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17.xml" ContentType="application/vnd.openxmlformats-officedocument.drawingml.chart+xml"/>
  <Override PartName="/ppt/charts/chart15.xml" ContentType="application/vnd.openxmlformats-officedocument.drawingml.chart+xml"/>
  <Override PartName="/ppt/charts/chart14.xml" ContentType="application/vnd.openxmlformats-officedocument.drawingml.chart+xml"/>
  <Override PartName="/ppt/charts/chart11.xml" ContentType="application/vnd.openxmlformats-officedocument.drawingml.chart+xml"/>
  <Override PartName="/ppt/charts/chart13.xml" ContentType="application/vnd.openxmlformats-officedocument.drawingml.chart+xml"/>
  <Override PartName="/ppt/charts/chart10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7.xml" ContentType="application/vnd.openxmlformats-officedocument.drawingml.chart+xml"/>
  <Override PartName="/ppt/charts/chart18.xml" ContentType="application/vnd.openxmlformats-officedocument.drawingml.chart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12.xml" ContentType="application/vnd.openxmlformats-officedocument.drawingml.chart+xml"/>
  <Override PartName="/ppt/charts/chart3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jpeg" ContentType="image/jpe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31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Viáticos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0.292125317527519</c:v>
                </c:pt>
                <c:pt idx="1">
                  <c:v>0.575539568345324</c:v>
                </c:pt>
                <c:pt idx="2">
                  <c:v>0.0404827705328612</c:v>
                </c:pt>
                <c:pt idx="3">
                  <c:v>0.0202338129496403</c:v>
                </c:pt>
              </c:numCache>
            </c:numRef>
          </c:val>
        </c:ser>
        <c:gapWidth val="100"/>
        <c:overlap val="0"/>
        <c:axId val="44599237"/>
        <c:axId val="19178361"/>
      </c:barChart>
      <c:catAx>
        <c:axId val="4459923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9178361"/>
        <c:crosses val="autoZero"/>
        <c:auto val="1"/>
        <c:lblAlgn val="ctr"/>
        <c:lblOffset val="100"/>
      </c:catAx>
      <c:valAx>
        <c:axId val="1917836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44599237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595959"/>
                </a:solidFill>
                <a:latin typeface="Calibri"/>
              </a:rPr>
              <a:t>Apego a Productos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Análisis de Requerimientos</c:v>
                </c:pt>
                <c:pt idx="1">
                  <c:v>Estimación</c:v>
                </c:pt>
                <c:pt idx="2">
                  <c:v>Propuesta</c:v>
                </c:pt>
                <c:pt idx="3">
                  <c:v>Plan de Proyecto</c:v>
                </c:pt>
                <c:pt idx="4">
                  <c:v>Plan de Pruebas</c:v>
                </c:pt>
                <c:pt idx="5">
                  <c:v>Carta de Aceptación</c:v>
                </c:pt>
                <c:pt idx="6">
                  <c:v>Reporte de Monitoreo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</c:numCache>
            </c:numRef>
          </c:val>
        </c:ser>
        <c:gapWidth val="219"/>
        <c:overlap val="-27"/>
        <c:axId val="70893138"/>
        <c:axId val="1107739"/>
      </c:barChart>
      <c:catAx>
        <c:axId val="7089313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1107739"/>
        <c:crosses val="autoZero"/>
        <c:auto val="1"/>
        <c:lblAlgn val="ctr"/>
        <c:lblOffset val="100"/>
      </c:catAx>
      <c:valAx>
        <c:axId val="1107739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70893138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595959"/>
                </a:solidFill>
                <a:latin typeface="Calibri"/>
              </a:rPr>
              <a:t>Apego a Procesos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5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  <c:pt idx="4">
                  <c:v>Medición y Monitoreo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/>
                </c:pt>
                <c:pt idx="4">
                  <c:v/>
                </c:pt>
              </c:numCache>
            </c:numRef>
          </c:val>
        </c:ser>
        <c:gapWidth val="219"/>
        <c:overlap val="-27"/>
        <c:axId val="82620529"/>
        <c:axId val="75705193"/>
      </c:barChart>
      <c:catAx>
        <c:axId val="826205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75705193"/>
        <c:crosses val="autoZero"/>
        <c:auto val="1"/>
        <c:lblAlgn val="ctr"/>
        <c:lblOffset val="100"/>
      </c:catAx>
      <c:valAx>
        <c:axId val="75705193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82620529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595959"/>
                </a:solidFill>
                <a:latin typeface="Calibri"/>
              </a:rPr>
              <a:t>Apego a Procesos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5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  <c:pt idx="4">
                  <c:v>Medición y Monitoreo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numCache>
            </c:numRef>
          </c:val>
        </c:ser>
        <c:gapWidth val="219"/>
        <c:overlap val="-27"/>
        <c:axId val="21703741"/>
        <c:axId val="19452751"/>
      </c:barChart>
      <c:catAx>
        <c:axId val="2170374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19452751"/>
        <c:crosses val="autoZero"/>
        <c:auto val="1"/>
        <c:lblAlgn val="ctr"/>
        <c:lblOffset val="100"/>
      </c:catAx>
      <c:valAx>
        <c:axId val="1945275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21703741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Calidad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gapWidth val="219"/>
        <c:overlap val="-27"/>
        <c:axId val="69078136"/>
        <c:axId val="1457013"/>
      </c:barChart>
      <c:catAx>
        <c:axId val="690781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1457013"/>
        <c:crosses val="autoZero"/>
        <c:auto val="1"/>
        <c:lblAlgn val="ctr"/>
        <c:lblOffset val="100"/>
      </c:catAx>
      <c:valAx>
        <c:axId val="1457013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69078136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Plan de Calidad</c:v>
                </c:pt>
                <c:pt idx="1">
                  <c:v>Cronograma</c:v>
                </c:pt>
                <c:pt idx="2">
                  <c:v>Plan de Configuración</c:v>
                </c:pt>
                <c:pt idx="3">
                  <c:v>Plan de Métricas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0.888888888888889</c:v>
                </c:pt>
                <c:pt idx="3">
                  <c:v>1</c:v>
                </c:pt>
              </c:numCache>
            </c:numRef>
          </c:val>
        </c:ser>
        <c:gapWidth val="219"/>
        <c:overlap val="-27"/>
        <c:axId val="29740653"/>
        <c:axId val="52072492"/>
      </c:barChart>
      <c:catAx>
        <c:axId val="2974065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52072492"/>
        <c:crosses val="autoZero"/>
        <c:auto val="1"/>
        <c:lblAlgn val="ctr"/>
        <c:lblOffset val="100"/>
      </c:catAx>
      <c:valAx>
        <c:axId val="52072492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29740653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600">
                <a:solidFill>
                  <a:srgbClr val="595959"/>
                </a:solidFill>
                <a:latin typeface="Calibri Light"/>
              </a:rPr>
              <a:t>No Conformidades por Proceso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Abierto</c:v>
                </c:pt>
              </c:strCache>
            </c:strRef>
          </c:tx>
          <c:spPr>
            <a:solidFill>
              <a:srgbClr val="5b9bd5">
                <a:alpha val="70000"/>
              </a:srgbClr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  <c:pt idx="4">
                  <c:v>Configuración</c:v>
                </c:pt>
                <c:pt idx="5">
                  <c:v>Calidad</c:v>
                </c:pt>
                <c:pt idx="6">
                  <c:v>Medición y Monitoreo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Cerrado</c:v>
                </c:pt>
              </c:strCache>
            </c:strRef>
          </c:tx>
          <c:spPr>
            <a:solidFill>
              <a:srgbClr val="ed7d31">
                <a:alpha val="70000"/>
              </a:srgbClr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  <c:pt idx="4">
                  <c:v>Configuración</c:v>
                </c:pt>
                <c:pt idx="5">
                  <c:v>Calidad</c:v>
                </c:pt>
                <c:pt idx="6">
                  <c:v>Medición y Monitoreo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>3</c:v>
                </c:pt>
                <c:pt idx="1">
                  <c:v/>
                </c:pt>
                <c:pt idx="2">
                  <c:v>2</c:v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</c:numCache>
            </c:numRef>
          </c:val>
        </c:ser>
        <c:gapWidth val="80"/>
        <c:overlap val="0"/>
        <c:axId val="96361489"/>
        <c:axId val="96967824"/>
      </c:barChart>
      <c:catAx>
        <c:axId val="963614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40">
            <a:solidFill>
              <a:srgbClr val="bfbfbf"/>
            </a:solidFill>
            <a:round/>
          </a:ln>
        </c:spPr>
        <c:crossAx val="96967824"/>
        <c:crosses val="autoZero"/>
        <c:auto val="1"/>
        <c:lblAlgn val="ctr"/>
        <c:lblOffset val="100"/>
      </c:catAx>
      <c:valAx>
        <c:axId val="96967824"/>
        <c:scaling>
          <c:orientation val="minMax"/>
        </c:scaling>
        <c:delete val="0"/>
        <c:axPos val="l"/>
        <c:majorGridlines>
          <c:spPr>
            <a:ln w="9360">
              <a:solidFill>
                <a:srgbClr val="f2f2f2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96361489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808080"/>
                </a:solidFill>
                <a:latin typeface="Calibri"/>
              </a:rPr>
              <a:t>No Conformidades por Estado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Identificado</c:v>
                </c:pt>
              </c:strCache>
            </c:strRef>
          </c:tx>
          <c:spPr>
            <a:ln w="9360">
              <a:solidFill>
                <a:srgbClr val="5897d0"/>
              </a:solidFill>
              <a:round/>
            </a:ln>
          </c:spPr>
          <c:dLbls>
            <c:dLbl>
              <c:idx val="0"/>
              <c:dLblPos val="ctr"/>
              <c:showLegendKey val="0"/>
              <c:showVal val="0"/>
              <c:showCatName val="1"/>
              <c:showSerName val="0"/>
              <c:showPercent val="0"/>
            </c:dLbl>
            <c:dLblPos val="ctr"/>
            <c:showLegendKey val="0"/>
            <c:showVal val="0"/>
            <c:showCatName val="1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Cantidad No Conformidades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Corregido</c:v>
                </c:pt>
              </c:strCache>
            </c:strRef>
          </c:tx>
          <c:spPr>
            <a:ln w="9360">
              <a:solidFill>
                <a:srgbClr val="e77a2f"/>
              </a:solidFill>
              <a:round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Cantidad No Conformidades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Cerrado</c:v>
                </c:pt>
              </c:strCache>
            </c:strRef>
          </c:tx>
          <c:spPr>
            <a:ln w="9360">
              <a:solidFill>
                <a:srgbClr val="a1a1a1"/>
              </a:solidFill>
              <a:round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Cantidad No Conformidades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gapWidth val="100"/>
        <c:overlap val="-24"/>
        <c:axId val="80290452"/>
        <c:axId val="93781660"/>
      </c:barChart>
      <c:catAx>
        <c:axId val="80290452"/>
        <c:scaling>
          <c:orientation val="minMax"/>
        </c:scaling>
        <c:delete val="1"/>
        <c:axPos val="b"/>
        <c:majorTickMark val="none"/>
        <c:minorTickMark val="none"/>
        <c:tickLblPos val="none"/>
        <c:spPr>
          <a:ln w="6480">
            <a:solidFill>
              <a:srgbClr val="8b8b8b"/>
            </a:solidFill>
            <a:round/>
          </a:ln>
        </c:spPr>
        <c:crossAx val="93781660"/>
        <c:crosses val="autoZero"/>
        <c:auto val="1"/>
        <c:lblAlgn val="ctr"/>
        <c:lblOffset val="100"/>
      </c:catAx>
      <c:valAx>
        <c:axId val="9378166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80290452"/>
        <c:crosses val="autoZero"/>
      </c:valAx>
      <c:spPr>
        <a:noFill/>
        <a:ln>
          <a:noFill/>
        </a:ln>
      </c:spPr>
    </c:plotArea>
    <c:legend>
      <c:spPr>
        <a:noFill/>
        <a:ln>
          <a:noFill/>
        </a:ln>
      </c:spPr>
    </c:legend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Abierto</c:v>
                </c:pt>
              </c:strCache>
            </c:strRef>
          </c:tx>
          <c:spPr>
            <a:solidFill>
              <a:srgbClr val="5b9bd5">
                <a:alpha val="70000"/>
              </a:srgbClr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  <c:pt idx="4">
                  <c:v>Configuración</c:v>
                </c:pt>
                <c:pt idx="5">
                  <c:v>Calidad</c:v>
                </c:pt>
                <c:pt idx="6">
                  <c:v>Medición y Monitoreo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Cerrado</c:v>
                </c:pt>
              </c:strCache>
            </c:strRef>
          </c:tx>
          <c:spPr>
            <a:solidFill>
              <a:srgbClr val="ed7d31">
                <a:alpha val="70000"/>
              </a:srgbClr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  <c:pt idx="4">
                  <c:v>Configuración</c:v>
                </c:pt>
                <c:pt idx="5">
                  <c:v>Calidad</c:v>
                </c:pt>
                <c:pt idx="6">
                  <c:v>Medición y Monitoreo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7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>1</c:v>
                </c:pt>
                <c:pt idx="5">
                  <c:v/>
                </c:pt>
                <c:pt idx="6">
                  <c:v/>
                </c:pt>
              </c:numCache>
            </c:numRef>
          </c:val>
        </c:ser>
        <c:gapWidth val="80"/>
        <c:overlap val="0"/>
        <c:axId val="22901869"/>
        <c:axId val="17040306"/>
      </c:barChart>
      <c:catAx>
        <c:axId val="2290186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5840">
            <a:solidFill>
              <a:srgbClr val="bfbfbf"/>
            </a:solidFill>
            <a:round/>
          </a:ln>
        </c:spPr>
        <c:crossAx val="17040306"/>
        <c:crosses val="autoZero"/>
        <c:auto val="1"/>
        <c:lblAlgn val="ctr"/>
        <c:lblOffset val="100"/>
      </c:catAx>
      <c:valAx>
        <c:axId val="17040306"/>
        <c:scaling>
          <c:orientation val="minMax"/>
        </c:scaling>
        <c:delete val="0"/>
        <c:axPos val="l"/>
        <c:majorGridlines>
          <c:spPr>
            <a:ln w="9360">
              <a:solidFill>
                <a:srgbClr val="f2f2f2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22901869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Identificado</c:v>
                </c:pt>
              </c:strCache>
            </c:strRef>
          </c:tx>
          <c:spPr>
            <a:noFill/>
            <a:ln w="9360">
              <a:solidFill>
                <a:srgbClr val="5897d0"/>
              </a:solidFill>
              <a:round/>
            </a:ln>
          </c:spPr>
          <c:dLbls>
            <c:dLbl>
              <c:idx val="0"/>
              <c:dLblPos val="ctr"/>
              <c:showLegendKey val="0"/>
              <c:showVal val="0"/>
              <c:showCatName val="1"/>
              <c:showSerName val="0"/>
              <c:showPercent val="0"/>
            </c:dLbl>
            <c:dLblPos val="ctr"/>
            <c:showLegendKey val="0"/>
            <c:showVal val="0"/>
            <c:showCatName val="1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Cantidad No Conformidades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Corregido</c:v>
                </c:pt>
              </c:strCache>
            </c:strRef>
          </c:tx>
          <c:spPr>
            <a:noFill/>
            <a:ln w="9360">
              <a:solidFill>
                <a:srgbClr val="e77a2f"/>
              </a:solidFill>
              <a:round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Cantidad No Conformidades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Cerrado</c:v>
                </c:pt>
              </c:strCache>
            </c:strRef>
          </c:tx>
          <c:spPr>
            <a:noFill/>
            <a:ln w="9360">
              <a:solidFill>
                <a:srgbClr val="a1a1a1"/>
              </a:solidFill>
              <a:round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Cantidad No Conformidades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gapWidth val="100"/>
        <c:overlap val="-24"/>
        <c:axId val="44106277"/>
        <c:axId val="34893061"/>
      </c:barChart>
      <c:catAx>
        <c:axId val="44106277"/>
        <c:scaling>
          <c:orientation val="minMax"/>
        </c:scaling>
        <c:delete val="1"/>
        <c:axPos val="b"/>
        <c:majorTickMark val="none"/>
        <c:minorTickMark val="none"/>
        <c:tickLblPos val="none"/>
        <c:spPr>
          <a:ln w="6480">
            <a:solidFill>
              <a:srgbClr val="8b8b8b"/>
            </a:solidFill>
            <a:round/>
          </a:ln>
        </c:spPr>
        <c:crossAx val="34893061"/>
        <c:crosses val="autoZero"/>
        <c:auto val="1"/>
        <c:lblAlgn val="ctr"/>
        <c:lblOffset val="100"/>
      </c:catAx>
      <c:valAx>
        <c:axId val="3489306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44106277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Control de Gastos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0.197889182058047</c:v>
                </c:pt>
                <c:pt idx="1">
                  <c:v>0.18687707641196</c:v>
                </c:pt>
                <c:pt idx="2">
                  <c:v>0.125605598420958</c:v>
                </c:pt>
                <c:pt idx="3">
                  <c:v>0</c:v>
                </c:pt>
              </c:numCache>
            </c:numRef>
          </c:val>
        </c:ser>
        <c:gapWidth val="100"/>
        <c:overlap val="0"/>
        <c:axId val="14195438"/>
        <c:axId val="34211342"/>
      </c:barChart>
      <c:catAx>
        <c:axId val="1419543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4211342"/>
        <c:crosses val="autoZero"/>
        <c:auto val="1"/>
        <c:lblAlgn val="ctr"/>
        <c:lblOffset val="100"/>
      </c:catAx>
      <c:valAx>
        <c:axId val="3421134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4195438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Viáticos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ee4000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15.03</c:v>
                </c:pt>
                <c:pt idx="1">
                  <c:v>3.23</c:v>
                </c:pt>
                <c:pt idx="2">
                  <c:v>135.01</c:v>
                </c:pt>
                <c:pt idx="3">
                  <c:v>11.1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upDownBars>
          <c:gapWidth val="150"/>
          <c:upBars/>
          <c:downBars/>
        </c:upDownBars>
        <c:marker val="1"/>
        <c:axId val="92903901"/>
        <c:axId val="12029825"/>
      </c:lineChart>
      <c:catAx>
        <c:axId val="9290390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2029825"/>
        <c:crosses val="autoZero"/>
        <c:auto val="1"/>
        <c:lblAlgn val="ctr"/>
        <c:lblOffset val="100"/>
      </c:catAx>
      <c:valAx>
        <c:axId val="12029825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92903901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Control de Gastos</c:v>
                </c:pt>
              </c:strCache>
            </c:strRef>
          </c:tx>
          <c:spPr>
            <a:solidFill>
              <a:srgbClr val="004586"/>
            </a:solidFill>
            <a:ln w="28800">
              <a:solidFill>
                <a:srgbClr val="004586"/>
              </a:solidFill>
              <a:round/>
            </a:ln>
          </c:spPr>
          <c:marker>
            <c:symbol val="square"/>
            <c:size val="8"/>
            <c:spPr>
              <a:solidFill>
                <a:srgbClr val="ee4000"/>
              </a:solidFill>
            </c:spPr>
          </c:marker>
          <c:dLbls>
            <c:dLblPos val="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4"/>
                <c:pt idx="0">
                  <c:v>Requerimientos</c:v>
                </c:pt>
                <c:pt idx="1">
                  <c:v>Planeación</c:v>
                </c:pt>
                <c:pt idx="2">
                  <c:v>Desarrollo</c:v>
                </c:pt>
                <c:pt idx="3">
                  <c:v>Entrega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8.66</c:v>
                </c:pt>
                <c:pt idx="1">
                  <c:v>4.67</c:v>
                </c:pt>
                <c:pt idx="2">
                  <c:v>57.4</c:v>
                </c:pt>
                <c:pt idx="3">
                  <c:v>5.49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upDownBars>
          <c:gapWidth val="150"/>
          <c:upBars/>
          <c:downBars/>
        </c:upDownBars>
        <c:marker val="1"/>
        <c:axId val="74919479"/>
        <c:axId val="3018732"/>
      </c:lineChart>
      <c:catAx>
        <c:axId val="7491947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018732"/>
        <c:crosses val="autoZero"/>
        <c:auto val="1"/>
        <c:lblAlgn val="ctr"/>
        <c:lblOffset val="100"/>
      </c:catAx>
      <c:valAx>
        <c:axId val="301873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4919479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595959"/>
                </a:solidFill>
                <a:latin typeface="Calibri"/>
              </a:rPr>
              <a:t>Auditoría Física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gapWidth val="219"/>
        <c:overlap val="-27"/>
        <c:axId val="90251702"/>
        <c:axId val="97294139"/>
      </c:barChart>
      <c:catAx>
        <c:axId val="9025170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97294139"/>
        <c:crosses val="autoZero"/>
        <c:auto val="1"/>
        <c:lblAlgn val="ctr"/>
        <c:lblOffset val="100"/>
      </c:catAx>
      <c:valAx>
        <c:axId val="97294139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90251702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595959"/>
                </a:solidFill>
                <a:latin typeface="Calibri"/>
              </a:rPr>
              <a:t>Auditoría Física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219"/>
        <c:overlap val="-27"/>
        <c:axId val="17021191"/>
        <c:axId val="66151853"/>
      </c:barChart>
      <c:catAx>
        <c:axId val="170211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66151853"/>
        <c:crosses val="autoZero"/>
        <c:auto val="1"/>
        <c:lblAlgn val="ctr"/>
        <c:lblOffset val="100"/>
      </c:catAx>
      <c:valAx>
        <c:axId val="66151853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17021191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595959"/>
                </a:solidFill>
                <a:latin typeface="Calibri"/>
              </a:rPr>
              <a:t>Auditoría Funcional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Líneas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gapWidth val="219"/>
        <c:overlap val="-27"/>
        <c:axId val="99796850"/>
        <c:axId val="61445194"/>
      </c:barChart>
      <c:catAx>
        <c:axId val="9979685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61445194"/>
        <c:crosses val="autoZero"/>
        <c:auto val="1"/>
        <c:lblAlgn val="ctr"/>
        <c:lblOffset val="100"/>
      </c:catAx>
      <c:valAx>
        <c:axId val="61445194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99796850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595959"/>
                </a:solidFill>
                <a:latin typeface="Calibri"/>
              </a:rPr>
              <a:t>Auditoría Funcional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Líneas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219"/>
        <c:overlap val="-27"/>
        <c:axId val="86936060"/>
        <c:axId val="53081611"/>
      </c:barChart>
      <c:catAx>
        <c:axId val="869360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53081611"/>
        <c:crosses val="autoZero"/>
        <c:auto val="1"/>
        <c:lblAlgn val="ctr"/>
        <c:lblOffset val="100"/>
      </c:catAx>
      <c:valAx>
        <c:axId val="5308161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86936060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400">
                <a:solidFill>
                  <a:srgbClr val="595959"/>
                </a:solidFill>
                <a:latin typeface="Calibri"/>
              </a:rPr>
              <a:t>Apego a Productos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dLbls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7"/>
                <c:pt idx="0">
                  <c:v>Análisis de Requerimientos</c:v>
                </c:pt>
                <c:pt idx="1">
                  <c:v>Estimación</c:v>
                </c:pt>
                <c:pt idx="2">
                  <c:v>Propuesta</c:v>
                </c:pt>
                <c:pt idx="3">
                  <c:v>Plan de Proyecto</c:v>
                </c:pt>
                <c:pt idx="4">
                  <c:v>Plan de Pruebas</c:v>
                </c:pt>
                <c:pt idx="5">
                  <c:v>Carta de Aceptación</c:v>
                </c:pt>
                <c:pt idx="6">
                  <c:v>Reporte de Monitoreo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0.909090909090909</c:v>
                </c:pt>
                <c:pt idx="3">
                  <c:v>1</c:v>
                </c:pt>
                <c:pt idx="4">
                  <c:v>0.8</c:v>
                </c:pt>
                <c:pt idx="5">
                  <c:v/>
                </c:pt>
                <c:pt idx="6">
                  <c:v/>
                </c:pt>
              </c:numCache>
            </c:numRef>
          </c:val>
        </c:ser>
        <c:gapWidth val="219"/>
        <c:overlap val="-27"/>
        <c:axId val="13128295"/>
        <c:axId val="73392681"/>
      </c:barChart>
      <c:catAx>
        <c:axId val="131282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73392681"/>
        <c:crosses val="autoZero"/>
        <c:auto val="1"/>
        <c:lblAlgn val="ctr"/>
        <c:lblOffset val="100"/>
      </c:catAx>
      <c:valAx>
        <c:axId val="73392681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extTo"/>
        <c:spPr>
          <a:ln w="6480">
            <a:noFill/>
          </a:ln>
        </c:spPr>
        <c:crossAx val="13128295"/>
        <c:crosses val="autoZero"/>
      </c:valAx>
      <c:spPr>
        <a:noFill/>
        <a:ln>
          <a:noFill/>
        </a:ln>
      </c:spPr>
    </c:plotArea>
    <c:plotVisOnly val="1"/>
  </c:chart>
  <c:spPr>
    <a:solidFill>
      <a:srgbClr val="ffffff"/>
    </a:solidFill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Calibri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chart" Target="../charts/chart6.xm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chart" Target="../charts/chart7.xm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chart" Target="../charts/chart8.xml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chart" Target="../charts/chart9.xm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chart" Target="../charts/chart10.xml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chart" Target="../charts/chart11.xm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chart" Target="../charts/chart12.xml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chart" Target="../charts/chart13.xm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chart" Target="../charts/chart14.xml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chart" Target="../charts/chart15.xm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chart" Target="../charts/chart16.xml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chart" Target="../charts/chart17.xm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chart" Target="../charts/chart18.xml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s-MX" sz="6000" strike="noStrike">
                <a:solidFill>
                  <a:srgbClr val="404040"/>
                </a:solidFill>
                <a:latin typeface="Arial Narrow"/>
              </a:rPr>
              <a:t>Seguimiento de Proyecto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400" strike="noStrike">
                <a:solidFill>
                  <a:srgbClr val="595959"/>
                </a:solidFill>
                <a:latin typeface="Arial Narrow"/>
              </a:rPr>
              <a:t>15/04/2016</a:t>
            </a:r>
            <a:endParaRPr/>
          </a:p>
        </p:txBody>
      </p:sp>
      <p:pic>
        <p:nvPicPr>
          <p:cNvPr id="74" name="3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Esfuerzo Control de Gastos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25" name="TextShape 3"/>
          <p:cNvSpPr txBox="1"/>
          <p:nvPr/>
        </p:nvSpPr>
        <p:spPr>
          <a:xfrm>
            <a:off x="7272000" y="1512000"/>
            <a:ext cx="4248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Se observa una desviación negativa en la sección de desarrollo debido al alto número de horas sobrantes en el proceso, se recomienda disminuir el número de horas en los proyectos nuevos.</a:t>
            </a:r>
            <a:endParaRPr/>
          </a:p>
        </p:txBody>
      </p:sp>
      <p:graphicFrame>
        <p:nvGraphicFramePr>
          <p:cNvPr id="126" name=""/>
          <p:cNvGraphicFramePr/>
          <p:nvPr/>
        </p:nvGraphicFramePr>
        <p:xfrm>
          <a:off x="364680" y="1728000"/>
          <a:ext cx="6259320" cy="462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Físicas Viáticos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7776000" y="2232000"/>
            <a:ext cx="295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Sin rasgos importantes a destacar</a:t>
            </a:r>
            <a:endParaRPr/>
          </a:p>
        </p:txBody>
      </p:sp>
      <p:graphicFrame>
        <p:nvGraphicFramePr>
          <p:cNvPr id="131" name=""/>
          <p:cNvGraphicFramePr/>
          <p:nvPr/>
        </p:nvGraphicFramePr>
        <p:xfrm>
          <a:off x="864000" y="1720800"/>
          <a:ext cx="6408000" cy="45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Físicas Control de gastos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7776000" y="2232000"/>
            <a:ext cx="295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Sin rasgos importantes a destacar</a:t>
            </a:r>
            <a:endParaRPr/>
          </a:p>
        </p:txBody>
      </p:sp>
      <p:graphicFrame>
        <p:nvGraphicFramePr>
          <p:cNvPr id="136" name=""/>
          <p:cNvGraphicFramePr/>
          <p:nvPr/>
        </p:nvGraphicFramePr>
        <p:xfrm>
          <a:off x="1296000" y="1792800"/>
          <a:ext cx="47833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Funcionales viáticos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7416000" y="1690200"/>
            <a:ext cx="4319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Sin detalles a destacar </a:t>
            </a:r>
            <a:endParaRPr/>
          </a:p>
        </p:txBody>
      </p:sp>
      <p:graphicFrame>
        <p:nvGraphicFramePr>
          <p:cNvPr id="141" name=""/>
          <p:cNvGraphicFramePr/>
          <p:nvPr/>
        </p:nvGraphicFramePr>
        <p:xfrm>
          <a:off x="627840" y="1689840"/>
          <a:ext cx="5996160" cy="428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Funcionales Control de gastos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7416000" y="1690200"/>
            <a:ext cx="431964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Sin detalles a destacar </a:t>
            </a:r>
            <a:endParaRPr/>
          </a:p>
        </p:txBody>
      </p:sp>
      <p:graphicFrame>
        <p:nvGraphicFramePr>
          <p:cNvPr id="146" name=""/>
          <p:cNvGraphicFramePr/>
          <p:nvPr/>
        </p:nvGraphicFramePr>
        <p:xfrm>
          <a:off x="1131840" y="1864800"/>
          <a:ext cx="47721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Productos viáticos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150" name=""/>
          <p:cNvGraphicFramePr/>
          <p:nvPr/>
        </p:nvGraphicFramePr>
        <p:xfrm>
          <a:off x="187920" y="1728000"/>
          <a:ext cx="7084080" cy="45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1" name="TextShape 3"/>
          <p:cNvSpPr txBox="1"/>
          <p:nvPr/>
        </p:nvSpPr>
        <p:spPr>
          <a:xfrm>
            <a:off x="7560000" y="1689840"/>
            <a:ext cx="4104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Salvo el plan de pruebas que no tiene definido un estado todas los productos se encuentran en buen estado y con porcentaje mayor a 80%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Productos Control de gastos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55" name="TextShape 3"/>
          <p:cNvSpPr txBox="1"/>
          <p:nvPr/>
        </p:nvSpPr>
        <p:spPr>
          <a:xfrm>
            <a:off x="7560000" y="1689840"/>
            <a:ext cx="410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Sin detalles a destacar</a:t>
            </a:r>
            <a:endParaRPr/>
          </a:p>
        </p:txBody>
      </p:sp>
      <p:graphicFrame>
        <p:nvGraphicFramePr>
          <p:cNvPr id="156" name=""/>
          <p:cNvGraphicFramePr/>
          <p:nvPr/>
        </p:nvGraphicFramePr>
        <p:xfrm>
          <a:off x="331920" y="1887480"/>
          <a:ext cx="6724080" cy="408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Procesos Viáticos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160" name=""/>
          <p:cNvGraphicFramePr/>
          <p:nvPr/>
        </p:nvGraphicFramePr>
        <p:xfrm>
          <a:off x="936000" y="1689840"/>
          <a:ext cx="6192000" cy="392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1" name="TextShape 3"/>
          <p:cNvSpPr txBox="1"/>
          <p:nvPr/>
        </p:nvSpPr>
        <p:spPr>
          <a:xfrm>
            <a:off x="7632000" y="1872000"/>
            <a:ext cx="4560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Sin nada importante a destacar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Procesos Control de gastos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65" name="TextShape 3"/>
          <p:cNvSpPr txBox="1"/>
          <p:nvPr/>
        </p:nvSpPr>
        <p:spPr>
          <a:xfrm>
            <a:off x="7632000" y="1872000"/>
            <a:ext cx="4560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Sin nada importante a destacar</a:t>
            </a:r>
            <a:endParaRPr/>
          </a:p>
        </p:txBody>
      </p:sp>
      <p:graphicFrame>
        <p:nvGraphicFramePr>
          <p:cNvPr id="166" name=""/>
          <p:cNvGraphicFramePr/>
          <p:nvPr/>
        </p:nvGraphicFramePr>
        <p:xfrm>
          <a:off x="838080" y="1584000"/>
          <a:ext cx="6433920" cy="46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Procesos Organizacional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70" name="TextShape 3"/>
          <p:cNvSpPr txBox="1"/>
          <p:nvPr/>
        </p:nvSpPr>
        <p:spPr>
          <a:xfrm>
            <a:off x="7632000" y="1872000"/>
            <a:ext cx="4560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Sin nada importante a destacar</a:t>
            </a:r>
            <a:endParaRPr/>
          </a:p>
        </p:txBody>
      </p:sp>
      <p:graphicFrame>
        <p:nvGraphicFramePr>
          <p:cNvPr id="171" name=""/>
          <p:cNvGraphicFramePr/>
          <p:nvPr/>
        </p:nvGraphicFramePr>
        <p:xfrm>
          <a:off x="648000" y="2260800"/>
          <a:ext cx="5904000" cy="349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Etapas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1120" y="16254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s-MX" sz="2800" strike="noStrike">
                <a:solidFill>
                  <a:srgbClr val="404040"/>
                </a:solidFill>
                <a:latin typeface="Arial Narrow"/>
                <a:ea typeface="DejaVu Sans"/>
              </a:rPr>
              <a:t>Viáticos – Etapa de cierre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arenR"/>
            </a:pPr>
            <a:r>
              <a:rPr lang="es-MX" sz="2800" strike="noStrike">
                <a:solidFill>
                  <a:srgbClr val="404040"/>
                </a:solidFill>
                <a:latin typeface="Arial Narrow"/>
                <a:ea typeface="DejaVu Sans"/>
              </a:rPr>
              <a:t>Control de Gastos – Etapa de Desarrollo.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8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Auditorías a Productos Organizacional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75" name="TextShape 3"/>
          <p:cNvSpPr txBox="1"/>
          <p:nvPr/>
        </p:nvSpPr>
        <p:spPr>
          <a:xfrm>
            <a:off x="7632000" y="1872000"/>
            <a:ext cx="45601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Sin nada importante a destacar, el plan de configuración a estas alturas ha sido resuelto.</a:t>
            </a:r>
            <a:endParaRPr/>
          </a:p>
        </p:txBody>
      </p:sp>
      <p:graphicFrame>
        <p:nvGraphicFramePr>
          <p:cNvPr id="176" name=""/>
          <p:cNvGraphicFramePr/>
          <p:nvPr/>
        </p:nvGraphicFramePr>
        <p:xfrm>
          <a:off x="360000" y="2232000"/>
          <a:ext cx="6840000" cy="373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Estado de las No Conformidades Viáticos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180" name=""/>
          <p:cNvGraphicFramePr/>
          <p:nvPr/>
        </p:nvGraphicFramePr>
        <p:xfrm>
          <a:off x="216000" y="1427400"/>
          <a:ext cx="11232000" cy="51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Estado de las No Conformidades Viáticos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184" name=""/>
          <p:cNvGraphicFramePr/>
          <p:nvPr/>
        </p:nvGraphicFramePr>
        <p:xfrm>
          <a:off x="144000" y="1728000"/>
          <a:ext cx="7632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5" name="TextShape 3"/>
          <p:cNvSpPr txBox="1"/>
          <p:nvPr/>
        </p:nvSpPr>
        <p:spPr>
          <a:xfrm>
            <a:off x="8064000" y="1584000"/>
            <a:ext cx="3600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Analisís: pese a presentarse varias no conformidades en el proyecto estas no han afectado el curso del mismo.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Estado de las No Conformidades Organizacionales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189" name=""/>
          <p:cNvGraphicFramePr/>
          <p:nvPr/>
        </p:nvGraphicFramePr>
        <p:xfrm>
          <a:off x="720000" y="1800000"/>
          <a:ext cx="9792000" cy="41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Estado de las No Conformidades Organizacionales</a:t>
            </a:r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193" name=""/>
          <p:cNvGraphicFramePr/>
          <p:nvPr/>
        </p:nvGraphicFramePr>
        <p:xfrm>
          <a:off x="421560" y="2232000"/>
          <a:ext cx="7066440" cy="42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" name="TextShape 3"/>
          <p:cNvSpPr txBox="1"/>
          <p:nvPr/>
        </p:nvSpPr>
        <p:spPr>
          <a:xfrm>
            <a:off x="8424000" y="1512000"/>
            <a:ext cx="2808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Analisís: la única no conformidad que se ha presentado en el proceso  organizacional ha sido corregida sin complicaciones y esto no ha afectado al proyecto en cuestión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Riesgos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605520" y="1728000"/>
            <a:ext cx="10410480" cy="2199960"/>
          </a:xfrm>
          <a:prstGeom prst="rect">
            <a:avLst/>
          </a:prstGeom>
          <a:ln>
            <a:noFill/>
          </a:ln>
        </p:spPr>
      </p:pic>
      <p:sp>
        <p:nvSpPr>
          <p:cNvPr id="200" name="TextShape 4"/>
          <p:cNvSpPr txBox="1"/>
          <p:nvPr/>
        </p:nvSpPr>
        <p:spPr>
          <a:xfrm>
            <a:off x="504000" y="4176000"/>
            <a:ext cx="648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Dentro de los riesgos se detectaron dos nuevos riesgos los cuales serán considerados para futuros proyectos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Respaldos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No se ha generado respaldos de la información hasta el momento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Avance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Viáticos se encuentra en proceso de cierre actualmente por lo que se considera será finalizado a mas tardar el 17/04/16.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Control de Gastos se encuentra en etapa de desarrollo por lo que aun tiene un tiempo considerable para su finalización.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Hitos </a:t>
            </a:r>
            <a:endParaRPr/>
          </a:p>
        </p:txBody>
      </p:sp>
      <p:graphicFrame>
        <p:nvGraphicFramePr>
          <p:cNvPr id="84" name="Table 2"/>
          <p:cNvGraphicFramePr/>
          <p:nvPr/>
        </p:nvGraphicFramePr>
        <p:xfrm>
          <a:off x="809640" y="2417760"/>
          <a:ext cx="10514880" cy="18302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Nombre del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Fecha Real 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23/03/16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23/03/16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28/03/16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28/03/16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11/04/16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>
                          <a:latin typeface="Times New Roman"/>
                        </a:rPr>
                        <a:t>11/04/16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Cierre de proyecto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15/04/16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85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1224000" y="1440000"/>
            <a:ext cx="439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Viáticos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296000" y="4608000"/>
            <a:ext cx="547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Hitos </a:t>
            </a:r>
            <a:endParaRPr/>
          </a:p>
        </p:txBody>
      </p:sp>
      <p:graphicFrame>
        <p:nvGraphicFramePr>
          <p:cNvPr id="90" name="Table 2"/>
          <p:cNvGraphicFramePr/>
          <p:nvPr/>
        </p:nvGraphicFramePr>
        <p:xfrm>
          <a:off x="809640" y="2417760"/>
          <a:ext cx="10514880" cy="1830240"/>
        </p:xfrm>
        <a:graphic>
          <a:graphicData uri="http://schemas.openxmlformats.org/drawingml/2006/table">
            <a:tbl>
              <a:tblPr/>
              <a:tblGrid>
                <a:gridCol w="3504960"/>
                <a:gridCol w="3504960"/>
                <a:gridCol w="3505320"/>
              </a:tblGrid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Nombre del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Fecha Real 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05/04/16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05/04/16</a:t>
                      </a:r>
                      <a:endParaRPr/>
                    </a:p>
                  </a:txBody>
                  <a:tcPr/>
                </a:tc>
              </a:tr>
              <a:tr h="355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11/04/16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11/04/16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04/05/16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Cierre de proyecto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solidFill>
                            <a:srgbClr val="000000"/>
                          </a:solidFill>
                          <a:latin typeface="Arial Narrow"/>
                          <a:ea typeface="DejaVu Sans"/>
                        </a:rPr>
                        <a:t>11/05/16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91" name="CustomShape 3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1224000" y="1440000"/>
            <a:ext cx="439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Control de Gastos</a:t>
            </a:r>
            <a:endParaRPr/>
          </a:p>
        </p:txBody>
      </p:sp>
      <p:sp>
        <p:nvSpPr>
          <p:cNvPr id="94" name="CustomShape 5"/>
          <p:cNvSpPr/>
          <p:nvPr/>
        </p:nvSpPr>
        <p:spPr>
          <a:xfrm>
            <a:off x="1296000" y="4608000"/>
            <a:ext cx="5471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Recursos Humanos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98" name="Table 3"/>
          <p:cNvGraphicFramePr/>
          <p:nvPr/>
        </p:nvGraphicFramePr>
        <p:xfrm>
          <a:off x="2077920" y="2057760"/>
          <a:ext cx="6274800" cy="343080"/>
        </p:xfrm>
        <a:graphic>
          <a:graphicData uri="http://schemas.openxmlformats.org/drawingml/2006/table">
            <a:tbl>
              <a:tblPr/>
              <a:tblGrid>
                <a:gridCol w="3861360"/>
                <a:gridCol w="2413800"/>
              </a:tblGrid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Anayeli Zamora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Dirección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Líder del Proyecto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Analistas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Ignacio Martinez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Desarrolladores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Mayra Tejeda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Tester/Diseñador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Vianey Castillo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Auditor de Calidad</a:t>
                      </a:r>
                      <a:endParaRPr/>
                    </a:p>
                  </a:txBody>
                  <a:tcPr/>
                </a:tc>
              </a:tr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Vianey Castillo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Administrador de la configuración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CustomShape 4"/>
          <p:cNvSpPr/>
          <p:nvPr/>
        </p:nvSpPr>
        <p:spPr>
          <a:xfrm>
            <a:off x="2448000" y="1368000"/>
            <a:ext cx="525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Se emplearon los mismo roles para ambos proyectos y participaron las mismas personas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1800000" y="4896000"/>
            <a:ext cx="460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No fue requerida ninguna capacitación en ninguno de los proyectos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Costos Viáticos 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838440" y="81111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Fases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Proyectos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Esfuerzo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Requerimientos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Planeación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Desarrollo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Entrega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Viáticos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$2,362.00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$1,251.00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$11,579.00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$1,112.00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$690.00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Control de Gastos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$1,137.00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$602.00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$5,573.00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$535.00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$150.00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Costo general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$3,499.00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$1,853.00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$17,152.00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$840.00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Desviación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$2,659.00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$1,133.00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$16,952.00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838440" y="81111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Fases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Proyectos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Esfuerzo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Requerimientos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Planeación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Desarrollo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Entrega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Viáticos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$2,362.00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$1,251.00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$11,579.00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$1,112.00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$690.00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Control de Gastos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$1,137.00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$602.00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$5,573.00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$535.00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$150.00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Costo general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$3,499.00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$1,853.00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$17,152.00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$840.00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Desviación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$2,659.00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$1,133.00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$16,952.00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6" name=""/>
          <p:cNvGraphicFramePr/>
          <p:nvPr/>
        </p:nvGraphicFramePr>
        <p:xfrm>
          <a:off x="72000" y="1512000"/>
          <a:ext cx="8208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7" name="TextShape 5"/>
          <p:cNvSpPr txBox="1"/>
          <p:nvPr/>
        </p:nvSpPr>
        <p:spPr>
          <a:xfrm>
            <a:off x="2592000" y="1689840"/>
            <a:ext cx="38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Desviación de costos Viáticos</a:t>
            </a:r>
            <a:endParaRPr/>
          </a:p>
        </p:txBody>
      </p:sp>
      <p:sp>
        <p:nvSpPr>
          <p:cNvPr id="108" name="TextShape 6"/>
          <p:cNvSpPr txBox="1"/>
          <p:nvPr/>
        </p:nvSpPr>
        <p:spPr>
          <a:xfrm>
            <a:off x="8208000" y="504000"/>
            <a:ext cx="3816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Analisís: Dado los resultados y las desviaciones en costos se considera fuertemente estimar de forma mas adecuada en cuanto a precios se refiere ya que los costos fueron considerablemente bajos contra los planeados en especial en el área de desarrollo.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Costos Control de gastos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838440" y="81111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Fases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Proyectos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Esfuerzo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Requerimientos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Planeación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Desarrollo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Entrega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Viáticos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$2,362.00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$1,251.00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$11,579.00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$1,112.00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$690.00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Control de Gastos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$1,137.00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$602.00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$5,573.00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$535.00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$150.00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Costo general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$3,499.00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$1,853.00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$17,152.00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$840.00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Desviación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$2,659.00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$1,133.00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$16,952.00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838440" y="81111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Fases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Proyectos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Esfuerzo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Requerimientos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Planeación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Desarrollo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Entrega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Viáticos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$2,362.00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$1,251.00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$11,579.00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$1,112.00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$690.00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Control de Gastos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$1,137.00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$602.00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$5,573.00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$535.00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$150.00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Costo general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Planeado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$3,499.00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$1,853.00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$17,152.00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Real 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$840.00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$720.00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$200.00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$0.00</a:t>
            </a:r>
            <a:endParaRPr/>
          </a:p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Desviación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$2,659.00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$1,133.00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$16,952.00</a:t>
            </a:r>
            <a:endParaRPr/>
          </a:p>
          <a:p>
            <a:pPr algn="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$1,647.00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TextShape 5"/>
          <p:cNvSpPr txBox="1"/>
          <p:nvPr/>
        </p:nvSpPr>
        <p:spPr>
          <a:xfrm>
            <a:off x="1512000" y="1689840"/>
            <a:ext cx="518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Desviación de costos Control de gastos</a:t>
            </a:r>
            <a:endParaRPr/>
          </a:p>
        </p:txBody>
      </p:sp>
      <p:sp>
        <p:nvSpPr>
          <p:cNvPr id="115" name="TextShape 6"/>
          <p:cNvSpPr txBox="1"/>
          <p:nvPr/>
        </p:nvSpPr>
        <p:spPr>
          <a:xfrm>
            <a:off x="8208000" y="504000"/>
            <a:ext cx="3816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Analisís: Dado los resultados y las desviaciones en costos se considera fuertemente estimar de forma mas adecuada en cuanto a precios se refiere ya que los costos fueron considerablemente bajos contra los planeados en especial en el área de desarrollo.</a:t>
            </a:r>
            <a:endParaRPr/>
          </a:p>
        </p:txBody>
      </p:sp>
      <p:graphicFrame>
        <p:nvGraphicFramePr>
          <p:cNvPr id="116" name=""/>
          <p:cNvGraphicFramePr/>
          <p:nvPr/>
        </p:nvGraphicFramePr>
        <p:xfrm>
          <a:off x="448920" y="2376000"/>
          <a:ext cx="7183080" cy="42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Esfuerzo Viáticos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7440" cy="1370880"/>
          </a:xfrm>
          <a:prstGeom prst="rect">
            <a:avLst/>
          </a:prstGeom>
          <a:ln>
            <a:noFill/>
          </a:ln>
        </p:spPr>
      </p:pic>
      <p:graphicFrame>
        <p:nvGraphicFramePr>
          <p:cNvPr id="120" name=""/>
          <p:cNvGraphicFramePr/>
          <p:nvPr/>
        </p:nvGraphicFramePr>
        <p:xfrm>
          <a:off x="175320" y="1688400"/>
          <a:ext cx="6664680" cy="486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1" name="TextShape 3"/>
          <p:cNvSpPr txBox="1"/>
          <p:nvPr/>
        </p:nvSpPr>
        <p:spPr>
          <a:xfrm>
            <a:off x="7272000" y="1512000"/>
            <a:ext cx="4248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Se observa una desviación negativa en la sección de desarrollo debido al alto número de horas sobrantes en el proceso, se recomienda disminuir el número de horas en los proyectos nuevos.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Application>LibreOffice/4.4.6.3$Linux_X86_64 LibreOffice_project/40m0$Build-3</Application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2016-02-18T18:00:18Z</dcterms:created>
  <dc:creator>Ariana Sosa Quezada</dc:creator>
  <dc:language>es-MX</dc:language>
  <dcterms:modified xsi:type="dcterms:W3CDTF">2016-04-15T12:22:22Z</dcterms:modified>
  <cp:revision>21</cp:revision>
  <dc:title>Seguimiento de proyecto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