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charts/chart4.xml" ContentType="application/vnd.openxmlformats-officedocument.drawingml.chart+xml"/>
  <Override PartName="/ppt/charts/chart3.xml" ContentType="application/vnd.openxmlformats-officedocument.drawingml.chart+xml"/>
  <Override PartName="/ppt/charts/chart2.xml" ContentType="application/vnd.openxmlformats-officedocument.drawingml.chart+xml"/>
  <Override PartName="/ppt/charts/chart1.xml" ContentType="application/vnd.openxmlformats-officedocument.drawingml.chart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20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6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5.xml.rels" ContentType="application/vnd.openxmlformats-package.relationships+xml"/>
  <Override PartName="/ppt/slides/_rels/slide17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17.png" ContentType="image/png"/>
  <Override PartName="/ppt/media/image14.png" ContentType="image/png"/>
  <Override PartName="/ppt/media/image16.png" ContentType="image/png"/>
  <Override PartName="/ppt/media/image13.png" ContentType="image/png"/>
  <Override PartName="/ppt/media/image12.png" ContentType="image/png"/>
  <Override PartName="/ppt/media/image10.png" ContentType="image/png"/>
  <Override PartName="/ppt/media/image9.png" ContentType="image/png"/>
  <Override PartName="/ppt/media/image15.png" ContentType="image/png"/>
  <Override PartName="/ppt/media/image8.png" ContentType="image/png"/>
  <Override PartName="/ppt/media/image6.png" ContentType="image/png"/>
  <Override PartName="/ppt/media/image5.png" ContentType="image/png"/>
  <Override PartName="/ppt/media/image4.png" ContentType="image/png"/>
  <Override PartName="/ppt/media/image7.png" ContentType="image/png"/>
  <Override PartName="/ppt/media/image3.png" ContentType="image/png"/>
  <Override PartName="/ppt/media/image2.png" ContentType="image/png"/>
  <Override PartName="/ppt/media/image1.png" ContentType="image/png"/>
  <Override PartName="/ppt/media/image1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
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tx>
        <c:rich>
          <a:bodyPr/>
          <a:lstStyle/>
          <a:p>
            <a:pPr>
              <a:defRPr/>
            </a:pPr>
            <a:r>
              <a:rPr sz="1300">
                <a:latin typeface="Arial"/>
              </a:rPr>
              <a:t>Costos generales de proyectos</a:t>
            </a:r>
          </a:p>
        </c:rich>
      </c:tx>
      <c:layout/>
    </c:title>
    <c:plotArea>
      <c:layout/>
      <c:barChart>
        <c:barDir val="col"/>
        <c:grouping val="clustered"/>
        <c:ser>
          <c:idx val="0"/>
          <c:order val="0"/>
          <c:tx>
            <c:strRef>
              <c:f>label 0</c:f>
              <c:strCache>
                <c:ptCount val="1"/>
                <c:pt idx="0">
                  <c:v>Planeado</c:v>
                </c:pt>
              </c:strCache>
            </c:strRef>
          </c:tx>
          <c:spPr>
            <a:solidFill>
              <a:srgbClr val="004586"/>
            </a:solidFill>
            <a:ln>
              <a:noFill/>
            </a:ln>
          </c:spPr>
          <c:dLbls>
            <c:showLegendKey val="0"/>
            <c:showVal val="0"/>
            <c:showCatName val="0"/>
            <c:showSerName val="0"/>
            <c:showPercent val="0"/>
          </c:dLbls>
          <c:cat>
            <c:strRef>
              <c:f>categories</c:f>
              <c:strCache>
                <c:ptCount val="4"/>
                <c:pt idx="0">
                  <c:v>Requerimientos </c:v>
                </c:pt>
                <c:pt idx="1">
                  <c:v>Planeación</c:v>
                </c:pt>
                <c:pt idx="2">
                  <c:v>Desarrollo</c:v>
                </c:pt>
                <c:pt idx="3">
                  <c:v>Entrega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4"/>
                <c:pt idx="0">
                  <c:v>3499</c:v>
                </c:pt>
                <c:pt idx="1">
                  <c:v>1853</c:v>
                </c:pt>
                <c:pt idx="2">
                  <c:v>17152</c:v>
                </c:pt>
                <c:pt idx="3">
                  <c:v>1647</c:v>
                </c:pt>
              </c:numCache>
            </c:numRef>
          </c:val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Real </c:v>
                </c:pt>
              </c:strCache>
            </c:strRef>
          </c:tx>
          <c:spPr>
            <a:solidFill>
              <a:srgbClr val="ff420e"/>
            </a:solidFill>
            <a:ln>
              <a:noFill/>
            </a:ln>
          </c:spPr>
          <c:dLbls>
            <c:showLegendKey val="0"/>
            <c:showVal val="0"/>
            <c:showCatName val="0"/>
            <c:showSerName val="0"/>
            <c:showPercent val="0"/>
          </c:dLbls>
          <c:cat>
            <c:strRef>
              <c:f>categories</c:f>
              <c:strCache>
                <c:ptCount val="4"/>
                <c:pt idx="0">
                  <c:v>Requerimientos </c:v>
                </c:pt>
                <c:pt idx="1">
                  <c:v>Planeación</c:v>
                </c:pt>
                <c:pt idx="2">
                  <c:v>Desarrollo</c:v>
                </c:pt>
                <c:pt idx="3">
                  <c:v>Entrega</c:v>
                </c:pt>
              </c:strCache>
            </c:strRef>
          </c:cat>
          <c:val>
            <c:numRef>
              <c:f>1</c:f>
              <c:numCache>
                <c:formatCode>General</c:formatCode>
                <c:ptCount val="4"/>
                <c:pt idx="0">
                  <c:v>840</c:v>
                </c:pt>
                <c:pt idx="1">
                  <c:v>720</c:v>
                </c:pt>
                <c:pt idx="2">
                  <c:v>200</c:v>
                </c:pt>
                <c:pt idx="3">
                  <c:v>0</c:v>
                </c:pt>
              </c:numCache>
            </c:numRef>
          </c:val>
        </c:ser>
        <c:gapWidth val="100"/>
        <c:overlap val="0"/>
        <c:axId val="28789055"/>
        <c:axId val="56085422"/>
      </c:barChart>
      <c:catAx>
        <c:axId val="28789055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crossAx val="56085422"/>
        <c:crosses val="autoZero"/>
        <c:auto val="1"/>
        <c:lblAlgn val="ctr"/>
        <c:lblOffset val="100"/>
      </c:catAx>
      <c:valAx>
        <c:axId val="56085422"/>
        <c:scaling>
          <c:orientation val="minMax"/>
        </c:scaling>
        <c:delete val="0"/>
        <c:axPos val="l"/>
        <c:majorGridlines>
          <c:spPr>
            <a:ln>
              <a:solidFill>
                <a:srgbClr val="b3b3b3"/>
              </a:solidFill>
            </a:ln>
          </c:spPr>
        </c:majorGridlines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crossAx val="28789055"/>
        <c:crosses val="autoZero"/>
      </c:valAx>
      <c:spPr>
        <a:noFill/>
        <a:ln>
          <a:solidFill>
            <a:srgbClr val="b3b3b3"/>
          </a:solidFill>
        </a:ln>
      </c:spPr>
    </c:plotArea>
    <c:legend>
      <c:legendPos val="r"/>
      <c:overlay val="0"/>
      <c:spPr>
        <a:noFill/>
        <a:ln>
          <a:noFill/>
        </a:ln>
      </c:spPr>
    </c:legend>
    <c:plotVisOnly val="1"/>
  </c:chart>
  <c:spPr>
    <a:solidFill>
      <a:srgbClr val="ffffff"/>
    </a:solidFill>
    <a:ln>
      <a:noFill/>
    </a:ln>
  </c:spPr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tx>
        <c:rich>
          <a:bodyPr/>
          <a:lstStyle/>
          <a:p>
            <a:pPr>
              <a:defRPr/>
            </a:pPr>
            <a:r>
              <a:rPr sz="1300">
                <a:latin typeface="Arial"/>
              </a:rPr>
              <a:t>Desviación Costos</a:t>
            </a:r>
          </a:p>
        </c:rich>
      </c:tx>
      <c:layout/>
    </c:title>
    <c:plotArea>
      <c:layout/>
      <c:lineChart>
        <c:grouping val="standard"/>
        <c:ser>
          <c:idx val="0"/>
          <c:order val="0"/>
          <c:tx>
            <c:strRef>
              <c:f>label 0</c:f>
              <c:strCache>
                <c:ptCount val="1"/>
                <c:pt idx="0">
                  <c:v>Desviación</c:v>
                </c:pt>
              </c:strCache>
            </c:strRef>
          </c:tx>
          <c:spPr>
            <a:solidFill>
              <a:srgbClr val="004586"/>
            </a:solidFill>
            <a:ln w="28800">
              <a:solidFill>
                <a:srgbClr val="004586"/>
              </a:solidFill>
              <a:round/>
            </a:ln>
          </c:spPr>
          <c:marker>
            <c:symbol val="square"/>
            <c:size val="8"/>
            <c:spPr>
              <a:solidFill>
                <a:srgbClr val="ee4000"/>
              </a:solidFill>
            </c:spPr>
          </c:marker>
          <c:dLbls>
            <c:showLegendKey val="0"/>
            <c:showVal val="0"/>
            <c:showCatName val="0"/>
            <c:showSerName val="0"/>
            <c:showPercent val="0"/>
          </c:dLbls>
          <c:cat>
            <c:strRef>
              <c:f>categories</c:f>
              <c:strCache>
                <c:ptCount val="4"/>
                <c:pt idx="0">
                  <c:v>Requerimientos </c:v>
                </c:pt>
                <c:pt idx="1">
                  <c:v>Planeación</c:v>
                </c:pt>
                <c:pt idx="2">
                  <c:v>Desarrollo</c:v>
                </c:pt>
                <c:pt idx="3">
                  <c:v>Entrega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4"/>
                <c:pt idx="0">
                  <c:v>0.240068591026007</c:v>
                </c:pt>
                <c:pt idx="1">
                  <c:v>0.388559093362115</c:v>
                </c:pt>
                <c:pt idx="2">
                  <c:v>0.011660447761194</c:v>
                </c:pt>
                <c:pt idx="3">
                  <c:v>0</c:v>
                </c:pt>
              </c:numCache>
            </c:numRef>
          </c:val>
          <c:smooth val="0"/>
        </c:ser>
        <c:hiLowLines>
          <c:spPr>
            <a:ln>
              <a:noFill/>
            </a:ln>
          </c:spPr>
        </c:hiLowLines>
        <c:upDownBars>
          <c:gapWidth val="150"/>
          <c:upBars/>
          <c:downBars/>
        </c:upDownBars>
        <c:marker val="1"/>
        <c:axId val="58939729"/>
        <c:axId val="28741125"/>
      </c:lineChart>
      <c:catAx>
        <c:axId val="58939729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crossAx val="28741125"/>
        <c:crosses val="autoZero"/>
        <c:auto val="1"/>
        <c:lblAlgn val="ctr"/>
        <c:lblOffset val="100"/>
      </c:catAx>
      <c:valAx>
        <c:axId val="28741125"/>
        <c:scaling>
          <c:orientation val="minMax"/>
        </c:scaling>
        <c:delete val="0"/>
        <c:axPos val="l"/>
        <c:majorGridlines>
          <c:spPr>
            <a:ln>
              <a:solidFill>
                <a:srgbClr val="b3b3b3"/>
              </a:solidFill>
            </a:ln>
          </c:spPr>
        </c:majorGridlines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crossAx val="58939729"/>
        <c:crosses val="autoZero"/>
      </c:valAx>
      <c:spPr>
        <a:noFill/>
        <a:ln>
          <a:solidFill>
            <a:srgbClr val="b3b3b3"/>
          </a:solidFill>
        </a:ln>
      </c:spPr>
    </c:plotArea>
    <c:legend>
      <c:legendPos val="r"/>
      <c:overlay val="0"/>
      <c:spPr>
        <a:noFill/>
        <a:ln>
          <a:noFill/>
        </a:ln>
      </c:spPr>
    </c:legend>
    <c:plotVisOnly val="1"/>
  </c:chart>
  <c:spPr>
    <a:solidFill>
      <a:srgbClr val="ffffff"/>
    </a:solidFill>
    <a:ln>
      <a:noFill/>
    </a:ln>
  </c:spPr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tx>
        <c:rich>
          <a:bodyPr/>
          <a:lstStyle/>
          <a:p>
            <a:pPr>
              <a:defRPr/>
            </a:pPr>
            <a:r>
              <a:rPr sz="1300">
                <a:latin typeface="Arial"/>
              </a:rPr>
              <a:t>Desviación de Esfuerzo</a:t>
            </a:r>
          </a:p>
        </c:rich>
      </c:tx>
      <c:layout/>
    </c:title>
    <c:plotArea>
      <c:layout/>
      <c:lineChart>
        <c:grouping val="standard"/>
        <c:ser>
          <c:idx val="0"/>
          <c:order val="0"/>
          <c:tx>
            <c:strRef>
              <c:f>label 0</c:f>
              <c:strCache>
                <c:ptCount val="1"/>
                <c:pt idx="0">
                  <c:v>desviación</c:v>
                </c:pt>
              </c:strCache>
            </c:strRef>
          </c:tx>
          <c:spPr>
            <a:solidFill>
              <a:srgbClr val="004586"/>
            </a:solidFill>
            <a:ln w="28800">
              <a:solidFill>
                <a:srgbClr val="004586"/>
              </a:solidFill>
              <a:round/>
            </a:ln>
          </c:spPr>
          <c:marker>
            <c:symbol val="square"/>
            <c:size val="8"/>
            <c:spPr>
              <a:solidFill>
                <a:srgbClr val="ee4000"/>
              </a:solidFill>
            </c:spPr>
          </c:marker>
          <c:dLbls>
            <c:showLegendKey val="0"/>
            <c:showVal val="0"/>
            <c:showCatName val="0"/>
            <c:showSerName val="0"/>
            <c:showPercent val="0"/>
          </c:dLbls>
          <c:cat>
            <c:strRef>
              <c:f>categories</c:f>
              <c:strCache>
                <c:ptCount val="4"/>
                <c:pt idx="0">
                  <c:v>Requerimientos </c:v>
                </c:pt>
                <c:pt idx="1">
                  <c:v>Planeación</c:v>
                </c:pt>
                <c:pt idx="2">
                  <c:v>Desarrollo</c:v>
                </c:pt>
                <c:pt idx="3">
                  <c:v>Entrega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4"/>
                <c:pt idx="0">
                  <c:v>24.69</c:v>
                </c:pt>
                <c:pt idx="1">
                  <c:v>9.4</c:v>
                </c:pt>
                <c:pt idx="2">
                  <c:v>207.91</c:v>
                </c:pt>
                <c:pt idx="3">
                  <c:v>16.89</c:v>
                </c:pt>
              </c:numCache>
            </c:numRef>
          </c:val>
          <c:smooth val="0"/>
        </c:ser>
        <c:hiLowLines>
          <c:spPr>
            <a:ln>
              <a:noFill/>
            </a:ln>
          </c:spPr>
        </c:hiLowLines>
        <c:upDownBars>
          <c:gapWidth val="150"/>
          <c:upBars/>
          <c:downBars/>
        </c:upDownBars>
        <c:marker val="1"/>
        <c:axId val="6618149"/>
        <c:axId val="36619323"/>
      </c:lineChart>
      <c:catAx>
        <c:axId val="6618149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crossAx val="36619323"/>
        <c:crosses val="autoZero"/>
        <c:auto val="1"/>
        <c:lblAlgn val="ctr"/>
        <c:lblOffset val="100"/>
      </c:catAx>
      <c:valAx>
        <c:axId val="36619323"/>
        <c:scaling>
          <c:orientation val="minMax"/>
        </c:scaling>
        <c:delete val="0"/>
        <c:axPos val="l"/>
        <c:majorGridlines>
          <c:spPr>
            <a:ln>
              <a:solidFill>
                <a:srgbClr val="b3b3b3"/>
              </a:solidFill>
            </a:ln>
          </c:spPr>
        </c:majorGridlines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crossAx val="6618149"/>
        <c:crosses val="autoZero"/>
      </c:valAx>
      <c:spPr>
        <a:noFill/>
        <a:ln>
          <a:solidFill>
            <a:srgbClr val="b3b3b3"/>
          </a:solidFill>
        </a:ln>
      </c:spPr>
    </c:plotArea>
    <c:legend>
      <c:legendPos val="r"/>
      <c:overlay val="0"/>
      <c:spPr>
        <a:noFill/>
        <a:ln>
          <a:noFill/>
        </a:ln>
      </c:spPr>
    </c:legend>
    <c:plotVisOnly val="1"/>
  </c:chart>
  <c:spPr>
    <a:solidFill>
      <a:srgbClr val="ffffff"/>
    </a:solidFill>
    <a:ln>
      <a:noFill/>
    </a:ln>
  </c:spPr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tx>
        <c:rich>
          <a:bodyPr/>
          <a:lstStyle/>
          <a:p>
            <a:pPr>
              <a:defRPr/>
            </a:pPr>
            <a:r>
              <a:rPr sz="1300">
                <a:latin typeface="Arial"/>
              </a:rPr>
              <a:t>Esfuerzo en Horas totales</a:t>
            </a:r>
          </a:p>
        </c:rich>
      </c:tx>
      <c:layout/>
    </c:title>
    <c:plotArea>
      <c:layout/>
      <c:barChart>
        <c:barDir val="col"/>
        <c:grouping val="clustered"/>
        <c:ser>
          <c:idx val="0"/>
          <c:order val="0"/>
          <c:tx>
            <c:strRef>
              <c:f>label 0</c:f>
              <c:strCache>
                <c:ptCount val="1"/>
                <c:pt idx="0">
                  <c:v>Planeado (Horas)</c:v>
                </c:pt>
              </c:strCache>
            </c:strRef>
          </c:tx>
          <c:spPr>
            <a:solidFill>
              <a:srgbClr val="004586"/>
            </a:solidFill>
            <a:ln>
              <a:noFill/>
            </a:ln>
          </c:spPr>
          <c:dLbls>
            <c:showLegendKey val="0"/>
            <c:showVal val="0"/>
            <c:showCatName val="0"/>
            <c:showSerName val="0"/>
            <c:showPercent val="0"/>
          </c:dLbls>
          <c:cat>
            <c:strRef>
              <c:f>categories</c:f>
              <c:strCache>
                <c:ptCount val="4"/>
                <c:pt idx="0">
                  <c:v>Requerimientos </c:v>
                </c:pt>
                <c:pt idx="1">
                  <c:v>Planeación</c:v>
                </c:pt>
                <c:pt idx="2">
                  <c:v>Desarrollo</c:v>
                </c:pt>
                <c:pt idx="3">
                  <c:v>Entrega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4"/>
                <c:pt idx="0">
                  <c:v>35.89</c:v>
                </c:pt>
                <c:pt idx="1">
                  <c:v>19</c:v>
                </c:pt>
                <c:pt idx="2">
                  <c:v>211.11</c:v>
                </c:pt>
                <c:pt idx="3">
                  <c:v>16.89</c:v>
                </c:pt>
              </c:numCache>
            </c:numRef>
          </c:val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Real (Horas)</c:v>
                </c:pt>
              </c:strCache>
            </c:strRef>
          </c:tx>
          <c:spPr>
            <a:solidFill>
              <a:srgbClr val="ff420e"/>
            </a:solidFill>
            <a:ln>
              <a:noFill/>
            </a:ln>
          </c:spPr>
          <c:dLbls>
            <c:showLegendKey val="0"/>
            <c:showVal val="0"/>
            <c:showCatName val="0"/>
            <c:showSerName val="0"/>
            <c:showPercent val="0"/>
          </c:dLbls>
          <c:cat>
            <c:strRef>
              <c:f>categories</c:f>
              <c:strCache>
                <c:ptCount val="4"/>
                <c:pt idx="0">
                  <c:v>Requerimientos </c:v>
                </c:pt>
                <c:pt idx="1">
                  <c:v>Planeación</c:v>
                </c:pt>
                <c:pt idx="2">
                  <c:v>Desarrollo</c:v>
                </c:pt>
                <c:pt idx="3">
                  <c:v>Entrega</c:v>
                </c:pt>
              </c:strCache>
            </c:strRef>
          </c:cat>
          <c:val>
            <c:numRef>
              <c:f>1</c:f>
              <c:numCache>
                <c:formatCode>General</c:formatCode>
                <c:ptCount val="4"/>
                <c:pt idx="0">
                  <c:v>11.2</c:v>
                </c:pt>
                <c:pt idx="1">
                  <c:v>9.6</c:v>
                </c:pt>
                <c:pt idx="2">
                  <c:v>3.2</c:v>
                </c:pt>
                <c:pt idx="3">
                  <c:v>0</c:v>
                </c:pt>
              </c:numCache>
            </c:numRef>
          </c:val>
        </c:ser>
        <c:gapWidth val="100"/>
        <c:overlap val="0"/>
        <c:axId val="85733989"/>
        <c:axId val="4440328"/>
      </c:barChart>
      <c:catAx>
        <c:axId val="85733989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crossAx val="4440328"/>
        <c:crosses val="autoZero"/>
        <c:auto val="1"/>
        <c:lblAlgn val="ctr"/>
        <c:lblOffset val="100"/>
      </c:catAx>
      <c:valAx>
        <c:axId val="4440328"/>
        <c:scaling>
          <c:orientation val="minMax"/>
        </c:scaling>
        <c:delete val="0"/>
        <c:axPos val="l"/>
        <c:majorGridlines>
          <c:spPr>
            <a:ln>
              <a:solidFill>
                <a:srgbClr val="b3b3b3"/>
              </a:solidFill>
            </a:ln>
          </c:spPr>
        </c:majorGridlines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crossAx val="85733989"/>
        <c:crosses val="autoZero"/>
      </c:valAx>
      <c:spPr>
        <a:noFill/>
        <a:ln>
          <a:solidFill>
            <a:srgbClr val="b3b3b3"/>
          </a:solidFill>
        </a:ln>
      </c:spPr>
    </c:plotArea>
    <c:legend>
      <c:legendPos val="r"/>
      <c:overlay val="0"/>
      <c:spPr>
        <a:noFill/>
        <a:ln>
          <a:noFill/>
        </a:ln>
      </c:spPr>
    </c:legend>
    <c:plotVisOnly val="1"/>
  </c:chart>
  <c:spPr>
    <a:solidFill>
      <a:srgbClr val="ffffff"/>
    </a:solidFill>
    <a:ln>
      <a:noFill/>
    </a:ln>
  </c:spPr>
</c:chartSpace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8" name="" descr=""/>
          <p:cNvPicPr/>
          <p:nvPr/>
        </p:nvPicPr>
        <p:blipFill>
          <a:blip r:embed="rId2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39" name="" descr=""/>
          <p:cNvPicPr/>
          <p:nvPr/>
        </p:nvPicPr>
        <p:blipFill>
          <a:blip r:embed="rId3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7" name="" descr=""/>
          <p:cNvPicPr/>
          <p:nvPr/>
        </p:nvPicPr>
        <p:blipFill>
          <a:blip r:embed="rId2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78" name="" descr=""/>
          <p:cNvPicPr/>
          <p:nvPr/>
        </p:nvPicPr>
        <p:blipFill>
          <a:blip r:embed="rId3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100000"/>
              </a:lnSpc>
            </a:pPr>
            <a:r>
              <a:rPr lang="es-MX" sz="6000" strike="noStrike">
                <a:solidFill>
                  <a:srgbClr val="000000"/>
                </a:solidFill>
                <a:latin typeface="Calibri Light"/>
              </a:rPr>
              <a:t>Haga clic para modificar el estilo de título del patrón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subTitle"/>
          </p:nvPr>
        </p:nvSpPr>
        <p:spPr>
          <a:xfrm>
            <a:off x="1523880" y="3602160"/>
            <a:ext cx="9143640" cy="1655280"/>
          </a:xfrm>
          <a:prstGeom prst="rect">
            <a:avLst/>
          </a:prstGeom>
        </p:spPr>
        <p:txBody>
          <a:bodyPr/>
          <a:p>
            <a:pPr algn="ctr">
              <a:lnSpc>
                <a:spcPct val="100000"/>
              </a:lnSpc>
            </a:pPr>
            <a:r>
              <a:rPr lang="es-MX" sz="2400" strike="noStrike">
                <a:solidFill>
                  <a:srgbClr val="000000"/>
                </a:solidFill>
                <a:latin typeface="Calibri"/>
              </a:rPr>
              <a:t>Haga clic para modificar el estilo de subtítulo del patrón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s-MX" sz="1200" strike="noStrike">
                <a:solidFill>
                  <a:srgbClr val="8b8b8b"/>
                </a:solidFill>
                <a:latin typeface="Calibri"/>
              </a:rPr>
              <a:t>30/03/16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DEE5B4D8-AE45-4B4A-B217-BF78A6D2ACFD}" type="slidenum">
              <a:rPr lang="es-MX" sz="1200" strike="noStrike">
                <a:solidFill>
                  <a:srgbClr val="8b8b8b"/>
                </a:solidFill>
                <a:latin typeface="Calibri"/>
              </a:rPr>
              <a:t>&lt;número&gt;</a:t>
            </a:fld>
            <a:endParaRPr/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s-MX" sz="2800">
                <a:latin typeface="Calibri"/>
              </a:rPr>
              <a:t>Pulse para editar el formato de esquema del texto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s-MX" sz="2000">
                <a:latin typeface="Calibri"/>
              </a:rPr>
              <a:t>Segundo nivel del esquema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s-MX">
                <a:latin typeface="Calibri"/>
              </a:rPr>
              <a:t>Tercer nivel del esquema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s-MX">
                <a:latin typeface="Calibri"/>
              </a:rPr>
              <a:t>Cuarto nivel del esquema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s-MX" sz="2000">
                <a:latin typeface="Calibri"/>
              </a:rPr>
              <a:t>Quinto nivel del esquema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s-MX" sz="2000">
                <a:latin typeface="Calibri"/>
              </a:rPr>
              <a:t>Sexto nivel del esquema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s-MX" sz="2000">
                <a:latin typeface="Calibri"/>
              </a:rPr>
              <a:t>Séptimo nivel del esquema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lang="es-MX" sz="4400" strike="noStrike">
                <a:solidFill>
                  <a:srgbClr val="000000"/>
                </a:solidFill>
                <a:latin typeface="Calibri Light"/>
              </a:rPr>
              <a:t>Haga clic para modificar el estilo de título del patrón</a:t>
            </a:r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es-MX" sz="2800" strike="noStrike">
                <a:solidFill>
                  <a:srgbClr val="000000"/>
                </a:solidFill>
                <a:latin typeface="Calibri"/>
              </a:rPr>
              <a:t>Pulse para editar el formato de esquema del texto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s-MX" sz="2800" strike="noStrike">
                <a:solidFill>
                  <a:srgbClr val="000000"/>
                </a:solidFill>
                <a:latin typeface="Calibri"/>
              </a:rPr>
              <a:t>Segundo nivel del esquema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s-MX" sz="2800" strike="noStrike">
                <a:solidFill>
                  <a:srgbClr val="000000"/>
                </a:solidFill>
                <a:latin typeface="Calibri"/>
              </a:rPr>
              <a:t>Tercer nivel del esquema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s-MX" sz="2800" strike="noStrike">
                <a:solidFill>
                  <a:srgbClr val="000000"/>
                </a:solidFill>
                <a:latin typeface="Calibri"/>
              </a:rPr>
              <a:t>Cuarto nivel del esquema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s-MX" sz="2800" strike="noStrike">
                <a:solidFill>
                  <a:srgbClr val="000000"/>
                </a:solidFill>
                <a:latin typeface="Calibri"/>
              </a:rPr>
              <a:t>Quinto nivel del esquema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s-MX" sz="2800" strike="noStrike">
                <a:solidFill>
                  <a:srgbClr val="000000"/>
                </a:solidFill>
                <a:latin typeface="Calibri"/>
              </a:rPr>
              <a:t>Sexto nivel del esquema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s-MX" sz="2800" strike="noStrike">
                <a:solidFill>
                  <a:srgbClr val="000000"/>
                </a:solidFill>
                <a:latin typeface="Calibri"/>
              </a:rPr>
              <a:t>Séptimo nivel del esquemaHaga clic para modificar el estilo de texto del patrón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s-MX" sz="2400" strike="noStrike">
                <a:solidFill>
                  <a:srgbClr val="000000"/>
                </a:solidFill>
                <a:latin typeface="Calibri"/>
              </a:rPr>
              <a:t>Segundo nivel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s-MX" sz="2000" strike="noStrike">
                <a:solidFill>
                  <a:srgbClr val="000000"/>
                </a:solidFill>
                <a:latin typeface="Calibri"/>
              </a:rPr>
              <a:t>Tercer nivel</a:t>
            </a:r>
            <a:endParaRPr/>
          </a:p>
          <a:p>
            <a:pPr lvl="3">
              <a:lnSpc>
                <a:spcPct val="100000"/>
              </a:lnSpc>
              <a:buFont typeface="Arial"/>
              <a:buChar char="•"/>
            </a:pPr>
            <a:r>
              <a:rPr lang="es-MX" strike="noStrike">
                <a:solidFill>
                  <a:srgbClr val="000000"/>
                </a:solidFill>
                <a:latin typeface="Calibri"/>
              </a:rPr>
              <a:t>Cuarto nivel</a:t>
            </a:r>
            <a:endParaRPr/>
          </a:p>
          <a:p>
            <a:pPr lvl="4">
              <a:lnSpc>
                <a:spcPct val="100000"/>
              </a:lnSpc>
              <a:buFont typeface="Arial"/>
              <a:buChar char="•"/>
            </a:pPr>
            <a:r>
              <a:rPr lang="es-MX" strike="noStrike">
                <a:solidFill>
                  <a:srgbClr val="000000"/>
                </a:solidFill>
                <a:latin typeface="Calibri"/>
              </a:rPr>
              <a:t>Quinto nivel</a:t>
            </a:r>
            <a:endParaRPr/>
          </a:p>
        </p:txBody>
      </p:sp>
      <p:sp>
        <p:nvSpPr>
          <p:cNvPr id="42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s-MX" sz="1200" strike="noStrike">
                <a:solidFill>
                  <a:srgbClr val="8b8b8b"/>
                </a:solidFill>
                <a:latin typeface="Calibri"/>
              </a:rPr>
              <a:t>30/03/16</a:t>
            </a:r>
            <a:endParaRPr/>
          </a:p>
        </p:txBody>
      </p:sp>
      <p:sp>
        <p:nvSpPr>
          <p:cNvPr id="43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44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C7766AC6-AE4E-483B-81E3-72A4C861AC21}" type="slidenum">
              <a:rPr lang="es-MX" sz="1200" strike="noStrike">
                <a:solidFill>
                  <a:srgbClr val="8b8b8b"/>
                </a:solidFill>
                <a:latin typeface="Calibri"/>
              </a:rPr>
              <a:t>&lt;número&gt;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chart" Target="../charts/chart3.xml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chart" Target="../charts/chart4.xml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chart" Target="../charts/chart2.xml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Shape 1"/>
          <p:cNvSpPr txBox="1"/>
          <p:nvPr/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100000"/>
              </a:lnSpc>
            </a:pPr>
            <a:r>
              <a:rPr lang="es-MX" sz="6000" strike="noStrike">
                <a:solidFill>
                  <a:srgbClr val="404040"/>
                </a:solidFill>
                <a:latin typeface="Arial Narrow"/>
              </a:rPr>
              <a:t>Seguimiento de Proyecto</a:t>
            </a:r>
            <a:endParaRPr/>
          </a:p>
        </p:txBody>
      </p:sp>
      <p:sp>
        <p:nvSpPr>
          <p:cNvPr id="80" name="TextShape 2"/>
          <p:cNvSpPr txBox="1"/>
          <p:nvPr/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es-MX" sz="2400" strike="noStrike">
                <a:solidFill>
                  <a:srgbClr val="595959"/>
                </a:solidFill>
                <a:latin typeface="Arial Narrow"/>
              </a:rPr>
              <a:t>30/03/2016</a:t>
            </a:r>
            <a:endParaRPr/>
          </a:p>
        </p:txBody>
      </p:sp>
      <p:pic>
        <p:nvPicPr>
          <p:cNvPr id="81" name="3 Imagen" descr=""/>
          <p:cNvPicPr/>
          <p:nvPr/>
        </p:nvPicPr>
        <p:blipFill>
          <a:blip r:embed="rId1"/>
          <a:stretch/>
        </p:blipFill>
        <p:spPr>
          <a:xfrm>
            <a:off x="8373960" y="5486400"/>
            <a:ext cx="3817800" cy="1371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1" lang="es-MX" sz="4400" strike="noStrike">
                <a:solidFill>
                  <a:srgbClr val="ff9900"/>
                </a:solidFill>
                <a:latin typeface="Arial Narrow"/>
              </a:rPr>
              <a:t>Esfuerzo</a:t>
            </a:r>
            <a:endParaRPr/>
          </a:p>
        </p:txBody>
      </p:sp>
      <p:sp>
        <p:nvSpPr>
          <p:cNvPr id="115" name="TextShape 2"/>
          <p:cNvSpPr txBox="1"/>
          <p:nvPr/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endParaRPr/>
          </a:p>
        </p:txBody>
      </p:sp>
      <p:pic>
        <p:nvPicPr>
          <p:cNvPr id="116" name="4 Imagen" descr=""/>
          <p:cNvPicPr/>
          <p:nvPr/>
        </p:nvPicPr>
        <p:blipFill>
          <a:blip r:embed="rId1"/>
          <a:stretch/>
        </p:blipFill>
        <p:spPr>
          <a:xfrm>
            <a:off x="8373960" y="5486400"/>
            <a:ext cx="3817800" cy="1371240"/>
          </a:xfrm>
          <a:prstGeom prst="rect">
            <a:avLst/>
          </a:prstGeom>
          <a:ln>
            <a:noFill/>
          </a:ln>
        </p:spPr>
      </p:pic>
      <p:graphicFrame>
        <p:nvGraphicFramePr>
          <p:cNvPr id="117" name="Table 3"/>
          <p:cNvGraphicFramePr/>
          <p:nvPr/>
        </p:nvGraphicFramePr>
        <p:xfrm>
          <a:off x="144000" y="1277280"/>
          <a:ext cx="11231640" cy="4683960"/>
        </p:xfrm>
        <a:graphic>
          <a:graphicData uri="http://schemas.openxmlformats.org/drawingml/2006/table">
            <a:tbl>
              <a:tblPr/>
              <a:tblGrid>
                <a:gridCol w="2831760"/>
                <a:gridCol w="2098440"/>
                <a:gridCol w="2169000"/>
                <a:gridCol w="1532880"/>
                <a:gridCol w="1298520"/>
                <a:gridCol w="1301040"/>
              </a:tblGrid>
              <a:tr h="-12240">
                <a:tc>
                  <a:tcPr/>
                </a:tc>
                <a:tc>
                  <a:tcPr/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1" lang="es-MX">
                          <a:latin typeface="Arial"/>
                        </a:rPr>
                        <a:t>Fases</a:t>
                      </a:r>
                      <a:endParaRPr/>
                    </a:p>
                  </a:txBody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</a:tr>
              <a:tr h="0">
                <a:tc>
                  <a:txBody>
                    <a:bodyPr lIns="90000" rIns="90000" tIns="46800" bIns="46800"/>
                    <a:p>
                      <a:pPr algn="ctr"/>
                      <a:endParaRPr/>
                    </a:p>
                    <a:p>
                      <a:pPr algn="ctr"/>
                      <a:endParaRPr/>
                    </a:p>
                    <a:p>
                      <a:pPr algn="ctr"/>
                      <a:endParaRPr/>
                    </a:p>
                    <a:p>
                      <a:pPr algn="ctr"/>
                      <a:r>
                        <a:rPr b="1" lang="es-MX">
                          <a:latin typeface="Arial"/>
                        </a:rPr>
                        <a:t>Proyectos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1" lang="es-MX">
                          <a:latin typeface="Arial"/>
                        </a:rPr>
                        <a:t>Esfuerzo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1" lang="es-MX">
                          <a:latin typeface="Arial"/>
                        </a:rPr>
                        <a:t>Requerimientos 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1" lang="es-MX">
                          <a:latin typeface="Arial"/>
                        </a:rPr>
                        <a:t>Planeación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1" lang="es-MX">
                          <a:latin typeface="Arial"/>
                        </a:rPr>
                        <a:t>Desarrollo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1" lang="es-MX">
                          <a:latin typeface="Arial"/>
                        </a:rPr>
                        <a:t>Entrega</a:t>
                      </a:r>
                      <a:endParaRPr/>
                    </a:p>
                  </a:txBody>
                  <a:tcPr/>
                </a:tc>
              </a:tr>
              <a:tr h="0">
                <a:tc>
                  <a:txBody>
                    <a:bodyPr lIns="90000" rIns="90000" tIns="46800" bIns="46800"/>
                    <a:p>
                      <a:pPr algn="ctr"/>
                      <a:r>
                        <a:rPr b="1" lang="es-MX">
                          <a:latin typeface="Arial"/>
                        </a:rPr>
                        <a:t>Viáticos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1" lang="es-MX">
                          <a:latin typeface="Arial"/>
                        </a:rPr>
                        <a:t>Planeado (Horas)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1" lang="es-MX">
                          <a:latin typeface="Arial"/>
                        </a:rPr>
                        <a:t>24.23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lang="es-MX">
                          <a:latin typeface="Arial"/>
                        </a:rPr>
                        <a:t>12.83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lang="es-MX">
                          <a:latin typeface="Arial"/>
                        </a:rPr>
                        <a:t>142.51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lang="es-MX">
                          <a:latin typeface="Arial"/>
                        </a:rPr>
                        <a:t>11.4</a:t>
                      </a:r>
                      <a:endParaRPr/>
                    </a:p>
                  </a:txBody>
                  <a:tcPr/>
                </a:tc>
              </a:tr>
              <a:tr h="0">
                <a:tc>
                  <a:tcPr/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1" lang="es-MX">
                          <a:latin typeface="Arial"/>
                        </a:rPr>
                        <a:t>Real (Horas)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lang="es-MX">
                          <a:latin typeface="Arial"/>
                        </a:rPr>
                        <a:t>9.2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lang="es-MX">
                          <a:latin typeface="Arial"/>
                        </a:rPr>
                        <a:t>9.6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lang="es-MX">
                          <a:latin typeface="Arial"/>
                        </a:rPr>
                        <a:t>3.2</a:t>
                      </a:r>
                      <a:endParaRPr/>
                    </a:p>
                  </a:txBody>
                  <a:tcPr/>
                </a:tc>
                <a:tc>
                  <a:tcPr/>
                </a:tc>
              </a:tr>
              <a:tr h="0">
                <a:tc>
                  <a:txBody>
                    <a:bodyPr lIns="90000" rIns="90000" tIns="46800" bIns="46800"/>
                    <a:p>
                      <a:pPr algn="ctr"/>
                      <a:r>
                        <a:rPr b="1" lang="es-MX">
                          <a:latin typeface="Arial"/>
                        </a:rPr>
                        <a:t>Control de Gastos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1" lang="es-MX">
                          <a:latin typeface="Arial"/>
                        </a:rPr>
                        <a:t>Planeado (Horas)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lang="es-MX">
                          <a:latin typeface="Arial"/>
                        </a:rPr>
                        <a:t>11.66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lang="es-MX">
                          <a:latin typeface="Arial"/>
                        </a:rPr>
                        <a:t>6.17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lang="es-MX">
                          <a:latin typeface="Arial"/>
                        </a:rPr>
                        <a:t>68.6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lang="es-MX">
                          <a:latin typeface="Arial"/>
                        </a:rPr>
                        <a:t>5.49</a:t>
                      </a:r>
                      <a:endParaRPr/>
                    </a:p>
                  </a:txBody>
                  <a:tcPr/>
                </a:tc>
              </a:tr>
              <a:tr h="0">
                <a:tc>
                  <a:tcPr/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1" lang="es-MX">
                          <a:latin typeface="Arial"/>
                        </a:rPr>
                        <a:t>Real (Horas)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lang="es-MX">
                          <a:latin typeface="Arial"/>
                        </a:rPr>
                        <a:t>2</a:t>
                      </a:r>
                      <a:endParaRPr/>
                    </a:p>
                  </a:txBody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</a:tr>
              <a:tr h="0">
                <a:tc>
                  <a:txBody>
                    <a:bodyPr lIns="90000" rIns="90000" tIns="46800" bIns="46800"/>
                    <a:p>
                      <a:pPr algn="ctr"/>
                      <a:r>
                        <a:rPr b="1" lang="es-MX">
                          <a:latin typeface="Arial"/>
                        </a:rPr>
                        <a:t>Esfuerzo General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1" lang="es-MX">
                          <a:latin typeface="Arial"/>
                        </a:rPr>
                        <a:t>Planeado (Horas)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lang="es-MX">
                          <a:latin typeface="Arial"/>
                        </a:rPr>
                        <a:t>35.89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lang="es-MX">
                          <a:latin typeface="Arial"/>
                        </a:rPr>
                        <a:t>19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lang="es-MX">
                          <a:latin typeface="Arial"/>
                        </a:rPr>
                        <a:t>211.11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lang="es-MX">
                          <a:latin typeface="Arial"/>
                        </a:rPr>
                        <a:t>16.89</a:t>
                      </a:r>
                      <a:endParaRPr/>
                    </a:p>
                  </a:txBody>
                  <a:tcPr/>
                </a:tc>
              </a:tr>
              <a:tr h="0">
                <a:tc>
                  <a:tcPr/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1" lang="es-MX">
                          <a:latin typeface="Arial"/>
                        </a:rPr>
                        <a:t>Real (Horas)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lang="es-MX">
                          <a:latin typeface="Arial"/>
                        </a:rPr>
                        <a:t>11.2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lang="es-MX">
                          <a:latin typeface="Arial"/>
                        </a:rPr>
                        <a:t>9.6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lang="es-MX">
                          <a:latin typeface="Arial"/>
                        </a:rPr>
                        <a:t>3.2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lang="es-MX">
                          <a:latin typeface="Arial"/>
                        </a:rPr>
                        <a:t>0</a:t>
                      </a:r>
                      <a:endParaRPr/>
                    </a:p>
                  </a:txBody>
                  <a:tcPr/>
                </a:tc>
              </a:tr>
              <a:tr h="0">
                <a:tc>
                  <a:txBody>
                    <a:bodyPr lIns="90000" rIns="90000" tIns="46800" bIns="46800"/>
                    <a:p>
                      <a:pPr algn="ctr"/>
                      <a:r>
                        <a:rPr b="1" lang="es-MX">
                          <a:latin typeface="Arial"/>
                        </a:rPr>
                        <a:t>Desviación</a:t>
                      </a:r>
                      <a:endParaRPr/>
                    </a:p>
                  </a:txBody>
                  <a:tcPr/>
                </a:tc>
                <a:tc>
                  <a:tcPr/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lang="es-MX">
                          <a:solidFill>
                            <a:srgbClr val="ffffff"/>
                          </a:solidFill>
                          <a:latin typeface="Arial"/>
                        </a:rPr>
                        <a:t>24.69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lang="es-MX">
                          <a:solidFill>
                            <a:srgbClr val="ffffff"/>
                          </a:solidFill>
                          <a:latin typeface="Arial"/>
                        </a:rPr>
                        <a:t>9.4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lang="es-MX">
                          <a:solidFill>
                            <a:srgbClr val="ffffff"/>
                          </a:solidFill>
                          <a:latin typeface="Arial"/>
                        </a:rPr>
                        <a:t>207.91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lang="es-MX">
                          <a:solidFill>
                            <a:srgbClr val="ffffff"/>
                          </a:solidFill>
                          <a:latin typeface="Arial"/>
                        </a:rPr>
                        <a:t>16.89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es-MX">
                <a:latin typeface="Calibri"/>
              </a:rPr>
              <a:t>Analisís esfuerzo</a:t>
            </a:r>
            <a:endParaRPr/>
          </a:p>
        </p:txBody>
      </p:sp>
      <p:sp>
        <p:nvSpPr>
          <p:cNvPr id="119" name="TextShape 2"/>
          <p:cNvSpPr txBox="1"/>
          <p:nvPr/>
        </p:nvSpPr>
        <p:spPr>
          <a:xfrm>
            <a:off x="720000" y="1440000"/>
            <a:ext cx="10584000" cy="858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s-MX">
                <a:latin typeface="Arial"/>
              </a:rPr>
              <a:t>El esfuerzo de la etapa requerimientos y desarrollo se encuentran fuera de rango sin embargo como actualmente control de gastos esta en requerimiento y viáticos en desarrollo probablemente esta desviación sea corregida.</a:t>
            </a:r>
            <a:endParaRPr/>
          </a:p>
        </p:txBody>
      </p:sp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es-MX">
                <a:latin typeface="Calibri"/>
              </a:rPr>
              <a:t>Gráfica Desviación esfuerzo</a:t>
            </a:r>
            <a:endParaRPr/>
          </a:p>
        </p:txBody>
      </p:sp>
      <p:graphicFrame>
        <p:nvGraphicFramePr>
          <p:cNvPr id="121" name=""/>
          <p:cNvGraphicFramePr/>
          <p:nvPr/>
        </p:nvGraphicFramePr>
        <p:xfrm>
          <a:off x="838080" y="1825560"/>
          <a:ext cx="10515240" cy="43509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es-MX">
                <a:latin typeface="Calibri"/>
              </a:rPr>
              <a:t>Gráfica Esfuerzo</a:t>
            </a:r>
            <a:endParaRPr/>
          </a:p>
        </p:txBody>
      </p:sp>
      <p:graphicFrame>
        <p:nvGraphicFramePr>
          <p:cNvPr id="123" name=""/>
          <p:cNvGraphicFramePr/>
          <p:nvPr/>
        </p:nvGraphicFramePr>
        <p:xfrm>
          <a:off x="838080" y="1825560"/>
          <a:ext cx="10609920" cy="44384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es-MX">
                <a:latin typeface="Calibri"/>
              </a:rPr>
              <a:t>Analisís esfuerzo</a:t>
            </a:r>
            <a:endParaRPr/>
          </a:p>
        </p:txBody>
      </p:sp>
      <p:sp>
        <p:nvSpPr>
          <p:cNvPr id="125" name="TextShape 2"/>
          <p:cNvSpPr txBox="1"/>
          <p:nvPr/>
        </p:nvSpPr>
        <p:spPr>
          <a:xfrm>
            <a:off x="720000" y="1440000"/>
            <a:ext cx="10584000" cy="858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s-MX">
                <a:latin typeface="Arial"/>
              </a:rPr>
              <a:t>El esfuerzo de la etapa requerimientos y desarrollo se encuentran fuera de rango sin embargo como actualmente control de gastos esta en requerimiento y viáticos en desarrollo probablemente esta desviación sea corregida.</a:t>
            </a:r>
            <a:endParaRPr/>
          </a:p>
        </p:txBody>
      </p:sp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1" lang="es-MX" sz="4400" strike="noStrike">
                <a:solidFill>
                  <a:srgbClr val="ff9900"/>
                </a:solidFill>
                <a:latin typeface="Arial Narrow"/>
              </a:rPr>
              <a:t>Auditorías Físicas</a:t>
            </a:r>
            <a:endParaRPr/>
          </a:p>
        </p:txBody>
      </p:sp>
      <p:sp>
        <p:nvSpPr>
          <p:cNvPr id="127" name="TextShape 2"/>
          <p:cNvSpPr txBox="1"/>
          <p:nvPr/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endParaRPr/>
          </a:p>
        </p:txBody>
      </p:sp>
      <p:pic>
        <p:nvPicPr>
          <p:cNvPr id="128" name="4 Imagen" descr=""/>
          <p:cNvPicPr/>
          <p:nvPr/>
        </p:nvPicPr>
        <p:blipFill>
          <a:blip r:embed="rId1"/>
          <a:stretch/>
        </p:blipFill>
        <p:spPr>
          <a:xfrm>
            <a:off x="8373960" y="5486400"/>
            <a:ext cx="3817800" cy="1371240"/>
          </a:xfrm>
          <a:prstGeom prst="rect">
            <a:avLst/>
          </a:prstGeom>
          <a:ln>
            <a:noFill/>
          </a:ln>
        </p:spPr>
      </p:pic>
      <p:graphicFrame>
        <p:nvGraphicFramePr>
          <p:cNvPr id="129" name="Table 3"/>
          <p:cNvGraphicFramePr/>
          <p:nvPr/>
        </p:nvGraphicFramePr>
        <p:xfrm>
          <a:off x="562680" y="1933560"/>
          <a:ext cx="6520680" cy="1803240"/>
        </p:xfrm>
        <a:graphic>
          <a:graphicData uri="http://schemas.openxmlformats.org/drawingml/2006/table">
            <a:tbl>
              <a:tblPr/>
              <a:tblGrid>
                <a:gridCol w="3648600"/>
                <a:gridCol w="1441080"/>
                <a:gridCol w="1431000"/>
              </a:tblGrid>
              <a:tr h="343440">
                <a:tc>
                  <a:txBody>
                    <a:bodyPr lIns="90000" rIns="90000" tIns="46800" bIns="46800"/>
                    <a:p>
                      <a:pPr algn="ctr"/>
                      <a:r>
                        <a:rPr b="1" lang="es-MX">
                          <a:latin typeface="Arial"/>
                        </a:rPr>
                        <a:t>Auditoría Física</a:t>
                      </a:r>
                      <a:endParaRPr/>
                    </a:p>
                  </a:txBody>
                  <a:tcPr/>
                </a:tc>
                <a:tc>
                  <a:tcPr/>
                </a:tc>
                <a:tc>
                  <a:tcPr/>
                </a:tc>
              </a:tr>
              <a:tr h="0">
                <a:tc>
                  <a:txBody>
                    <a:bodyPr lIns="90000" rIns="90000" tIns="46800" bIns="46800"/>
                    <a:p>
                      <a:pPr algn="ctr"/>
                      <a:endParaRPr/>
                    </a:p>
                    <a:p>
                      <a:pPr algn="ctr"/>
                      <a:endParaRPr/>
                    </a:p>
                    <a:p>
                      <a:pPr algn="ctr"/>
                      <a:r>
                        <a:rPr b="1" lang="es-MX">
                          <a:latin typeface="Arial"/>
                        </a:rPr>
                        <a:t>Apartado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1" lang="es-MX">
                          <a:latin typeface="Arial"/>
                        </a:rPr>
                        <a:t>Preguntas Aprobadas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1" lang="es-MX">
                          <a:latin typeface="Arial"/>
                        </a:rPr>
                        <a:t>Porcentaje de Apego</a:t>
                      </a:r>
                      <a:endParaRPr/>
                    </a:p>
                  </a:txBody>
                  <a:tcPr/>
                </a:tc>
              </a:tr>
              <a:tr h="0">
                <a:tc>
                  <a:txBody>
                    <a:bodyPr lIns="90000" rIns="90000" tIns="46800" bIns="46800"/>
                    <a:p>
                      <a:r>
                        <a:rPr lang="es-MX">
                          <a:latin typeface="Arial"/>
                        </a:rPr>
                        <a:t>Elementos de Configuración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1" lang="es-MX">
                          <a:latin typeface="Arial"/>
                        </a:rPr>
                        <a:t>2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1" lang="es-MX">
                          <a:latin typeface="Arial"/>
                        </a:rPr>
                        <a:t>100.00%</a:t>
                      </a:r>
                      <a:endParaRPr/>
                    </a:p>
                  </a:txBody>
                  <a:tcPr/>
                </a:tc>
              </a:tr>
              <a:tr h="0">
                <a:tc>
                  <a:txBody>
                    <a:bodyPr lIns="90000" rIns="90000" tIns="46800" bIns="46800"/>
                    <a:p>
                      <a:r>
                        <a:rPr lang="es-MX">
                          <a:latin typeface="Arial"/>
                        </a:rPr>
                        <a:t>Línea Base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1" lang="es-MX">
                          <a:latin typeface="Arial"/>
                        </a:rPr>
                        <a:t>2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1" lang="es-MX">
                          <a:latin typeface="Arial"/>
                        </a:rPr>
                        <a:t>66.67%</a:t>
                      </a:r>
                      <a:endParaRPr/>
                    </a:p>
                  </a:txBody>
                  <a:tcPr/>
                </a:tc>
              </a:tr>
              <a:tr h="0">
                <a:tc>
                  <a:txBody>
                    <a:bodyPr lIns="90000" rIns="90000" tIns="46800" bIns="46800"/>
                    <a:p>
                      <a:r>
                        <a:rPr lang="es-MX">
                          <a:latin typeface="Arial"/>
                        </a:rPr>
                        <a:t>Control de Cambios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1" lang="es-MX">
                          <a:latin typeface="Arial"/>
                        </a:rPr>
                        <a:t>0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1" lang="es-MX">
                          <a:latin typeface="Arial"/>
                        </a:rPr>
                        <a:t>#DIV/0!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0" name="TextShape 4"/>
          <p:cNvSpPr txBox="1"/>
          <p:nvPr/>
        </p:nvSpPr>
        <p:spPr>
          <a:xfrm>
            <a:off x="7776000" y="2232000"/>
            <a:ext cx="2952000" cy="858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s-MX">
                <a:latin typeface="Arial"/>
              </a:rPr>
              <a:t>La línea base se vio afectada por no tener los archivos correspondientes</a:t>
            </a:r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1" lang="es-MX" sz="4400" strike="noStrike">
                <a:solidFill>
                  <a:srgbClr val="ff9900"/>
                </a:solidFill>
                <a:latin typeface="Arial Narrow"/>
              </a:rPr>
              <a:t>Auditorías Funcionales</a:t>
            </a:r>
            <a:endParaRPr/>
          </a:p>
        </p:txBody>
      </p:sp>
      <p:sp>
        <p:nvSpPr>
          <p:cNvPr id="132" name="TextShape 2"/>
          <p:cNvSpPr txBox="1"/>
          <p:nvPr/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endParaRPr/>
          </a:p>
        </p:txBody>
      </p:sp>
      <p:pic>
        <p:nvPicPr>
          <p:cNvPr id="133" name="4 Imagen" descr=""/>
          <p:cNvPicPr/>
          <p:nvPr/>
        </p:nvPicPr>
        <p:blipFill>
          <a:blip r:embed="rId1"/>
          <a:stretch/>
        </p:blipFill>
        <p:spPr>
          <a:xfrm>
            <a:off x="8373960" y="5486400"/>
            <a:ext cx="3817800" cy="1371240"/>
          </a:xfrm>
          <a:prstGeom prst="rect">
            <a:avLst/>
          </a:prstGeom>
          <a:ln>
            <a:noFill/>
          </a:ln>
        </p:spPr>
      </p:pic>
      <p:graphicFrame>
        <p:nvGraphicFramePr>
          <p:cNvPr id="134" name="Table 3"/>
          <p:cNvGraphicFramePr/>
          <p:nvPr/>
        </p:nvGraphicFramePr>
        <p:xfrm>
          <a:off x="541440" y="1590840"/>
          <a:ext cx="6520680" cy="1803240"/>
        </p:xfrm>
        <a:graphic>
          <a:graphicData uri="http://schemas.openxmlformats.org/drawingml/2006/table">
            <a:tbl>
              <a:tblPr/>
              <a:tblGrid>
                <a:gridCol w="3648600"/>
                <a:gridCol w="1441080"/>
                <a:gridCol w="1431000"/>
              </a:tblGrid>
              <a:tr h="343440">
                <a:tc>
                  <a:txBody>
                    <a:bodyPr lIns="90000" rIns="90000" tIns="46800" bIns="46800"/>
                    <a:p>
                      <a:pPr algn="ctr"/>
                      <a:r>
                        <a:rPr b="1" lang="es-MX">
                          <a:latin typeface="Arial"/>
                        </a:rPr>
                        <a:t>Auditoria Funcional</a:t>
                      </a:r>
                      <a:endParaRPr/>
                    </a:p>
                  </a:txBody>
                  <a:tcPr/>
                </a:tc>
                <a:tc>
                  <a:tcPr/>
                </a:tc>
                <a:tc>
                  <a:tcPr/>
                </a:tc>
              </a:tr>
              <a:tr h="0">
                <a:tc>
                  <a:txBody>
                    <a:bodyPr lIns="90000" rIns="90000" tIns="46800" bIns="46800"/>
                    <a:p>
                      <a:pPr algn="ctr"/>
                      <a:endParaRPr/>
                    </a:p>
                    <a:p>
                      <a:pPr algn="ctr"/>
                      <a:endParaRPr/>
                    </a:p>
                    <a:p>
                      <a:pPr algn="ctr"/>
                      <a:r>
                        <a:rPr b="1" lang="es-MX">
                          <a:latin typeface="Arial"/>
                        </a:rPr>
                        <a:t>Apartado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1" lang="es-MX">
                          <a:latin typeface="Arial"/>
                        </a:rPr>
                        <a:t>Preguntas aprobadas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1" lang="es-MX">
                          <a:latin typeface="Arial"/>
                        </a:rPr>
                        <a:t>Porcentaje de Apego</a:t>
                      </a:r>
                      <a:endParaRPr/>
                    </a:p>
                  </a:txBody>
                  <a:tcPr/>
                </a:tc>
              </a:tr>
              <a:tr h="0">
                <a:tc>
                  <a:txBody>
                    <a:bodyPr lIns="90000" rIns="90000" tIns="46800" bIns="46800"/>
                    <a:p>
                      <a:r>
                        <a:rPr lang="es-MX">
                          <a:latin typeface="Arial"/>
                        </a:rPr>
                        <a:t>Líneas Base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1" lang="es-MX">
                          <a:latin typeface="Arial"/>
                        </a:rPr>
                        <a:t>1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1" lang="es-MX">
                          <a:latin typeface="Arial"/>
                        </a:rPr>
                        <a:t>25.00%</a:t>
                      </a:r>
                      <a:endParaRPr/>
                    </a:p>
                  </a:txBody>
                  <a:tcPr/>
                </a:tc>
              </a:tr>
              <a:tr h="0">
                <a:tc>
                  <a:txBody>
                    <a:bodyPr lIns="90000" rIns="90000" tIns="46800" bIns="46800"/>
                    <a:p>
                      <a:r>
                        <a:rPr lang="es-MX">
                          <a:latin typeface="Arial"/>
                        </a:rPr>
                        <a:t>Entregables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1" lang="es-MX">
                          <a:latin typeface="Arial"/>
                        </a:rPr>
                        <a:t>4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1" lang="es-MX">
                          <a:latin typeface="Arial"/>
                        </a:rPr>
                        <a:t>100.00%</a:t>
                      </a:r>
                      <a:endParaRPr/>
                    </a:p>
                  </a:txBody>
                  <a:tcPr/>
                </a:tc>
              </a:tr>
              <a:tr h="0">
                <a:tc>
                  <a:txBody>
                    <a:bodyPr lIns="90000" rIns="90000" tIns="46800" bIns="46800"/>
                    <a:p>
                      <a:r>
                        <a:rPr lang="es-MX">
                          <a:latin typeface="Arial"/>
                        </a:rPr>
                        <a:t>Control de Cambios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1" lang="es-MX">
                          <a:latin typeface="Arial"/>
                        </a:rPr>
                        <a:t>0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1" lang="es-MX">
                          <a:latin typeface="Arial"/>
                        </a:rPr>
                        <a:t>#DIV/0!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5" name="TextShape 4"/>
          <p:cNvSpPr txBox="1"/>
          <p:nvPr/>
        </p:nvSpPr>
        <p:spPr>
          <a:xfrm>
            <a:off x="7416000" y="1690200"/>
            <a:ext cx="4320000" cy="1626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s-MX">
                <a:latin typeface="Arial"/>
              </a:rPr>
              <a:t>Se obtienen malos resultados en líneas bases debido a que no se tenía contemplado el envió del correo tras crear la línea base además de tener un plan de configuración que indicaba una línea base distinta</a:t>
            </a:r>
            <a:endParaRPr/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1" lang="es-MX" sz="4400" strike="noStrike">
                <a:solidFill>
                  <a:srgbClr val="ff9900"/>
                </a:solidFill>
                <a:latin typeface="Arial Narrow"/>
              </a:rPr>
              <a:t>Auditorías a Productos</a:t>
            </a:r>
            <a:endParaRPr/>
          </a:p>
        </p:txBody>
      </p:sp>
      <p:sp>
        <p:nvSpPr>
          <p:cNvPr id="137" name="TextShape 2"/>
          <p:cNvSpPr txBox="1"/>
          <p:nvPr/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endParaRPr/>
          </a:p>
        </p:txBody>
      </p:sp>
      <p:pic>
        <p:nvPicPr>
          <p:cNvPr id="138" name="4 Imagen" descr=""/>
          <p:cNvPicPr/>
          <p:nvPr/>
        </p:nvPicPr>
        <p:blipFill>
          <a:blip r:embed="rId1"/>
          <a:stretch/>
        </p:blipFill>
        <p:spPr>
          <a:xfrm>
            <a:off x="8373960" y="5486400"/>
            <a:ext cx="3817800" cy="1371240"/>
          </a:xfrm>
          <a:prstGeom prst="rect">
            <a:avLst/>
          </a:prstGeom>
          <a:ln>
            <a:noFill/>
          </a:ln>
        </p:spPr>
      </p:pic>
      <p:graphicFrame>
        <p:nvGraphicFramePr>
          <p:cNvPr id="139" name="Table 3"/>
          <p:cNvGraphicFramePr/>
          <p:nvPr/>
        </p:nvGraphicFramePr>
        <p:xfrm>
          <a:off x="232560" y="1623600"/>
          <a:ext cx="6520680" cy="3246120"/>
        </p:xfrm>
        <a:graphic>
          <a:graphicData uri="http://schemas.openxmlformats.org/drawingml/2006/table">
            <a:tbl>
              <a:tblPr/>
              <a:tblGrid>
                <a:gridCol w="3648600"/>
                <a:gridCol w="1441080"/>
                <a:gridCol w="1431000"/>
              </a:tblGrid>
              <a:tr h="343440">
                <a:tc>
                  <a:txBody>
                    <a:bodyPr lIns="90000" rIns="90000" tIns="46800" bIns="46800"/>
                    <a:p>
                      <a:pPr algn="ctr"/>
                      <a:r>
                        <a:rPr b="1" lang="es-MX">
                          <a:latin typeface="Arial"/>
                        </a:rPr>
                        <a:t>Auditoría de Productos</a:t>
                      </a:r>
                      <a:endParaRPr/>
                    </a:p>
                  </a:txBody>
                  <a:tcPr/>
                </a:tc>
                <a:tc>
                  <a:tcPr/>
                </a:tc>
                <a:tc>
                  <a:tcPr/>
                </a:tc>
              </a:tr>
              <a:tr h="0">
                <a:tc>
                  <a:txBody>
                    <a:bodyPr lIns="90000" rIns="90000" tIns="46800" bIns="46800"/>
                    <a:p>
                      <a:pPr algn="ctr"/>
                      <a:endParaRPr/>
                    </a:p>
                    <a:p>
                      <a:pPr algn="ctr"/>
                      <a:endParaRPr/>
                    </a:p>
                    <a:p>
                      <a:r>
                        <a:rPr b="1" lang="es-MX">
                          <a:latin typeface="Arial"/>
                        </a:rPr>
                        <a:t>Apartado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1" lang="es-MX">
                          <a:latin typeface="Arial"/>
                        </a:rPr>
                        <a:t>Preguntas aprobadas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1" lang="es-MX">
                          <a:latin typeface="Arial"/>
                        </a:rPr>
                        <a:t>Porcentaje de Apego</a:t>
                      </a:r>
                      <a:endParaRPr/>
                    </a:p>
                  </a:txBody>
                  <a:tcPr/>
                </a:tc>
              </a:tr>
              <a:tr h="0">
                <a:tc>
                  <a:txBody>
                    <a:bodyPr lIns="90000" rIns="90000" tIns="46800" bIns="46800"/>
                    <a:p>
                      <a:r>
                        <a:rPr lang="es-MX">
                          <a:latin typeface="Arial"/>
                        </a:rPr>
                        <a:t>Análisis de Requerimientos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1" lang="es-MX">
                          <a:latin typeface="Arial"/>
                        </a:rPr>
                        <a:t>0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1" lang="es-MX">
                          <a:latin typeface="Arial"/>
                        </a:rPr>
                        <a:t>#DIV/0!</a:t>
                      </a:r>
                      <a:endParaRPr/>
                    </a:p>
                  </a:txBody>
                  <a:tcPr/>
                </a:tc>
              </a:tr>
              <a:tr h="0">
                <a:tc>
                  <a:txBody>
                    <a:bodyPr lIns="90000" rIns="90000" tIns="46800" bIns="46800"/>
                    <a:p>
                      <a:r>
                        <a:rPr lang="es-MX">
                          <a:latin typeface="Arial"/>
                        </a:rPr>
                        <a:t>Estimación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1" lang="es-MX">
                          <a:latin typeface="Arial"/>
                        </a:rPr>
                        <a:t>0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1" lang="es-MX">
                          <a:latin typeface="Arial"/>
                        </a:rPr>
                        <a:t>#DIV/0!</a:t>
                      </a:r>
                      <a:endParaRPr/>
                    </a:p>
                  </a:txBody>
                  <a:tcPr/>
                </a:tc>
              </a:tr>
              <a:tr h="0">
                <a:tc>
                  <a:txBody>
                    <a:bodyPr lIns="90000" rIns="90000" tIns="46800" bIns="46800"/>
                    <a:p>
                      <a:r>
                        <a:rPr lang="es-MX">
                          <a:latin typeface="Arial"/>
                        </a:rPr>
                        <a:t>Propuesta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1" lang="es-MX">
                          <a:latin typeface="Arial"/>
                        </a:rPr>
                        <a:t>7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1" lang="es-MX">
                          <a:latin typeface="Arial"/>
                        </a:rPr>
                        <a:t>87.50%</a:t>
                      </a:r>
                      <a:endParaRPr/>
                    </a:p>
                  </a:txBody>
                  <a:tcPr/>
                </a:tc>
              </a:tr>
              <a:tr h="0">
                <a:tc>
                  <a:txBody>
                    <a:bodyPr lIns="90000" rIns="90000" tIns="46800" bIns="46800"/>
                    <a:p>
                      <a:r>
                        <a:rPr lang="es-MX">
                          <a:latin typeface="Arial"/>
                        </a:rPr>
                        <a:t>Plan de proyecto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1" lang="es-MX">
                          <a:latin typeface="Arial"/>
                        </a:rPr>
                        <a:t>0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1" lang="es-MX">
                          <a:latin typeface="Arial"/>
                        </a:rPr>
                        <a:t>#DIV/0!</a:t>
                      </a:r>
                      <a:endParaRPr/>
                    </a:p>
                  </a:txBody>
                  <a:tcPr/>
                </a:tc>
              </a:tr>
              <a:tr h="0">
                <a:tc>
                  <a:txBody>
                    <a:bodyPr lIns="90000" rIns="90000" tIns="46800" bIns="46800"/>
                    <a:p>
                      <a:r>
                        <a:rPr lang="es-MX">
                          <a:latin typeface="Arial"/>
                        </a:rPr>
                        <a:t>Plan de Pruebas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1" lang="es-MX">
                          <a:latin typeface="Arial"/>
                        </a:rPr>
                        <a:t>0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1" lang="es-MX">
                          <a:latin typeface="Arial"/>
                        </a:rPr>
                        <a:t>#DIV/0!</a:t>
                      </a:r>
                      <a:endParaRPr/>
                    </a:p>
                  </a:txBody>
                  <a:tcPr/>
                </a:tc>
              </a:tr>
              <a:tr h="0">
                <a:tc>
                  <a:txBody>
                    <a:bodyPr lIns="90000" rIns="90000" tIns="46800" bIns="46800"/>
                    <a:p>
                      <a:r>
                        <a:rPr lang="es-MX">
                          <a:latin typeface="Arial"/>
                        </a:rPr>
                        <a:t>Carta de Aceptación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1" lang="es-MX">
                          <a:latin typeface="Arial"/>
                        </a:rPr>
                        <a:t>0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1" lang="es-MX">
                          <a:latin typeface="Arial"/>
                        </a:rPr>
                        <a:t>#DIV/0!</a:t>
                      </a:r>
                      <a:endParaRPr/>
                    </a:p>
                  </a:txBody>
                  <a:tcPr/>
                </a:tc>
              </a:tr>
              <a:tr h="0">
                <a:tc>
                  <a:txBody>
                    <a:bodyPr lIns="90000" rIns="90000" tIns="46800" bIns="46800"/>
                    <a:p>
                      <a:r>
                        <a:rPr lang="es-MX">
                          <a:latin typeface="Arial"/>
                        </a:rPr>
                        <a:t>Reporte de Monitoreo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1" lang="es-MX">
                          <a:latin typeface="Arial"/>
                        </a:rPr>
                        <a:t>0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1" lang="es-MX">
                          <a:latin typeface="Arial"/>
                        </a:rPr>
                        <a:t>#DIV/0!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0" name="TextShape 4"/>
          <p:cNvSpPr txBox="1"/>
          <p:nvPr/>
        </p:nvSpPr>
        <p:spPr>
          <a:xfrm>
            <a:off x="7416000" y="1872000"/>
            <a:ext cx="4176000" cy="1114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s-MX">
                <a:latin typeface="Arial"/>
              </a:rPr>
              <a:t>Hasta el momento solo se ha auditado un producto de proyecto por lo que los resultados no mencionan muchos valores</a:t>
            </a:r>
            <a:endParaRPr/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1" lang="es-MX" sz="4400" strike="noStrike">
                <a:solidFill>
                  <a:srgbClr val="ff9900"/>
                </a:solidFill>
                <a:latin typeface="Arial Narrow"/>
              </a:rPr>
              <a:t>Auditorías a Procesos</a:t>
            </a:r>
            <a:endParaRPr/>
          </a:p>
        </p:txBody>
      </p:sp>
      <p:sp>
        <p:nvSpPr>
          <p:cNvPr id="142" name="TextShape 2"/>
          <p:cNvSpPr txBox="1"/>
          <p:nvPr/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endParaRPr/>
          </a:p>
        </p:txBody>
      </p:sp>
      <p:pic>
        <p:nvPicPr>
          <p:cNvPr id="143" name="4 Imagen" descr=""/>
          <p:cNvPicPr/>
          <p:nvPr/>
        </p:nvPicPr>
        <p:blipFill>
          <a:blip r:embed="rId1"/>
          <a:stretch/>
        </p:blipFill>
        <p:spPr>
          <a:xfrm>
            <a:off x="8373960" y="5486400"/>
            <a:ext cx="3817800" cy="1371240"/>
          </a:xfrm>
          <a:prstGeom prst="rect">
            <a:avLst/>
          </a:prstGeom>
          <a:ln>
            <a:noFill/>
          </a:ln>
        </p:spPr>
      </p:pic>
      <p:graphicFrame>
        <p:nvGraphicFramePr>
          <p:cNvPr id="144" name="Table 3"/>
          <p:cNvGraphicFramePr/>
          <p:nvPr/>
        </p:nvGraphicFramePr>
        <p:xfrm>
          <a:off x="443160" y="1936440"/>
          <a:ext cx="6520680" cy="2524680"/>
        </p:xfrm>
        <a:graphic>
          <a:graphicData uri="http://schemas.openxmlformats.org/drawingml/2006/table">
            <a:tbl>
              <a:tblPr/>
              <a:tblGrid>
                <a:gridCol w="3648600"/>
                <a:gridCol w="1441080"/>
                <a:gridCol w="1431000"/>
              </a:tblGrid>
              <a:tr h="343440">
                <a:tc>
                  <a:txBody>
                    <a:bodyPr lIns="90000" rIns="90000" tIns="46800" bIns="46800"/>
                    <a:p>
                      <a:pPr algn="ctr"/>
                      <a:r>
                        <a:rPr b="1" lang="es-MX">
                          <a:latin typeface="Arial"/>
                        </a:rPr>
                        <a:t>Auditoría de Procesos</a:t>
                      </a:r>
                      <a:endParaRPr/>
                    </a:p>
                  </a:txBody>
                  <a:tcPr/>
                </a:tc>
                <a:tc>
                  <a:tcPr/>
                </a:tc>
                <a:tc>
                  <a:tcPr/>
                </a:tc>
              </a:tr>
              <a:tr h="0">
                <a:tc>
                  <a:txBody>
                    <a:bodyPr lIns="90000" rIns="90000" tIns="46800" bIns="46800"/>
                    <a:p>
                      <a:pPr algn="ctr"/>
                      <a:endParaRPr/>
                    </a:p>
                    <a:p>
                      <a:pPr algn="ctr"/>
                      <a:endParaRPr/>
                    </a:p>
                    <a:p>
                      <a:pPr algn="ctr"/>
                      <a:r>
                        <a:rPr b="1" lang="es-MX">
                          <a:latin typeface="Arial"/>
                        </a:rPr>
                        <a:t>Apartado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1" lang="es-MX">
                          <a:latin typeface="Arial"/>
                        </a:rPr>
                        <a:t>Preguntas aprobadas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1" lang="es-MX">
                          <a:latin typeface="Arial"/>
                        </a:rPr>
                        <a:t>Porcentaje de Apego</a:t>
                      </a:r>
                      <a:endParaRPr/>
                    </a:p>
                  </a:txBody>
                  <a:tcPr/>
                </a:tc>
              </a:tr>
              <a:tr h="0">
                <a:tc>
                  <a:txBody>
                    <a:bodyPr lIns="90000" rIns="90000" tIns="46800" bIns="46800"/>
                    <a:p>
                      <a:r>
                        <a:rPr lang="es-MX">
                          <a:latin typeface="Arial"/>
                        </a:rPr>
                        <a:t>Requerimientos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1" lang="es-MX">
                          <a:latin typeface="Arial"/>
                        </a:rPr>
                        <a:t>0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1" lang="es-MX">
                          <a:latin typeface="Arial"/>
                        </a:rPr>
                        <a:t>#DIV/0!</a:t>
                      </a:r>
                      <a:endParaRPr/>
                    </a:p>
                  </a:txBody>
                  <a:tcPr/>
                </a:tc>
              </a:tr>
              <a:tr h="0">
                <a:tc>
                  <a:txBody>
                    <a:bodyPr lIns="90000" rIns="90000" tIns="46800" bIns="46800"/>
                    <a:p>
                      <a:r>
                        <a:rPr lang="es-MX">
                          <a:latin typeface="Arial"/>
                        </a:rPr>
                        <a:t>Planeación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1" lang="es-MX">
                          <a:latin typeface="Arial"/>
                        </a:rPr>
                        <a:t>0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1" lang="es-MX">
                          <a:latin typeface="Arial"/>
                        </a:rPr>
                        <a:t>#DIV/0!</a:t>
                      </a:r>
                      <a:endParaRPr/>
                    </a:p>
                  </a:txBody>
                  <a:tcPr/>
                </a:tc>
              </a:tr>
              <a:tr h="0">
                <a:tc>
                  <a:txBody>
                    <a:bodyPr lIns="90000" rIns="90000" tIns="46800" bIns="46800"/>
                    <a:p>
                      <a:r>
                        <a:rPr lang="es-MX">
                          <a:latin typeface="Arial"/>
                        </a:rPr>
                        <a:t>Desarrollo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1" lang="es-MX">
                          <a:latin typeface="Arial"/>
                        </a:rPr>
                        <a:t>0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1" lang="es-MX">
                          <a:latin typeface="Arial"/>
                        </a:rPr>
                        <a:t>#DIV/0!</a:t>
                      </a:r>
                      <a:endParaRPr/>
                    </a:p>
                  </a:txBody>
                  <a:tcPr/>
                </a:tc>
              </a:tr>
              <a:tr h="0">
                <a:tc>
                  <a:txBody>
                    <a:bodyPr lIns="90000" rIns="90000" tIns="46800" bIns="46800"/>
                    <a:p>
                      <a:r>
                        <a:rPr lang="es-MX">
                          <a:latin typeface="Arial"/>
                        </a:rPr>
                        <a:t>Entrega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1" lang="es-MX">
                          <a:latin typeface="Arial"/>
                        </a:rPr>
                        <a:t>0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1" lang="es-MX">
                          <a:latin typeface="Arial"/>
                        </a:rPr>
                        <a:t>#DIV/0!</a:t>
                      </a:r>
                      <a:endParaRPr/>
                    </a:p>
                  </a:txBody>
                  <a:tcPr/>
                </a:tc>
              </a:tr>
              <a:tr h="0">
                <a:tc>
                  <a:txBody>
                    <a:bodyPr lIns="90000" rIns="90000" tIns="46800" bIns="46800"/>
                    <a:p>
                      <a:r>
                        <a:rPr lang="es-MX">
                          <a:latin typeface="Arial"/>
                        </a:rPr>
                        <a:t>Medición y Monitoreo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1" lang="es-MX">
                          <a:latin typeface="Arial"/>
                        </a:rPr>
                        <a:t>0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1" lang="es-MX">
                          <a:latin typeface="Arial"/>
                        </a:rPr>
                        <a:t>#DIV/0!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5" name="TextShape 4"/>
          <p:cNvSpPr txBox="1"/>
          <p:nvPr/>
        </p:nvSpPr>
        <p:spPr>
          <a:xfrm>
            <a:off x="7704000" y="2160000"/>
            <a:ext cx="38160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s-MX">
                <a:latin typeface="Arial"/>
              </a:rPr>
              <a:t>Procesos no auditados a la fecha</a:t>
            </a:r>
            <a:endParaRPr/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1" lang="es-MX" sz="4400" strike="noStrike">
                <a:solidFill>
                  <a:srgbClr val="ff9900"/>
                </a:solidFill>
                <a:latin typeface="Arial Narrow"/>
              </a:rPr>
              <a:t>Riesgos</a:t>
            </a:r>
            <a:endParaRPr/>
          </a:p>
        </p:txBody>
      </p:sp>
      <p:sp>
        <p:nvSpPr>
          <p:cNvPr id="147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es-MX" sz="2800">
                <a:latin typeface="Calibri"/>
              </a:rPr>
              <a:t>Se presentan riesgos en desviación de esfuerzo por proyectos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s-MX" sz="2800">
                <a:latin typeface="Calibri"/>
              </a:rPr>
              <a:t>Se presenta el riesgo de desviación en costos de proyectos.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s-MX" sz="2800">
                <a:latin typeface="Calibri"/>
              </a:rPr>
              <a:t>Se presenta riesgo por mal apego a procesos de calidad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s-MX" sz="2800">
                <a:latin typeface="Calibri"/>
              </a:rPr>
              <a:t>Se recomienda plasmar riesgos en acciones correctivas y tomar una acción por cada inconsistencia.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</p:txBody>
      </p:sp>
      <p:sp>
        <p:nvSpPr>
          <p:cNvPr id="148" name="TextShape 3"/>
          <p:cNvSpPr txBox="1"/>
          <p:nvPr/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endParaRPr/>
          </a:p>
        </p:txBody>
      </p:sp>
      <p:pic>
        <p:nvPicPr>
          <p:cNvPr id="149" name="4 Imagen" descr=""/>
          <p:cNvPicPr/>
          <p:nvPr/>
        </p:nvPicPr>
        <p:blipFill>
          <a:blip r:embed="rId1"/>
          <a:stretch/>
        </p:blipFill>
        <p:spPr>
          <a:xfrm>
            <a:off x="8373960" y="5486400"/>
            <a:ext cx="3817800" cy="1371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1" lang="es-MX" sz="4400" strike="noStrike">
                <a:solidFill>
                  <a:srgbClr val="ff9900"/>
                </a:solidFill>
                <a:latin typeface="Arial Narrow"/>
              </a:rPr>
              <a:t>Etapas</a:t>
            </a:r>
            <a:endParaRPr/>
          </a:p>
        </p:txBody>
      </p:sp>
      <p:sp>
        <p:nvSpPr>
          <p:cNvPr id="83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es-MX" sz="2800" strike="noStrike">
                <a:solidFill>
                  <a:srgbClr val="404040"/>
                </a:solidFill>
                <a:latin typeface="Arial Narrow"/>
              </a:rPr>
              <a:t>Requerimientos – Control de Gastos (Etapa Actual) 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s-MX" sz="2800" strike="noStrike">
                <a:solidFill>
                  <a:srgbClr val="404040"/>
                </a:solidFill>
                <a:latin typeface="Arial Narrow"/>
              </a:rPr>
              <a:t>Planeación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s-MX" sz="2800" strike="noStrike">
                <a:solidFill>
                  <a:srgbClr val="404040"/>
                </a:solidFill>
                <a:latin typeface="Arial Narrow"/>
              </a:rPr>
              <a:t>Desarrollo – Viáticos (Etapa Actual)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s-MX" sz="2800" strike="noStrike">
                <a:solidFill>
                  <a:srgbClr val="404040"/>
                </a:solidFill>
                <a:latin typeface="Arial Narrow"/>
              </a:rPr>
              <a:t>Entrega</a:t>
            </a:r>
            <a:endParaRPr/>
          </a:p>
          <a:p>
            <a:endParaRPr/>
          </a:p>
        </p:txBody>
      </p:sp>
      <p:sp>
        <p:nvSpPr>
          <p:cNvPr id="84" name="TextShape 3"/>
          <p:cNvSpPr txBox="1"/>
          <p:nvPr/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endParaRPr/>
          </a:p>
        </p:txBody>
      </p:sp>
      <p:pic>
        <p:nvPicPr>
          <p:cNvPr id="85" name="4 Imagen" descr=""/>
          <p:cNvPicPr/>
          <p:nvPr/>
        </p:nvPicPr>
        <p:blipFill>
          <a:blip r:embed="rId1"/>
          <a:stretch/>
        </p:blipFill>
        <p:spPr>
          <a:xfrm>
            <a:off x="8373960" y="5486400"/>
            <a:ext cx="3817800" cy="1371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1" lang="es-MX" sz="4400" strike="noStrike">
                <a:solidFill>
                  <a:srgbClr val="ff9900"/>
                </a:solidFill>
                <a:latin typeface="Arial Narrow"/>
              </a:rPr>
              <a:t>Respaldos</a:t>
            </a:r>
            <a:endParaRPr/>
          </a:p>
        </p:txBody>
      </p:sp>
      <p:sp>
        <p:nvSpPr>
          <p:cNvPr id="151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90000"/>
              </a:lnSpc>
              <a:buFont typeface="Arial"/>
              <a:buChar char="•"/>
            </a:pPr>
            <a:r>
              <a:rPr lang="es-MX" sz="2800" strike="noStrike">
                <a:solidFill>
                  <a:srgbClr val="000000"/>
                </a:solidFill>
                <a:latin typeface="Arial Narrow"/>
              </a:rPr>
              <a:t>No se ha generado respaldos de la información hasta el momento</a:t>
            </a:r>
            <a:endParaRPr/>
          </a:p>
        </p:txBody>
      </p:sp>
      <p:sp>
        <p:nvSpPr>
          <p:cNvPr id="152" name="TextShape 3"/>
          <p:cNvSpPr txBox="1"/>
          <p:nvPr/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endParaRPr/>
          </a:p>
        </p:txBody>
      </p:sp>
      <p:pic>
        <p:nvPicPr>
          <p:cNvPr id="153" name="4 Imagen" descr=""/>
          <p:cNvPicPr/>
          <p:nvPr/>
        </p:nvPicPr>
        <p:blipFill>
          <a:blip r:embed="rId1"/>
          <a:stretch/>
        </p:blipFill>
        <p:spPr>
          <a:xfrm>
            <a:off x="8373960" y="5486400"/>
            <a:ext cx="3817800" cy="1371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1" lang="es-MX" sz="4400" strike="noStrike">
                <a:solidFill>
                  <a:srgbClr val="ff9900"/>
                </a:solidFill>
                <a:latin typeface="Arial Narrow"/>
              </a:rPr>
              <a:t>Avance</a:t>
            </a:r>
            <a:endParaRPr/>
          </a:p>
        </p:txBody>
      </p:sp>
      <p:sp>
        <p:nvSpPr>
          <p:cNvPr id="87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90000"/>
              </a:lnSpc>
              <a:buFont typeface="Arial"/>
              <a:buChar char="•"/>
            </a:pPr>
            <a:r>
              <a:rPr lang="es-MX" sz="2800" strike="noStrike">
                <a:solidFill>
                  <a:srgbClr val="000000"/>
                </a:solidFill>
                <a:latin typeface="Arial Narrow"/>
              </a:rPr>
              <a:t>Viáticos ha finalizado las etapas anteriores actualmente se encuentra en desarrollo en la sección de codificación.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s-MX" sz="2800" strike="noStrike">
                <a:solidFill>
                  <a:srgbClr val="000000"/>
                </a:solidFill>
                <a:latin typeface="Arial Narrow"/>
              </a:rPr>
              <a:t>Control de Gastos se encuentra en la etapa de estimación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88" name="TextShape 3"/>
          <p:cNvSpPr txBox="1"/>
          <p:nvPr/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endParaRPr/>
          </a:p>
        </p:txBody>
      </p:sp>
      <p:pic>
        <p:nvPicPr>
          <p:cNvPr id="89" name="4 Imagen" descr=""/>
          <p:cNvPicPr/>
          <p:nvPr/>
        </p:nvPicPr>
        <p:blipFill>
          <a:blip r:embed="rId1"/>
          <a:stretch/>
        </p:blipFill>
        <p:spPr>
          <a:xfrm>
            <a:off x="8373960" y="5486400"/>
            <a:ext cx="3817800" cy="1371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1" lang="es-MX" sz="4400" strike="noStrike">
                <a:solidFill>
                  <a:srgbClr val="ff9900"/>
                </a:solidFill>
                <a:latin typeface="Arial Narrow"/>
              </a:rPr>
              <a:t>Hitos </a:t>
            </a:r>
            <a:endParaRPr/>
          </a:p>
        </p:txBody>
      </p:sp>
      <p:graphicFrame>
        <p:nvGraphicFramePr>
          <p:cNvPr id="91" name="Table 2"/>
          <p:cNvGraphicFramePr/>
          <p:nvPr/>
        </p:nvGraphicFramePr>
        <p:xfrm>
          <a:off x="809640" y="2417760"/>
          <a:ext cx="10514880" cy="1830240"/>
        </p:xfrm>
        <a:graphic>
          <a:graphicData uri="http://schemas.openxmlformats.org/drawingml/2006/table">
            <a:tbl>
              <a:tblPr/>
              <a:tblGrid>
                <a:gridCol w="3504960"/>
                <a:gridCol w="3504960"/>
                <a:gridCol w="3505320"/>
              </a:tblGrid>
              <a:tr h="366120">
                <a:tc>
                  <a:txBody>
                    <a:bodyPr lIns="90000" rIns="90000" tIns="46800" bIns="46800"/>
                    <a:p>
                      <a:r>
                        <a:rPr b="1" lang="es-MX">
                          <a:latin typeface="Arial Narrow"/>
                        </a:rPr>
                        <a:t>Nombre del Hito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b="1" lang="es-MX">
                          <a:latin typeface="Arial Narrow"/>
                        </a:rPr>
                        <a:t>Fecha Planeada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b="1" lang="es-MX">
                          <a:latin typeface="Arial Narrow"/>
                        </a:rPr>
                        <a:t>Fecha Real </a:t>
                      </a:r>
                      <a:endParaRPr/>
                    </a:p>
                  </a:txBody>
                  <a:tcPr/>
                </a:tc>
              </a:tr>
              <a:tr h="366120">
                <a:tc>
                  <a:txBody>
                    <a:bodyPr lIns="90000" rIns="90000" tIns="46800" bIns="46800"/>
                    <a:p>
                      <a:r>
                        <a:rPr lang="es-MX">
                          <a:latin typeface="Arial"/>
                        </a:rPr>
                        <a:t>Requerimientos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es-MX">
                          <a:latin typeface="Arial Narrow"/>
                        </a:rPr>
                        <a:t>23/03/16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es-MX">
                          <a:latin typeface="Arial Narrow"/>
                        </a:rPr>
                        <a:t>23/03/16</a:t>
                      </a:r>
                      <a:endParaRPr/>
                    </a:p>
                  </a:txBody>
                  <a:tcPr/>
                </a:tc>
              </a:tr>
              <a:tr h="366120">
                <a:tc>
                  <a:txBody>
                    <a:bodyPr lIns="90000" rIns="90000" tIns="46800" bIns="46800"/>
                    <a:p>
                      <a:r>
                        <a:rPr lang="es-MX">
                          <a:latin typeface="Arial"/>
                        </a:rPr>
                        <a:t>Planeación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es-MX">
                          <a:latin typeface="Arial Narrow"/>
                        </a:rPr>
                        <a:t>28/03/16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es-MX">
                          <a:latin typeface="Arial Narrow"/>
                        </a:rPr>
                        <a:t>23/03/16</a:t>
                      </a:r>
                      <a:endParaRPr/>
                    </a:p>
                  </a:txBody>
                  <a:tcPr/>
                </a:tc>
              </a:tr>
              <a:tr h="366120">
                <a:tc>
                  <a:txBody>
                    <a:bodyPr lIns="90000" rIns="90000" tIns="46800" bIns="46800"/>
                    <a:p>
                      <a:r>
                        <a:rPr lang="es-MX">
                          <a:latin typeface="Arial"/>
                        </a:rPr>
                        <a:t>Desarrollo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es-MX">
                          <a:latin typeface="Arial Narrow"/>
                        </a:rPr>
                        <a:t>11/04/16</a:t>
                      </a:r>
                      <a:endParaRPr/>
                    </a:p>
                  </a:txBody>
                  <a:tcPr/>
                </a:tc>
                <a:tc>
                  <a:tcPr/>
                </a:tc>
              </a:tr>
              <a:tr h="366120">
                <a:tc>
                  <a:txBody>
                    <a:bodyPr lIns="90000" rIns="90000" tIns="46800" bIns="46800"/>
                    <a:p>
                      <a:r>
                        <a:rPr lang="es-MX">
                          <a:latin typeface="Arial"/>
                        </a:rPr>
                        <a:t>Cierre de proyecto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es-MX">
                          <a:latin typeface="Arial Narrow"/>
                        </a:rPr>
                        <a:t>15/04/16</a:t>
                      </a:r>
                      <a:endParaRPr/>
                    </a:p>
                  </a:txBody>
                  <a:tcPr/>
                </a:tc>
                <a:tc>
                  <a:tcPr/>
                </a:tc>
              </a:tr>
            </a:tbl>
          </a:graphicData>
        </a:graphic>
      </p:graphicFrame>
      <p:sp>
        <p:nvSpPr>
          <p:cNvPr id="92" name="TextShape 3"/>
          <p:cNvSpPr txBox="1"/>
          <p:nvPr/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endParaRPr/>
          </a:p>
        </p:txBody>
      </p:sp>
      <p:pic>
        <p:nvPicPr>
          <p:cNvPr id="93" name="4 Imagen" descr=""/>
          <p:cNvPicPr/>
          <p:nvPr/>
        </p:nvPicPr>
        <p:blipFill>
          <a:blip r:embed="rId1"/>
          <a:stretch/>
        </p:blipFill>
        <p:spPr>
          <a:xfrm>
            <a:off x="8373960" y="5486400"/>
            <a:ext cx="3817800" cy="1371240"/>
          </a:xfrm>
          <a:prstGeom prst="rect">
            <a:avLst/>
          </a:prstGeom>
          <a:ln>
            <a:noFill/>
          </a:ln>
        </p:spPr>
      </p:pic>
      <p:sp>
        <p:nvSpPr>
          <p:cNvPr id="94" name="TextShape 4"/>
          <p:cNvSpPr txBox="1"/>
          <p:nvPr/>
        </p:nvSpPr>
        <p:spPr>
          <a:xfrm>
            <a:off x="1224000" y="1440000"/>
            <a:ext cx="43920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s-MX">
                <a:latin typeface="Arial"/>
              </a:rPr>
              <a:t>Viáticos</a:t>
            </a:r>
            <a:endParaRPr/>
          </a:p>
        </p:txBody>
      </p:sp>
      <p:sp>
        <p:nvSpPr>
          <p:cNvPr id="95" name="TextShape 5"/>
          <p:cNvSpPr txBox="1"/>
          <p:nvPr/>
        </p:nvSpPr>
        <p:spPr>
          <a:xfrm>
            <a:off x="1296000" y="4608000"/>
            <a:ext cx="547200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s-MX">
                <a:latin typeface="Arial"/>
              </a:rPr>
              <a:t>Control de gastos aun no se ha generado ningún hito que haya sido registrado.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1" lang="es-MX" sz="4400" strike="noStrike">
                <a:solidFill>
                  <a:srgbClr val="ff9900"/>
                </a:solidFill>
                <a:latin typeface="Arial Narrow"/>
              </a:rPr>
              <a:t>Recursos Humanos</a:t>
            </a:r>
            <a:endParaRPr/>
          </a:p>
        </p:txBody>
      </p:sp>
      <p:sp>
        <p:nvSpPr>
          <p:cNvPr id="97" name="TextShape 2"/>
          <p:cNvSpPr txBox="1"/>
          <p:nvPr/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endParaRPr/>
          </a:p>
        </p:txBody>
      </p:sp>
      <p:pic>
        <p:nvPicPr>
          <p:cNvPr id="98" name="4 Imagen" descr=""/>
          <p:cNvPicPr/>
          <p:nvPr/>
        </p:nvPicPr>
        <p:blipFill>
          <a:blip r:embed="rId1"/>
          <a:stretch/>
        </p:blipFill>
        <p:spPr>
          <a:xfrm>
            <a:off x="8373960" y="5486400"/>
            <a:ext cx="3817800" cy="1371240"/>
          </a:xfrm>
          <a:prstGeom prst="rect">
            <a:avLst/>
          </a:prstGeom>
          <a:ln>
            <a:noFill/>
          </a:ln>
        </p:spPr>
      </p:pic>
      <p:graphicFrame>
        <p:nvGraphicFramePr>
          <p:cNvPr id="99" name="Table 3"/>
          <p:cNvGraphicFramePr/>
          <p:nvPr/>
        </p:nvGraphicFramePr>
        <p:xfrm>
          <a:off x="2077920" y="2057760"/>
          <a:ext cx="6275160" cy="2524680"/>
        </p:xfrm>
        <a:graphic>
          <a:graphicData uri="http://schemas.openxmlformats.org/drawingml/2006/table">
            <a:tbl>
              <a:tblPr/>
              <a:tblGrid>
                <a:gridCol w="3861360"/>
                <a:gridCol w="2413800"/>
              </a:tblGrid>
              <a:tr h="343440">
                <a:tc>
                  <a:txBody>
                    <a:bodyPr lIns="90000" rIns="90000" tIns="46800" bIns="46800"/>
                    <a:p>
                      <a:pPr algn="ctr"/>
                      <a:r>
                        <a:rPr lang="es-MX">
                          <a:latin typeface="Arial"/>
                        </a:rPr>
                        <a:t>Anayeli Zamora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b="1" lang="es-MX">
                          <a:latin typeface="Arial"/>
                        </a:rPr>
                        <a:t>Dirección</a:t>
                      </a:r>
                      <a:endParaRPr/>
                    </a:p>
                  </a:txBody>
                  <a:tcPr/>
                </a:tc>
              </a:tr>
              <a:tr h="0">
                <a:tc>
                  <a:txBody>
                    <a:bodyPr lIns="90000" rIns="90000" tIns="46800" bIns="46800"/>
                    <a:p>
                      <a:pPr algn="ctr"/>
                      <a:r>
                        <a:rPr lang="es-MX">
                          <a:latin typeface="Arial"/>
                        </a:rPr>
                        <a:t>Jovanny Zepeda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b="1" lang="es-MX">
                          <a:latin typeface="Arial"/>
                        </a:rPr>
                        <a:t>Líder del Proyecto</a:t>
                      </a:r>
                      <a:endParaRPr/>
                    </a:p>
                  </a:txBody>
                  <a:tcPr/>
                </a:tc>
              </a:tr>
              <a:tr h="0">
                <a:tc>
                  <a:txBody>
                    <a:bodyPr lIns="90000" rIns="90000" tIns="46800" bIns="46800"/>
                    <a:p>
                      <a:pPr algn="ctr"/>
                      <a:r>
                        <a:rPr lang="es-MX">
                          <a:latin typeface="Arial"/>
                        </a:rPr>
                        <a:t>Jovanny Zepeda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b="1" lang="es-MX">
                          <a:latin typeface="Arial"/>
                        </a:rPr>
                        <a:t>Analistas</a:t>
                      </a:r>
                      <a:endParaRPr/>
                    </a:p>
                  </a:txBody>
                  <a:tcPr/>
                </a:tc>
              </a:tr>
              <a:tr h="0">
                <a:tc>
                  <a:txBody>
                    <a:bodyPr lIns="90000" rIns="90000" tIns="46800" bIns="46800"/>
                    <a:p>
                      <a:pPr algn="ctr"/>
                      <a:r>
                        <a:rPr lang="es-MX">
                          <a:latin typeface="Arial"/>
                        </a:rPr>
                        <a:t>Ignacio Martinez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b="1" lang="es-MX">
                          <a:latin typeface="Arial"/>
                        </a:rPr>
                        <a:t>Desarrolladores</a:t>
                      </a:r>
                      <a:endParaRPr/>
                    </a:p>
                  </a:txBody>
                  <a:tcPr/>
                </a:tc>
              </a:tr>
              <a:tr h="0">
                <a:tc>
                  <a:txBody>
                    <a:bodyPr lIns="90000" rIns="90000" tIns="46800" bIns="46800"/>
                    <a:p>
                      <a:pPr algn="ctr"/>
                      <a:r>
                        <a:rPr lang="es-MX">
                          <a:latin typeface="Arial"/>
                        </a:rPr>
                        <a:t>Mayra Tejeda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b="1" lang="es-MX">
                          <a:latin typeface="Arial"/>
                        </a:rPr>
                        <a:t>Tester</a:t>
                      </a:r>
                      <a:endParaRPr/>
                    </a:p>
                  </a:txBody>
                  <a:tcPr/>
                </a:tc>
              </a:tr>
              <a:tr h="0">
                <a:tc>
                  <a:txBody>
                    <a:bodyPr lIns="90000" rIns="90000" tIns="46800" bIns="46800"/>
                    <a:p>
                      <a:pPr algn="ctr"/>
                      <a:r>
                        <a:rPr lang="es-MX">
                          <a:latin typeface="Arial"/>
                        </a:rPr>
                        <a:t>Vianey Castillo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b="1" lang="es-MX">
                          <a:latin typeface="Arial"/>
                        </a:rPr>
                        <a:t>Auditor de Calidad</a:t>
                      </a:r>
                      <a:endParaRPr/>
                    </a:p>
                  </a:txBody>
                  <a:tcPr/>
                </a:tc>
              </a:tr>
              <a:tr h="0">
                <a:tc>
                  <a:txBody>
                    <a:bodyPr lIns="90000" rIns="90000" tIns="46800" bIns="46800"/>
                    <a:p>
                      <a:pPr algn="ctr"/>
                      <a:r>
                        <a:rPr lang="es-MX">
                          <a:latin typeface="Arial"/>
                        </a:rPr>
                        <a:t>Vianey Castillo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b="1" lang="es-MX">
                          <a:latin typeface="Arial"/>
                        </a:rPr>
                        <a:t>Administrador de la configuración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0" name="TextShape 4"/>
          <p:cNvSpPr txBox="1"/>
          <p:nvPr/>
        </p:nvSpPr>
        <p:spPr>
          <a:xfrm>
            <a:off x="2448000" y="1368000"/>
            <a:ext cx="525600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s-MX">
                <a:latin typeface="Arial"/>
              </a:rPr>
              <a:t>Se emplearon los mismo roles para ambos proyectos y participaron las mismas personas</a:t>
            </a:r>
            <a:endParaRPr/>
          </a:p>
        </p:txBody>
      </p:sp>
      <p:sp>
        <p:nvSpPr>
          <p:cNvPr id="101" name="TextShape 5"/>
          <p:cNvSpPr txBox="1"/>
          <p:nvPr/>
        </p:nvSpPr>
        <p:spPr>
          <a:xfrm>
            <a:off x="1800000" y="4896000"/>
            <a:ext cx="460800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s-MX">
                <a:latin typeface="Arial"/>
              </a:rPr>
              <a:t>No fue requerida ninguna capacitación en ninguno de los proyectos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1" lang="es-MX" sz="4400" strike="noStrike">
                <a:solidFill>
                  <a:srgbClr val="ff9900"/>
                </a:solidFill>
                <a:latin typeface="Arial Narrow"/>
              </a:rPr>
              <a:t>Costos</a:t>
            </a:r>
            <a:endParaRPr/>
          </a:p>
        </p:txBody>
      </p:sp>
      <p:sp>
        <p:nvSpPr>
          <p:cNvPr id="103" name="TextShape 2"/>
          <p:cNvSpPr txBox="1"/>
          <p:nvPr/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endParaRPr/>
          </a:p>
        </p:txBody>
      </p:sp>
      <p:pic>
        <p:nvPicPr>
          <p:cNvPr id="104" name="4 Imagen" descr=""/>
          <p:cNvPicPr/>
          <p:nvPr/>
        </p:nvPicPr>
        <p:blipFill>
          <a:blip r:embed="rId1"/>
          <a:stretch/>
        </p:blipFill>
        <p:spPr>
          <a:xfrm>
            <a:off x="8373960" y="5486400"/>
            <a:ext cx="3817800" cy="1371240"/>
          </a:xfrm>
          <a:prstGeom prst="rect">
            <a:avLst/>
          </a:prstGeom>
          <a:ln>
            <a:noFill/>
          </a:ln>
        </p:spPr>
      </p:pic>
      <p:sp>
        <p:nvSpPr>
          <p:cNvPr id="105" name="TextShape 3"/>
          <p:cNvSpPr txBox="1"/>
          <p:nvPr/>
        </p:nvSpPr>
        <p:spPr>
          <a:xfrm>
            <a:off x="838440" y="81111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/>
          </a:p>
          <a:p>
            <a:endParaRPr/>
          </a:p>
          <a:p>
            <a:pPr algn="ctr"/>
            <a:r>
              <a:rPr lang="es-MX" sz="2800" strike="noStrike">
                <a:solidFill>
                  <a:srgbClr val="000000"/>
                </a:solidFill>
                <a:latin typeface="Arial Narrow"/>
              </a:rPr>
              <a:t>Fases</a:t>
            </a:r>
            <a:endParaRPr/>
          </a:p>
          <a:p>
            <a:pPr algn="ctr"/>
            <a:endParaRPr/>
          </a:p>
          <a:p>
            <a:pPr algn="ctr"/>
            <a:endParaRPr/>
          </a:p>
          <a:p>
            <a:pPr algn="ctr"/>
            <a:endParaRPr/>
          </a:p>
          <a:p>
            <a:pPr algn="ctr"/>
            <a:r>
              <a:rPr lang="es-MX" sz="2800" strike="noStrike">
                <a:solidFill>
                  <a:srgbClr val="000000"/>
                </a:solidFill>
                <a:latin typeface="Arial Narrow"/>
              </a:rPr>
              <a:t>Proyectos</a:t>
            </a:r>
            <a:endParaRPr/>
          </a:p>
          <a:p>
            <a:pPr algn="ctr"/>
            <a:r>
              <a:rPr lang="es-MX" sz="2800" strike="noStrike">
                <a:solidFill>
                  <a:srgbClr val="000000"/>
                </a:solidFill>
                <a:latin typeface="Arial Narrow"/>
              </a:rPr>
              <a:t>Esfuerzo</a:t>
            </a:r>
            <a:endParaRPr/>
          </a:p>
          <a:p>
            <a:pPr algn="ctr"/>
            <a:r>
              <a:rPr lang="es-MX" sz="2800" strike="noStrike">
                <a:solidFill>
                  <a:srgbClr val="000000"/>
                </a:solidFill>
                <a:latin typeface="Arial Narrow"/>
              </a:rPr>
              <a:t>Requerimientos </a:t>
            </a:r>
            <a:endParaRPr/>
          </a:p>
          <a:p>
            <a:pPr algn="ctr"/>
            <a:r>
              <a:rPr lang="es-MX" sz="2800" strike="noStrike">
                <a:solidFill>
                  <a:srgbClr val="000000"/>
                </a:solidFill>
                <a:latin typeface="Arial Narrow"/>
              </a:rPr>
              <a:t>Planeación</a:t>
            </a:r>
            <a:endParaRPr/>
          </a:p>
          <a:p>
            <a:pPr algn="ctr"/>
            <a:r>
              <a:rPr lang="es-MX" sz="2800" strike="noStrike">
                <a:solidFill>
                  <a:srgbClr val="000000"/>
                </a:solidFill>
                <a:latin typeface="Arial Narrow"/>
              </a:rPr>
              <a:t>Desarrollo</a:t>
            </a:r>
            <a:endParaRPr/>
          </a:p>
          <a:p>
            <a:pPr algn="ctr"/>
            <a:r>
              <a:rPr lang="es-MX" sz="2800" strike="noStrike">
                <a:solidFill>
                  <a:srgbClr val="000000"/>
                </a:solidFill>
                <a:latin typeface="Arial Narrow"/>
              </a:rPr>
              <a:t>Entrega</a:t>
            </a:r>
            <a:endParaRPr/>
          </a:p>
          <a:p>
            <a:pPr algn="ctr"/>
            <a:r>
              <a:rPr lang="es-MX" sz="2800" strike="noStrike">
                <a:solidFill>
                  <a:srgbClr val="000000"/>
                </a:solidFill>
                <a:latin typeface="Arial Narrow"/>
              </a:rPr>
              <a:t>Viáticos</a:t>
            </a:r>
            <a:endParaRPr/>
          </a:p>
          <a:p>
            <a:pPr algn="ctr"/>
            <a:r>
              <a:rPr lang="es-MX" sz="2800" strike="noStrike">
                <a:solidFill>
                  <a:srgbClr val="000000"/>
                </a:solidFill>
                <a:latin typeface="Arial Narrow"/>
              </a:rPr>
              <a:t>Planeado</a:t>
            </a:r>
            <a:endParaRPr/>
          </a:p>
          <a:p>
            <a:pPr algn="ctr"/>
            <a:r>
              <a:rPr lang="es-MX" sz="2800" strike="noStrike">
                <a:solidFill>
                  <a:srgbClr val="000000"/>
                </a:solidFill>
                <a:latin typeface="Arial Narrow"/>
              </a:rPr>
              <a:t>$2,362.00</a:t>
            </a:r>
            <a:endParaRPr/>
          </a:p>
          <a:p>
            <a:pPr algn="ctr"/>
            <a:r>
              <a:rPr lang="es-MX" sz="2800" strike="noStrike">
                <a:solidFill>
                  <a:srgbClr val="000000"/>
                </a:solidFill>
                <a:latin typeface="Arial Narrow"/>
              </a:rPr>
              <a:t>$1,251.00</a:t>
            </a:r>
            <a:endParaRPr/>
          </a:p>
          <a:p>
            <a:pPr algn="ctr"/>
            <a:r>
              <a:rPr lang="es-MX" sz="2800" strike="noStrike">
                <a:solidFill>
                  <a:srgbClr val="000000"/>
                </a:solidFill>
                <a:latin typeface="Arial Narrow"/>
              </a:rPr>
              <a:t>$11,579.00</a:t>
            </a:r>
            <a:endParaRPr/>
          </a:p>
          <a:p>
            <a:pPr algn="ctr"/>
            <a:r>
              <a:rPr lang="es-MX" sz="2800" strike="noStrike">
                <a:solidFill>
                  <a:srgbClr val="000000"/>
                </a:solidFill>
                <a:latin typeface="Arial Narrow"/>
              </a:rPr>
              <a:t>$1,112.00</a:t>
            </a:r>
            <a:endParaRPr/>
          </a:p>
          <a:p>
            <a:pPr algn="ctr"/>
            <a:endParaRPr/>
          </a:p>
          <a:p>
            <a:pPr algn="ctr"/>
            <a:r>
              <a:rPr lang="es-MX" sz="2800" strike="noStrike">
                <a:solidFill>
                  <a:srgbClr val="000000"/>
                </a:solidFill>
                <a:latin typeface="Arial Narrow"/>
              </a:rPr>
              <a:t>Real </a:t>
            </a:r>
            <a:endParaRPr/>
          </a:p>
          <a:p>
            <a:pPr algn="ctr"/>
            <a:r>
              <a:rPr lang="es-MX" sz="2800" strike="noStrike">
                <a:solidFill>
                  <a:srgbClr val="000000"/>
                </a:solidFill>
                <a:latin typeface="Arial Narrow"/>
              </a:rPr>
              <a:t>$690.00</a:t>
            </a:r>
            <a:endParaRPr/>
          </a:p>
          <a:p>
            <a:pPr algn="ctr"/>
            <a:r>
              <a:rPr lang="es-MX" sz="2800" strike="noStrike">
                <a:solidFill>
                  <a:srgbClr val="000000"/>
                </a:solidFill>
                <a:latin typeface="Arial Narrow"/>
              </a:rPr>
              <a:t>$720.00</a:t>
            </a:r>
            <a:endParaRPr/>
          </a:p>
          <a:p>
            <a:pPr algn="ctr"/>
            <a:r>
              <a:rPr lang="es-MX" sz="2800" strike="noStrike">
                <a:solidFill>
                  <a:srgbClr val="000000"/>
                </a:solidFill>
                <a:latin typeface="Arial Narrow"/>
              </a:rPr>
              <a:t>$200.00</a:t>
            </a:r>
            <a:endParaRPr/>
          </a:p>
          <a:p>
            <a:pPr algn="ctr"/>
            <a:endParaRPr/>
          </a:p>
          <a:p>
            <a:pPr algn="ctr"/>
            <a:r>
              <a:rPr lang="es-MX" sz="2800" strike="noStrike">
                <a:solidFill>
                  <a:srgbClr val="000000"/>
                </a:solidFill>
                <a:latin typeface="Arial Narrow"/>
              </a:rPr>
              <a:t>Control de Gastos</a:t>
            </a:r>
            <a:endParaRPr/>
          </a:p>
          <a:p>
            <a:pPr algn="ctr"/>
            <a:r>
              <a:rPr lang="es-MX" sz="2800" strike="noStrike">
                <a:solidFill>
                  <a:srgbClr val="000000"/>
                </a:solidFill>
                <a:latin typeface="Arial Narrow"/>
              </a:rPr>
              <a:t>Planeado</a:t>
            </a:r>
            <a:endParaRPr/>
          </a:p>
          <a:p>
            <a:pPr algn="ctr"/>
            <a:r>
              <a:rPr lang="es-MX" sz="2800" strike="noStrike">
                <a:solidFill>
                  <a:srgbClr val="000000"/>
                </a:solidFill>
                <a:latin typeface="Arial Narrow"/>
              </a:rPr>
              <a:t>$1,137.00</a:t>
            </a:r>
            <a:endParaRPr/>
          </a:p>
          <a:p>
            <a:pPr algn="ctr"/>
            <a:r>
              <a:rPr lang="es-MX" sz="2800" strike="noStrike">
                <a:solidFill>
                  <a:srgbClr val="000000"/>
                </a:solidFill>
                <a:latin typeface="Arial Narrow"/>
              </a:rPr>
              <a:t>$602.00</a:t>
            </a:r>
            <a:endParaRPr/>
          </a:p>
          <a:p>
            <a:pPr algn="ctr"/>
            <a:r>
              <a:rPr lang="es-MX" sz="2800" strike="noStrike">
                <a:solidFill>
                  <a:srgbClr val="000000"/>
                </a:solidFill>
                <a:latin typeface="Arial Narrow"/>
              </a:rPr>
              <a:t>$5,573.00</a:t>
            </a:r>
            <a:endParaRPr/>
          </a:p>
          <a:p>
            <a:pPr algn="ctr"/>
            <a:r>
              <a:rPr lang="es-MX" sz="2800" strike="noStrike">
                <a:solidFill>
                  <a:srgbClr val="000000"/>
                </a:solidFill>
                <a:latin typeface="Arial Narrow"/>
              </a:rPr>
              <a:t>$535.00</a:t>
            </a:r>
            <a:endParaRPr/>
          </a:p>
          <a:p>
            <a:pPr algn="ctr"/>
            <a:endParaRPr/>
          </a:p>
          <a:p>
            <a:pPr algn="ctr"/>
            <a:r>
              <a:rPr lang="es-MX" sz="2800" strike="noStrike">
                <a:solidFill>
                  <a:srgbClr val="000000"/>
                </a:solidFill>
                <a:latin typeface="Arial Narrow"/>
              </a:rPr>
              <a:t>Real </a:t>
            </a:r>
            <a:endParaRPr/>
          </a:p>
          <a:p>
            <a:pPr algn="ctr"/>
            <a:r>
              <a:rPr lang="es-MX" sz="2800" strike="noStrike">
                <a:solidFill>
                  <a:srgbClr val="000000"/>
                </a:solidFill>
                <a:latin typeface="Arial Narrow"/>
              </a:rPr>
              <a:t>$150.00</a:t>
            </a:r>
            <a:endParaRPr/>
          </a:p>
          <a:p>
            <a:pPr algn="ctr"/>
            <a:endParaRPr/>
          </a:p>
          <a:p>
            <a:pPr algn="ctr"/>
            <a:endParaRPr/>
          </a:p>
          <a:p>
            <a:pPr algn="ctr"/>
            <a:endParaRPr/>
          </a:p>
          <a:p>
            <a:pPr algn="ctr"/>
            <a:r>
              <a:rPr lang="es-MX" sz="2800" strike="noStrike">
                <a:solidFill>
                  <a:srgbClr val="000000"/>
                </a:solidFill>
                <a:latin typeface="Arial Narrow"/>
              </a:rPr>
              <a:t>Costo general</a:t>
            </a:r>
            <a:endParaRPr/>
          </a:p>
          <a:p>
            <a:pPr algn="ctr"/>
            <a:r>
              <a:rPr lang="es-MX" sz="2800" strike="noStrike">
                <a:solidFill>
                  <a:srgbClr val="000000"/>
                </a:solidFill>
                <a:latin typeface="Arial Narrow"/>
              </a:rPr>
              <a:t>Planeado</a:t>
            </a:r>
            <a:endParaRPr/>
          </a:p>
          <a:p>
            <a:pPr algn="ctr"/>
            <a:r>
              <a:rPr lang="es-MX" sz="2800" strike="noStrike">
                <a:solidFill>
                  <a:srgbClr val="000000"/>
                </a:solidFill>
                <a:latin typeface="Arial Narrow"/>
              </a:rPr>
              <a:t>$3,499.00</a:t>
            </a:r>
            <a:endParaRPr/>
          </a:p>
          <a:p>
            <a:pPr algn="ctr"/>
            <a:r>
              <a:rPr lang="es-MX" sz="2800" strike="noStrike">
                <a:solidFill>
                  <a:srgbClr val="000000"/>
                </a:solidFill>
                <a:latin typeface="Arial Narrow"/>
              </a:rPr>
              <a:t>$1,853.00</a:t>
            </a:r>
            <a:endParaRPr/>
          </a:p>
          <a:p>
            <a:pPr algn="ctr"/>
            <a:r>
              <a:rPr lang="es-MX" sz="2800" strike="noStrike">
                <a:solidFill>
                  <a:srgbClr val="000000"/>
                </a:solidFill>
                <a:latin typeface="Arial Narrow"/>
              </a:rPr>
              <a:t>$17,152.00</a:t>
            </a:r>
            <a:endParaRPr/>
          </a:p>
          <a:p>
            <a:pPr algn="ctr"/>
            <a:r>
              <a:rPr lang="es-MX" sz="2800" strike="noStrike">
                <a:solidFill>
                  <a:srgbClr val="000000"/>
                </a:solidFill>
                <a:latin typeface="Arial Narrow"/>
              </a:rPr>
              <a:t>$1,647.00</a:t>
            </a:r>
            <a:endParaRPr/>
          </a:p>
          <a:p>
            <a:pPr algn="ctr"/>
            <a:endParaRPr/>
          </a:p>
          <a:p>
            <a:pPr algn="ctr"/>
            <a:r>
              <a:rPr lang="es-MX" sz="2800" strike="noStrike">
                <a:solidFill>
                  <a:srgbClr val="000000"/>
                </a:solidFill>
                <a:latin typeface="Arial Narrow"/>
              </a:rPr>
              <a:t>Real </a:t>
            </a:r>
            <a:endParaRPr/>
          </a:p>
          <a:p>
            <a:pPr algn="ctr"/>
            <a:r>
              <a:rPr lang="es-MX" sz="2800" strike="noStrike">
                <a:solidFill>
                  <a:srgbClr val="000000"/>
                </a:solidFill>
                <a:latin typeface="Arial Narrow"/>
              </a:rPr>
              <a:t>$840.00</a:t>
            </a:r>
            <a:endParaRPr/>
          </a:p>
          <a:p>
            <a:pPr algn="ctr"/>
            <a:r>
              <a:rPr lang="es-MX" sz="2800" strike="noStrike">
                <a:solidFill>
                  <a:srgbClr val="000000"/>
                </a:solidFill>
                <a:latin typeface="Arial Narrow"/>
              </a:rPr>
              <a:t>$720.00</a:t>
            </a:r>
            <a:endParaRPr/>
          </a:p>
          <a:p>
            <a:pPr algn="ctr"/>
            <a:r>
              <a:rPr lang="es-MX" sz="2800" strike="noStrike">
                <a:solidFill>
                  <a:srgbClr val="000000"/>
                </a:solidFill>
                <a:latin typeface="Arial Narrow"/>
              </a:rPr>
              <a:t>$200.00</a:t>
            </a:r>
            <a:endParaRPr/>
          </a:p>
          <a:p>
            <a:pPr algn="ctr"/>
            <a:r>
              <a:rPr lang="es-MX" sz="2800" strike="noStrike">
                <a:solidFill>
                  <a:srgbClr val="000000"/>
                </a:solidFill>
                <a:latin typeface="Arial Narrow"/>
              </a:rPr>
              <a:t>$0.00</a:t>
            </a:r>
            <a:endParaRPr/>
          </a:p>
          <a:p>
            <a:pPr algn="ctr"/>
            <a:r>
              <a:rPr lang="es-MX" sz="2800" strike="noStrike">
                <a:solidFill>
                  <a:srgbClr val="000000"/>
                </a:solidFill>
                <a:latin typeface="Arial Narrow"/>
              </a:rPr>
              <a:t>Desviación</a:t>
            </a:r>
            <a:endParaRPr/>
          </a:p>
          <a:p>
            <a:endParaRPr/>
          </a:p>
          <a:p>
            <a:pPr algn="r"/>
            <a:r>
              <a:rPr lang="es-MX" sz="2800" strike="noStrike">
                <a:solidFill>
                  <a:srgbClr val="000000"/>
                </a:solidFill>
                <a:latin typeface="Arial Narrow"/>
              </a:rPr>
              <a:t>$2,659.00</a:t>
            </a:r>
            <a:endParaRPr/>
          </a:p>
          <a:p>
            <a:pPr algn="r"/>
            <a:r>
              <a:rPr lang="es-MX" sz="2800" strike="noStrike">
                <a:solidFill>
                  <a:srgbClr val="000000"/>
                </a:solidFill>
                <a:latin typeface="Arial Narrow"/>
              </a:rPr>
              <a:t>$1,133.00</a:t>
            </a:r>
            <a:endParaRPr/>
          </a:p>
          <a:p>
            <a:pPr algn="r"/>
            <a:r>
              <a:rPr lang="es-MX" sz="2800" strike="noStrike">
                <a:solidFill>
                  <a:srgbClr val="000000"/>
                </a:solidFill>
                <a:latin typeface="Arial Narrow"/>
              </a:rPr>
              <a:t>$16,952.00</a:t>
            </a:r>
            <a:endParaRPr/>
          </a:p>
          <a:p>
            <a:pPr algn="r"/>
            <a:r>
              <a:rPr lang="es-MX" sz="2800" strike="noStrike">
                <a:solidFill>
                  <a:srgbClr val="000000"/>
                </a:solidFill>
                <a:latin typeface="Arial Narrow"/>
              </a:rPr>
              <a:t>$1,647.00</a:t>
            </a:r>
            <a:endParaRPr/>
          </a:p>
          <a:p>
            <a:endParaRPr/>
          </a:p>
        </p:txBody>
      </p:sp>
      <p:sp>
        <p:nvSpPr>
          <p:cNvPr id="106" name="TextShape 4"/>
          <p:cNvSpPr txBox="1"/>
          <p:nvPr/>
        </p:nvSpPr>
        <p:spPr>
          <a:xfrm>
            <a:off x="838440" y="81111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/>
          </a:p>
          <a:p>
            <a:endParaRPr/>
          </a:p>
          <a:p>
            <a:pPr algn="ctr"/>
            <a:r>
              <a:rPr lang="es-MX" sz="2800" strike="noStrike">
                <a:solidFill>
                  <a:srgbClr val="000000"/>
                </a:solidFill>
                <a:latin typeface="Arial Narrow"/>
              </a:rPr>
              <a:t>Fases</a:t>
            </a:r>
            <a:endParaRPr/>
          </a:p>
          <a:p>
            <a:pPr algn="ctr"/>
            <a:endParaRPr/>
          </a:p>
          <a:p>
            <a:pPr algn="ctr"/>
            <a:endParaRPr/>
          </a:p>
          <a:p>
            <a:pPr algn="ctr"/>
            <a:endParaRPr/>
          </a:p>
          <a:p>
            <a:pPr algn="ctr"/>
            <a:r>
              <a:rPr lang="es-MX" sz="2800" strike="noStrike">
                <a:solidFill>
                  <a:srgbClr val="000000"/>
                </a:solidFill>
                <a:latin typeface="Arial Narrow"/>
              </a:rPr>
              <a:t>Proyectos</a:t>
            </a:r>
            <a:endParaRPr/>
          </a:p>
          <a:p>
            <a:pPr algn="ctr"/>
            <a:r>
              <a:rPr lang="es-MX" sz="2800" strike="noStrike">
                <a:solidFill>
                  <a:srgbClr val="000000"/>
                </a:solidFill>
                <a:latin typeface="Arial Narrow"/>
              </a:rPr>
              <a:t>Esfuerzo</a:t>
            </a:r>
            <a:endParaRPr/>
          </a:p>
          <a:p>
            <a:pPr algn="ctr"/>
            <a:r>
              <a:rPr lang="es-MX" sz="2800" strike="noStrike">
                <a:solidFill>
                  <a:srgbClr val="000000"/>
                </a:solidFill>
                <a:latin typeface="Arial Narrow"/>
              </a:rPr>
              <a:t>Requerimientos </a:t>
            </a:r>
            <a:endParaRPr/>
          </a:p>
          <a:p>
            <a:pPr algn="ctr"/>
            <a:r>
              <a:rPr lang="es-MX" sz="2800" strike="noStrike">
                <a:solidFill>
                  <a:srgbClr val="000000"/>
                </a:solidFill>
                <a:latin typeface="Arial Narrow"/>
              </a:rPr>
              <a:t>Planeación</a:t>
            </a:r>
            <a:endParaRPr/>
          </a:p>
          <a:p>
            <a:pPr algn="ctr"/>
            <a:r>
              <a:rPr lang="es-MX" sz="2800" strike="noStrike">
                <a:solidFill>
                  <a:srgbClr val="000000"/>
                </a:solidFill>
                <a:latin typeface="Arial Narrow"/>
              </a:rPr>
              <a:t>Desarrollo</a:t>
            </a:r>
            <a:endParaRPr/>
          </a:p>
          <a:p>
            <a:pPr algn="ctr"/>
            <a:r>
              <a:rPr lang="es-MX" sz="2800" strike="noStrike">
                <a:solidFill>
                  <a:srgbClr val="000000"/>
                </a:solidFill>
                <a:latin typeface="Arial Narrow"/>
              </a:rPr>
              <a:t>Entrega</a:t>
            </a:r>
            <a:endParaRPr/>
          </a:p>
          <a:p>
            <a:pPr algn="ctr"/>
            <a:r>
              <a:rPr lang="es-MX" sz="2800" strike="noStrike">
                <a:solidFill>
                  <a:srgbClr val="000000"/>
                </a:solidFill>
                <a:latin typeface="Arial Narrow"/>
              </a:rPr>
              <a:t>Viáticos</a:t>
            </a:r>
            <a:endParaRPr/>
          </a:p>
          <a:p>
            <a:pPr algn="ctr"/>
            <a:r>
              <a:rPr lang="es-MX" sz="2800" strike="noStrike">
                <a:solidFill>
                  <a:srgbClr val="000000"/>
                </a:solidFill>
                <a:latin typeface="Arial Narrow"/>
              </a:rPr>
              <a:t>Planeado</a:t>
            </a:r>
            <a:endParaRPr/>
          </a:p>
          <a:p>
            <a:pPr algn="ctr"/>
            <a:r>
              <a:rPr lang="es-MX" sz="2800" strike="noStrike">
                <a:solidFill>
                  <a:srgbClr val="000000"/>
                </a:solidFill>
                <a:latin typeface="Arial Narrow"/>
              </a:rPr>
              <a:t>$2,362.00</a:t>
            </a:r>
            <a:endParaRPr/>
          </a:p>
          <a:p>
            <a:pPr algn="ctr"/>
            <a:r>
              <a:rPr lang="es-MX" sz="2800" strike="noStrike">
                <a:solidFill>
                  <a:srgbClr val="000000"/>
                </a:solidFill>
                <a:latin typeface="Arial Narrow"/>
              </a:rPr>
              <a:t>$1,251.00</a:t>
            </a:r>
            <a:endParaRPr/>
          </a:p>
          <a:p>
            <a:pPr algn="ctr"/>
            <a:r>
              <a:rPr lang="es-MX" sz="2800" strike="noStrike">
                <a:solidFill>
                  <a:srgbClr val="000000"/>
                </a:solidFill>
                <a:latin typeface="Arial Narrow"/>
              </a:rPr>
              <a:t>$11,579.00</a:t>
            </a:r>
            <a:endParaRPr/>
          </a:p>
          <a:p>
            <a:pPr algn="ctr"/>
            <a:r>
              <a:rPr lang="es-MX" sz="2800" strike="noStrike">
                <a:solidFill>
                  <a:srgbClr val="000000"/>
                </a:solidFill>
                <a:latin typeface="Arial Narrow"/>
              </a:rPr>
              <a:t>$1,112.00</a:t>
            </a:r>
            <a:endParaRPr/>
          </a:p>
          <a:p>
            <a:pPr algn="ctr"/>
            <a:endParaRPr/>
          </a:p>
          <a:p>
            <a:pPr algn="ctr"/>
            <a:r>
              <a:rPr lang="es-MX" sz="2800" strike="noStrike">
                <a:solidFill>
                  <a:srgbClr val="000000"/>
                </a:solidFill>
                <a:latin typeface="Arial Narrow"/>
              </a:rPr>
              <a:t>Real </a:t>
            </a:r>
            <a:endParaRPr/>
          </a:p>
          <a:p>
            <a:pPr algn="ctr"/>
            <a:r>
              <a:rPr lang="es-MX" sz="2800" strike="noStrike">
                <a:solidFill>
                  <a:srgbClr val="000000"/>
                </a:solidFill>
                <a:latin typeface="Arial Narrow"/>
              </a:rPr>
              <a:t>$690.00</a:t>
            </a:r>
            <a:endParaRPr/>
          </a:p>
          <a:p>
            <a:pPr algn="ctr"/>
            <a:r>
              <a:rPr lang="es-MX" sz="2800" strike="noStrike">
                <a:solidFill>
                  <a:srgbClr val="000000"/>
                </a:solidFill>
                <a:latin typeface="Arial Narrow"/>
              </a:rPr>
              <a:t>$720.00</a:t>
            </a:r>
            <a:endParaRPr/>
          </a:p>
          <a:p>
            <a:pPr algn="ctr"/>
            <a:r>
              <a:rPr lang="es-MX" sz="2800" strike="noStrike">
                <a:solidFill>
                  <a:srgbClr val="000000"/>
                </a:solidFill>
                <a:latin typeface="Arial Narrow"/>
              </a:rPr>
              <a:t>$200.00</a:t>
            </a:r>
            <a:endParaRPr/>
          </a:p>
          <a:p>
            <a:pPr algn="ctr"/>
            <a:endParaRPr/>
          </a:p>
          <a:p>
            <a:pPr algn="ctr"/>
            <a:r>
              <a:rPr lang="es-MX" sz="2800" strike="noStrike">
                <a:solidFill>
                  <a:srgbClr val="000000"/>
                </a:solidFill>
                <a:latin typeface="Arial Narrow"/>
              </a:rPr>
              <a:t>Control de Gastos</a:t>
            </a:r>
            <a:endParaRPr/>
          </a:p>
          <a:p>
            <a:pPr algn="ctr"/>
            <a:r>
              <a:rPr lang="es-MX" sz="2800" strike="noStrike">
                <a:solidFill>
                  <a:srgbClr val="000000"/>
                </a:solidFill>
                <a:latin typeface="Arial Narrow"/>
              </a:rPr>
              <a:t>Planeado</a:t>
            </a:r>
            <a:endParaRPr/>
          </a:p>
          <a:p>
            <a:pPr algn="ctr"/>
            <a:r>
              <a:rPr lang="es-MX" sz="2800" strike="noStrike">
                <a:solidFill>
                  <a:srgbClr val="000000"/>
                </a:solidFill>
                <a:latin typeface="Arial Narrow"/>
              </a:rPr>
              <a:t>$1,137.00</a:t>
            </a:r>
            <a:endParaRPr/>
          </a:p>
          <a:p>
            <a:pPr algn="ctr"/>
            <a:r>
              <a:rPr lang="es-MX" sz="2800" strike="noStrike">
                <a:solidFill>
                  <a:srgbClr val="000000"/>
                </a:solidFill>
                <a:latin typeface="Arial Narrow"/>
              </a:rPr>
              <a:t>$602.00</a:t>
            </a:r>
            <a:endParaRPr/>
          </a:p>
          <a:p>
            <a:pPr algn="ctr"/>
            <a:r>
              <a:rPr lang="es-MX" sz="2800" strike="noStrike">
                <a:solidFill>
                  <a:srgbClr val="000000"/>
                </a:solidFill>
                <a:latin typeface="Arial Narrow"/>
              </a:rPr>
              <a:t>$5,573.00</a:t>
            </a:r>
            <a:endParaRPr/>
          </a:p>
          <a:p>
            <a:pPr algn="ctr"/>
            <a:r>
              <a:rPr lang="es-MX" sz="2800" strike="noStrike">
                <a:solidFill>
                  <a:srgbClr val="000000"/>
                </a:solidFill>
                <a:latin typeface="Arial Narrow"/>
              </a:rPr>
              <a:t>$535.00</a:t>
            </a:r>
            <a:endParaRPr/>
          </a:p>
          <a:p>
            <a:pPr algn="ctr"/>
            <a:endParaRPr/>
          </a:p>
          <a:p>
            <a:pPr algn="ctr"/>
            <a:r>
              <a:rPr lang="es-MX" sz="2800" strike="noStrike">
                <a:solidFill>
                  <a:srgbClr val="000000"/>
                </a:solidFill>
                <a:latin typeface="Arial Narrow"/>
              </a:rPr>
              <a:t>Real </a:t>
            </a:r>
            <a:endParaRPr/>
          </a:p>
          <a:p>
            <a:pPr algn="ctr"/>
            <a:r>
              <a:rPr lang="es-MX" sz="2800" strike="noStrike">
                <a:solidFill>
                  <a:srgbClr val="000000"/>
                </a:solidFill>
                <a:latin typeface="Arial Narrow"/>
              </a:rPr>
              <a:t>$150.00</a:t>
            </a:r>
            <a:endParaRPr/>
          </a:p>
          <a:p>
            <a:pPr algn="ctr"/>
            <a:endParaRPr/>
          </a:p>
          <a:p>
            <a:pPr algn="ctr"/>
            <a:endParaRPr/>
          </a:p>
          <a:p>
            <a:pPr algn="ctr"/>
            <a:endParaRPr/>
          </a:p>
          <a:p>
            <a:pPr algn="ctr"/>
            <a:r>
              <a:rPr lang="es-MX" sz="2800" strike="noStrike">
                <a:solidFill>
                  <a:srgbClr val="000000"/>
                </a:solidFill>
                <a:latin typeface="Arial Narrow"/>
              </a:rPr>
              <a:t>Costo general</a:t>
            </a:r>
            <a:endParaRPr/>
          </a:p>
          <a:p>
            <a:pPr algn="ctr"/>
            <a:r>
              <a:rPr lang="es-MX" sz="2800" strike="noStrike">
                <a:solidFill>
                  <a:srgbClr val="000000"/>
                </a:solidFill>
                <a:latin typeface="Arial Narrow"/>
              </a:rPr>
              <a:t>Planeado</a:t>
            </a:r>
            <a:endParaRPr/>
          </a:p>
          <a:p>
            <a:pPr algn="ctr"/>
            <a:r>
              <a:rPr lang="es-MX" sz="2800" strike="noStrike">
                <a:solidFill>
                  <a:srgbClr val="000000"/>
                </a:solidFill>
                <a:latin typeface="Arial Narrow"/>
              </a:rPr>
              <a:t>$3,499.00</a:t>
            </a:r>
            <a:endParaRPr/>
          </a:p>
          <a:p>
            <a:pPr algn="ctr"/>
            <a:r>
              <a:rPr lang="es-MX" sz="2800" strike="noStrike">
                <a:solidFill>
                  <a:srgbClr val="000000"/>
                </a:solidFill>
                <a:latin typeface="Arial Narrow"/>
              </a:rPr>
              <a:t>$1,853.00</a:t>
            </a:r>
            <a:endParaRPr/>
          </a:p>
          <a:p>
            <a:pPr algn="ctr"/>
            <a:r>
              <a:rPr lang="es-MX" sz="2800" strike="noStrike">
                <a:solidFill>
                  <a:srgbClr val="000000"/>
                </a:solidFill>
                <a:latin typeface="Arial Narrow"/>
              </a:rPr>
              <a:t>$17,152.00</a:t>
            </a:r>
            <a:endParaRPr/>
          </a:p>
          <a:p>
            <a:pPr algn="ctr"/>
            <a:r>
              <a:rPr lang="es-MX" sz="2800" strike="noStrike">
                <a:solidFill>
                  <a:srgbClr val="000000"/>
                </a:solidFill>
                <a:latin typeface="Arial Narrow"/>
              </a:rPr>
              <a:t>$1,647.00</a:t>
            </a:r>
            <a:endParaRPr/>
          </a:p>
          <a:p>
            <a:pPr algn="ctr"/>
            <a:endParaRPr/>
          </a:p>
          <a:p>
            <a:pPr algn="ctr"/>
            <a:r>
              <a:rPr lang="es-MX" sz="2800" strike="noStrike">
                <a:solidFill>
                  <a:srgbClr val="000000"/>
                </a:solidFill>
                <a:latin typeface="Arial Narrow"/>
              </a:rPr>
              <a:t>Real </a:t>
            </a:r>
            <a:endParaRPr/>
          </a:p>
          <a:p>
            <a:pPr algn="ctr"/>
            <a:r>
              <a:rPr lang="es-MX" sz="2800" strike="noStrike">
                <a:solidFill>
                  <a:srgbClr val="000000"/>
                </a:solidFill>
                <a:latin typeface="Arial Narrow"/>
              </a:rPr>
              <a:t>$840.00</a:t>
            </a:r>
            <a:endParaRPr/>
          </a:p>
          <a:p>
            <a:pPr algn="ctr"/>
            <a:r>
              <a:rPr lang="es-MX" sz="2800" strike="noStrike">
                <a:solidFill>
                  <a:srgbClr val="000000"/>
                </a:solidFill>
                <a:latin typeface="Arial Narrow"/>
              </a:rPr>
              <a:t>$720.00</a:t>
            </a:r>
            <a:endParaRPr/>
          </a:p>
          <a:p>
            <a:pPr algn="ctr"/>
            <a:r>
              <a:rPr lang="es-MX" sz="2800" strike="noStrike">
                <a:solidFill>
                  <a:srgbClr val="000000"/>
                </a:solidFill>
                <a:latin typeface="Arial Narrow"/>
              </a:rPr>
              <a:t>$200.00</a:t>
            </a:r>
            <a:endParaRPr/>
          </a:p>
          <a:p>
            <a:pPr algn="ctr"/>
            <a:r>
              <a:rPr lang="es-MX" sz="2800" strike="noStrike">
                <a:solidFill>
                  <a:srgbClr val="000000"/>
                </a:solidFill>
                <a:latin typeface="Arial Narrow"/>
              </a:rPr>
              <a:t>$0.00</a:t>
            </a:r>
            <a:endParaRPr/>
          </a:p>
          <a:p>
            <a:pPr algn="ctr"/>
            <a:r>
              <a:rPr lang="es-MX" sz="2800" strike="noStrike">
                <a:solidFill>
                  <a:srgbClr val="000000"/>
                </a:solidFill>
                <a:latin typeface="Arial Narrow"/>
              </a:rPr>
              <a:t>Desviación</a:t>
            </a:r>
            <a:endParaRPr/>
          </a:p>
          <a:p>
            <a:endParaRPr/>
          </a:p>
          <a:p>
            <a:pPr algn="r"/>
            <a:r>
              <a:rPr lang="es-MX" sz="2800" strike="noStrike">
                <a:solidFill>
                  <a:srgbClr val="000000"/>
                </a:solidFill>
                <a:latin typeface="Arial Narrow"/>
              </a:rPr>
              <a:t>$2,659.00</a:t>
            </a:r>
            <a:endParaRPr/>
          </a:p>
          <a:p>
            <a:pPr algn="r"/>
            <a:r>
              <a:rPr lang="es-MX" sz="2800" strike="noStrike">
                <a:solidFill>
                  <a:srgbClr val="000000"/>
                </a:solidFill>
                <a:latin typeface="Arial Narrow"/>
              </a:rPr>
              <a:t>$1,133.00</a:t>
            </a:r>
            <a:endParaRPr/>
          </a:p>
          <a:p>
            <a:pPr algn="r"/>
            <a:r>
              <a:rPr lang="es-MX" sz="2800" strike="noStrike">
                <a:solidFill>
                  <a:srgbClr val="000000"/>
                </a:solidFill>
                <a:latin typeface="Arial Narrow"/>
              </a:rPr>
              <a:t>$16,952.00</a:t>
            </a:r>
            <a:endParaRPr/>
          </a:p>
          <a:p>
            <a:pPr algn="r"/>
            <a:r>
              <a:rPr lang="es-MX" sz="2800" strike="noStrike">
                <a:solidFill>
                  <a:srgbClr val="000000"/>
                </a:solidFill>
                <a:latin typeface="Arial Narrow"/>
              </a:rPr>
              <a:t>$1,647.00</a:t>
            </a:r>
            <a:endParaRPr/>
          </a:p>
          <a:p>
            <a:endParaRPr/>
          </a:p>
        </p:txBody>
      </p:sp>
      <p:graphicFrame>
        <p:nvGraphicFramePr>
          <p:cNvPr id="107" name="Table 5"/>
          <p:cNvGraphicFramePr/>
          <p:nvPr/>
        </p:nvGraphicFramePr>
        <p:xfrm>
          <a:off x="1539000" y="1360800"/>
          <a:ext cx="10135440" cy="5452560"/>
        </p:xfrm>
        <a:graphic>
          <a:graphicData uri="http://schemas.openxmlformats.org/drawingml/2006/table">
            <a:tbl>
              <a:tblPr/>
              <a:tblGrid>
                <a:gridCol w="1463400"/>
                <a:gridCol w="1662840"/>
                <a:gridCol w="2130120"/>
                <a:gridCol w="1472040"/>
                <a:gridCol w="1437120"/>
                <a:gridCol w="1969920"/>
              </a:tblGrid>
              <a:tr h="710280">
                <a:tc>
                  <a:tcPr/>
                </a:tc>
                <a:tc>
                  <a:tcPr/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1" lang="es-MX">
                          <a:latin typeface="Arial"/>
                        </a:rPr>
                        <a:t>Fases</a:t>
                      </a:r>
                      <a:endParaRPr/>
                    </a:p>
                  </a:txBody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</a:tr>
              <a:tr h="589680">
                <a:tc>
                  <a:txBody>
                    <a:bodyPr lIns="90000" rIns="90000" tIns="46800" bIns="46800"/>
                    <a:p>
                      <a:pPr algn="ctr"/>
                      <a:endParaRPr/>
                    </a:p>
                    <a:p>
                      <a:pPr algn="ctr"/>
                      <a:endParaRPr/>
                    </a:p>
                    <a:p>
                      <a:pPr algn="ctr"/>
                      <a:endParaRPr/>
                    </a:p>
                    <a:p>
                      <a:pPr algn="ctr"/>
                      <a:r>
                        <a:rPr b="1" lang="es-MX">
                          <a:latin typeface="Arial"/>
                        </a:rPr>
                        <a:t>Proyectos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1" lang="es-MX">
                          <a:latin typeface="Arial"/>
                        </a:rPr>
                        <a:t>Esfuerzo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1" lang="es-MX">
                          <a:latin typeface="Arial"/>
                        </a:rPr>
                        <a:t>Requerimientos 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1" lang="es-MX">
                          <a:latin typeface="Arial"/>
                        </a:rPr>
                        <a:t>Planeación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1" lang="es-MX">
                          <a:latin typeface="Arial"/>
                        </a:rPr>
                        <a:t>Desarrollo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1" lang="es-MX">
                          <a:latin typeface="Arial"/>
                        </a:rPr>
                        <a:t>Entrega</a:t>
                      </a:r>
                      <a:endParaRPr/>
                    </a:p>
                  </a:txBody>
                  <a:tcPr/>
                </a:tc>
              </a:tr>
              <a:tr h="0">
                <a:tc>
                  <a:txBody>
                    <a:bodyPr lIns="90000" rIns="90000" tIns="46800" bIns="46800"/>
                    <a:p>
                      <a:pPr algn="ctr"/>
                      <a:r>
                        <a:rPr b="1" lang="es-MX">
                          <a:latin typeface="Arial"/>
                        </a:rPr>
                        <a:t>Viáticos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1" lang="es-MX">
                          <a:latin typeface="Arial"/>
                        </a:rPr>
                        <a:t>Planeado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1" lang="es-MX">
                          <a:latin typeface="Arial"/>
                        </a:rPr>
                        <a:t>$2,362.00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lang="es-MX">
                          <a:latin typeface="Arial"/>
                        </a:rPr>
                        <a:t>$1,251.00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lang="es-MX">
                          <a:latin typeface="Arial"/>
                        </a:rPr>
                        <a:t>$11,579.00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lang="es-MX">
                          <a:latin typeface="Arial"/>
                        </a:rPr>
                        <a:t>$1,112.00</a:t>
                      </a:r>
                      <a:endParaRPr/>
                    </a:p>
                  </a:txBody>
                  <a:tcPr/>
                </a:tc>
              </a:tr>
              <a:tr h="0">
                <a:tc>
                  <a:tcPr/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1" lang="es-MX">
                          <a:latin typeface="Arial"/>
                        </a:rPr>
                        <a:t>Real 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lang="es-MX">
                          <a:latin typeface="Arial"/>
                        </a:rPr>
                        <a:t>$690.00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lang="es-MX">
                          <a:latin typeface="Arial"/>
                        </a:rPr>
                        <a:t>$720.00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lang="es-MX">
                          <a:latin typeface="Arial"/>
                        </a:rPr>
                        <a:t>$200.00</a:t>
                      </a:r>
                      <a:endParaRPr/>
                    </a:p>
                  </a:txBody>
                  <a:tcPr/>
                </a:tc>
                <a:tc>
                  <a:tcPr/>
                </a:tc>
              </a:tr>
              <a:tr h="0">
                <a:tc>
                  <a:txBody>
                    <a:bodyPr lIns="90000" rIns="90000" tIns="46800" bIns="46800"/>
                    <a:p>
                      <a:pPr algn="ctr"/>
                      <a:r>
                        <a:rPr b="1" lang="es-MX">
                          <a:latin typeface="Arial"/>
                        </a:rPr>
                        <a:t>Control de Gastos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1" lang="es-MX">
                          <a:latin typeface="Arial"/>
                        </a:rPr>
                        <a:t>Planeado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lang="es-MX">
                          <a:latin typeface="Arial"/>
                        </a:rPr>
                        <a:t>$1,137.00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lang="es-MX">
                          <a:latin typeface="Arial"/>
                        </a:rPr>
                        <a:t>$602.00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lang="es-MX">
                          <a:latin typeface="Arial"/>
                        </a:rPr>
                        <a:t>$5,573.00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lang="es-MX">
                          <a:latin typeface="Arial"/>
                        </a:rPr>
                        <a:t>$535.00</a:t>
                      </a:r>
                      <a:endParaRPr/>
                    </a:p>
                  </a:txBody>
                  <a:tcPr/>
                </a:tc>
              </a:tr>
              <a:tr h="0">
                <a:tc>
                  <a:tcPr/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1" lang="es-MX">
                          <a:latin typeface="Arial"/>
                        </a:rPr>
                        <a:t>Real 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lang="es-MX">
                          <a:latin typeface="Arial"/>
                        </a:rPr>
                        <a:t>$150.00</a:t>
                      </a:r>
                      <a:endParaRPr/>
                    </a:p>
                  </a:txBody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</a:tr>
              <a:tr h="0">
                <a:tc>
                  <a:txBody>
                    <a:bodyPr lIns="90000" rIns="90000" tIns="46800" bIns="46800"/>
                    <a:p>
                      <a:pPr algn="ctr"/>
                      <a:r>
                        <a:rPr b="1" lang="es-MX">
                          <a:latin typeface="Arial"/>
                        </a:rPr>
                        <a:t>Costo general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1" lang="es-MX">
                          <a:latin typeface="Arial"/>
                        </a:rPr>
                        <a:t>Planeado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lang="es-MX">
                          <a:latin typeface="Arial"/>
                        </a:rPr>
                        <a:t>$3,499.00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lang="es-MX">
                          <a:latin typeface="Arial"/>
                        </a:rPr>
                        <a:t>$1,853.00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lang="es-MX">
                          <a:latin typeface="Arial"/>
                        </a:rPr>
                        <a:t>$17,152.00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lang="es-MX">
                          <a:latin typeface="Arial"/>
                        </a:rPr>
                        <a:t>$1,647.00</a:t>
                      </a:r>
                      <a:endParaRPr/>
                    </a:p>
                  </a:txBody>
                  <a:tcPr/>
                </a:tc>
              </a:tr>
              <a:tr h="0">
                <a:tc>
                  <a:tcPr/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1" lang="es-MX">
                          <a:latin typeface="Arial"/>
                        </a:rPr>
                        <a:t>Real 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lang="es-MX">
                          <a:latin typeface="Arial"/>
                        </a:rPr>
                        <a:t>$840.00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lang="es-MX">
                          <a:latin typeface="Arial"/>
                        </a:rPr>
                        <a:t>$720.00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lang="es-MX">
                          <a:latin typeface="Arial"/>
                        </a:rPr>
                        <a:t>$200.00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lang="es-MX">
                          <a:latin typeface="Arial"/>
                        </a:rPr>
                        <a:t>$0.00</a:t>
                      </a:r>
                      <a:endParaRPr/>
                    </a:p>
                  </a:txBody>
                  <a:tcPr/>
                </a:tc>
              </a:tr>
              <a:tr h="0">
                <a:tc>
                  <a:txBody>
                    <a:bodyPr lIns="90000" rIns="90000" tIns="46800" bIns="46800"/>
                    <a:p>
                      <a:pPr algn="ctr"/>
                      <a:r>
                        <a:rPr b="1" lang="es-MX">
                          <a:latin typeface="Arial"/>
                        </a:rPr>
                        <a:t>Desviación</a:t>
                      </a:r>
                      <a:endParaRPr/>
                    </a:p>
                  </a:txBody>
                  <a:tcPr/>
                </a:tc>
                <a:tc>
                  <a:tcPr/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lang="es-MX">
                          <a:latin typeface="Arial"/>
                        </a:rPr>
                        <a:t>24.01%</a:t>
                      </a:r>
                      <a:endParaRPr/>
                    </a:p>
                    <a:p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lang="es-MX">
                          <a:latin typeface="Arial"/>
                        </a:rPr>
                        <a:t>38.86%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lang="es-MX">
                          <a:latin typeface="Arial"/>
                        </a:rPr>
                        <a:t>1.17%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lang="es-MX">
                          <a:latin typeface="Arial"/>
                        </a:rPr>
                        <a:t>0.00%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838080" y="365040"/>
            <a:ext cx="10515240" cy="1146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es-MX">
                <a:latin typeface="Calibri"/>
              </a:rPr>
              <a:t>Gráfica de costos</a:t>
            </a:r>
            <a:endParaRPr/>
          </a:p>
        </p:txBody>
      </p:sp>
      <p:graphicFrame>
        <p:nvGraphicFramePr>
          <p:cNvPr id="109" name=""/>
          <p:cNvGraphicFramePr/>
          <p:nvPr/>
        </p:nvGraphicFramePr>
        <p:xfrm>
          <a:off x="936360" y="1296000"/>
          <a:ext cx="10416960" cy="54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es-MX">
                <a:latin typeface="Calibri"/>
              </a:rPr>
              <a:t>Gráfica desviación de costos</a:t>
            </a:r>
            <a:endParaRPr/>
          </a:p>
        </p:txBody>
      </p:sp>
      <p:graphicFrame>
        <p:nvGraphicFramePr>
          <p:cNvPr id="111" name=""/>
          <p:cNvGraphicFramePr/>
          <p:nvPr/>
        </p:nvGraphicFramePr>
        <p:xfrm>
          <a:off x="1735920" y="1817640"/>
          <a:ext cx="8632080" cy="42303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es-MX">
                <a:latin typeface="Calibri"/>
              </a:rPr>
              <a:t>Analisís de Costos</a:t>
            </a:r>
            <a:endParaRPr/>
          </a:p>
        </p:txBody>
      </p:sp>
      <p:sp>
        <p:nvSpPr>
          <p:cNvPr id="113" name="TextShape 2"/>
          <p:cNvSpPr txBox="1"/>
          <p:nvPr/>
        </p:nvSpPr>
        <p:spPr>
          <a:xfrm>
            <a:off x="720000" y="1728000"/>
            <a:ext cx="10584000" cy="1114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s-MX">
                <a:latin typeface="Arial"/>
              </a:rPr>
              <a:t>Ninguno de los proyectos esta fuera de los costos planeados, de hecho el costo del proyecto de viáticos para las etapas de requerimientos y planeación se encuentra en un rango negativo a causa de  utilizar menos de lo que se tenia pensado, control de gastos también se encuentra por debajo de lo planeado, sin embargo aun se encuentra en etapa de requerimientos.</a:t>
            </a:r>
            <a:endParaRPr/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Application>LibreOffice/4.4.6.3$Linux_X86_64 LibreOffice_project/40m0$Build-3</Application>
  <Paragraphs>34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2016-02-18T18:00:18Z</dcterms:created>
  <dc:creator>Ariana Sosa Quezada</dc:creator>
  <dc:language>es-MX</dc:language>
  <dcterms:modified xsi:type="dcterms:W3CDTF">2016-03-30T23:07:20Z</dcterms:modified>
  <cp:revision>14</cp:revision>
  <dc:title>Seguimiento de proyecto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Personalizado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13</vt:i4>
  </property>
</Properties>
</file>