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s-MX" sz="2000">
                <a:latin typeface="Arial"/>
              </a:rPr>
              <a:t>Pulse para editar el formato de las notas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s-MX" sz="1400">
                <a:latin typeface="Times New Roman"/>
              </a:rPr>
              <a:t>&lt;encabezamiento&gt;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s-MX" sz="1400">
                <a:latin typeface="Times New Roman"/>
              </a:rPr>
              <a:t>&lt;fecha/hora&gt;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s-MX" sz="1400">
                <a:latin typeface="Times New Roman"/>
              </a:rPr>
              <a:t>&lt;pie de página&gt;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E8923451-05D9-499D-B2AE-98EF387A864F}" type="slidenum">
              <a:rPr lang="es-MX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E26152B7-1E3D-489F-B623-CF888E88D4C2}" type="slidenum">
              <a:rPr lang="es-MX" sz="1200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MX" sz="4400">
                <a:latin typeface="Arial"/>
              </a:rPr>
              <a:t>Pulse para editar el formato del texto de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MX" sz="3200">
                <a:latin typeface="Arial"/>
              </a:rPr>
              <a:t>Pulse para editar el formato de esquema del texto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 sz="2800">
                <a:latin typeface="Arial"/>
              </a:rPr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 sz="2400">
                <a:latin typeface="Arial"/>
              </a:rPr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 sz="2000">
                <a:latin typeface="Arial"/>
              </a:rPr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 sz="2000">
                <a:latin typeface="Arial"/>
              </a:rPr>
              <a:t>Séptimo nivel del esquema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r>
              <a:rPr lang="es-MX" sz="6000" strike="noStrike">
                <a:solidFill>
                  <a:srgbClr val="000000"/>
                </a:solidFill>
                <a:latin typeface="Arial Narrow"/>
                <a:ea typeface="DejaVu Sans"/>
              </a:rPr>
              <a:t>Reunión Kick off Viáticos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9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Objetivo de la reunión 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Alcance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Hitos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Involucrados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2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Resolver las necesidades del cliente expresadas en el documento requerimientos del proyecto.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Solución: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s-MX" sz="2400" strike="noStrike">
                <a:solidFill>
                  <a:srgbClr val="000000"/>
                </a:solidFill>
                <a:latin typeface="Arial Narrow"/>
                <a:ea typeface="DejaVu Sans"/>
              </a:rPr>
              <a:t>Sistema web</a:t>
            </a:r>
            <a:endParaRPr/>
          </a:p>
        </p:txBody>
      </p:sp>
      <p:pic>
        <p:nvPicPr>
          <p:cNvPr id="85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Alcance del proyecto (entregables)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Manual de usuario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Software implementado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88" name="4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Hitos</a:t>
            </a:r>
            <a:endParaRPr/>
          </a:p>
        </p:txBody>
      </p:sp>
      <p:graphicFrame>
        <p:nvGraphicFramePr>
          <p:cNvPr id="90" name="Table 2"/>
          <p:cNvGraphicFramePr/>
          <p:nvPr/>
        </p:nvGraphicFramePr>
        <p:xfrm>
          <a:off x="1940040" y="2859120"/>
          <a:ext cx="7759080" cy="2081520"/>
        </p:xfrm>
        <a:graphic>
          <a:graphicData uri="http://schemas.openxmlformats.org/drawingml/2006/table">
            <a:tbl>
              <a:tblPr/>
              <a:tblGrid>
                <a:gridCol w="2586240"/>
                <a:gridCol w="2586240"/>
                <a:gridCol w="2586960"/>
              </a:tblGrid>
              <a:tr h="3553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Nombre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Planeada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s-MX" strike="noStrike">
                          <a:solidFill>
                            <a:srgbClr val="ffffff"/>
                          </a:solidFill>
                          <a:latin typeface="Arial Narrow"/>
                        </a:rPr>
                        <a:t>Fecha Real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Requerimientos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trike="noStrike">
                          <a:latin typeface="Arial"/>
                        </a:rPr>
                        <a:t>23/03/16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23/03/16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Planeación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28/03/16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Desarrollo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11/04/16</a:t>
                      </a:r>
                      <a:endParaRPr/>
                    </a:p>
                  </a:txBody>
                  <a:tcPr/>
                </a:tc>
              </a:tr>
              <a:tr h="431640"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Cierre de proyecto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15/04/16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s-MX" sz="2400" strike="noStrike">
                          <a:latin typeface="Times New Roman"/>
                        </a:rPr>
                        <a:t>15/04/16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" name="CustomShape 3"/>
          <p:cNvSpPr/>
          <p:nvPr/>
        </p:nvSpPr>
        <p:spPr>
          <a:xfrm>
            <a:off x="4699080" y="238104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2" name="6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5 Imagen" descr=""/>
          <p:cNvPicPr/>
          <p:nvPr/>
        </p:nvPicPr>
        <p:blipFill>
          <a:blip r:embed="rId1"/>
          <a:stretch/>
        </p:blipFill>
        <p:spPr>
          <a:xfrm>
            <a:off x="8373960" y="5486400"/>
            <a:ext cx="3816720" cy="1370160"/>
          </a:xfrm>
          <a:prstGeom prst="rect">
            <a:avLst/>
          </a:prstGeom>
          <a:ln>
            <a:noFill/>
          </a:ln>
        </p:spPr>
      </p:pic>
      <p:sp>
        <p:nvSpPr>
          <p:cNvPr id="94" name="CustomShape 1"/>
          <p:cNvSpPr/>
          <p:nvPr/>
        </p:nvSpPr>
        <p:spPr>
          <a:xfrm>
            <a:off x="1891800" y="378720"/>
            <a:ext cx="8307360" cy="7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s-MX" sz="4200" strike="noStrike">
                <a:solidFill>
                  <a:srgbClr val="ff9900"/>
                </a:solidFill>
                <a:latin typeface="Arial Narrow"/>
                <a:ea typeface="DejaVu Sans"/>
              </a:rPr>
              <a:t>Personas Involucradas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5893200" y="3576240"/>
            <a:ext cx="3302640" cy="934200"/>
          </a:xfrm>
          <a:custGeom>
            <a:avLst/>
            <a:gdLst/>
            <a:ahLst/>
            <a:rect l="0" t="0" r="r" b="b"/>
            <a:pathLst>
              <a:path w="3304231" h="935672">
                <a:moveTo>
                  <a:pt x="0" y="0"/>
                </a:moveTo>
                <a:lnTo>
                  <a:pt x="0" y="731235"/>
                </a:lnTo>
                <a:lnTo>
                  <a:pt x="3304230" y="731235"/>
                </a:lnTo>
                <a:lnTo>
                  <a:pt x="3304230" y="935671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6" name="CustomShape 3"/>
          <p:cNvSpPr/>
          <p:nvPr/>
        </p:nvSpPr>
        <p:spPr>
          <a:xfrm>
            <a:off x="5893200" y="3576240"/>
            <a:ext cx="1093680" cy="933120"/>
          </a:xfrm>
          <a:custGeom>
            <a:avLst/>
            <a:gdLst/>
            <a:ahLst/>
            <a:rect l="0" t="0" r="r" b="b"/>
            <a:pathLst>
              <a:path w="1095187" h="934551">
                <a:moveTo>
                  <a:pt x="0" y="0"/>
                </a:moveTo>
                <a:lnTo>
                  <a:pt x="0" y="730113"/>
                </a:lnTo>
                <a:lnTo>
                  <a:pt x="1095186" y="730113"/>
                </a:lnTo>
                <a:lnTo>
                  <a:pt x="1095186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7" name="CustomShape 4"/>
          <p:cNvSpPr/>
          <p:nvPr/>
        </p:nvSpPr>
        <p:spPr>
          <a:xfrm>
            <a:off x="4853160" y="3576240"/>
            <a:ext cx="1038600" cy="933120"/>
          </a:xfrm>
          <a:custGeom>
            <a:avLst/>
            <a:gdLst/>
            <a:ahLst/>
            <a:rect l="0" t="0" r="r" b="b"/>
            <a:pathLst>
              <a:path w="1039973" h="934551">
                <a:moveTo>
                  <a:pt x="1039972" y="0"/>
                </a:moveTo>
                <a:lnTo>
                  <a:pt x="1039972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2718000" y="3576240"/>
            <a:ext cx="3173760" cy="933120"/>
          </a:xfrm>
          <a:custGeom>
            <a:avLst/>
            <a:gdLst/>
            <a:ahLst/>
            <a:rect l="0" t="0" r="r" b="b"/>
            <a:pathLst>
              <a:path w="3175132" h="934551">
                <a:moveTo>
                  <a:pt x="3175131" y="0"/>
                </a:moveTo>
                <a:lnTo>
                  <a:pt x="3175131" y="730113"/>
                </a:lnTo>
                <a:lnTo>
                  <a:pt x="0" y="730113"/>
                </a:lnTo>
                <a:lnTo>
                  <a:pt x="0" y="934550"/>
                </a:lnTo>
              </a:path>
            </a:pathLst>
          </a:custGeom>
          <a:noFill/>
          <a:ln>
            <a:solidFill>
              <a:schemeClr val="dk1">
                <a:shade val="8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5847480" y="2125800"/>
            <a:ext cx="90000" cy="581760"/>
          </a:xfrm>
          <a:custGeom>
            <a:avLst/>
            <a:gdLst/>
            <a:ahLst/>
            <a:rect l="0" t="0" r="r" b="b"/>
            <a:pathLst>
              <a:path w="45" h="583338">
                <a:moveTo>
                  <a:pt x="0" y="0"/>
                </a:moveTo>
                <a:lnTo>
                  <a:pt x="0" y="378901"/>
                </a:lnTo>
                <a:lnTo>
                  <a:pt x="44" y="378901"/>
                </a:lnTo>
                <a:lnTo>
                  <a:pt x="44" y="583337"/>
                </a:lnTo>
              </a:path>
            </a:pathLst>
          </a:custGeom>
          <a:noFill/>
          <a:ln>
            <a:solidFill>
              <a:schemeClr val="dk1">
                <a:shade val="60000"/>
                <a:hueOff val="0"/>
                <a:satOff val="0"/>
                <a:lumOff val="0"/>
                <a:alphaOff val="0"/>
              </a:schemeClr>
            </a:solidFill>
            <a:round/>
          </a:ln>
        </p:spPr>
        <p:style>
          <a:lnRef idx="2"/>
          <a:fillRef idx="0"/>
          <a:effectRef idx="0"/>
          <a:fontRef idx="minor"/>
        </p:style>
      </p:sp>
      <p:sp>
        <p:nvSpPr>
          <p:cNvPr id="100" name="CustomShape 7"/>
          <p:cNvSpPr/>
          <p:nvPr/>
        </p:nvSpPr>
        <p:spPr>
          <a:xfrm>
            <a:off x="4042800" y="1195920"/>
            <a:ext cx="3699360" cy="928440"/>
          </a:xfrm>
          <a:prstGeom prst="roundRect">
            <a:avLst>
              <a:gd name="adj" fmla="val 13767"/>
            </a:avLst>
          </a:prstGeom>
          <a:solidFill>
            <a:schemeClr val="accent2"/>
          </a:solidFill>
          <a:ln>
            <a:solidFill>
              <a:schemeClr val="lt1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4287960" y="1428840"/>
            <a:ext cx="3699360" cy="92844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76320" rIns="76320" tIns="76320" bIns="76320" anchor="ctr"/>
          <a:p>
            <a:pPr algn="ctr">
              <a:lnSpc>
                <a:spcPct val="90000"/>
              </a:lnSpc>
            </a:pPr>
            <a:r>
              <a:rPr lang="es-MX" sz="2000" strike="noStrike">
                <a:solidFill>
                  <a:srgbClr val="000000"/>
                </a:solidFill>
                <a:latin typeface="Arial Narrow"/>
                <a:ea typeface="DejaVu Sans"/>
              </a:rPr>
              <a:t>Dirección</a:t>
            </a:r>
            <a:endParaRPr/>
          </a:p>
        </p:txBody>
      </p:sp>
      <p:sp>
        <p:nvSpPr>
          <p:cNvPr id="102" name="CustomShape 9"/>
          <p:cNvSpPr/>
          <p:nvPr/>
        </p:nvSpPr>
        <p:spPr>
          <a:xfrm>
            <a:off x="4590000" y="2709000"/>
            <a:ext cx="2605320" cy="86580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3" name="CustomShape 10"/>
          <p:cNvSpPr/>
          <p:nvPr/>
        </p:nvSpPr>
        <p:spPr>
          <a:xfrm>
            <a:off x="4835160" y="2942280"/>
            <a:ext cx="2605320" cy="86580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8760" rIns="68760" tIns="68760" bIns="68760" anchor="ctr"/>
          <a:p>
            <a:pPr algn="ctr">
              <a:lnSpc>
                <a:spcPct val="90000"/>
              </a:lnSpc>
            </a:pPr>
            <a:r>
              <a:rPr lang="es-MX" strike="noStrike">
                <a:solidFill>
                  <a:srgbClr val="000000"/>
                </a:solidFill>
                <a:latin typeface="Arial Narrow"/>
                <a:ea typeface="DejaVu Sans"/>
              </a:rPr>
              <a:t>Líder de proyecto </a:t>
            </a:r>
            <a:endParaRPr/>
          </a:p>
        </p:txBody>
      </p:sp>
      <p:sp>
        <p:nvSpPr>
          <p:cNvPr id="104" name="CustomShape 11"/>
          <p:cNvSpPr/>
          <p:nvPr/>
        </p:nvSpPr>
        <p:spPr>
          <a:xfrm>
            <a:off x="189576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5" name="CustomShape 12"/>
          <p:cNvSpPr/>
          <p:nvPr/>
        </p:nvSpPr>
        <p:spPr>
          <a:xfrm>
            <a:off x="214092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Desarrollador</a:t>
            </a:r>
            <a:endParaRPr/>
          </a:p>
        </p:txBody>
      </p:sp>
      <p:sp>
        <p:nvSpPr>
          <p:cNvPr id="106" name="CustomShape 13"/>
          <p:cNvSpPr/>
          <p:nvPr/>
        </p:nvSpPr>
        <p:spPr>
          <a:xfrm>
            <a:off x="403092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7" name="CustomShape 14"/>
          <p:cNvSpPr/>
          <p:nvPr/>
        </p:nvSpPr>
        <p:spPr>
          <a:xfrm>
            <a:off x="427608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Analistas</a:t>
            </a:r>
            <a:endParaRPr/>
          </a:p>
        </p:txBody>
      </p:sp>
      <p:sp>
        <p:nvSpPr>
          <p:cNvPr id="108" name="CustomShape 15"/>
          <p:cNvSpPr/>
          <p:nvPr/>
        </p:nvSpPr>
        <p:spPr>
          <a:xfrm>
            <a:off x="6166080" y="451080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9" name="CustomShape 16"/>
          <p:cNvSpPr/>
          <p:nvPr/>
        </p:nvSpPr>
        <p:spPr>
          <a:xfrm>
            <a:off x="6411240" y="474372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Tester</a:t>
            </a:r>
            <a:endParaRPr/>
          </a:p>
        </p:txBody>
      </p:sp>
      <p:sp>
        <p:nvSpPr>
          <p:cNvPr id="110" name="CustomShape 17"/>
          <p:cNvSpPr/>
          <p:nvPr/>
        </p:nvSpPr>
        <p:spPr>
          <a:xfrm>
            <a:off x="8375040" y="4511880"/>
            <a:ext cx="1643400" cy="1008720"/>
          </a:xfrm>
          <a:prstGeom prst="roundRect">
            <a:avLst>
              <a:gd name="adj" fmla="val 13767"/>
            </a:avLst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  <a:lin ang="5400000"/>
          </a:gradFill>
          <a:ln>
            <a:solidFill>
              <a:schemeClr val="accent3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1" name="CustomShape 18"/>
          <p:cNvSpPr/>
          <p:nvPr/>
        </p:nvSpPr>
        <p:spPr>
          <a:xfrm>
            <a:off x="8620200" y="4744800"/>
            <a:ext cx="1643400" cy="1008720"/>
          </a:xfrm>
          <a:prstGeom prst="roundRect">
            <a:avLst>
              <a:gd name="adj" fmla="val 13767"/>
            </a:avLst>
          </a:prstGeom>
          <a:solidFill>
            <a:schemeClr val="lt1"/>
          </a:solidFill>
          <a:ln>
            <a:solidFill>
              <a:schemeClr val="accent3"/>
            </a:solidFill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60840" rIns="60840" tIns="60840" bIns="60840" anchor="ctr"/>
          <a:p>
            <a:pPr algn="ctr">
              <a:lnSpc>
                <a:spcPct val="90000"/>
              </a:lnSpc>
            </a:pPr>
            <a:r>
              <a:rPr lang="es-MX" sz="1600" strike="noStrike">
                <a:solidFill>
                  <a:srgbClr val="000000"/>
                </a:solidFill>
                <a:latin typeface="Arial Narrow"/>
                <a:ea typeface="DejaVu Sans"/>
              </a:rPr>
              <a:t>QA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MX" sz="4400" strike="noStrike">
                <a:solidFill>
                  <a:srgbClr val="ff9900"/>
                </a:solidFill>
                <a:latin typeface="Arial Narrow"/>
                <a:ea typeface="DejaVu Sans"/>
              </a:rPr>
              <a:t>Riesgos</a:t>
            </a:r>
            <a:endParaRPr/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MX" sz="2800" strike="noStrike">
                <a:solidFill>
                  <a:srgbClr val="000000"/>
                </a:solidFill>
                <a:latin typeface="Arial Narrow"/>
                <a:ea typeface="DejaVu Sans"/>
              </a:rPr>
              <a:t>Riesgos principales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Obtener un gasto mayor del proyecto a causa de utilizar mas tiempo en las actividades de planeación o desarrollo ocasionando perdidas en la empresa.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No obtener satisfacción del cliente con el producto desarrollado ocasionando múltiples correcciones en el software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desviaciones en los procesos de la empresa los cuales podrían afectar la certificación CMMI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Tener falta de recursos humanos para la generación del proyecto lo cual podría afectar en la fecha de entrega final del producto</a:t>
            </a:r>
            <a:endParaRPr/>
          </a:p>
          <a:p>
            <a:pPr>
              <a:lnSpc>
                <a:spcPct val="90000"/>
              </a:lnSpc>
              <a:buFont typeface="StarSymbol"/>
              <a:buChar char="l"/>
            </a:pPr>
            <a:r>
              <a:rPr lang="es-MX" sz="2400" strike="noStrike">
                <a:solidFill>
                  <a:srgbClr val="000000"/>
                </a:solidFill>
                <a:latin typeface="Calibri"/>
                <a:ea typeface="DejaVu Sans"/>
              </a:rPr>
              <a:t>Generar una estimación incorrecta la cual genera una devaluación del software a vender y provoca perdidas empresariales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14" name="4 Imagen" descr=""/>
          <p:cNvPicPr/>
          <p:nvPr/>
        </p:nvPicPr>
        <p:blipFill>
          <a:blip r:embed="rId1"/>
          <a:stretch/>
        </p:blipFill>
        <p:spPr>
          <a:xfrm>
            <a:off x="8524080" y="5594760"/>
            <a:ext cx="3666600" cy="126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Application>LibreOffice/4.4.6.3$Linux_X86_64 LibreOffice_project/40m0$Build-3</Application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2016-02-12T23:29:50Z</dcterms:created>
  <dc:creator>Ariana Sosa Quezada</dc:creator>
  <dc:language>es-MX</dc:language>
  <dcterms:modified xsi:type="dcterms:W3CDTF">2016-04-16T10:25:25Z</dcterms:modified>
  <cp:revision>34</cp:revision>
  <dc:title>Reunión Kick off &lt;Proyecto&gt;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Personalizado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