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</p:sldIdLst>
  <p:sldSz cx="9144000" cy="6858000" type="screen4x3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10315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zepeda\proyecto\qualtcom\Organizacional\Medicion%20y%20Monitoreo\Concentrado_M&#233;tricas-300415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Costo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'Desviacion de costos'!$C$18:$C$19</c:f>
              <c:strCache>
                <c:ptCount val="2"/>
                <c:pt idx="1">
                  <c:v>Planeado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costos'!$C$20:$C$21</c:f>
              <c:numCache>
                <c:formatCode>_-"$"* #,##0.00_-;\-"$"* #,##0.00_-;_-"$"* "-"??_-;_-@_-</c:formatCode>
                <c:ptCount val="2"/>
                <c:pt idx="0">
                  <c:v>11653</c:v>
                </c:pt>
                <c:pt idx="1">
                  <c:v>5693.7300000000005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F3-4939-9302-9660B3AF6930}"/>
            </c:ext>
          </c:extLst>
        </c:ser>
        <c:ser>
          <c:idx val="1"/>
          <c:order val="1"/>
          <c:tx>
            <c:strRef>
              <c:f>'Desviacion de costos'!$D$18:$D$19</c:f>
              <c:strCache>
                <c:ptCount val="2"/>
                <c:pt idx="1">
                  <c:v>Real </c:v>
                </c:pt>
              </c:strCache>
            </c:strRef>
          </c:tx>
          <c:invertIfNegative val="0"/>
          <c:cat>
            <c:strRef>
              <c:f>'Desviacion de costos'!$B$20:$B$21</c:f>
              <c:strCache>
                <c:ptCount val="2"/>
                <c:pt idx="0">
                  <c:v>Entrega de Servicio</c:v>
                </c:pt>
                <c:pt idx="1">
                  <c:v>Planeación</c:v>
                </c:pt>
              </c:strCache>
            </c:strRef>
          </c:cat>
          <c:val>
            <c:numRef>
              <c:f>'Desviacion de costos'!$D$20:$D$21</c:f>
              <c:numCache>
                <c:formatCode>_-"$"* #,##0.00_-;\-"$"* #,##0.00_-;_-"$"* "-"??_-;_-@_-</c:formatCode>
                <c:ptCount val="2"/>
                <c:pt idx="0">
                  <c:v>4979.0600000000004</c:v>
                </c:pt>
                <c:pt idx="1">
                  <c:v>1984.52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F3-4939-9302-9660B3AF69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3132912"/>
        <c:axId val="143133472"/>
      </c:barChart>
      <c:catAx>
        <c:axId val="14313291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43133472"/>
        <c:crosses val="autoZero"/>
        <c:auto val="1"/>
        <c:lblAlgn val="ctr"/>
        <c:lblOffset val="100"/>
        <c:noMultiLvlLbl val="0"/>
      </c:catAx>
      <c:valAx>
        <c:axId val="143133472"/>
        <c:scaling>
          <c:orientation val="minMax"/>
        </c:scaling>
        <c:delete val="0"/>
        <c:axPos val="l"/>
        <c:majorGridlines/>
        <c:numFmt formatCode="_-&quot;$&quot;* #,##0.00_-;\-&quot;$&quot;* #,##0.00_-;_-&quot;$&quot;* &quot;-&quot;??_-;_-@_-" sourceLinked="1"/>
        <c:majorTickMark val="none"/>
        <c:minorTickMark val="none"/>
        <c:tickLblPos val="nextTo"/>
        <c:crossAx val="1431329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Fisica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Física!$C$4:$C$6</c:f>
              <c:strCache>
                <c:ptCount val="3"/>
                <c:pt idx="0">
                  <c:v>Elementos de Configuración</c:v>
                </c:pt>
                <c:pt idx="1">
                  <c:v>Línea Base</c:v>
                </c:pt>
                <c:pt idx="2">
                  <c:v>Cambios</c:v>
                </c:pt>
              </c:strCache>
            </c:strRef>
          </c:cat>
          <c:val>
            <c:numRef>
              <c:f>Física!$G$4:$G$6</c:f>
              <c:numCache>
                <c:formatCode>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BC-4B34-A872-319CA75A4E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151184"/>
        <c:axId val="99151744"/>
      </c:barChart>
      <c:catAx>
        <c:axId val="991511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9151744"/>
        <c:crosses val="autoZero"/>
        <c:auto val="1"/>
        <c:lblAlgn val="ctr"/>
        <c:lblOffset val="100"/>
        <c:noMultiLvlLbl val="0"/>
      </c:catAx>
      <c:valAx>
        <c:axId val="99151744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9151184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Auditoria Funcional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Funcional!$C$4:$C$6</c:f>
              <c:strCache>
                <c:ptCount val="3"/>
                <c:pt idx="0">
                  <c:v>Línea Base</c:v>
                </c:pt>
                <c:pt idx="1">
                  <c:v>Entregables</c:v>
                </c:pt>
                <c:pt idx="2">
                  <c:v>Control de Cambios</c:v>
                </c:pt>
              </c:strCache>
            </c:strRef>
          </c:cat>
          <c:val>
            <c:numRef>
              <c:f>Funcional!$G$4:$G$6</c:f>
              <c:numCache>
                <c:formatCode>0%</c:formatCode>
                <c:ptCount val="3"/>
                <c:pt idx="0">
                  <c:v>0.91666666666666663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69-423C-992C-CF9E6DAA37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021328"/>
        <c:axId val="99020768"/>
      </c:barChart>
      <c:catAx>
        <c:axId val="99021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99020768"/>
        <c:crosses val="autoZero"/>
        <c:auto val="1"/>
        <c:lblAlgn val="ctr"/>
        <c:lblOffset val="100"/>
        <c:noMultiLvlLbl val="0"/>
      </c:catAx>
      <c:valAx>
        <c:axId val="99020768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99021328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Productos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Productos'!$C$4:$C$7</c:f>
              <c:strCache>
                <c:ptCount val="4"/>
                <c:pt idx="0">
                  <c:v>Plan estratégico</c:v>
                </c:pt>
                <c:pt idx="1">
                  <c:v>Estimación</c:v>
                </c:pt>
                <c:pt idx="2">
                  <c:v>Catalogo de servicios</c:v>
                </c:pt>
                <c:pt idx="3">
                  <c:v>Reporte de monitoreo</c:v>
                </c:pt>
              </c:strCache>
            </c:strRef>
          </c:cat>
          <c:val>
            <c:numRef>
              <c:f>'Apego a Productos'!$G$4:$G$7</c:f>
              <c:numCache>
                <c:formatCode>0%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0F-40C8-BC5D-40B2D4490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832432"/>
        <c:axId val="59829632"/>
      </c:barChart>
      <c:catAx>
        <c:axId val="5983243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59829632"/>
        <c:crosses val="autoZero"/>
        <c:auto val="1"/>
        <c:lblAlgn val="ctr"/>
        <c:lblOffset val="100"/>
        <c:noMultiLvlLbl val="0"/>
      </c:catAx>
      <c:valAx>
        <c:axId val="59829632"/>
        <c:scaling>
          <c:orientation val="minMax"/>
          <c:max val="1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5983243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s-MX"/>
              <a:t>Apego a Procesos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cat>
            <c:strRef>
              <c:f>'Apego a Procesos'!$C$4:$C$6</c:f>
              <c:strCache>
                <c:ptCount val="3"/>
                <c:pt idx="0">
                  <c:v>Planeación</c:v>
                </c:pt>
                <c:pt idx="1">
                  <c:v>Ejecución</c:v>
                </c:pt>
                <c:pt idx="2">
                  <c:v>Monitoreo</c:v>
                </c:pt>
              </c:strCache>
            </c:strRef>
          </c:cat>
          <c:val>
            <c:numRef>
              <c:f>'Apego a Procesos'!$G$4:$G$6</c:f>
              <c:numCache>
                <c:formatCode>0%</c:formatCode>
                <c:ptCount val="3"/>
                <c:pt idx="0">
                  <c:v>1</c:v>
                </c:pt>
                <c:pt idx="1">
                  <c:v>0.9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B1-4473-B8C0-833A558A1F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4955072"/>
        <c:axId val="144949472"/>
      </c:barChart>
      <c:catAx>
        <c:axId val="1449550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44949472"/>
        <c:crosses val="autoZero"/>
        <c:auto val="1"/>
        <c:lblAlgn val="ctr"/>
        <c:lblOffset val="100"/>
        <c:noMultiLvlLbl val="0"/>
      </c:catAx>
      <c:valAx>
        <c:axId val="144949472"/>
        <c:scaling>
          <c:orientation val="minMax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crossAx val="144955072"/>
        <c:crosses val="autoZero"/>
        <c:crossBetween val="between"/>
      </c:valAx>
      <c:dTable>
        <c:showHorzBorder val="1"/>
        <c:showVertBorder val="1"/>
        <c:showOutline val="1"/>
        <c:showKeys val="1"/>
      </c:dTable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6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63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7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045640" cy="189684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s-MX"/>
              <a:t>Pulse para editar el formato del texto de título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s-MX"/>
              <a:t>Pulse para editar los formatos del texto del esquema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MX"/>
              <a:t>Segundo nivel del esquema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MX"/>
              <a:t>Tercer nivel del esquema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MX"/>
              <a:t>Cuarto nivel del esquema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MX"/>
              <a:t>Quinto nivel del esquema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MX"/>
              <a:t>Sexto nivel del esquema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MX"/>
              <a:t>Séptimo nivel del esquema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ustomShape 1"/>
          <p:cNvSpPr/>
          <p:nvPr/>
        </p:nvSpPr>
        <p:spPr>
          <a:xfrm>
            <a:off x="1012680" y="2282760"/>
            <a:ext cx="7770960" cy="1468440"/>
          </a:xfrm>
          <a:prstGeom prst="rect">
            <a:avLst/>
          </a:prstGeom>
        </p:spPr>
      </p:sp>
      <p:sp>
        <p:nvSpPr>
          <p:cNvPr id="69" name="CustomShape 2"/>
          <p:cNvSpPr/>
          <p:nvPr/>
        </p:nvSpPr>
        <p:spPr>
          <a:xfrm>
            <a:off x="457200" y="501840"/>
            <a:ext cx="8032680" cy="11440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latin typeface="Calibri"/>
              </a:rPr>
              <a:t>Reporte de Monitoreo</a:t>
            </a:r>
            <a:endParaRPr dirty="0"/>
          </a:p>
        </p:txBody>
      </p:sp>
      <p:sp>
        <p:nvSpPr>
          <p:cNvPr id="70" name="CustomShape 3"/>
          <p:cNvSpPr/>
          <p:nvPr/>
        </p:nvSpPr>
        <p:spPr>
          <a:xfrm>
            <a:off x="457200" y="1604520"/>
            <a:ext cx="3925440" cy="39765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Abril</a:t>
            </a:r>
            <a:endParaRPr dirty="0"/>
          </a:p>
          <a:p>
            <a:pPr>
              <a:lnSpc>
                <a:spcPct val="100000"/>
              </a:lnSpc>
            </a:pPr>
            <a:r>
              <a:rPr lang="es-MX" sz="3200" dirty="0">
                <a:solidFill>
                  <a:srgbClr val="8B8B8B"/>
                </a:solidFill>
                <a:latin typeface="Calibri"/>
              </a:rPr>
              <a:t>		</a:t>
            </a:r>
            <a:r>
              <a:rPr lang="es-MX" sz="3200" dirty="0" smtClean="0">
                <a:solidFill>
                  <a:srgbClr val="8B8B8B"/>
                </a:solidFill>
                <a:latin typeface="Calibri"/>
              </a:rPr>
              <a:t>30/04/2015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 dirty="0" smtClean="0">
                <a:solidFill>
                  <a:srgbClr val="000000"/>
                </a:solidFill>
                <a:latin typeface="Calibri"/>
              </a:rPr>
              <a:t>Índice de Satisfacción</a:t>
            </a:r>
            <a:endParaRPr dirty="0"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s-MX" sz="3200" dirty="0" smtClean="0"/>
              <a:t> Se incorporan resultados de evaluaciones tras ser el primer mes en el que se realizan las encuestas con los clientes.</a:t>
            </a:r>
            <a:endParaRPr lang="es-MX" sz="3200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69685"/>
              </p:ext>
            </p:extLst>
          </p:nvPr>
        </p:nvGraphicFramePr>
        <p:xfrm>
          <a:off x="1547662" y="3645026"/>
          <a:ext cx="5688634" cy="26642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9244"/>
                <a:gridCol w="1137727"/>
                <a:gridCol w="1516969"/>
                <a:gridCol w="1232537"/>
                <a:gridCol w="1422157"/>
              </a:tblGrid>
              <a:tr h="44404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Febrero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Marzo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Abril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4049"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150227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150331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150430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4404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Qualtop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88,00%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4404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SYE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91,00%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4404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3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HTBP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100,00%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44049"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4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Cinovatec</a:t>
                      </a:r>
                      <a:endParaRPr lang="es-MX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-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 dirty="0">
                          <a:effectLst/>
                        </a:rPr>
                        <a:t>88,00%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Riesgos</a:t>
            </a:r>
            <a:endParaRPr/>
          </a:p>
        </p:txBody>
      </p:sp>
      <p:sp>
        <p:nvSpPr>
          <p:cNvPr id="9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885907"/>
              </p:ext>
            </p:extLst>
          </p:nvPr>
        </p:nvGraphicFramePr>
        <p:xfrm>
          <a:off x="648920" y="1700808"/>
          <a:ext cx="8482861" cy="23113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287"/>
                <a:gridCol w="1703561"/>
                <a:gridCol w="432048"/>
                <a:gridCol w="720080"/>
                <a:gridCol w="576064"/>
                <a:gridCol w="576064"/>
                <a:gridCol w="1512168"/>
                <a:gridCol w="1679462"/>
                <a:gridCol w="696802"/>
                <a:gridCol w="455325"/>
              </a:tblGrid>
              <a:tr h="36004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ID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MX" sz="700" u="none" strike="noStrike">
                          <a:effectLst/>
                        </a:rPr>
                        <a:t>DESCRIPCIÓN DEL RIESGO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IMPACTO</a:t>
                      </a:r>
                      <a:endParaRPr lang="es-MX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PROBABILIDAD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EXPOSICIÓN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PRIORIDAD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MITIGACIÓN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PLAN DE CONTINGENCIA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RESPONSABLE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STATUS</a:t>
                      </a:r>
                      <a:endParaRPr lang="es-MX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1170797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Debido a que en ocasiones el exceso de trabajo obliga a desviar las estrategias encaminadas a los objetivos organizacional, existe la posibilidad de que el apego a los procesos no sea el esperado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40%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600" u="none" strike="noStrike">
                          <a:effectLst/>
                        </a:rPr>
                        <a:t>Generar políticas que refuercen el uso de los procesos</a:t>
                      </a:r>
                      <a:endParaRPr lang="es-E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Capacitar al personal en los procesos</a:t>
                      </a:r>
                      <a:br>
                        <a:rPr lang="es-ES" sz="700" u="none" strike="noStrike">
                          <a:effectLst/>
                        </a:rPr>
                      </a:br>
                      <a:r>
                        <a:rPr lang="es-ES" sz="700" u="none" strike="noStrike">
                          <a:effectLst/>
                        </a:rPr>
                        <a:t>Adecuar los procesos de acuerdo a la operación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Abierto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  <a:tr h="78053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2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700" u="none" strike="noStrike">
                          <a:effectLst/>
                        </a:rPr>
                        <a:t>Si no se tiene el personal para la entrega del servicio calificado, la entrega del  podrían ser deficientes y no se lograría una entrega de calidad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30%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1,5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1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Generar un plan de capacitación para incrementar las habilidades del personal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>
                          <a:effectLst/>
                        </a:rPr>
                        <a:t>Contratar personal experto en los servicios que ofrece la empresa</a:t>
                      </a:r>
                      <a:endParaRPr lang="es-ES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>
                          <a:effectLst/>
                        </a:rPr>
                        <a:t>Jovanny Zepeda</a:t>
                      </a:r>
                      <a:endParaRPr lang="es-MX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700" u="none" strike="noStrike" dirty="0">
                          <a:effectLst/>
                        </a:rPr>
                        <a:t>Abierto</a:t>
                      </a:r>
                      <a:endParaRPr lang="es-MX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49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Respaldos</a:t>
            </a:r>
            <a:endParaRPr/>
          </a:p>
        </p:txBody>
      </p:sp>
      <p:sp>
        <p:nvSpPr>
          <p:cNvPr id="9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Se </a:t>
            </a:r>
            <a:r>
              <a:rPr lang="en-US" dirty="0" err="1" smtClean="0"/>
              <a:t>incorpora</a:t>
            </a:r>
            <a:r>
              <a:rPr lang="en-US" dirty="0" smtClean="0"/>
              <a:t> la </a:t>
            </a:r>
            <a:r>
              <a:rPr lang="en-US" dirty="0" err="1" smtClean="0"/>
              <a:t>imagen</a:t>
            </a:r>
            <a:r>
              <a:rPr lang="en-US" dirty="0" smtClean="0"/>
              <a:t> en la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muestran</a:t>
            </a:r>
            <a:r>
              <a:rPr lang="en-US" dirty="0" smtClean="0"/>
              <a:t> los </a:t>
            </a:r>
            <a:r>
              <a:rPr lang="en-US" dirty="0" err="1" smtClean="0"/>
              <a:t>respaldos</a:t>
            </a:r>
            <a:r>
              <a:rPr lang="en-US" dirty="0" smtClean="0"/>
              <a:t> del </a:t>
            </a:r>
            <a:r>
              <a:rPr lang="en-US" dirty="0" err="1" smtClean="0"/>
              <a:t>mes</a:t>
            </a:r>
            <a:r>
              <a:rPr lang="en-US" dirty="0" smtClean="0"/>
              <a:t> de </a:t>
            </a:r>
            <a:r>
              <a:rPr lang="en-US" dirty="0" err="1" smtClean="0"/>
              <a:t>abril</a:t>
            </a:r>
            <a:r>
              <a:rPr lang="en-US" dirty="0" smtClean="0"/>
              <a:t> hasta la </a:t>
            </a:r>
            <a:r>
              <a:rPr lang="en-US" dirty="0" err="1" smtClean="0"/>
              <a:t>fecha</a:t>
            </a:r>
            <a:r>
              <a:rPr lang="en-US" dirty="0" smtClean="0"/>
              <a:t> (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motivos</a:t>
            </a:r>
            <a:r>
              <a:rPr lang="en-US" dirty="0" smtClean="0"/>
              <a:t> en </a:t>
            </a:r>
            <a:r>
              <a:rPr lang="en-US" dirty="0" err="1" smtClean="0"/>
              <a:t>falla</a:t>
            </a:r>
            <a:r>
              <a:rPr lang="en-US" dirty="0" smtClean="0"/>
              <a:t> del </a:t>
            </a:r>
            <a:r>
              <a:rPr lang="en-US" dirty="0" err="1" smtClean="0"/>
              <a:t>equipo</a:t>
            </a:r>
            <a:r>
              <a:rPr lang="en-US" dirty="0" smtClean="0"/>
              <a:t> no </a:t>
            </a:r>
            <a:r>
              <a:rPr lang="en-US" dirty="0" err="1" smtClean="0"/>
              <a:t>fue</a:t>
            </a:r>
            <a:r>
              <a:rPr lang="en-US" dirty="0" smtClean="0"/>
              <a:t> possible </a:t>
            </a:r>
            <a:r>
              <a:rPr lang="en-US" dirty="0" err="1" smtClean="0"/>
              <a:t>generarse</a:t>
            </a:r>
            <a:r>
              <a:rPr lang="en-US" dirty="0" smtClean="0"/>
              <a:t> el </a:t>
            </a:r>
            <a:r>
              <a:rPr lang="en-US" dirty="0" err="1" smtClean="0"/>
              <a:t>respaldo</a:t>
            </a:r>
            <a:r>
              <a:rPr lang="en-US" dirty="0" smtClean="0"/>
              <a:t> del 24):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16778" t="36219" r="27852" b="28344"/>
          <a:stretch/>
        </p:blipFill>
        <p:spPr>
          <a:xfrm>
            <a:off x="1259632" y="2740304"/>
            <a:ext cx="7050783" cy="33843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Hitos </a:t>
            </a: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05049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Nombre de hito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Planeada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Fecha Real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Planeación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09-02-15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Recursos humanos</a:t>
            </a:r>
            <a:endParaRPr/>
          </a:p>
        </p:txBody>
      </p:sp>
      <p:sp>
        <p:nvSpPr>
          <p:cNvPr id="7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Fidel Reyna        – </a:t>
            </a:r>
            <a:r>
              <a:rPr lang="es-MX" dirty="0" smtClean="0"/>
              <a:t>Coordinador</a:t>
            </a:r>
            <a:r>
              <a:rPr lang="en-US" dirty="0" smtClean="0"/>
              <a:t> de </a:t>
            </a:r>
            <a:r>
              <a:rPr lang="en-US" dirty="0" err="1" smtClean="0"/>
              <a:t>proyecto</a:t>
            </a:r>
            <a:r>
              <a:rPr lang="en-US" dirty="0" smtClean="0"/>
              <a:t> , </a:t>
            </a:r>
            <a:r>
              <a:rPr lang="en-US" dirty="0" err="1" smtClean="0"/>
              <a:t>creador</a:t>
            </a:r>
            <a:r>
              <a:rPr lang="en-US" dirty="0" smtClean="0"/>
              <a:t> de </a:t>
            </a:r>
            <a:r>
              <a:rPr lang="en-US" dirty="0" err="1" smtClean="0"/>
              <a:t>repositorio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Samuel Reyna    – </a:t>
            </a:r>
            <a:r>
              <a:rPr lang="en-US" dirty="0" err="1" smtClean="0"/>
              <a:t>Colaborador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Mayra Tejeda      – </a:t>
            </a:r>
            <a:r>
              <a:rPr lang="en-US" dirty="0" err="1" smtClean="0"/>
              <a:t>Auditora</a:t>
            </a:r>
            <a:r>
              <a:rPr lang="en-US" dirty="0" smtClean="0"/>
              <a:t> de </a:t>
            </a:r>
            <a:r>
              <a:rPr lang="en-US" dirty="0" err="1" smtClean="0"/>
              <a:t>procesos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/>
              <a:t> </a:t>
            </a:r>
            <a:r>
              <a:rPr lang="en-US" dirty="0" smtClean="0"/>
              <a:t>Jovanny Zepeda – </a:t>
            </a:r>
            <a:r>
              <a:rPr lang="en-US" dirty="0" err="1" smtClean="0"/>
              <a:t>Colaborador</a:t>
            </a:r>
            <a:r>
              <a:rPr lang="en-US" dirty="0" smtClean="0"/>
              <a:t> de </a:t>
            </a:r>
            <a:r>
              <a:rPr lang="en-US" dirty="0" err="1" smtClean="0"/>
              <a:t>soporte</a:t>
            </a:r>
            <a:endParaRPr lang="en-US" dirty="0" smtClean="0"/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 smtClean="0"/>
              <a:t> </a:t>
            </a:r>
            <a:r>
              <a:rPr lang="es-MX" dirty="0" smtClean="0"/>
              <a:t>Capacitaciones</a:t>
            </a:r>
            <a:r>
              <a:rPr lang="en-US" dirty="0" smtClean="0"/>
              <a:t>: hasta la </a:t>
            </a:r>
            <a:r>
              <a:rPr lang="en-US" dirty="0" err="1" smtClean="0"/>
              <a:t>fecha</a:t>
            </a:r>
            <a:r>
              <a:rPr lang="en-US" dirty="0" smtClean="0"/>
              <a:t> no se </a:t>
            </a:r>
            <a:r>
              <a:rPr lang="en-US" dirty="0" err="1" smtClean="0"/>
              <a:t>han</a:t>
            </a:r>
            <a:r>
              <a:rPr lang="en-US" dirty="0" smtClean="0"/>
              <a:t> </a:t>
            </a:r>
            <a:r>
              <a:rPr lang="es-MX" dirty="0" smtClean="0"/>
              <a:t>recibido</a:t>
            </a:r>
            <a:r>
              <a:rPr lang="en-US" dirty="0" smtClean="0"/>
              <a:t> </a:t>
            </a:r>
            <a:r>
              <a:rPr lang="es-MX" dirty="0" smtClean="0"/>
              <a:t>capacitaciones</a:t>
            </a:r>
            <a:r>
              <a:rPr lang="en-US" dirty="0" smtClean="0"/>
              <a:t>, </a:t>
            </a:r>
            <a:r>
              <a:rPr lang="en-US" dirty="0" err="1" smtClean="0"/>
              <a:t>motivo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el </a:t>
            </a:r>
            <a:r>
              <a:rPr lang="en-US" dirty="0" err="1" smtClean="0"/>
              <a:t>cual</a:t>
            </a:r>
            <a:r>
              <a:rPr lang="en-US" dirty="0" smtClean="0"/>
              <a:t>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s-MX" dirty="0" smtClean="0"/>
              <a:t>sección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s-MX" dirty="0" smtClean="0"/>
              <a:t>anulada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Costos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220072" y="1416240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Conforme el proyecto avanza los costos a planeación van reduciéndose debido a que deja de ser tan necesario como la de entrega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2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2188097"/>
              </p:ext>
            </p:extLst>
          </p:nvPr>
        </p:nvGraphicFramePr>
        <p:xfrm>
          <a:off x="482549" y="980728"/>
          <a:ext cx="4667250" cy="281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Esfuerzo</a:t>
            </a:r>
            <a:endParaRPr/>
          </a:p>
        </p:txBody>
      </p:sp>
      <p:sp>
        <p:nvSpPr>
          <p:cNvPr id="82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5292080" y="1416240"/>
            <a:ext cx="3393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puede apreciar que el esfuerzo para la planeación se ha ido reduciendo tras el transcurso del tiempo</a:t>
            </a:r>
            <a:endParaRPr lang="es-MX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642203"/>
              </p:ext>
            </p:extLst>
          </p:nvPr>
        </p:nvGraphicFramePr>
        <p:xfrm>
          <a:off x="1331640" y="3356992"/>
          <a:ext cx="5029199" cy="1586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5801"/>
                <a:gridCol w="728535"/>
                <a:gridCol w="648072"/>
                <a:gridCol w="621120"/>
                <a:gridCol w="735671"/>
              </a:tblGrid>
              <a:tr h="2381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600" u="none" strike="noStrike">
                          <a:effectLst/>
                        </a:rPr>
                        <a:t>Marzo</a:t>
                      </a:r>
                      <a:endParaRPr lang="es-MX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Planeado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Real 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Desviación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Entrega de Servicio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Preventivo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140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33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76%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Correctivo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140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13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91%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MX" sz="1100" u="none" strike="noStrike">
                          <a:effectLst/>
                        </a:rPr>
                        <a:t>Planeación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Preventivo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45,6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63%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MX" sz="1100" u="none" strike="noStrike">
                          <a:effectLst/>
                        </a:rPr>
                        <a:t>Correctivo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91,2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28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69%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Medicion-Monitoreo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Calidad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2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1,6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>
                          <a:effectLst/>
                        </a:rPr>
                        <a:t>20%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Configuracion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 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0,5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100" u="none" strike="noStrike">
                          <a:effectLst/>
                        </a:rPr>
                        <a:t>0,17</a:t>
                      </a:r>
                      <a:endParaRPr lang="es-MX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MX" sz="1100" u="none" strike="noStrike" dirty="0">
                          <a:effectLst/>
                        </a:rPr>
                        <a:t>66%</a:t>
                      </a:r>
                      <a:endParaRPr lang="es-MX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físicas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CuadroTexto 1"/>
          <p:cNvSpPr txBox="1"/>
          <p:nvPr/>
        </p:nvSpPr>
        <p:spPr>
          <a:xfrm>
            <a:off x="899592" y="141624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presenta ningún cambio conforme la evaluación anterior.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5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0809132"/>
              </p:ext>
            </p:extLst>
          </p:nvPr>
        </p:nvGraphicFramePr>
        <p:xfrm>
          <a:off x="4250793" y="980728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funcionales</a:t>
            </a:r>
            <a:endParaRPr/>
          </a:p>
        </p:txBody>
      </p:sp>
      <p:sp>
        <p:nvSpPr>
          <p:cNvPr id="86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043608" y="1600200"/>
            <a:ext cx="28083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En la auditoria abril sale correctamente toda la configuración por lo que aumenta la calificación en la </a:t>
            </a:r>
            <a:r>
              <a:rPr lang="es-MX" dirty="0" err="1" smtClean="0"/>
              <a:t>linea</a:t>
            </a:r>
            <a:r>
              <a:rPr lang="es-MX" dirty="0" smtClean="0"/>
              <a:t> base</a:t>
            </a:r>
            <a:endParaRPr lang="es-MX" dirty="0"/>
          </a:p>
        </p:txBody>
      </p:sp>
      <p:graphicFrame>
        <p:nvGraphicFramePr>
          <p:cNvPr id="6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6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32298"/>
              </p:ext>
            </p:extLst>
          </p:nvPr>
        </p:nvGraphicFramePr>
        <p:xfrm>
          <a:off x="4067944" y="1268760"/>
          <a:ext cx="445008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productos</a:t>
            </a:r>
            <a:endParaRPr/>
          </a:p>
        </p:txBody>
      </p:sp>
      <p:sp>
        <p:nvSpPr>
          <p:cNvPr id="88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115616" y="407707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Al igual que la evaluación anterior los resultados siguen siendo aprobatorios.</a:t>
            </a:r>
            <a:endParaRPr lang="es-MX" dirty="0"/>
          </a:p>
        </p:txBody>
      </p:sp>
      <p:graphicFrame>
        <p:nvGraphicFramePr>
          <p:cNvPr id="7" name="1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4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1703225"/>
              </p:ext>
            </p:extLst>
          </p:nvPr>
        </p:nvGraphicFramePr>
        <p:xfrm>
          <a:off x="1331640" y="1205960"/>
          <a:ext cx="4457700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s-MX" sz="4400">
                <a:solidFill>
                  <a:srgbClr val="000000"/>
                </a:solidFill>
                <a:latin typeface="Calibri"/>
              </a:rPr>
              <a:t>Auditorías a procesos</a:t>
            </a:r>
            <a:endParaRPr/>
          </a:p>
        </p:txBody>
      </p:sp>
      <p:sp>
        <p:nvSpPr>
          <p:cNvPr id="90" name="Custom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s-MX" sz="32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547664" y="4149080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Se elimina la grafica organizacional ya que no se han presentado evaluaciones de ese tipo</a:t>
            </a:r>
            <a:r>
              <a:rPr lang="es-MX" dirty="0" smtClean="0"/>
              <a:t>.</a:t>
            </a:r>
            <a:endParaRPr lang="es-MX" dirty="0"/>
          </a:p>
        </p:txBody>
      </p:sp>
      <p:graphicFrame>
        <p:nvGraphicFramePr>
          <p:cNvPr id="9" name="4 Gráfico">
            <a:extLst>
              <a:ext uri="{FF2B5EF4-FFF2-40B4-BE49-F238E27FC236}">
                <a16:creationId xmlns:xdr="http://schemas.openxmlformats.org/drawingml/2006/spreadsheetDrawing" xmlns="" xmlns:a16="http://schemas.microsoft.com/office/drawing/2014/main" xmlns:lc="http://schemas.openxmlformats.org/drawingml/2006/lockedCanvas" id="{00000000-0008-0000-03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4940812"/>
              </p:ext>
            </p:extLst>
          </p:nvPr>
        </p:nvGraphicFramePr>
        <p:xfrm>
          <a:off x="1515564" y="1268090"/>
          <a:ext cx="4448175" cy="2857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>
                <p:childTnLst>
                  <p:par>
                    <p:cTn id="3"/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455</Words>
  <Application>Microsoft Office PowerPoint</Application>
  <PresentationFormat>Presentación en pantalla 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Arial</vt:lpstr>
      <vt:lpstr>Calibri</vt:lpstr>
      <vt:lpstr>DejaVu Sans</vt:lpstr>
      <vt:lpstr>StarSymbol</vt:lpstr>
      <vt:lpstr>Tahoma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Ariana Sosa</dc:creator>
  <cp:lastModifiedBy>zepeda</cp:lastModifiedBy>
  <cp:revision>20</cp:revision>
  <dcterms:modified xsi:type="dcterms:W3CDTF">2015-06-05T16:43:48Z</dcterms:modified>
</cp:coreProperties>
</file>