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626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626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62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62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62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62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62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626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62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626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Documents\qtp\qualtcom\Organizacional\Medicion%20y%20Monitoreo\Concentrado_M&#233;tricas-15062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Costo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costos'!$C$18:$C$19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costos'!$C$20:$C$21</c:f>
              <c:numCache>
                <c:formatCode>_-"$"* #,##0.00_-;\-"$"* #,##0.00_-;_-"$"* "-"??_-;_-@_-</c:formatCode>
                <c:ptCount val="2"/>
                <c:pt idx="0">
                  <c:v>9989</c:v>
                </c:pt>
                <c:pt idx="1">
                  <c:v>5693.7300000000005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939-9302-9660B3AF6930}"/>
            </c:ext>
          </c:extLst>
        </c:ser>
        <c:ser>
          <c:idx val="1"/>
          <c:order val="1"/>
          <c:tx>
            <c:strRef>
              <c:f>'Desviacion de costos'!$D$18:$D$19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costos'!$D$20:$D$21</c:f>
              <c:numCache>
                <c:formatCode>_-"$"* #,##0.00_-;\-"$"* #,##0.00_-;_-"$"* "-"??_-;_-@_-</c:formatCode>
                <c:ptCount val="2"/>
                <c:pt idx="0">
                  <c:v>3766.6099999999997</c:v>
                </c:pt>
                <c:pt idx="1">
                  <c:v>1007.204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3-4939-9302-9660B3AF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750992"/>
        <c:axId val="99751552"/>
      </c:barChart>
      <c:catAx>
        <c:axId val="997509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9751552"/>
        <c:crosses val="autoZero"/>
        <c:auto val="1"/>
        <c:lblAlgn val="ctr"/>
        <c:lblOffset val="100"/>
        <c:noMultiLvlLbl val="0"/>
      </c:catAx>
      <c:valAx>
        <c:axId val="99751552"/>
        <c:scaling>
          <c:orientation val="minMax"/>
        </c:scaling>
        <c:delete val="0"/>
        <c:axPos val="l"/>
        <c:majorGridlines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99750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Organizacional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Procesos'!$C$10:$C$12</c:f>
              <c:strCache>
                <c:ptCount val="3"/>
                <c:pt idx="0">
                  <c:v>Metricas </c:v>
                </c:pt>
                <c:pt idx="1">
                  <c:v>Calidad</c:v>
                </c:pt>
                <c:pt idx="2">
                  <c:v>Configuración</c:v>
                </c:pt>
              </c:strCache>
            </c:strRef>
          </c:cat>
          <c:val>
            <c:numRef>
              <c:f>'Apego a Procesos'!$I$10:$I$12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0-45A3-B614-F9841A457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664656"/>
        <c:axId val="127665776"/>
      </c:barChart>
      <c:catAx>
        <c:axId val="127664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27665776"/>
        <c:crosses val="autoZero"/>
        <c:auto val="1"/>
        <c:lblAlgn val="ctr"/>
        <c:lblOffset val="100"/>
        <c:noMultiLvlLbl val="0"/>
      </c:catAx>
      <c:valAx>
        <c:axId val="12766577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766465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Índice</a:t>
            </a:r>
            <a:r>
              <a:rPr lang="es-MX" baseline="0"/>
              <a:t> de Satisfacción</a:t>
            </a:r>
            <a:endParaRPr lang="es-MX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Febrero</c:v>
          </c:tx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Satisfacción'!$E$4:$E$7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v>Marzo</c:v>
          </c:tx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Satisfacción'!$F$4:$F$7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v>Abril</c:v>
          </c:tx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Satisfacción'!$G$4:$G$7</c:f>
              <c:numCache>
                <c:formatCode>0.00%</c:formatCode>
                <c:ptCount val="4"/>
                <c:pt idx="0">
                  <c:v>0.88</c:v>
                </c:pt>
                <c:pt idx="1">
                  <c:v>0.91</c:v>
                </c:pt>
                <c:pt idx="2">
                  <c:v>1</c:v>
                </c:pt>
                <c:pt idx="3">
                  <c:v>0.88</c:v>
                </c:pt>
              </c:numCache>
            </c:numRef>
          </c:val>
        </c:ser>
        <c:ser>
          <c:idx val="3"/>
          <c:order val="3"/>
          <c:tx>
            <c:v>Mayo</c:v>
          </c:tx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Satisfacción'!$H$4:$H$7</c:f>
              <c:numCache>
                <c:formatCode>0.00%</c:formatCode>
                <c:ptCount val="4"/>
                <c:pt idx="0">
                  <c:v>0.94</c:v>
                </c:pt>
                <c:pt idx="1">
                  <c:v>0.97</c:v>
                </c:pt>
                <c:pt idx="2">
                  <c:v>1</c:v>
                </c:pt>
                <c:pt idx="3">
                  <c:v>0.94</c:v>
                </c:pt>
              </c:numCache>
            </c:numRef>
          </c:val>
        </c:ser>
        <c:ser>
          <c:idx val="4"/>
          <c:order val="4"/>
          <c:tx>
            <c:v>Junio</c:v>
          </c:tx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Satisfacción'!$I$4:$I$7</c:f>
              <c:numCache>
                <c:formatCode>0.00%</c:formatCode>
                <c:ptCount val="4"/>
                <c:pt idx="0">
                  <c:v>0.94</c:v>
                </c:pt>
                <c:pt idx="1">
                  <c:v>0.97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515216"/>
        <c:axId val="99512976"/>
      </c:barChart>
      <c:catAx>
        <c:axId val="995152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9512976"/>
        <c:crosses val="autoZero"/>
        <c:auto val="1"/>
        <c:lblAlgn val="ctr"/>
        <c:lblOffset val="100"/>
        <c:noMultiLvlLbl val="0"/>
      </c:catAx>
      <c:valAx>
        <c:axId val="99512976"/>
        <c:scaling>
          <c:orientation val="minMax"/>
          <c:max val="1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9951521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costos'!$E$18:$E$19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costos'!$E$20:$E$21</c:f>
              <c:numCache>
                <c:formatCode>0.00%</c:formatCode>
                <c:ptCount val="2"/>
                <c:pt idx="0">
                  <c:v>0.62292421663830222</c:v>
                </c:pt>
                <c:pt idx="1">
                  <c:v>0.82310295711247294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3-4413-9153-0DEA66086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753792"/>
        <c:axId val="99754352"/>
      </c:barChart>
      <c:catAx>
        <c:axId val="99753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9754352"/>
        <c:crosses val="autoZero"/>
        <c:auto val="1"/>
        <c:lblAlgn val="ctr"/>
        <c:lblOffset val="100"/>
        <c:noMultiLvlLbl val="0"/>
      </c:catAx>
      <c:valAx>
        <c:axId val="99754352"/>
        <c:scaling>
          <c:orientation val="minMax"/>
          <c:max val="1"/>
          <c:min val="0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997537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914399648541786"/>
          <c:y val="0.21350366918420913"/>
          <c:w val="0.85941108219841622"/>
          <c:h val="0.61142464334815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'Desviacion de esfuerzo'!$F$18:$F$19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esfuerzo'!$F$20:$F$26</c:f>
              <c:numCache>
                <c:formatCode>0%</c:formatCode>
                <c:ptCount val="7"/>
                <c:pt idx="0">
                  <c:v>0.73750000000000004</c:v>
                </c:pt>
                <c:pt idx="1">
                  <c:v>0.19166666666666668</c:v>
                </c:pt>
                <c:pt idx="2">
                  <c:v>0.90570175438596501</c:v>
                </c:pt>
                <c:pt idx="3">
                  <c:v>0.65486725663716816</c:v>
                </c:pt>
                <c:pt idx="4">
                  <c:v>0</c:v>
                </c:pt>
                <c:pt idx="5">
                  <c:v>0.19999999999999996</c:v>
                </c:pt>
                <c:pt idx="6">
                  <c:v>9.9999999999999978E-2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6-4A10-8FB4-B31601AB0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756592"/>
        <c:axId val="99994848"/>
      </c:barChart>
      <c:catAx>
        <c:axId val="99756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9994848"/>
        <c:crosses val="autoZero"/>
        <c:auto val="1"/>
        <c:lblAlgn val="ctr"/>
        <c:lblOffset val="100"/>
        <c:noMultiLvlLbl val="0"/>
      </c:catAx>
      <c:valAx>
        <c:axId val="99994848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97565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Esfuerzo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esfuerzo'!$D$18:$D$19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esfuerzo'!$D$20:$D$26</c:f>
              <c:numCache>
                <c:formatCode>General</c:formatCode>
                <c:ptCount val="7"/>
                <c:pt idx="0">
                  <c:v>160</c:v>
                </c:pt>
                <c:pt idx="1">
                  <c:v>60</c:v>
                </c:pt>
                <c:pt idx="2">
                  <c:v>91.2</c:v>
                </c:pt>
                <c:pt idx="3">
                  <c:v>45.2</c:v>
                </c:pt>
                <c:pt idx="4">
                  <c:v>1</c:v>
                </c:pt>
                <c:pt idx="5">
                  <c:v>2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1-4054-8548-137549410953}"/>
            </c:ext>
          </c:extLst>
        </c:ser>
        <c:ser>
          <c:idx val="1"/>
          <c:order val="1"/>
          <c:tx>
            <c:strRef>
              <c:f>'Desviacion de esfuerzo'!$E$18:$E$19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esfuerzo'!$E$20:$E$26</c:f>
              <c:numCache>
                <c:formatCode>General</c:formatCode>
                <c:ptCount val="7"/>
                <c:pt idx="0">
                  <c:v>42</c:v>
                </c:pt>
                <c:pt idx="1">
                  <c:v>48.5</c:v>
                </c:pt>
                <c:pt idx="2">
                  <c:v>8.6</c:v>
                </c:pt>
                <c:pt idx="3">
                  <c:v>15.6</c:v>
                </c:pt>
                <c:pt idx="4">
                  <c:v>1</c:v>
                </c:pt>
                <c:pt idx="5">
                  <c:v>1.6</c:v>
                </c:pt>
                <c:pt idx="6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41-4054-8548-137549410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997648"/>
        <c:axId val="99998208"/>
      </c:barChart>
      <c:catAx>
        <c:axId val="999976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9998208"/>
        <c:crosses val="autoZero"/>
        <c:auto val="1"/>
        <c:lblAlgn val="ctr"/>
        <c:lblOffset val="100"/>
        <c:noMultiLvlLbl val="0"/>
      </c:catAx>
      <c:valAx>
        <c:axId val="999982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9997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Física!$I$4:$I$6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690992"/>
        <c:axId val="125691552"/>
      </c:barChart>
      <c:catAx>
        <c:axId val="1256909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25691552"/>
        <c:crosses val="autoZero"/>
        <c:auto val="1"/>
        <c:lblAlgn val="ctr"/>
        <c:lblOffset val="100"/>
        <c:noMultiLvlLbl val="0"/>
      </c:catAx>
      <c:valAx>
        <c:axId val="12569155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569099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Funcional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Funcional!$C$4:$C$6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Funcional!$I$4:$I$6</c:f>
              <c:numCache>
                <c:formatCode>0%</c:formatCode>
                <c:ptCount val="3"/>
                <c:pt idx="0">
                  <c:v>0.95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9-423C-992C-CF9E6DAA3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670256"/>
        <c:axId val="127669136"/>
      </c:barChart>
      <c:catAx>
        <c:axId val="1276702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27669136"/>
        <c:crosses val="autoZero"/>
        <c:auto val="1"/>
        <c:lblAlgn val="ctr"/>
        <c:lblOffset val="100"/>
        <c:noMultiLvlLbl val="0"/>
      </c:catAx>
      <c:valAx>
        <c:axId val="12766913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767025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Productos'!$C$4:$C$7</c:f>
              <c:strCache>
                <c:ptCount val="4"/>
                <c:pt idx="0">
                  <c:v>Plan estratégico</c:v>
                </c:pt>
                <c:pt idx="1">
                  <c:v>Estimación</c:v>
                </c:pt>
                <c:pt idx="2">
                  <c:v>Catalogo de servicios</c:v>
                </c:pt>
                <c:pt idx="3">
                  <c:v>Reporte de monitoreo</c:v>
                </c:pt>
              </c:strCache>
            </c:strRef>
          </c:cat>
          <c:val>
            <c:numRef>
              <c:f>'Apego a Productos'!$I$4:$I$7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F-40C8-BC5D-40B2D449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731808"/>
        <c:axId val="122728448"/>
      </c:barChart>
      <c:catAx>
        <c:axId val="1227318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22728448"/>
        <c:crosses val="autoZero"/>
        <c:auto val="1"/>
        <c:lblAlgn val="ctr"/>
        <c:lblOffset val="100"/>
        <c:noMultiLvlLbl val="0"/>
      </c:catAx>
      <c:valAx>
        <c:axId val="12272844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273180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Productos'!$C$11:$C$13</c:f>
              <c:strCache>
                <c:ptCount val="3"/>
                <c:pt idx="0">
                  <c:v>Plan de métricas</c:v>
                </c:pt>
                <c:pt idx="1">
                  <c:v>Plan de configuración</c:v>
                </c:pt>
                <c:pt idx="2">
                  <c:v>Plan de auditorias</c:v>
                </c:pt>
              </c:strCache>
            </c:strRef>
          </c:cat>
          <c:val>
            <c:numRef>
              <c:f>'Apego a Productos'!$I$11:$I$13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75-4687-9B4D-5A5CC5655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807888"/>
        <c:axId val="126815168"/>
      </c:barChart>
      <c:catAx>
        <c:axId val="1268078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26815168"/>
        <c:crosses val="autoZero"/>
        <c:auto val="1"/>
        <c:lblAlgn val="ctr"/>
        <c:lblOffset val="100"/>
        <c:noMultiLvlLbl val="0"/>
      </c:catAx>
      <c:valAx>
        <c:axId val="12681516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680788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Procesos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Procesos'!$C$4:$C$6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'Apego a Procesos'!$I$4:$I$6</c:f>
              <c:numCache>
                <c:formatCode>0%</c:formatCode>
                <c:ptCount val="3"/>
                <c:pt idx="0">
                  <c:v>1</c:v>
                </c:pt>
                <c:pt idx="1">
                  <c:v>0.95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1-4473-B8C0-833A558A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857136"/>
        <c:axId val="130856016"/>
      </c:barChart>
      <c:catAx>
        <c:axId val="1308571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30856016"/>
        <c:crosses val="autoZero"/>
        <c:auto val="1"/>
        <c:lblAlgn val="ctr"/>
        <c:lblOffset val="100"/>
        <c:noMultiLvlLbl val="0"/>
      </c:catAx>
      <c:valAx>
        <c:axId val="130856016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85713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n-US" sz="3200" dirty="0" err="1" smtClean="0">
                <a:solidFill>
                  <a:srgbClr val="8B8B8B"/>
                </a:solidFill>
                <a:latin typeface="Calibri"/>
              </a:rPr>
              <a:t>Junio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26/06/2015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179512" y="1124744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066494"/>
              </p:ext>
            </p:extLst>
          </p:nvPr>
        </p:nvGraphicFramePr>
        <p:xfrm>
          <a:off x="1475656" y="1600200"/>
          <a:ext cx="6120680" cy="3949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57200" y="5733256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integra un nuevo riesgo identificado tras un problema de acceso al sistema de respaldos (Dicho problema ocurrió a mediados del mes</a:t>
            </a:r>
            <a:r>
              <a:rPr lang="es-MX" dirty="0" smtClean="0"/>
              <a:t>), además de que ocurren dichos riesgos evaluados tales como perdida del servidor que causo problemas al servicio HTTP , el repositorio se daño y un integrante se retiro temporalmente.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14942"/>
              </p:ext>
            </p:extLst>
          </p:nvPr>
        </p:nvGraphicFramePr>
        <p:xfrm>
          <a:off x="489818" y="1196752"/>
          <a:ext cx="8461374" cy="4381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23"/>
                <a:gridCol w="1540679"/>
                <a:gridCol w="617919"/>
                <a:gridCol w="617919"/>
                <a:gridCol w="617919"/>
                <a:gridCol w="617919"/>
                <a:gridCol w="1540679"/>
                <a:gridCol w="1540679"/>
                <a:gridCol w="617919"/>
                <a:gridCol w="617919"/>
              </a:tblGrid>
              <a:tr h="2249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ID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DESCRIPCIÓN DEL RIESGO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IMPACTO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PROBABILIDAD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EXPOSICIÓN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PRIORIDAD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MITIGACIÓN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CONTINGENCIA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RESPONSABLE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STATUS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1883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Generar políticas que refuercen el uso de los procesos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Capacitar al personal en los procesos</a:t>
                      </a:r>
                      <a:br>
                        <a:rPr lang="es-ES" sz="700" u="none" strike="noStrike">
                          <a:effectLst/>
                        </a:rPr>
                      </a:br>
                      <a:r>
                        <a:rPr lang="es-ES" sz="700" u="none" strike="noStrike">
                          <a:effectLst/>
                        </a:rPr>
                        <a:t>Adecuar los procesos de acuerdo a la operación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6243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Generar un plan de capacitación para incrementar las habilidades del personal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Contratar personal experto en los servicios que ofrece la empresa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Mitigado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5941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Perdida de Servidor por falla en el equipo o siniestro natural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respaldos preventivos con toda la informacion en un lugar diferente al ordenador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Reinstalar servicio en un servidor distinto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Ocurrido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5941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Desviaciones elevadas a causa de pocos clientes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1,3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servicio adecuado para que los clientes comiencen a recomendar los servicios otorgados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Buscar mas clientes para poder invertir mas tiempo del planeado en la ejecucion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Fidel Reyna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Ocurrido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90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el servicio web en ocasiones es inestable existe la probabilidad de que el sistema utilizado de tickets sea inaccesible por algunos momentos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0,9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limpiezas y mantenimintos adecuados al servicio HTTP del servidor para evitar fallas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registro temporal en herramientas secundarias y en caso de falla total migrar la informacion a la herramienta vtigger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Ocurrido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4792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Perdida o falta de integrantes del equipo basico de trabajo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Capacitar a todo el personal en diversas secciones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Dividir tareas del trabajo diario entre integrantes disponibles y en caso de ausencia definitiva contratacion de personale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Fidel Reyna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Ocurrido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5941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7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Desviaciones de costos y esfuerzo elevadas a causa de exceso de clientes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1,8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Distribucion de trabajo entre equipo de trabajo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Contratacion y capacitacion de personal nuevo que pueda cubrir necesidades de clientes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Fidel Reyna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5941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8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Perdida de repositorio de datos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0,75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espaldo secundario en maquinas ajenas al repositorio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Generacion de un repositorio nuevo que contenga los datos del proyecto agregados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Ocurrido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5941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9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Acceso denegado al dispositivo de respaldo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0,6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</a:rPr>
                        <a:t>Generar adquisicion de un dispositivo secundario que lea discos duros del actual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Solicitar al usuario cargar en usb la informacion mas reciente que ha generado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Ocurrido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05167"/>
              </p:ext>
            </p:extLst>
          </p:nvPr>
        </p:nvGraphicFramePr>
        <p:xfrm>
          <a:off x="1691680" y="1268760"/>
          <a:ext cx="5976665" cy="4275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926"/>
                <a:gridCol w="2052592"/>
                <a:gridCol w="1931850"/>
                <a:gridCol w="1026297"/>
              </a:tblGrid>
              <a:tr h="23486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smtClean="0">
                          <a:effectLst/>
                        </a:rPr>
                        <a:t>Bitácora </a:t>
                      </a:r>
                      <a:r>
                        <a:rPr lang="es-ES" sz="1100" u="none" strike="noStrike" dirty="0">
                          <a:effectLst/>
                        </a:rPr>
                        <a:t>de Respaldos semanales en el servicio de tickets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5254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Fecha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Responsable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fecha en Repositorio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Estado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54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20/03/2015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20/03/2015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54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27/03/2015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27/03/2015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54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03/04/2015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03/04/2015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54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10/04/2015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54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17/04/2015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17/04/2015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54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24/04/2015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No 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54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01/05/2015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30/04/2015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54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08/05/2015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08/05/2015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54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15/05/2015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15/05/2015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54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22/05/2015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22/05/2015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54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29/05/2015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29/05/2015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54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05/06/2015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05/06/2015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54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12/06/2015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12/06/2015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No 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54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19/06/2015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19/06/2015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2546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26/06/2015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26/06/2016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Realizada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611560" y="558924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</a:t>
            </a:r>
            <a:r>
              <a:rPr lang="es-MX" dirty="0" err="1" smtClean="0"/>
              <a:t>dia</a:t>
            </a:r>
            <a:r>
              <a:rPr lang="es-MX" dirty="0" smtClean="0"/>
              <a:t> 12 de junio por problemas técnicos sobre el servidor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182627"/>
              </p:ext>
            </p:extLst>
          </p:nvPr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Planeación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Febrero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27-02-15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27-02-15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Marzo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31-03-15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31-03-15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Abril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30-04-15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30-04-15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29-05-15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29-05-15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Junio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26-06-15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26-06-15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Fidel Reyna        – Dirección.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Samuel Reyna    – Técnico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Mayra Tejeda      – Auditor.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</a:t>
            </a:r>
            <a:r>
              <a:rPr lang="es-ES" dirty="0" err="1"/>
              <a:t>Jovanny</a:t>
            </a:r>
            <a:r>
              <a:rPr lang="es-ES" dirty="0"/>
              <a:t> Zepeda – Técnico de </a:t>
            </a:r>
            <a:r>
              <a:rPr lang="es-ES" dirty="0" err="1"/>
              <a:t>sorporte</a:t>
            </a:r>
            <a:r>
              <a:rPr lang="es-ES" dirty="0"/>
              <a:t> y coordinador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Capacitaciones: hasta la fecha no se han recibido capacitaciones, motive por el cual esta sección es anulada.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20072" y="1268760"/>
            <a:ext cx="3465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Los costos tras una entrega del servicio correctivo mayor incrementan cambiando inclusive el estado de rojo a amarillo ya que se presenta una deviación menor al 63%.</a:t>
            </a:r>
            <a:endParaRPr lang="es-MX" dirty="0"/>
          </a:p>
        </p:txBody>
      </p:sp>
      <p:graphicFrame>
        <p:nvGraphicFramePr>
          <p:cNvPr id="9" name="1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388192"/>
              </p:ext>
            </p:extLst>
          </p:nvPr>
        </p:nvGraphicFramePr>
        <p:xfrm>
          <a:off x="478739" y="764704"/>
          <a:ext cx="4741333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2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826730"/>
              </p:ext>
            </p:extLst>
          </p:nvPr>
        </p:nvGraphicFramePr>
        <p:xfrm>
          <a:off x="4119710" y="3861048"/>
          <a:ext cx="456565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8" name="4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729798"/>
              </p:ext>
            </p:extLst>
          </p:nvPr>
        </p:nvGraphicFramePr>
        <p:xfrm>
          <a:off x="0" y="4044038"/>
          <a:ext cx="7495117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2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465314"/>
              </p:ext>
            </p:extLst>
          </p:nvPr>
        </p:nvGraphicFramePr>
        <p:xfrm>
          <a:off x="323528" y="980728"/>
          <a:ext cx="8011584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7452320" y="4005064"/>
            <a:ext cx="1584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Desviación en correctivo disminuida tras una entrega de servicio mas fluida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899592" y="1416240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presenta el primer cambio autorizado en la empresa sobre el catalogo de servicios, dentro del cual se incorporo el servicio de impresoras</a:t>
            </a:r>
            <a:endParaRPr lang="es-MX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92552"/>
              </p:ext>
            </p:extLst>
          </p:nvPr>
        </p:nvGraphicFramePr>
        <p:xfrm>
          <a:off x="4499992" y="1124744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5" name="1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763568"/>
              </p:ext>
            </p:extLst>
          </p:nvPr>
        </p:nvGraphicFramePr>
        <p:xfrm>
          <a:off x="3779912" y="1420045"/>
          <a:ext cx="445008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683568" y="1600200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cambio presentado a nivel funcional es evaluado correctamente ya que cubrió los elementos básicos en el diagrama de dicho proceso.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5" name="1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980117"/>
              </p:ext>
            </p:extLst>
          </p:nvPr>
        </p:nvGraphicFramePr>
        <p:xfrm>
          <a:off x="323528" y="1124744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4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4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391526"/>
              </p:ext>
            </p:extLst>
          </p:nvPr>
        </p:nvGraphicFramePr>
        <p:xfrm>
          <a:off x="2628860" y="4000500"/>
          <a:ext cx="652462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5076056" y="1416240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genera por primera ocasión una auditoria organizacional, con respecto a los puntos evaluables en cuestión del proceso mas no de calidad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6" name="4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126385"/>
              </p:ext>
            </p:extLst>
          </p:nvPr>
        </p:nvGraphicFramePr>
        <p:xfrm>
          <a:off x="251521" y="1052736"/>
          <a:ext cx="4392487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6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3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73166"/>
              </p:ext>
            </p:extLst>
          </p:nvPr>
        </p:nvGraphicFramePr>
        <p:xfrm>
          <a:off x="4499992" y="4010025"/>
          <a:ext cx="4448175" cy="28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4932040" y="1416240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dicha sección se puede apreciar los resultados de la evaluación organizacional en cuestión de procesos.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839</Words>
  <Application>Microsoft Office PowerPoint</Application>
  <PresentationFormat>Presentación en pantalla (4:3)</PresentationFormat>
  <Paragraphs>225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Tahoma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35</cp:revision>
  <dcterms:modified xsi:type="dcterms:W3CDTF">2015-06-26T15:35:24Z</dcterms:modified>
</cp:coreProperties>
</file>