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11653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4329.6000000000004</c:v>
                </c:pt>
                <c:pt idx="1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077776"/>
        <c:axId val="70078336"/>
      </c:barChart>
      <c:catAx>
        <c:axId val="70077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0078336"/>
        <c:crosses val="autoZero"/>
        <c:auto val="1"/>
        <c:lblAlgn val="ctr"/>
        <c:lblOffset val="100"/>
        <c:noMultiLvlLbl val="0"/>
      </c:catAx>
      <c:valAx>
        <c:axId val="70078336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7007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763392"/>
        <c:axId val="100763952"/>
      </c:barChart>
      <c:catAx>
        <c:axId val="100763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763952"/>
        <c:crosses val="autoZero"/>
        <c:auto val="1"/>
        <c:lblAlgn val="ctr"/>
        <c:lblOffset val="100"/>
        <c:noMultiLvlLbl val="0"/>
      </c:catAx>
      <c:valAx>
        <c:axId val="10076395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7633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Funcional!$G$4:$G$6</c:f>
              <c:numCache>
                <c:formatCode>0%</c:formatCode>
                <c:ptCount val="3"/>
                <c:pt idx="0">
                  <c:v>0.875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766752"/>
        <c:axId val="100767312"/>
      </c:barChart>
      <c:catAx>
        <c:axId val="1007667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767312"/>
        <c:crosses val="autoZero"/>
        <c:auto val="1"/>
        <c:lblAlgn val="ctr"/>
        <c:lblOffset val="100"/>
        <c:noMultiLvlLbl val="0"/>
      </c:catAx>
      <c:valAx>
        <c:axId val="10076731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7667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Productos'!$G$4:$G$7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770112"/>
        <c:axId val="100957648"/>
      </c:barChart>
      <c:catAx>
        <c:axId val="1007701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957648"/>
        <c:crosses val="autoZero"/>
        <c:auto val="1"/>
        <c:lblAlgn val="ctr"/>
        <c:lblOffset val="100"/>
        <c:noMultiLvlLbl val="0"/>
      </c:catAx>
      <c:valAx>
        <c:axId val="10095764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7701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Productos'!$C$11:$C$13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auditorias</c:v>
                </c:pt>
              </c:strCache>
            </c:strRef>
          </c:cat>
          <c:val>
            <c:numRef>
              <c:f>'Apego a Productos'!$G$11:$G$13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5-4687-9B4D-5A5CC5655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960448"/>
        <c:axId val="100961008"/>
      </c:barChart>
      <c:catAx>
        <c:axId val="1009604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961008"/>
        <c:crosses val="autoZero"/>
        <c:auto val="1"/>
        <c:lblAlgn val="ctr"/>
        <c:lblOffset val="100"/>
        <c:noMultiLvlLbl val="0"/>
      </c:catAx>
      <c:valAx>
        <c:axId val="10096100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9604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Procesos'!$G$4:$G$6</c:f>
              <c:numCache>
                <c:formatCode>0%</c:formatCode>
                <c:ptCount val="3"/>
                <c:pt idx="0">
                  <c:v>1</c:v>
                </c:pt>
                <c:pt idx="1">
                  <c:v>0.8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224864"/>
        <c:axId val="147225424"/>
      </c:barChart>
      <c:catAx>
        <c:axId val="147224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7225424"/>
        <c:crosses val="autoZero"/>
        <c:auto val="1"/>
        <c:lblAlgn val="ctr"/>
        <c:lblOffset val="100"/>
        <c:noMultiLvlLbl val="0"/>
      </c:catAx>
      <c:valAx>
        <c:axId val="14722542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472248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</a:t>
            </a:r>
            <a:r>
              <a:rPr lang="es-MX" sz="3200">
                <a:solidFill>
                  <a:srgbClr val="8B8B8B"/>
                </a:solidFill>
                <a:latin typeface="Calibri"/>
              </a:rPr>
              <a:t>	</a:t>
            </a:r>
            <a:r>
              <a:rPr lang="es-MX" sz="3200" smtClean="0">
                <a:solidFill>
                  <a:srgbClr val="8B8B8B"/>
                </a:solidFill>
                <a:latin typeface="Calibri"/>
              </a:rPr>
              <a:t>Marzo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31/03/2015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/>
              <a:t> Por falta de coordinación y comunicación esta sección no pudo ser realizada acorde a lo planeado.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5907"/>
              </p:ext>
            </p:extLst>
          </p:nvPr>
        </p:nvGraphicFramePr>
        <p:xfrm>
          <a:off x="648920" y="1700808"/>
          <a:ext cx="8482861" cy="231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87"/>
                <a:gridCol w="1703561"/>
                <a:gridCol w="432048"/>
                <a:gridCol w="720080"/>
                <a:gridCol w="576064"/>
                <a:gridCol w="576064"/>
                <a:gridCol w="1512168"/>
                <a:gridCol w="1679462"/>
                <a:gridCol w="696802"/>
                <a:gridCol w="455325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IMPACTO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170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05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Se </a:t>
            </a:r>
            <a:r>
              <a:rPr lang="en-US" dirty="0" err="1" smtClean="0"/>
              <a:t>generan</a:t>
            </a:r>
            <a:r>
              <a:rPr lang="en-US" dirty="0" smtClean="0"/>
              <a:t> los </a:t>
            </a:r>
            <a:r>
              <a:rPr lang="en-US" dirty="0" err="1" smtClean="0"/>
              <a:t>primeros</a:t>
            </a:r>
            <a:r>
              <a:rPr lang="en-US" dirty="0" smtClean="0"/>
              <a:t> dos </a:t>
            </a:r>
            <a:r>
              <a:rPr lang="en-US" dirty="0" err="1" smtClean="0"/>
              <a:t>respaldos</a:t>
            </a:r>
            <a:r>
              <a:rPr lang="en-US" dirty="0" smtClean="0"/>
              <a:t> </a:t>
            </a:r>
            <a:r>
              <a:rPr lang="en-US" dirty="0" err="1" smtClean="0"/>
              <a:t>semanales</a:t>
            </a:r>
            <a:r>
              <a:rPr lang="en-US" dirty="0" smtClean="0"/>
              <a:t> del Sistema , los </a:t>
            </a:r>
            <a:r>
              <a:rPr lang="en-US" dirty="0" err="1" smtClean="0"/>
              <a:t>cuales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apreciados</a:t>
            </a:r>
            <a:r>
              <a:rPr lang="en-US" dirty="0" smtClean="0"/>
              <a:t> en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capturada</a:t>
            </a:r>
            <a:r>
              <a:rPr lang="en-US" dirty="0" smtClean="0"/>
              <a:t> de los logs </a:t>
            </a:r>
            <a:r>
              <a:rPr lang="en-US" dirty="0" err="1" smtClean="0"/>
              <a:t>generados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herramienta</a:t>
            </a:r>
            <a:r>
              <a:rPr lang="en-US" smtClean="0"/>
              <a:t> GIT: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301" t="22438" r="38188" b="49015"/>
          <a:stretch/>
        </p:blipFill>
        <p:spPr>
          <a:xfrm>
            <a:off x="899591" y="2492896"/>
            <a:ext cx="6570109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5049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Fidel Reyna        – </a:t>
            </a:r>
            <a:r>
              <a:rPr lang="es-MX" dirty="0" smtClean="0"/>
              <a:t>Coordinador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, </a:t>
            </a:r>
            <a:r>
              <a:rPr lang="en-US" dirty="0" err="1" smtClean="0"/>
              <a:t>creador</a:t>
            </a:r>
            <a:r>
              <a:rPr lang="en-US" dirty="0" smtClean="0"/>
              <a:t> de </a:t>
            </a:r>
            <a:r>
              <a:rPr lang="en-US" dirty="0" err="1" smtClean="0"/>
              <a:t>repositorio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Samuel Reyna    – </a:t>
            </a:r>
            <a:r>
              <a:rPr lang="en-US" dirty="0" err="1" smtClean="0"/>
              <a:t>Colaborador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Mayra Tejeda      – </a:t>
            </a:r>
            <a:r>
              <a:rPr lang="en-US" dirty="0" err="1" smtClean="0"/>
              <a:t>Auditora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Jovanny Zepeda – </a:t>
            </a:r>
            <a:r>
              <a:rPr lang="en-US" dirty="0" err="1" smtClean="0"/>
              <a:t>Colaborador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: hasta la </a:t>
            </a:r>
            <a:r>
              <a:rPr lang="en-US" dirty="0" err="1" smtClean="0"/>
              <a:t>fecha</a:t>
            </a:r>
            <a:r>
              <a:rPr lang="en-US" dirty="0" smtClean="0"/>
              <a:t> no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s-MX" dirty="0" smtClean="0"/>
              <a:t>recibido</a:t>
            </a: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, </a:t>
            </a:r>
            <a:r>
              <a:rPr lang="en-US" dirty="0" err="1" smtClean="0"/>
              <a:t>motivo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s-MX" dirty="0" smtClean="0"/>
              <a:t>sección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s-MX" dirty="0" smtClean="0"/>
              <a:t>anulada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la adquisición de los primeros clientes se comienzan a generar gastos en servicio y planeación.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632305"/>
              </p:ext>
            </p:extLst>
          </p:nvPr>
        </p:nvGraphicFramePr>
        <p:xfrm>
          <a:off x="457200" y="908720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5292080" y="1416240"/>
            <a:ext cx="339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 partir de la fecha comienzan a generarse las primeras horas de esfuerzo a la solución de problemas ofrecidos en el catalogo de servicios.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67474"/>
              </p:ext>
            </p:extLst>
          </p:nvPr>
        </p:nvGraphicFramePr>
        <p:xfrm>
          <a:off x="899592" y="3140968"/>
          <a:ext cx="6120680" cy="2448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056"/>
                <a:gridCol w="822008"/>
                <a:gridCol w="787275"/>
                <a:gridCol w="822008"/>
                <a:gridCol w="895333"/>
              </a:tblGrid>
              <a:tr h="32725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Marzo</a:t>
                      </a:r>
                      <a:endParaRPr lang="es-MX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Planeado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Desviación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53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Entrega de Servicio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Preventivo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5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Correctivo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94%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53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Planeación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Preventivo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45,6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34%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5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Correctivo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91,2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56%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5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Medicion-Monitoreo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5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Calidad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5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Configuracion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0,5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0,17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66%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Por segunda ocasión logra mantenerse un balance perfecto entre la configuración y la línea base , sin embargo siguen sin haber cambios en el método de trabajo.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09132"/>
              </p:ext>
            </p:extLst>
          </p:nvPr>
        </p:nvGraphicFramePr>
        <p:xfrm>
          <a:off x="4250793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43608" y="160020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corrige el inconveniente anterior y se consigue aumentar el promedio en la auditoria funcional de los procesos.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379569"/>
              </p:ext>
            </p:extLst>
          </p:nvPr>
        </p:nvGraphicFramePr>
        <p:xfrm>
          <a:off x="4661551" y="126876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15616" y="40770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generar auditoria a </a:t>
            </a:r>
            <a:r>
              <a:rPr lang="es-MX" dirty="0" err="1" smtClean="0"/>
              <a:t>monitoreos</a:t>
            </a:r>
            <a:r>
              <a:rPr lang="es-MX" dirty="0" smtClean="0"/>
              <a:t> , sin embargo sigue sin existir evaluación cobre métricas, configuración y auditorias.</a:t>
            </a:r>
            <a:endParaRPr lang="es-MX" dirty="0"/>
          </a:p>
        </p:txBody>
      </p:sp>
      <p:graphicFrame>
        <p:nvGraphicFramePr>
          <p:cNvPr id="9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529864"/>
              </p:ext>
            </p:extLst>
          </p:nvPr>
        </p:nvGraphicFramePr>
        <p:xfrm>
          <a:off x="251520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4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6972"/>
              </p:ext>
            </p:extLst>
          </p:nvPr>
        </p:nvGraphicFramePr>
        <p:xfrm>
          <a:off x="4427984" y="908720"/>
          <a:ext cx="48672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547664" y="414908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presenta un pequeño inconveniente en ejecución ya que por falta de contacto con clientes no se puede realizar a tiempo la encuesta de satisfacción.</a:t>
            </a:r>
            <a:endParaRPr lang="es-MX" dirty="0"/>
          </a:p>
        </p:txBody>
      </p:sp>
      <p:graphicFrame>
        <p:nvGraphicFramePr>
          <p:cNvPr id="9" name="4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27327"/>
              </p:ext>
            </p:extLst>
          </p:nvPr>
        </p:nvGraphicFramePr>
        <p:xfrm>
          <a:off x="1907704" y="1124744"/>
          <a:ext cx="44481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457</Words>
  <Application>Microsoft Office PowerPoint</Application>
  <PresentationFormat>Presentación en pantalla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20</cp:revision>
  <dcterms:modified xsi:type="dcterms:W3CDTF">2015-06-05T16:45:15Z</dcterms:modified>
</cp:coreProperties>
</file>