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0" r:id="rId5"/>
    <p:sldId id="271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60" r:id="rId15"/>
    <p:sldId id="258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9" autoAdjust="0"/>
    <p:restoredTop sz="94660"/>
  </p:normalViewPr>
  <p:slideViewPr>
    <p:cSldViewPr snapToGrid="0">
      <p:cViewPr varScale="1">
        <p:scale>
          <a:sx n="62" d="100"/>
          <a:sy n="62" d="100"/>
        </p:scale>
        <p:origin x="3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Capacitación</a:t>
            </a:r>
            <a:r>
              <a:rPr lang="en-US" dirty="0" smtClean="0"/>
              <a:t> de los </a:t>
            </a:r>
            <a:r>
              <a:rPr lang="es-ES" dirty="0" smtClean="0"/>
              <a:t>procesos</a:t>
            </a:r>
            <a:r>
              <a:rPr lang="en-US" dirty="0" smtClean="0"/>
              <a:t> via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82" y="4387714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3113" y="209800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es-MX" sz="4800" dirty="0" smtClean="0"/>
              <a:t>Proceso de Medición y monitoreo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3113" y="1716867"/>
            <a:ext cx="8534400" cy="3615267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Define las actividades y archivos a generar para definir puntos de evaluación y evaluar los procesos que se realizan en las actividades de la empresa  y determinar el estado de las mismas, esto apoya a la ejecución de un plan en caso de haber problemas en los resultados de evaluación.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2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4110" y="302790"/>
            <a:ext cx="8534400" cy="1507067"/>
          </a:xfrm>
        </p:spPr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573224"/>
              </p:ext>
            </p:extLst>
          </p:nvPr>
        </p:nvGraphicFramePr>
        <p:xfrm>
          <a:off x="259080" y="2313381"/>
          <a:ext cx="1168908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270"/>
                <a:gridCol w="2922270"/>
                <a:gridCol w="2922270"/>
                <a:gridCol w="292227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a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ejecución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generado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Métricas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medición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Recolectar y analizar métricas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 de métricas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el que se plasma el análisis de las métricas recolectadas por parte de los procesos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reporte de monitoreo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monitoreo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Concentrado en el que se vacían datos de los resultados obtenidos en las diversas pruebas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evaluación (respaldos, riesgos, auditorias de procesos, auditorias productos, auditorias funcionales, auditorias físicas , esfuerzo para cumplir cada etapa , costos , recursos humanos requeridos , hitos , )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Analizar reporte de monitoreo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, 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Minuta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define los puntos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vistos en una reunión, define a su vez actividades pendientes a realizar y encargados de la misma.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30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4970" r="4322" b="20997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7132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53594" y="0"/>
            <a:ext cx="8534401" cy="1049054"/>
          </a:xfrm>
        </p:spPr>
        <p:txBody>
          <a:bodyPr>
            <a:normAutofit/>
          </a:bodyPr>
          <a:lstStyle/>
          <a:p>
            <a:r>
              <a:rPr lang="es-MX" sz="4800" dirty="0" smtClean="0"/>
              <a:t>Proceso de calidad</a:t>
            </a:r>
            <a:endParaRPr lang="es-MX" sz="48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490124" y="1597616"/>
            <a:ext cx="8534400" cy="3594315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tx1"/>
                </a:solidFill>
              </a:rPr>
              <a:t>Proceso de evaluación en la cual se ejecutan 6 actividades indispensables que a su vez generan productos o documentos, estos documentos deben ser realizados por los participantes del proyecto tal y como puede apreciarse en la siguiente tabla la cual corresponde al diagrama de calidad expuesto posteriormente.</a:t>
            </a:r>
          </a:p>
        </p:txBody>
      </p:sp>
    </p:spTree>
    <p:extLst>
      <p:ext uri="{BB962C8B-B14F-4D97-AF65-F5344CB8AC3E}">
        <p14:creationId xmlns:p14="http://schemas.microsoft.com/office/powerpoint/2010/main" val="32344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6069" y="162302"/>
            <a:ext cx="8534401" cy="1031067"/>
          </a:xfrm>
        </p:spPr>
        <p:txBody>
          <a:bodyPr/>
          <a:lstStyle/>
          <a:p>
            <a:pPr algn="ctr"/>
            <a:r>
              <a:rPr lang="es-MX" dirty="0" smtClean="0"/>
              <a:t>Actividades a ejecutar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86070" y="1659610"/>
            <a:ext cx="8534400" cy="3826789"/>
          </a:xfrm>
        </p:spPr>
        <p:txBody>
          <a:bodyPr>
            <a:normAutofit/>
          </a:bodyPr>
          <a:lstStyle/>
          <a:p>
            <a:endParaRPr lang="es-MX" sz="2400" dirty="0">
              <a:solidFill>
                <a:schemeClr val="tx1"/>
              </a:solidFill>
            </a:endParaRPr>
          </a:p>
          <a:p>
            <a:endParaRPr lang="es-MX" sz="24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255533"/>
              </p:ext>
            </p:extLst>
          </p:nvPr>
        </p:nvGraphicFramePr>
        <p:xfrm>
          <a:off x="396239" y="1782307"/>
          <a:ext cx="11292840" cy="3885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681"/>
                <a:gridCol w="1905000"/>
                <a:gridCol w="2087880"/>
                <a:gridCol w="4907279"/>
              </a:tblGrid>
              <a:tr h="4791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a realizar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ejecución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generado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plan de calidad.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Calidad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indica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cuando deben de generarse auditorias en los procesos y productos y quien es el responsable de los mismos.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Ejecutar Auditorias.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Checklist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Auditorias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Demuestra que tan apegados se encuentran los documentos acorde de lo real, el resultado de ello se obtiene a partir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un cuestionario relacionado con el plan de calidad , plan de métricas y plan de configuración.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Comunicar las no conformidades.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 de no conformidades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donde se plasman todos los problemas o inconvenientes que surgieron al momento de generar la auditoria.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Resolución de no conformidades.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Auditado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Documentos Corregidos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Representa la adaptación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los documentos que presentaron cualquier tipo de inconformidad durante la auditoria.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reporte de calidad.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 de Calidad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donde se concentran los resultados de la evaluación que se genero a partir de los documentos de procesos sobre los proceso en ejecución.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resultados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Minuta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define los puntos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vistos en una reunión, define a su vez actividades pendientes a realizar y encargados de la misma.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7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" r="3678" b="15214"/>
          <a:stretch/>
        </p:blipFill>
        <p:spPr>
          <a:xfrm>
            <a:off x="0" y="0"/>
            <a:ext cx="12243437" cy="6857999"/>
          </a:xfrm>
        </p:spPr>
      </p:pic>
      <p:sp>
        <p:nvSpPr>
          <p:cNvPr id="5" name="CuadroTexto 4"/>
          <p:cNvSpPr txBox="1"/>
          <p:nvPr/>
        </p:nvSpPr>
        <p:spPr>
          <a:xfrm>
            <a:off x="1410346" y="4742481"/>
            <a:ext cx="4866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Tal y como puede apreciarse los rectángulos azules reflejan las actividades a realizar y debajo de los productos a entregar cada tarea , definiendo el responsable por la línea que separa cada modulo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1188" y="225299"/>
            <a:ext cx="8534400" cy="1507067"/>
          </a:xfrm>
        </p:spPr>
        <p:txBody>
          <a:bodyPr/>
          <a:lstStyle/>
          <a:p>
            <a:pPr algn="ctr"/>
            <a:r>
              <a:rPr lang="es-MX" sz="4800" dirty="0" smtClean="0"/>
              <a:t>Proceso</a:t>
            </a:r>
            <a:r>
              <a:rPr lang="es-MX" dirty="0" smtClean="0"/>
              <a:t> </a:t>
            </a:r>
            <a:r>
              <a:rPr lang="es-MX" sz="4800" dirty="0" smtClean="0"/>
              <a:t>de Cambios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1188" y="1956660"/>
            <a:ext cx="8534400" cy="4227163"/>
          </a:xfrm>
        </p:spPr>
        <p:txBody>
          <a:bodyPr>
            <a:noAutofit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Permite determinar los pasos a seguir para generar un cambio sobre un proceso definido anteriormente ya que en caso de ser  aprobado modifica la línea base de los procesos.</a:t>
            </a:r>
          </a:p>
          <a:p>
            <a:pPr marL="457200" lvl="1" indent="0">
              <a:buNone/>
            </a:pPr>
            <a:r>
              <a:rPr lang="es-MX" sz="2800" dirty="0" smtClean="0">
                <a:solidFill>
                  <a:schemeClr val="tx1"/>
                </a:solidFill>
              </a:rPr>
              <a:t>La relación que mantiene entre usuarios , actividades y productos a generar esta contemplada tanto en el cuadro como diagrama expresados a continuación.</a:t>
            </a:r>
          </a:p>
        </p:txBody>
      </p:sp>
    </p:spTree>
    <p:extLst>
      <p:ext uri="{BB962C8B-B14F-4D97-AF65-F5344CB8AC3E}">
        <p14:creationId xmlns:p14="http://schemas.microsoft.com/office/powerpoint/2010/main" val="32936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9642" y="670301"/>
            <a:ext cx="8534400" cy="1507067"/>
          </a:xfrm>
        </p:spPr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905471"/>
              </p:ext>
            </p:extLst>
          </p:nvPr>
        </p:nvGraphicFramePr>
        <p:xfrm>
          <a:off x="182879" y="2154264"/>
          <a:ext cx="1159764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1"/>
                <a:gridCol w="2087880"/>
                <a:gridCol w="2316480"/>
                <a:gridCol w="5273039"/>
              </a:tblGrid>
              <a:tr h="2977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a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ejecución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generado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Documentar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Solicitud de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donde se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plasman los cambios requeridos del cliente o bien del equipo de trabajo , dentro del mismo se debe determinar el esfuerzo en horas de trabajo y costo por la generación del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Analizar Impacto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Dirección 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Solicitud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cambio (Aprobada o rechazada)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solicitud debe ser analizada entre soporte y dirección para determinar si es necesario o no el cambio, dentro del mismo puede entrar la negociación del mismo.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976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Implementar el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Actualizar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Documentos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caso de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aprobar el cambio se genera una actualización sobre los documentos de los procesos involucrados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línea base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finalizar de actualizar los documentos se requiere que los mismos conformen parte de la línea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base.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8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5" r="6091" b="20359"/>
          <a:stretch/>
        </p:blipFill>
        <p:spPr>
          <a:xfrm>
            <a:off x="0" y="0"/>
            <a:ext cx="12191999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8307093" y="5408909"/>
            <a:ext cx="3642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En caso de que un cambio sea aprobado los documentos actualizados formaran parte de la línea base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9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82525"/>
          </a:xfrm>
        </p:spPr>
        <p:txBody>
          <a:bodyPr/>
          <a:lstStyle/>
          <a:p>
            <a:pPr marL="0" indent="0" algn="just">
              <a:buNone/>
            </a:pPr>
            <a:r>
              <a:rPr lang="es-MX" sz="4400" b="1" dirty="0" smtClean="0">
                <a:solidFill>
                  <a:schemeClr val="tx1"/>
                </a:solidFill>
              </a:rPr>
              <a:t>Índice</a:t>
            </a:r>
          </a:p>
          <a:p>
            <a:pPr algn="just"/>
            <a:r>
              <a:rPr lang="es-MX" sz="2800" dirty="0">
                <a:solidFill>
                  <a:schemeClr val="bg1"/>
                </a:solidFill>
              </a:rPr>
              <a:t>Ciclo de vida del </a:t>
            </a:r>
            <a:r>
              <a:rPr lang="es-MX" sz="2800" dirty="0" smtClean="0">
                <a:solidFill>
                  <a:schemeClr val="bg1"/>
                </a:solidFill>
              </a:rPr>
              <a:t>proyecto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Proceso </a:t>
            </a:r>
            <a:r>
              <a:rPr lang="es-MX" sz="2800" dirty="0">
                <a:solidFill>
                  <a:schemeClr val="bg1"/>
                </a:solidFill>
              </a:rPr>
              <a:t>de </a:t>
            </a:r>
            <a:r>
              <a:rPr lang="es-MX" sz="2800" dirty="0" smtClean="0">
                <a:solidFill>
                  <a:schemeClr val="bg1"/>
                </a:solidFill>
              </a:rPr>
              <a:t>Planeación</a:t>
            </a:r>
          </a:p>
          <a:p>
            <a:pPr algn="just"/>
            <a:r>
              <a:rPr lang="es-MX" sz="2800" dirty="0">
                <a:solidFill>
                  <a:schemeClr val="bg1"/>
                </a:solidFill>
              </a:rPr>
              <a:t>Proceso de </a:t>
            </a:r>
            <a:r>
              <a:rPr lang="es-MX" sz="2800" dirty="0" smtClean="0">
                <a:solidFill>
                  <a:schemeClr val="bg1"/>
                </a:solidFill>
              </a:rPr>
              <a:t>Ejecución</a:t>
            </a:r>
          </a:p>
          <a:p>
            <a:pPr algn="just"/>
            <a:r>
              <a:rPr lang="es-MX" sz="2800" dirty="0">
                <a:solidFill>
                  <a:schemeClr val="bg1"/>
                </a:solidFill>
              </a:rPr>
              <a:t>Proceso de Medición y </a:t>
            </a:r>
            <a:r>
              <a:rPr lang="es-MX" sz="2800" dirty="0" smtClean="0">
                <a:solidFill>
                  <a:schemeClr val="bg1"/>
                </a:solidFill>
              </a:rPr>
              <a:t>Monitoreo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Proceso de Calidad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Proceso de Cambios</a:t>
            </a:r>
          </a:p>
        </p:txBody>
      </p:sp>
    </p:spTree>
    <p:extLst>
      <p:ext uri="{BB962C8B-B14F-4D97-AF65-F5344CB8AC3E}">
        <p14:creationId xmlns:p14="http://schemas.microsoft.com/office/powerpoint/2010/main" val="6788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6320" y="128692"/>
            <a:ext cx="9675812" cy="1507067"/>
          </a:xfrm>
        </p:spPr>
        <p:txBody>
          <a:bodyPr>
            <a:noAutofit/>
          </a:bodyPr>
          <a:lstStyle/>
          <a:p>
            <a:r>
              <a:rPr lang="es-MX" sz="4800" dirty="0" smtClean="0"/>
              <a:t>Ciclo de vida del proyecto</a:t>
            </a:r>
            <a:endParaRPr lang="es-MX" sz="4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" t="4091" r="6109" b="26374"/>
          <a:stretch/>
        </p:blipFill>
        <p:spPr>
          <a:xfrm>
            <a:off x="1572767" y="1635758"/>
            <a:ext cx="7189895" cy="4902201"/>
          </a:xfrm>
        </p:spPr>
      </p:pic>
    </p:spTree>
    <p:extLst>
      <p:ext uri="{BB962C8B-B14F-4D97-AF65-F5344CB8AC3E}">
        <p14:creationId xmlns:p14="http://schemas.microsoft.com/office/powerpoint/2010/main" val="33053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3852" y="22013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/>
              <a:t>Proceso de planeación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13852" y="1727199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Compuesto por 5 actividades básicas para el arranque del proyecto y del cual surgen documentos de preparación previa al arranque del proyecto los cuales sirven como guía en caso de cualquier cambio o improvisto, dentro de este proceso interactúan dos participantes encargadas de generar dicha documentación, dichos puntos pueden apreciarse en la siguiente tabla.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696909"/>
              </p:ext>
            </p:extLst>
          </p:nvPr>
        </p:nvGraphicFramePr>
        <p:xfrm>
          <a:off x="0" y="0"/>
          <a:ext cx="12192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725"/>
                <a:gridCol w="2744884"/>
                <a:gridCol w="3199558"/>
                <a:gridCol w="3485833"/>
              </a:tblGrid>
              <a:tr h="399835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Actividad a realizar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Responsable</a:t>
                      </a:r>
                      <a:r>
                        <a:rPr lang="es-MX" baseline="0" dirty="0" smtClean="0"/>
                        <a:t> de ejecución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 generado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  <a:tr h="28559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Catalogo de servicios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Catalogo de servicios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Describe los servicios que serán evaluados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que </a:t>
                      </a: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otorgados por la empresa.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165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estrategias para el servicio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Estratégico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165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estimación Anual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, 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una estimación acorde al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posible gasto que requiera generar para la generación del proyecto acorde a gastos por empleados y servicios.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56790"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riesgos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enlista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todos los posibles riesgos que pueden afectar la planeación del proyecto, dicho documento debe asignar el daño que puede ocasionar a partir del daño a ocasionar y la probabilidad de ocurrir a su vez se debe generar un plan de contingencia , mitigación y responsable que lo ejecute.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4074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plan de apoyo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calidad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indica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cuando deben de generarse auditorias en los procesos y productos y quien es el responsable de los mismos.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1651"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medición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9835"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configuración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Determina el nombre de los documentos, ubicación en que se encontraran  y herramientas a utilizar para la administración del proyecto.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9835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Obtener compromisos con el plan estratégico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 , 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Minuta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define los puntos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vistos en una reunión, define a su vez actividades pendientes a realizar y encargados de la misma.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0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6324" r="2051" b="21581"/>
          <a:stretch/>
        </p:blipFill>
        <p:spPr>
          <a:xfrm>
            <a:off x="-21925" y="807720"/>
            <a:ext cx="12246899" cy="5425440"/>
          </a:xfrm>
        </p:spPr>
      </p:pic>
    </p:spTree>
    <p:extLst>
      <p:ext uri="{BB962C8B-B14F-4D97-AF65-F5344CB8AC3E}">
        <p14:creationId xmlns:p14="http://schemas.microsoft.com/office/powerpoint/2010/main" val="24144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1155" y="19430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/>
              <a:t>Proceso de ejecución 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1155" y="1701368"/>
            <a:ext cx="8534400" cy="3615267"/>
          </a:xfrm>
        </p:spPr>
        <p:txBody>
          <a:bodyPr/>
          <a:lstStyle/>
          <a:p>
            <a:endParaRPr lang="es-MX" dirty="0" smtClean="0"/>
          </a:p>
          <a:p>
            <a:r>
              <a:rPr lang="es-MX" sz="2800" dirty="0" smtClean="0">
                <a:solidFill>
                  <a:schemeClr val="tx1"/>
                </a:solidFill>
              </a:rPr>
              <a:t>Define los pasos que son necesarios para dar seguimiento a la solución de un ticket o problema que se le presenta a un cliente desde el momento de su concepción hasta el momento de su finalización.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8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618" y="0"/>
            <a:ext cx="8534400" cy="1507067"/>
          </a:xfrm>
        </p:spPr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932156"/>
              </p:ext>
            </p:extLst>
          </p:nvPr>
        </p:nvGraphicFramePr>
        <p:xfrm>
          <a:off x="381000" y="1677988"/>
          <a:ext cx="113538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/>
                <a:gridCol w="2838450"/>
                <a:gridCol w="2838450"/>
                <a:gridCol w="28384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Actividad a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Responsable</a:t>
                      </a:r>
                      <a:r>
                        <a:rPr lang="es-MX" baseline="0" dirty="0" smtClean="0"/>
                        <a:t> de ejecución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 generado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r>
                        <a:rPr lang="es-MX" baseline="0" dirty="0" smtClean="0"/>
                        <a:t> 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Recibir Solicitud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Recepción de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parte de cliente ya sea de manera física o medio de comunicación.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Ticket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Ticket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reporte de problema a partir de la herramienta seleccionada.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Asignar Responsable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 vez creado el ticket se asigna responsable para dar solución al mismo.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Soporte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Solucionar problema descrito en ticket.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Finalizar ticket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Cerrar el ticket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la herramienta y comunicarlo al cliente.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 encuesta de satisfacción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Encuesta de Satisfacción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Encuesta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la que se describe la conformidad o inconformidad del cliente sobre el servicio otorgado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4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r="17275" b="27190"/>
          <a:stretch/>
        </p:blipFill>
        <p:spPr>
          <a:xfrm>
            <a:off x="1" y="755345"/>
            <a:ext cx="12194142" cy="4548175"/>
          </a:xfrm>
        </p:spPr>
      </p:pic>
      <p:sp>
        <p:nvSpPr>
          <p:cNvPr id="7" name="CuadroTexto 6"/>
          <p:cNvSpPr txBox="1"/>
          <p:nvPr/>
        </p:nvSpPr>
        <p:spPr>
          <a:xfrm>
            <a:off x="6399509" y="1157465"/>
            <a:ext cx="4835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Al momento de finalizar el ticket se genera contacto con el cliente para comunicarle la solución del mismo e invitarlo a generar pruebas nuevamente.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0410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239</TotalTime>
  <Words>1201</Words>
  <Application>Microsoft Office PowerPoint</Application>
  <PresentationFormat>Panorámica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Sector</vt:lpstr>
      <vt:lpstr>Capacitación de los procesos via</vt:lpstr>
      <vt:lpstr>Presentación de PowerPoint</vt:lpstr>
      <vt:lpstr>Ciclo de vida del proyecto</vt:lpstr>
      <vt:lpstr>Proceso de planeación</vt:lpstr>
      <vt:lpstr>Presentación de PowerPoint</vt:lpstr>
      <vt:lpstr>Presentación de PowerPoint</vt:lpstr>
      <vt:lpstr>Proceso de ejecución </vt:lpstr>
      <vt:lpstr>Actividades a realizar</vt:lpstr>
      <vt:lpstr>Presentación de PowerPoint</vt:lpstr>
      <vt:lpstr>Proceso de Medición y monitoreo</vt:lpstr>
      <vt:lpstr>Actividades a realizar</vt:lpstr>
      <vt:lpstr>Presentación de PowerPoint</vt:lpstr>
      <vt:lpstr>Proceso de calidad</vt:lpstr>
      <vt:lpstr>Actividades a ejecutar</vt:lpstr>
      <vt:lpstr>Presentación de PowerPoint</vt:lpstr>
      <vt:lpstr>Proceso de Cambios</vt:lpstr>
      <vt:lpstr>Actividades a realizar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de los procesos via</dc:title>
  <dc:creator>zepeda</dc:creator>
  <cp:lastModifiedBy>zepeda</cp:lastModifiedBy>
  <cp:revision>26</cp:revision>
  <dcterms:created xsi:type="dcterms:W3CDTF">2015-05-22T20:16:52Z</dcterms:created>
  <dcterms:modified xsi:type="dcterms:W3CDTF">2015-06-04T02:01:16Z</dcterms:modified>
</cp:coreProperties>
</file>