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</p:sldIdLst>
  <p:sldSz cx="9144000" cy="6858000" type="screen4x3"/>
  <p:notesSz cx="7772400" cy="10058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peda\proyecto\qualtcom\Organizacional\Medicion%20y%20Monitoreo\Concentrado_M&#233;tricas-300415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peda\proyecto\qualtcom\Organizacional\Medicion%20y%20Monitoreo\Concentrado_M&#233;tricas-300415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peda\proyecto\qualtcom\Organizacional\Medicion%20y%20Monitoreo\Concentrado_M&#233;tricas-300415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peda\proyecto\qualtcom\Organizacional\Medicion%20y%20Monitoreo\Concentrado_M&#233;tricas-300415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peda\proyecto\qualtcom\Organizacional\Medicion%20y%20Monitoreo\Concentrado_M&#233;tricas-310315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peda\proyecto\qualtcom\Organizacional\Medicion%20y%20Monitoreo\Concentrado_M&#233;tricas-300415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peda\proyecto\qualtcom\Organizacional\Medicion%20y%20Monitoreo\Concentrado_M&#233;tricas-300415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peda\proyecto\qualtcom\Organizacional\Medicion%20y%20Monitoreo\Concentrado_M&#233;tricas-300415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peda\proyecto\qualtcom\Organizacional\Medicion%20y%20Monitoreo\Concentrado_M&#233;tricas-300415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MX"/>
              <a:t>Costo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'Desviacion de costos'!$C$18:$C$19</c:f>
              <c:strCache>
                <c:ptCount val="2"/>
                <c:pt idx="1">
                  <c:v>Planeado</c:v>
                </c:pt>
              </c:strCache>
            </c:strRef>
          </c:tx>
          <c:invertIfNegative val="0"/>
          <c:cat>
            <c:strRef>
              <c:f>'Desviacion de costos'!$B$20:$B$21</c:f>
              <c:strCache>
                <c:ptCount val="2"/>
                <c:pt idx="0">
                  <c:v>Entrega de Servicio</c:v>
                </c:pt>
                <c:pt idx="1">
                  <c:v>Planeación</c:v>
                </c:pt>
              </c:strCache>
            </c:strRef>
          </c:cat>
          <c:val>
            <c:numRef>
              <c:f>'Desviacion de costos'!$C$20:$C$21</c:f>
              <c:numCache>
                <c:formatCode>_-"$"* #,##0.00_-;\-"$"* #,##0.00_-;_-"$"* "-"??_-;_-@_-</c:formatCode>
                <c:ptCount val="2"/>
                <c:pt idx="0">
                  <c:v>11653</c:v>
                </c:pt>
                <c:pt idx="1">
                  <c:v>5693.7300000000005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F3-4939-9302-9660B3AF6930}"/>
            </c:ext>
          </c:extLst>
        </c:ser>
        <c:ser>
          <c:idx val="1"/>
          <c:order val="1"/>
          <c:tx>
            <c:strRef>
              <c:f>'Desviacion de costos'!$D$18:$D$19</c:f>
              <c:strCache>
                <c:ptCount val="2"/>
                <c:pt idx="1">
                  <c:v>Real </c:v>
                </c:pt>
              </c:strCache>
            </c:strRef>
          </c:tx>
          <c:invertIfNegative val="0"/>
          <c:cat>
            <c:strRef>
              <c:f>'Desviacion de costos'!$B$20:$B$21</c:f>
              <c:strCache>
                <c:ptCount val="2"/>
                <c:pt idx="0">
                  <c:v>Entrega de Servicio</c:v>
                </c:pt>
                <c:pt idx="1">
                  <c:v>Planeación</c:v>
                </c:pt>
              </c:strCache>
            </c:strRef>
          </c:cat>
          <c:val>
            <c:numRef>
              <c:f>'Desviacion de costos'!$D$20:$D$21</c:f>
              <c:numCache>
                <c:formatCode>_-"$"* #,##0.00_-;\-"$"* #,##0.00_-;_-"$"* "-"??_-;_-@_-</c:formatCode>
                <c:ptCount val="2"/>
                <c:pt idx="0">
                  <c:v>4979.0600000000004</c:v>
                </c:pt>
                <c:pt idx="1">
                  <c:v>1984.52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5F3-4939-9302-9660B3AF69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6407552"/>
        <c:axId val="56408112"/>
      </c:barChart>
      <c:catAx>
        <c:axId val="56407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56408112"/>
        <c:crosses val="autoZero"/>
        <c:auto val="1"/>
        <c:lblAlgn val="ctr"/>
        <c:lblOffset val="100"/>
        <c:noMultiLvlLbl val="0"/>
      </c:catAx>
      <c:valAx>
        <c:axId val="56408112"/>
        <c:scaling>
          <c:orientation val="minMax"/>
        </c:scaling>
        <c:delete val="0"/>
        <c:axPos val="l"/>
        <c:majorGridlines/>
        <c:numFmt formatCode="_-&quot;$&quot;* #,##0.00_-;\-&quot;$&quot;* #,##0.00_-;_-&quot;$&quot;* &quot;-&quot;??_-;_-@_-" sourceLinked="1"/>
        <c:majorTickMark val="none"/>
        <c:minorTickMark val="none"/>
        <c:tickLblPos val="nextTo"/>
        <c:crossAx val="5640755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Desviación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'Desviacion de costos'!$E$18:$E$19</c:f>
              <c:strCache>
                <c:ptCount val="2"/>
                <c:pt idx="1">
                  <c:v>Desviación</c:v>
                </c:pt>
              </c:strCache>
            </c:strRef>
          </c:tx>
          <c:invertIfNegative val="0"/>
          <c:cat>
            <c:strRef>
              <c:f>'Desviacion de costos'!$B$20:$B$21</c:f>
              <c:strCache>
                <c:ptCount val="2"/>
                <c:pt idx="0">
                  <c:v>Entrega de Servicio</c:v>
                </c:pt>
                <c:pt idx="1">
                  <c:v>Planeación</c:v>
                </c:pt>
              </c:strCache>
            </c:strRef>
          </c:cat>
          <c:val>
            <c:numRef>
              <c:f>'Desviacion de costos'!$E$20:$E$21</c:f>
              <c:numCache>
                <c:formatCode>0%</c:formatCode>
                <c:ptCount val="2"/>
                <c:pt idx="0">
                  <c:v>0.57272290397322578</c:v>
                </c:pt>
                <c:pt idx="1">
                  <c:v>0.65145519720815703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53-4413-9153-0DEA66086A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9398800"/>
        <c:axId val="139401040"/>
      </c:barChart>
      <c:catAx>
        <c:axId val="1393988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39401040"/>
        <c:crosses val="autoZero"/>
        <c:auto val="1"/>
        <c:lblAlgn val="ctr"/>
        <c:lblOffset val="100"/>
        <c:noMultiLvlLbl val="0"/>
      </c:catAx>
      <c:valAx>
        <c:axId val="139401040"/>
        <c:scaling>
          <c:orientation val="minMax"/>
          <c:max val="1"/>
          <c:min val="0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13939880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MX"/>
              <a:t>Esfuerzo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'Desviacion de esfuerzo'!$D$18:$D$19</c:f>
              <c:strCache>
                <c:ptCount val="2"/>
                <c:pt idx="1">
                  <c:v>Planeado</c:v>
                </c:pt>
              </c:strCache>
            </c:strRef>
          </c:tx>
          <c:invertIfNegative val="0"/>
          <c:cat>
            <c:multiLvlStrRef>
              <c:f>'Desviacion de esfuerzo'!$B$20:$C$26</c:f>
              <c:multiLvlStrCache>
                <c:ptCount val="7"/>
                <c:lvl>
                  <c:pt idx="0">
                    <c:v>Preventivo</c:v>
                  </c:pt>
                  <c:pt idx="1">
                    <c:v>Correctivo</c:v>
                  </c:pt>
                  <c:pt idx="2">
                    <c:v>Preventivo</c:v>
                  </c:pt>
                  <c:pt idx="3">
                    <c:v>Correctivo</c:v>
                  </c:pt>
                </c:lvl>
                <c:lvl>
                  <c:pt idx="0">
                    <c:v>Entrega de Servicio</c:v>
                  </c:pt>
                  <c:pt idx="2">
                    <c:v>Planeación</c:v>
                  </c:pt>
                  <c:pt idx="4">
                    <c:v>Medicion-Monitoreo</c:v>
                  </c:pt>
                  <c:pt idx="5">
                    <c:v>Calidad</c:v>
                  </c:pt>
                  <c:pt idx="6">
                    <c:v>Configuracion</c:v>
                  </c:pt>
                </c:lvl>
              </c:multiLvlStrCache>
            </c:multiLvlStrRef>
          </c:cat>
          <c:val>
            <c:numRef>
              <c:f>'Desviacion de esfuerzo'!$D$20:$D$26</c:f>
              <c:numCache>
                <c:formatCode>General</c:formatCode>
                <c:ptCount val="7"/>
                <c:pt idx="0">
                  <c:v>140</c:v>
                </c:pt>
                <c:pt idx="1">
                  <c:v>140</c:v>
                </c:pt>
                <c:pt idx="2">
                  <c:v>45.600000000000009</c:v>
                </c:pt>
                <c:pt idx="3">
                  <c:v>91.200000000000017</c:v>
                </c:pt>
                <c:pt idx="4">
                  <c:v>1</c:v>
                </c:pt>
                <c:pt idx="5">
                  <c:v>2</c:v>
                </c:pt>
                <c:pt idx="6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1-4054-8548-137549410953}"/>
            </c:ext>
          </c:extLst>
        </c:ser>
        <c:ser>
          <c:idx val="1"/>
          <c:order val="1"/>
          <c:tx>
            <c:strRef>
              <c:f>'Desviacion de esfuerzo'!$E$18:$E$19</c:f>
              <c:strCache>
                <c:ptCount val="2"/>
                <c:pt idx="1">
                  <c:v>Real </c:v>
                </c:pt>
              </c:strCache>
            </c:strRef>
          </c:tx>
          <c:invertIfNegative val="0"/>
          <c:cat>
            <c:multiLvlStrRef>
              <c:f>'Desviacion de esfuerzo'!$B$20:$C$26</c:f>
              <c:multiLvlStrCache>
                <c:ptCount val="7"/>
                <c:lvl>
                  <c:pt idx="0">
                    <c:v>Preventivo</c:v>
                  </c:pt>
                  <c:pt idx="1">
                    <c:v>Correctivo</c:v>
                  </c:pt>
                  <c:pt idx="2">
                    <c:v>Preventivo</c:v>
                  </c:pt>
                  <c:pt idx="3">
                    <c:v>Correctivo</c:v>
                  </c:pt>
                </c:lvl>
                <c:lvl>
                  <c:pt idx="0">
                    <c:v>Entrega de Servicio</c:v>
                  </c:pt>
                  <c:pt idx="2">
                    <c:v>Planeación</c:v>
                  </c:pt>
                  <c:pt idx="4">
                    <c:v>Medicion-Monitoreo</c:v>
                  </c:pt>
                  <c:pt idx="5">
                    <c:v>Calidad</c:v>
                  </c:pt>
                  <c:pt idx="6">
                    <c:v>Configuracion</c:v>
                  </c:pt>
                </c:lvl>
              </c:multiLvlStrCache>
            </c:multiLvlStrRef>
          </c:cat>
          <c:val>
            <c:numRef>
              <c:f>'Desviacion de esfuerzo'!$E$20:$E$26</c:f>
              <c:numCache>
                <c:formatCode>General</c:formatCode>
                <c:ptCount val="7"/>
                <c:pt idx="0">
                  <c:v>33</c:v>
                </c:pt>
                <c:pt idx="1">
                  <c:v>13</c:v>
                </c:pt>
                <c:pt idx="2">
                  <c:v>17</c:v>
                </c:pt>
                <c:pt idx="3">
                  <c:v>28</c:v>
                </c:pt>
                <c:pt idx="4">
                  <c:v>1</c:v>
                </c:pt>
                <c:pt idx="5">
                  <c:v>1.6</c:v>
                </c:pt>
                <c:pt idx="6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F41-4054-8548-1375494109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304880"/>
        <c:axId val="195310480"/>
      </c:barChart>
      <c:catAx>
        <c:axId val="19530488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95310480"/>
        <c:crosses val="autoZero"/>
        <c:auto val="1"/>
        <c:lblAlgn val="ctr"/>
        <c:lblOffset val="100"/>
        <c:noMultiLvlLbl val="0"/>
      </c:catAx>
      <c:valAx>
        <c:axId val="195310480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19530488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Desviación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2914399648541786"/>
          <c:y val="0.21350366918420913"/>
          <c:w val="0.85941108219841622"/>
          <c:h val="0.611424643348152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'Desviacion de esfuerzo'!$F$18:$F$19</c:f>
              <c:strCache>
                <c:ptCount val="2"/>
                <c:pt idx="1">
                  <c:v>Desviación</c:v>
                </c:pt>
              </c:strCache>
            </c:strRef>
          </c:tx>
          <c:invertIfNegative val="0"/>
          <c:cat>
            <c:multiLvlStrRef>
              <c:f>'Desviacion de esfuerzo'!$B$20:$C$26</c:f>
              <c:multiLvlStrCache>
                <c:ptCount val="7"/>
                <c:lvl>
                  <c:pt idx="0">
                    <c:v>Preventivo</c:v>
                  </c:pt>
                  <c:pt idx="1">
                    <c:v>Correctivo</c:v>
                  </c:pt>
                  <c:pt idx="2">
                    <c:v>Preventivo</c:v>
                  </c:pt>
                  <c:pt idx="3">
                    <c:v>Correctivo</c:v>
                  </c:pt>
                </c:lvl>
                <c:lvl>
                  <c:pt idx="0">
                    <c:v>Entrega de Servicio</c:v>
                  </c:pt>
                  <c:pt idx="2">
                    <c:v>Planeación</c:v>
                  </c:pt>
                  <c:pt idx="4">
                    <c:v>Medicion-Monitoreo</c:v>
                  </c:pt>
                  <c:pt idx="5">
                    <c:v>Calidad</c:v>
                  </c:pt>
                  <c:pt idx="6">
                    <c:v>Configuracion</c:v>
                  </c:pt>
                </c:lvl>
              </c:multiLvlStrCache>
            </c:multiLvlStrRef>
          </c:cat>
          <c:val>
            <c:numRef>
              <c:f>'Desviacion de esfuerzo'!$F$20:$F$26</c:f>
              <c:numCache>
                <c:formatCode>0%</c:formatCode>
                <c:ptCount val="7"/>
                <c:pt idx="0">
                  <c:v>0.76428571428571423</c:v>
                </c:pt>
                <c:pt idx="1">
                  <c:v>0.90714285714285714</c:v>
                </c:pt>
                <c:pt idx="2">
                  <c:v>0.62719298245614041</c:v>
                </c:pt>
                <c:pt idx="3">
                  <c:v>0.69298245614035092</c:v>
                </c:pt>
                <c:pt idx="4">
                  <c:v>0</c:v>
                </c:pt>
                <c:pt idx="5">
                  <c:v>0.19999999999999996</c:v>
                </c:pt>
                <c:pt idx="6">
                  <c:v>0.65999999999999992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06-4A10-8FB4-B31601AB0A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3135104"/>
        <c:axId val="183135664"/>
      </c:barChart>
      <c:catAx>
        <c:axId val="18313510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83135664"/>
        <c:crosses val="autoZero"/>
        <c:auto val="1"/>
        <c:lblAlgn val="ctr"/>
        <c:lblOffset val="100"/>
        <c:noMultiLvlLbl val="0"/>
      </c:catAx>
      <c:valAx>
        <c:axId val="183135664"/>
        <c:scaling>
          <c:orientation val="minMax"/>
          <c:max val="1"/>
          <c:min val="0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18313510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MX"/>
              <a:t>Auditoria Fisica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Física!$C$4:$C$6</c:f>
              <c:strCache>
                <c:ptCount val="3"/>
                <c:pt idx="0">
                  <c:v>Elementos de Configuración</c:v>
                </c:pt>
                <c:pt idx="1">
                  <c:v>Línea Base</c:v>
                </c:pt>
                <c:pt idx="2">
                  <c:v>Cambios</c:v>
                </c:pt>
              </c:strCache>
            </c:strRef>
          </c:cat>
          <c:val>
            <c:numRef>
              <c:f>Física!$G$4:$G$6</c:f>
              <c:numCache>
                <c:formatCode>0%</c:formatCode>
                <c:ptCount val="3"/>
                <c:pt idx="0">
                  <c:v>1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BC-4B34-A872-319CA75A4E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5627040"/>
        <c:axId val="95627600"/>
      </c:barChart>
      <c:catAx>
        <c:axId val="9562704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95627600"/>
        <c:crosses val="autoZero"/>
        <c:auto val="1"/>
        <c:lblAlgn val="ctr"/>
        <c:lblOffset val="100"/>
        <c:noMultiLvlLbl val="0"/>
      </c:catAx>
      <c:valAx>
        <c:axId val="95627600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95627040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MX"/>
              <a:t>Auditoria Funcional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Funcional!$C$4:$C$6</c:f>
              <c:strCache>
                <c:ptCount val="3"/>
                <c:pt idx="0">
                  <c:v>Línea Base</c:v>
                </c:pt>
                <c:pt idx="1">
                  <c:v>Entregables</c:v>
                </c:pt>
                <c:pt idx="2">
                  <c:v>Control de Cambios</c:v>
                </c:pt>
              </c:strCache>
            </c:strRef>
          </c:cat>
          <c:val>
            <c:numRef>
              <c:f>Funcional!$G$4:$G$6</c:f>
              <c:numCache>
                <c:formatCode>0%</c:formatCode>
                <c:ptCount val="3"/>
                <c:pt idx="0">
                  <c:v>0.91666666666666663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69-423C-992C-CF9E6DAA37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5630400"/>
        <c:axId val="95630960"/>
      </c:barChart>
      <c:catAx>
        <c:axId val="9563040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95630960"/>
        <c:crosses val="autoZero"/>
        <c:auto val="1"/>
        <c:lblAlgn val="ctr"/>
        <c:lblOffset val="100"/>
        <c:noMultiLvlLbl val="0"/>
      </c:catAx>
      <c:valAx>
        <c:axId val="95630960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95630400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MX"/>
              <a:t>Apego a Productos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'Apego a Productos'!$C$4:$C$7</c:f>
              <c:strCache>
                <c:ptCount val="4"/>
                <c:pt idx="0">
                  <c:v>Plan estratégico</c:v>
                </c:pt>
                <c:pt idx="1">
                  <c:v>Estimación</c:v>
                </c:pt>
                <c:pt idx="2">
                  <c:v>Catalogo de servicios</c:v>
                </c:pt>
                <c:pt idx="3">
                  <c:v>Reporte de monitoreo</c:v>
                </c:pt>
              </c:strCache>
            </c:strRef>
          </c:cat>
          <c:val>
            <c:numRef>
              <c:f>'Apego a Productos'!$G$4:$G$7</c:f>
              <c:numCache>
                <c:formatCode>0%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0F-40C8-BC5D-40B2D44906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5633760"/>
        <c:axId val="95073664"/>
      </c:barChart>
      <c:catAx>
        <c:axId val="9563376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95073664"/>
        <c:crosses val="autoZero"/>
        <c:auto val="1"/>
        <c:lblAlgn val="ctr"/>
        <c:lblOffset val="100"/>
        <c:noMultiLvlLbl val="0"/>
      </c:catAx>
      <c:valAx>
        <c:axId val="95073664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95633760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MX"/>
              <a:t>Apego a Procesos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'Apego a Procesos'!$C$4:$C$6</c:f>
              <c:strCache>
                <c:ptCount val="3"/>
                <c:pt idx="0">
                  <c:v>Planeación</c:v>
                </c:pt>
                <c:pt idx="1">
                  <c:v>Ejecución</c:v>
                </c:pt>
                <c:pt idx="2">
                  <c:v>Monitoreo</c:v>
                </c:pt>
              </c:strCache>
            </c:strRef>
          </c:cat>
          <c:val>
            <c:numRef>
              <c:f>'Apego a Procesos'!$G$4:$G$6</c:f>
              <c:numCache>
                <c:formatCode>0%</c:formatCode>
                <c:ptCount val="3"/>
                <c:pt idx="0">
                  <c:v>1</c:v>
                </c:pt>
                <c:pt idx="1">
                  <c:v>0.9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B1-4473-B8C0-833A558A1F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5076464"/>
        <c:axId val="95077024"/>
      </c:barChart>
      <c:catAx>
        <c:axId val="9507646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95077024"/>
        <c:crosses val="autoZero"/>
        <c:auto val="1"/>
        <c:lblAlgn val="ctr"/>
        <c:lblOffset val="100"/>
        <c:noMultiLvlLbl val="0"/>
      </c:catAx>
      <c:valAx>
        <c:axId val="95077024"/>
        <c:scaling>
          <c:orientation val="minMax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95076464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MX"/>
              <a:t>Índice</a:t>
            </a:r>
            <a:r>
              <a:rPr lang="es-MX" baseline="0"/>
              <a:t> de Satisfacción</a:t>
            </a:r>
            <a:endParaRPr lang="es-MX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Febrero</c:v>
          </c:tx>
          <c:invertIfNegative val="0"/>
          <c:cat>
            <c:strRef>
              <c:f>'Indice de Satisfacción'!$D$4:$D$7</c:f>
              <c:strCache>
                <c:ptCount val="4"/>
                <c:pt idx="0">
                  <c:v>Qualtop</c:v>
                </c:pt>
                <c:pt idx="1">
                  <c:v>SYE</c:v>
                </c:pt>
                <c:pt idx="2">
                  <c:v>HTBP</c:v>
                </c:pt>
                <c:pt idx="3">
                  <c:v>Cinovatec</c:v>
                </c:pt>
              </c:strCache>
            </c:strRef>
          </c:cat>
          <c:val>
            <c:numRef>
              <c:f>'Indice de Satisfacción'!$E$4:$E$7</c:f>
              <c:numCache>
                <c:formatCode>0.00%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"/>
          <c:order val="1"/>
          <c:tx>
            <c:v>MArzo</c:v>
          </c:tx>
          <c:invertIfNegative val="0"/>
          <c:cat>
            <c:strRef>
              <c:f>'Indice de Satisfacción'!$D$4:$D$7</c:f>
              <c:strCache>
                <c:ptCount val="4"/>
                <c:pt idx="0">
                  <c:v>Qualtop</c:v>
                </c:pt>
                <c:pt idx="1">
                  <c:v>SYE</c:v>
                </c:pt>
                <c:pt idx="2">
                  <c:v>HTBP</c:v>
                </c:pt>
                <c:pt idx="3">
                  <c:v>Cinovatec</c:v>
                </c:pt>
              </c:strCache>
            </c:strRef>
          </c:cat>
          <c:val>
            <c:numRef>
              <c:f>'Indice de Satisfacción'!$F$4:$F$7</c:f>
              <c:numCache>
                <c:formatCode>0.00%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2"/>
          <c:order val="2"/>
          <c:tx>
            <c:v>Abril</c:v>
          </c:tx>
          <c:invertIfNegative val="0"/>
          <c:cat>
            <c:strRef>
              <c:f>'Indice de Satisfacción'!$D$4:$D$7</c:f>
              <c:strCache>
                <c:ptCount val="4"/>
                <c:pt idx="0">
                  <c:v>Qualtop</c:v>
                </c:pt>
                <c:pt idx="1">
                  <c:v>SYE</c:v>
                </c:pt>
                <c:pt idx="2">
                  <c:v>HTBP</c:v>
                </c:pt>
                <c:pt idx="3">
                  <c:v>Cinovatec</c:v>
                </c:pt>
              </c:strCache>
            </c:strRef>
          </c:cat>
          <c:val>
            <c:numRef>
              <c:f>'Indice de Satisfacción'!$G$4:$G$7</c:f>
              <c:numCache>
                <c:formatCode>0.00%</c:formatCode>
                <c:ptCount val="4"/>
                <c:pt idx="0">
                  <c:v>0.88</c:v>
                </c:pt>
                <c:pt idx="1">
                  <c:v>0.91</c:v>
                </c:pt>
                <c:pt idx="2">
                  <c:v>1</c:v>
                </c:pt>
                <c:pt idx="3">
                  <c:v>0.88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25152912"/>
        <c:axId val="225141152"/>
      </c:barChart>
      <c:catAx>
        <c:axId val="22515291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225141152"/>
        <c:crosses val="autoZero"/>
        <c:auto val="1"/>
        <c:lblAlgn val="ctr"/>
        <c:lblOffset val="100"/>
        <c:noMultiLvlLbl val="0"/>
      </c:catAx>
      <c:valAx>
        <c:axId val="225141152"/>
        <c:scaling>
          <c:orientation val="minMax"/>
          <c:max val="1"/>
        </c:scaling>
        <c:delete val="0"/>
        <c:axPos val="l"/>
        <c:majorGridlines/>
        <c:numFmt formatCode="0.00%" sourceLinked="1"/>
        <c:majorTickMark val="none"/>
        <c:minorTickMark val="none"/>
        <c:tickLblPos val="nextTo"/>
        <c:crossAx val="225152912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s-MX"/>
              <a:t>Pulse para editar el formato del texto de título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MX"/>
              <a:t>Pulse para editar los formatos del texto del esquema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/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/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/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/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/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/>
              <a:t>Séptimo nivel del esquema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s-MX"/>
              <a:t>Pulse para editar el formato del texto de título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MX"/>
              <a:t>Pulse para editar los formatos del texto del esquema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/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/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/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/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/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/>
              <a:t>Séptimo nivel del esquema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1012680" y="2282760"/>
            <a:ext cx="7770960" cy="1468440"/>
          </a:xfrm>
          <a:prstGeom prst="rect">
            <a:avLst/>
          </a:prstGeom>
        </p:spPr>
      </p:sp>
      <p:sp>
        <p:nvSpPr>
          <p:cNvPr id="69" name="CustomShape 2"/>
          <p:cNvSpPr/>
          <p:nvPr/>
        </p:nvSpPr>
        <p:spPr>
          <a:xfrm>
            <a:off x="457200" y="501840"/>
            <a:ext cx="8032680" cy="1144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s-MX" sz="4400" dirty="0" smtClean="0">
                <a:latin typeface="Calibri"/>
              </a:rPr>
              <a:t>Reporte de Monitoreo</a:t>
            </a:r>
            <a:endParaRPr dirty="0"/>
          </a:p>
        </p:txBody>
      </p:sp>
      <p:sp>
        <p:nvSpPr>
          <p:cNvPr id="70" name="CustomShape 3"/>
          <p:cNvSpPr/>
          <p:nvPr/>
        </p:nvSpPr>
        <p:spPr>
          <a:xfrm>
            <a:off x="457200" y="1604520"/>
            <a:ext cx="3925440" cy="397656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s-MX" sz="3200" dirty="0">
                <a:solidFill>
                  <a:srgbClr val="8B8B8B"/>
                </a:solidFill>
                <a:latin typeface="Calibri"/>
              </a:rPr>
              <a:t>		</a:t>
            </a:r>
            <a:r>
              <a:rPr lang="en-US" sz="3200" dirty="0" smtClean="0">
                <a:solidFill>
                  <a:srgbClr val="8B8B8B"/>
                </a:solidFill>
                <a:latin typeface="Calibri"/>
              </a:rPr>
              <a:t>Abril</a:t>
            </a:r>
            <a:endParaRPr dirty="0"/>
          </a:p>
          <a:p>
            <a:pPr>
              <a:lnSpc>
                <a:spcPct val="100000"/>
              </a:lnSpc>
            </a:pPr>
            <a:r>
              <a:rPr lang="es-MX" sz="3200" dirty="0">
                <a:solidFill>
                  <a:srgbClr val="8B8B8B"/>
                </a:solidFill>
                <a:latin typeface="Calibri"/>
              </a:rPr>
              <a:t>		</a:t>
            </a:r>
            <a:r>
              <a:rPr lang="es-MX" sz="3200" dirty="0" smtClean="0">
                <a:solidFill>
                  <a:srgbClr val="8B8B8B"/>
                </a:solidFill>
                <a:latin typeface="Calibri"/>
              </a:rPr>
              <a:t>30/04/2015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 dirty="0" smtClean="0">
                <a:solidFill>
                  <a:srgbClr val="000000"/>
                </a:solidFill>
                <a:latin typeface="Calibri"/>
              </a:rPr>
              <a:t>Índice de Satisfacción</a:t>
            </a:r>
            <a:endParaRPr dirty="0"/>
          </a:p>
        </p:txBody>
      </p:sp>
      <p:sp>
        <p:nvSpPr>
          <p:cNvPr id="92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s-MX" sz="3200" dirty="0" smtClean="0"/>
              <a:t> Se incorporan resultados de evaluaciones tras ser el primer mes en el que se realizan las encuestas con los clientes.</a:t>
            </a:r>
            <a:endParaRPr lang="es-MX" sz="3200" dirty="0"/>
          </a:p>
        </p:txBody>
      </p:sp>
      <p:graphicFrame>
        <p:nvGraphicFramePr>
          <p:cNvPr id="6" name="1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6390149"/>
              </p:ext>
            </p:extLst>
          </p:nvPr>
        </p:nvGraphicFramePr>
        <p:xfrm>
          <a:off x="2339752" y="3140968"/>
          <a:ext cx="4467225" cy="285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Riesgos</a:t>
            </a:r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885907"/>
              </p:ext>
            </p:extLst>
          </p:nvPr>
        </p:nvGraphicFramePr>
        <p:xfrm>
          <a:off x="648920" y="1700808"/>
          <a:ext cx="8482861" cy="23113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287"/>
                <a:gridCol w="1703561"/>
                <a:gridCol w="432048"/>
                <a:gridCol w="720080"/>
                <a:gridCol w="576064"/>
                <a:gridCol w="576064"/>
                <a:gridCol w="1512168"/>
                <a:gridCol w="1679462"/>
                <a:gridCol w="696802"/>
                <a:gridCol w="455325"/>
              </a:tblGrid>
              <a:tr h="36004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ID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700" u="none" strike="noStrike">
                          <a:effectLst/>
                        </a:rPr>
                        <a:t>DESCRIPCIÓN DEL RIESGO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 dirty="0">
                          <a:effectLst/>
                        </a:rPr>
                        <a:t>IMPACTO</a:t>
                      </a:r>
                      <a:endParaRPr lang="es-MX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PROBABILIDAD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EXPOSICIÓN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PRIORIDAD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PLAN DE MITIGACIÓN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PLAN DE CONTINGENCIA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RESPONSABLE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STATUS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1170797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1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</a:rPr>
                        <a:t>Debido a que en ocasiones el exceso de trabajo obliga a desviar las estrategias encaminadas a los objetivos organizacional, existe la posibilidad de que el apego a los procesos no sea el esperado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3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40%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1,2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2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600" u="none" strike="noStrike">
                          <a:effectLst/>
                        </a:rPr>
                        <a:t>Generar políticas que refuercen el uso de los procesos</a:t>
                      </a:r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u="none" strike="noStrike">
                          <a:effectLst/>
                        </a:rPr>
                        <a:t>Capacitar al personal en los procesos</a:t>
                      </a:r>
                      <a:br>
                        <a:rPr lang="es-ES" sz="700" u="none" strike="noStrike">
                          <a:effectLst/>
                        </a:rPr>
                      </a:br>
                      <a:r>
                        <a:rPr lang="es-ES" sz="700" u="none" strike="noStrike">
                          <a:effectLst/>
                        </a:rPr>
                        <a:t>Adecuar los procesos de acuerdo a la operación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Jovanny Zepeda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Abierto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78053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2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</a:rPr>
                        <a:t>Si no se tiene el personal para la entrega del servicio calificado, la entrega del  podrían ser deficientes y no se lograría una entrega de calidad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5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30%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1,5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1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u="none" strike="noStrike">
                          <a:effectLst/>
                        </a:rPr>
                        <a:t>Generar un plan de capacitación para incrementar las habilidades del personal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u="none" strike="noStrike">
                          <a:effectLst/>
                        </a:rPr>
                        <a:t>Contratar personal experto en los servicios que ofrece la empresa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Jovanny Zepeda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 dirty="0">
                          <a:effectLst/>
                        </a:rPr>
                        <a:t>Abierto</a:t>
                      </a:r>
                      <a:endParaRPr lang="es-MX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7349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Respaldos</a:t>
            </a:r>
            <a:endParaRPr/>
          </a:p>
        </p:txBody>
      </p:sp>
      <p:sp>
        <p:nvSpPr>
          <p:cNvPr id="94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 smtClean="0"/>
              <a:t>Se </a:t>
            </a:r>
            <a:r>
              <a:rPr lang="en-US" dirty="0" err="1" smtClean="0"/>
              <a:t>incorpora</a:t>
            </a:r>
            <a:r>
              <a:rPr lang="en-US" dirty="0" smtClean="0"/>
              <a:t> la </a:t>
            </a:r>
            <a:r>
              <a:rPr lang="en-US" dirty="0" err="1" smtClean="0"/>
              <a:t>imagen</a:t>
            </a:r>
            <a:r>
              <a:rPr lang="en-US" dirty="0" smtClean="0"/>
              <a:t> en la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muestran</a:t>
            </a:r>
            <a:r>
              <a:rPr lang="en-US" dirty="0" smtClean="0"/>
              <a:t> los </a:t>
            </a:r>
            <a:r>
              <a:rPr lang="en-US" dirty="0" err="1" smtClean="0"/>
              <a:t>respaldos</a:t>
            </a:r>
            <a:r>
              <a:rPr lang="en-US" dirty="0" smtClean="0"/>
              <a:t> del </a:t>
            </a:r>
            <a:r>
              <a:rPr lang="en-US" dirty="0" err="1" smtClean="0"/>
              <a:t>mes</a:t>
            </a:r>
            <a:r>
              <a:rPr lang="en-US" dirty="0" smtClean="0"/>
              <a:t> de </a:t>
            </a:r>
            <a:r>
              <a:rPr lang="en-US" dirty="0" err="1" smtClean="0"/>
              <a:t>abril</a:t>
            </a:r>
            <a:r>
              <a:rPr lang="en-US" dirty="0" smtClean="0"/>
              <a:t> hasta la </a:t>
            </a:r>
            <a:r>
              <a:rPr lang="en-US" dirty="0" err="1" smtClean="0"/>
              <a:t>fecha</a:t>
            </a:r>
            <a:r>
              <a:rPr lang="en-US" dirty="0" smtClean="0"/>
              <a:t> (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motivos</a:t>
            </a:r>
            <a:r>
              <a:rPr lang="en-US" dirty="0" smtClean="0"/>
              <a:t> en </a:t>
            </a:r>
            <a:r>
              <a:rPr lang="en-US" dirty="0" err="1" smtClean="0"/>
              <a:t>falla</a:t>
            </a:r>
            <a:r>
              <a:rPr lang="en-US" dirty="0" smtClean="0"/>
              <a:t> del </a:t>
            </a:r>
            <a:r>
              <a:rPr lang="en-US" dirty="0" err="1" smtClean="0"/>
              <a:t>equipo</a:t>
            </a:r>
            <a:r>
              <a:rPr lang="en-US" dirty="0" smtClean="0"/>
              <a:t> no </a:t>
            </a:r>
            <a:r>
              <a:rPr lang="en-US" dirty="0" err="1" smtClean="0"/>
              <a:t>fue</a:t>
            </a:r>
            <a:r>
              <a:rPr lang="en-US" dirty="0" smtClean="0"/>
              <a:t> possible </a:t>
            </a:r>
            <a:r>
              <a:rPr lang="en-US" dirty="0" err="1" smtClean="0"/>
              <a:t>generarse</a:t>
            </a:r>
            <a:r>
              <a:rPr lang="en-US" dirty="0" smtClean="0"/>
              <a:t> el </a:t>
            </a:r>
            <a:r>
              <a:rPr lang="en-US" dirty="0" err="1" smtClean="0"/>
              <a:t>respaldo</a:t>
            </a:r>
            <a:r>
              <a:rPr lang="en-US" dirty="0" smtClean="0"/>
              <a:t> del 24):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16778" t="36219" r="27852" b="28344"/>
          <a:stretch/>
        </p:blipFill>
        <p:spPr>
          <a:xfrm>
            <a:off x="1259632" y="2740304"/>
            <a:ext cx="7050783" cy="33843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Hitos </a:t>
            </a:r>
            <a:endParaRPr/>
          </a:p>
        </p:txBody>
      </p:sp>
      <p:sp>
        <p:nvSpPr>
          <p:cNvPr id="76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s-MX" sz="3200" dirty="0" smtClean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050492"/>
              </p:ext>
            </p:extLst>
          </p:nvPr>
        </p:nvGraphicFramePr>
        <p:xfrm>
          <a:off x="1524000" y="13970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Nombre de hito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Planeada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Real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Planeación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09-02-15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09-02-15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Recursos humanos</a:t>
            </a: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dirty="0"/>
              <a:t> Fidel Reyna        – Dirección.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dirty="0"/>
              <a:t> Samuel Reyna    – Técnico de soporte.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dirty="0"/>
              <a:t> Mayra Tejeda      – Auditor.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dirty="0"/>
              <a:t> </a:t>
            </a:r>
            <a:r>
              <a:rPr lang="es-ES" dirty="0" err="1"/>
              <a:t>Jovanny</a:t>
            </a:r>
            <a:r>
              <a:rPr lang="es-ES" dirty="0"/>
              <a:t> Zepeda – Técnico de </a:t>
            </a:r>
            <a:r>
              <a:rPr lang="es-ES" dirty="0" err="1"/>
              <a:t>sorporte</a:t>
            </a:r>
            <a:r>
              <a:rPr lang="es-ES" dirty="0"/>
              <a:t> y coordinador de soporte.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dirty="0"/>
              <a:t> Capacitaciones: hasta la fecha no se han recibido capacitaciones, motive por el cual esta sección es anulada.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Costos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s-MX" sz="3200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220072" y="1416240"/>
            <a:ext cx="31683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Conforme el proyecto avanza los costos a planeación van reduciéndose debido a que deja de ser tan necesario como la de entrega</a:t>
            </a:r>
            <a:endParaRPr lang="es-MX" dirty="0"/>
          </a:p>
        </p:txBody>
      </p:sp>
      <p:graphicFrame>
        <p:nvGraphicFramePr>
          <p:cNvPr id="6" name="1 Gráfico">
            <a:extLst>
              <a:ext uri="{FF2B5EF4-FFF2-40B4-BE49-F238E27FC236}">
                <a16:creationId xmlns:lc="http://schemas.openxmlformats.org/drawingml/2006/lockedCanvas" xmlns:a16="http://schemas.microsoft.com/office/drawing/2014/main" xmlns="" xmlns:xdr="http://schemas.openxmlformats.org/drawingml/2006/spreadsheetDrawing" id="{00000000-0008-0000-02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2188097"/>
              </p:ext>
            </p:extLst>
          </p:nvPr>
        </p:nvGraphicFramePr>
        <p:xfrm>
          <a:off x="482549" y="980728"/>
          <a:ext cx="4667250" cy="281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2 Gráfico">
            <a:extLst>
              <a:ext uri="{FF2B5EF4-FFF2-40B4-BE49-F238E27FC236}">
                <a16:creationId xmlns:xdr="http://schemas.openxmlformats.org/drawingml/2006/spreadsheetDrawing" xmlns:a16="http://schemas.microsoft.com/office/drawing/2014/main" xmlns="" xmlns:lc="http://schemas.openxmlformats.org/drawingml/2006/lockedCanvas" id="{00000000-0008-0000-02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9323523"/>
              </p:ext>
            </p:extLst>
          </p:nvPr>
        </p:nvGraphicFramePr>
        <p:xfrm>
          <a:off x="423277" y="3861048"/>
          <a:ext cx="4565650" cy="2800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Esfuerzo</a:t>
            </a:r>
            <a:endParaRPr/>
          </a:p>
        </p:txBody>
      </p:sp>
      <p:sp>
        <p:nvSpPr>
          <p:cNvPr id="82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graphicFrame>
        <p:nvGraphicFramePr>
          <p:cNvPr id="6" name="2 Gráfico">
            <a:extLst>
              <a:ext uri="{FF2B5EF4-FFF2-40B4-BE49-F238E27FC236}">
                <a16:creationId xmlns:xdr="http://schemas.openxmlformats.org/drawingml/2006/spreadsheetDrawing" xmlns:a16="http://schemas.microsoft.com/office/drawing/2014/main" xmlns="" xmlns:lc="http://schemas.openxmlformats.org/drawingml/2006/lockedCanvas" id="{00000000-0008-0000-01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8548433"/>
              </p:ext>
            </p:extLst>
          </p:nvPr>
        </p:nvGraphicFramePr>
        <p:xfrm>
          <a:off x="673776" y="1196752"/>
          <a:ext cx="8011584" cy="2800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4 Gráfico">
            <a:extLst>
              <a:ext uri="{FF2B5EF4-FFF2-40B4-BE49-F238E27FC236}">
                <a16:creationId xmlns:xdr="http://schemas.openxmlformats.org/drawingml/2006/spreadsheetDrawing" xmlns:a16="http://schemas.microsoft.com/office/drawing/2014/main" xmlns="" xmlns:lc="http://schemas.openxmlformats.org/drawingml/2006/lockedCanvas" id="{00000000-0008-0000-01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7132635"/>
              </p:ext>
            </p:extLst>
          </p:nvPr>
        </p:nvGraphicFramePr>
        <p:xfrm>
          <a:off x="611560" y="3933056"/>
          <a:ext cx="7495117" cy="2800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Auditorías físicas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" name="CuadroTexto 1"/>
          <p:cNvSpPr txBox="1"/>
          <p:nvPr/>
        </p:nvSpPr>
        <p:spPr>
          <a:xfrm>
            <a:off x="899592" y="1416240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No se presenta ningún cambio conforme la evaluación anterior.</a:t>
            </a:r>
            <a:endParaRPr lang="es-MX" dirty="0"/>
          </a:p>
        </p:txBody>
      </p:sp>
      <p:graphicFrame>
        <p:nvGraphicFramePr>
          <p:cNvPr id="6" name="1 Gráfico">
            <a:extLst>
              <a:ext uri="{FF2B5EF4-FFF2-40B4-BE49-F238E27FC236}">
                <a16:creationId xmlns:lc="http://schemas.openxmlformats.org/drawingml/2006/lockedCanvas" xmlns:a16="http://schemas.microsoft.com/office/drawing/2014/main" xmlns="" xmlns:xdr="http://schemas.openxmlformats.org/drawingml/2006/spreadsheetDrawing" id="{00000000-0008-0000-05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0809132"/>
              </p:ext>
            </p:extLst>
          </p:nvPr>
        </p:nvGraphicFramePr>
        <p:xfrm>
          <a:off x="4250793" y="980728"/>
          <a:ext cx="4457700" cy="285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Auditorías funcionales</a:t>
            </a: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s-MX" sz="3200" dirty="0"/>
          </a:p>
        </p:txBody>
      </p:sp>
      <p:sp>
        <p:nvSpPr>
          <p:cNvPr id="2" name="CuadroTexto 1"/>
          <p:cNvSpPr txBox="1"/>
          <p:nvPr/>
        </p:nvSpPr>
        <p:spPr>
          <a:xfrm>
            <a:off x="1043608" y="1600200"/>
            <a:ext cx="28083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En la auditoria abril sale </a:t>
            </a:r>
            <a:r>
              <a:rPr lang="es-MX" dirty="0" smtClean="0"/>
              <a:t>correctamente </a:t>
            </a:r>
            <a:r>
              <a:rPr lang="es-MX" dirty="0" smtClean="0"/>
              <a:t>la </a:t>
            </a:r>
            <a:r>
              <a:rPr lang="es-MX" dirty="0" smtClean="0"/>
              <a:t>evaluación por </a:t>
            </a:r>
            <a:r>
              <a:rPr lang="es-MX" dirty="0" smtClean="0"/>
              <a:t>lo que aumenta la calificación en la </a:t>
            </a:r>
            <a:r>
              <a:rPr lang="es-MX" dirty="0" smtClean="0"/>
              <a:t>línea </a:t>
            </a:r>
            <a:r>
              <a:rPr lang="es-MX" dirty="0" smtClean="0"/>
              <a:t>base</a:t>
            </a:r>
            <a:endParaRPr lang="es-MX" dirty="0"/>
          </a:p>
        </p:txBody>
      </p:sp>
      <p:graphicFrame>
        <p:nvGraphicFramePr>
          <p:cNvPr id="6" name="1 Gráfico">
            <a:extLst>
              <a:ext uri="{FF2B5EF4-FFF2-40B4-BE49-F238E27FC236}">
                <a16:creationId xmlns:lc="http://schemas.openxmlformats.org/drawingml/2006/lockedCanvas" xmlns:a16="http://schemas.microsoft.com/office/drawing/2014/main" xmlns="" xmlns:xdr="http://schemas.openxmlformats.org/drawingml/2006/spreadsheetDrawing" id="{00000000-0008-0000-06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932298"/>
              </p:ext>
            </p:extLst>
          </p:nvPr>
        </p:nvGraphicFramePr>
        <p:xfrm>
          <a:off x="4067944" y="1268760"/>
          <a:ext cx="4450080" cy="285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Auditorías a productos</a:t>
            </a:r>
            <a:endParaRPr/>
          </a:p>
        </p:txBody>
      </p:sp>
      <p:sp>
        <p:nvSpPr>
          <p:cNvPr id="88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s-MX" sz="3200" dirty="0"/>
          </a:p>
        </p:txBody>
      </p:sp>
      <p:graphicFrame>
        <p:nvGraphicFramePr>
          <p:cNvPr id="7" name="1 Gráfico">
            <a:extLst>
              <a:ext uri="{FF2B5EF4-FFF2-40B4-BE49-F238E27FC236}">
                <a16:creationId xmlns:lc="http://schemas.openxmlformats.org/drawingml/2006/lockedCanvas" xmlns:a16="http://schemas.microsoft.com/office/drawing/2014/main" xmlns="" xmlns:xdr="http://schemas.openxmlformats.org/drawingml/2006/spreadsheetDrawing" id="{00000000-0008-0000-04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9624382"/>
              </p:ext>
            </p:extLst>
          </p:nvPr>
        </p:nvGraphicFramePr>
        <p:xfrm>
          <a:off x="2123728" y="2204864"/>
          <a:ext cx="4457700" cy="285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Auditorías a procesos</a:t>
            </a:r>
            <a:endParaRPr/>
          </a:p>
        </p:txBody>
      </p:sp>
      <p:sp>
        <p:nvSpPr>
          <p:cNvPr id="90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s-MX" sz="3200" dirty="0"/>
          </a:p>
        </p:txBody>
      </p:sp>
      <p:graphicFrame>
        <p:nvGraphicFramePr>
          <p:cNvPr id="9" name="4 Gráfico">
            <a:extLst>
              <a:ext uri="{FF2B5EF4-FFF2-40B4-BE49-F238E27FC236}">
                <a16:creationId xmlns:lc="http://schemas.openxmlformats.org/drawingml/2006/lockedCanvas" xmlns:a16="http://schemas.microsoft.com/office/drawing/2014/main" xmlns="" xmlns:xdr="http://schemas.openxmlformats.org/drawingml/2006/spreadsheetDrawing" id="{00000000-0008-0000-03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4940812"/>
              </p:ext>
            </p:extLst>
          </p:nvPr>
        </p:nvGraphicFramePr>
        <p:xfrm>
          <a:off x="1515564" y="1268090"/>
          <a:ext cx="4448175" cy="285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340</Words>
  <Application>Microsoft Office PowerPoint</Application>
  <PresentationFormat>Presentación en pantalla (4:3)</PresentationFormat>
  <Paragraphs>70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Arial</vt:lpstr>
      <vt:lpstr>Calibri</vt:lpstr>
      <vt:lpstr>DejaVu Sans</vt:lpstr>
      <vt:lpstr>StarSymbol</vt:lpstr>
      <vt:lpstr>Tahoma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Ariana Sosa</dc:creator>
  <cp:lastModifiedBy>zepeda</cp:lastModifiedBy>
  <cp:revision>22</cp:revision>
  <dcterms:modified xsi:type="dcterms:W3CDTF">2015-06-05T18:20:58Z</dcterms:modified>
</cp:coreProperties>
</file>