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4329.6000000000004</c:v>
                </c:pt>
                <c:pt idx="1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21328"/>
        <c:axId val="75721888"/>
      </c:barChart>
      <c:catAx>
        <c:axId val="75721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5721888"/>
        <c:crosses val="autoZero"/>
        <c:auto val="1"/>
        <c:lblAlgn val="ctr"/>
        <c:lblOffset val="100"/>
        <c:noMultiLvlLbl val="0"/>
      </c:catAx>
      <c:valAx>
        <c:axId val="75721888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75721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esfuerzo'!$B$20:$C$23</c:f>
              <c:multiLvlStrCache>
                <c:ptCount val="4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</c:lvl>
              </c:multiLvlStrCache>
            </c:multiLvlStrRef>
          </c:cat>
          <c:val>
            <c:numRef>
              <c:f>'Desviacion de esfuerzo'!$D$20:$D$23</c:f>
              <c:numCache>
                <c:formatCode>General</c:formatCode>
                <c:ptCount val="4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esfuerzo'!$B$20:$C$23</c:f>
              <c:multiLvlStrCache>
                <c:ptCount val="4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</c:lvl>
              </c:multiLvlStrCache>
            </c:multiLvlStrRef>
          </c:cat>
          <c:val>
            <c:numRef>
              <c:f>'Desviacion de esfuerzo'!$E$20:$E$23</c:f>
              <c:numCache>
                <c:formatCode>General</c:formatCode>
                <c:ptCount val="4"/>
                <c:pt idx="0">
                  <c:v>31</c:v>
                </c:pt>
                <c:pt idx="1">
                  <c:v>9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614288"/>
        <c:axId val="98614848"/>
      </c:barChart>
      <c:catAx>
        <c:axId val="98614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8614848"/>
        <c:crosses val="autoZero"/>
        <c:auto val="1"/>
        <c:lblAlgn val="ctr"/>
        <c:lblOffset val="100"/>
        <c:noMultiLvlLbl val="0"/>
      </c:catAx>
      <c:valAx>
        <c:axId val="98614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6142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28896"/>
        <c:axId val="99029456"/>
      </c:barChart>
      <c:catAx>
        <c:axId val="99028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029456"/>
        <c:crosses val="autoZero"/>
        <c:auto val="1"/>
        <c:lblAlgn val="ctr"/>
        <c:lblOffset val="100"/>
        <c:noMultiLvlLbl val="0"/>
      </c:catAx>
      <c:valAx>
        <c:axId val="9902945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90288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0.875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32256"/>
        <c:axId val="99032816"/>
      </c:barChart>
      <c:catAx>
        <c:axId val="99032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032816"/>
        <c:crosses val="autoZero"/>
        <c:auto val="1"/>
        <c:lblAlgn val="ctr"/>
        <c:lblOffset val="100"/>
        <c:noMultiLvlLbl val="0"/>
      </c:catAx>
      <c:valAx>
        <c:axId val="990328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90322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Productos'!$C$4:$C$6</c:f>
              <c:strCache>
                <c:ptCount val="3"/>
                <c:pt idx="0">
                  <c:v>Plan estratégico</c:v>
                </c:pt>
                <c:pt idx="1">
                  <c:v>Estimación</c:v>
                </c:pt>
                <c:pt idx="2">
                  <c:v>Reporte de monitoreo</c:v>
                </c:pt>
              </c:strCache>
            </c:strRef>
          </c:cat>
          <c:val>
            <c:numRef>
              <c:f>'Apego a Productos'!$G$4:$G$6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35616"/>
        <c:axId val="99036176"/>
      </c:barChart>
      <c:catAx>
        <c:axId val="99035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036176"/>
        <c:crosses val="autoZero"/>
        <c:auto val="1"/>
        <c:lblAlgn val="ctr"/>
        <c:lblOffset val="100"/>
        <c:noMultiLvlLbl val="0"/>
      </c:catAx>
      <c:valAx>
        <c:axId val="990361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90356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Productos'!$C$10:$C$12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auditorias</c:v>
                </c:pt>
              </c:strCache>
            </c:strRef>
          </c:cat>
          <c:val>
            <c:numRef>
              <c:f>'Apego a Productos'!$G$10:$G$12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5-4687-9B4D-5A5CC565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30208"/>
        <c:axId val="98830768"/>
      </c:barChart>
      <c:catAx>
        <c:axId val="98830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8830768"/>
        <c:crosses val="autoZero"/>
        <c:auto val="1"/>
        <c:lblAlgn val="ctr"/>
        <c:lblOffset val="100"/>
        <c:noMultiLvlLbl val="0"/>
      </c:catAx>
      <c:valAx>
        <c:axId val="9883076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88302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Organizacional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Procesos'!$C$10:$C$12</c:f>
              <c:strCache>
                <c:ptCount val="3"/>
                <c:pt idx="0">
                  <c:v>Metricas </c:v>
                </c:pt>
                <c:pt idx="1">
                  <c:v>Calidad</c:v>
                </c:pt>
                <c:pt idx="2">
                  <c:v>Configuración</c:v>
                </c:pt>
              </c:strCache>
            </c:strRef>
          </c:cat>
          <c:val>
            <c:numRef>
              <c:f>'Apego a Procesos'!$G$10:$G$12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0-45A3-B614-F9841A45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33568"/>
        <c:axId val="98834128"/>
      </c:barChart>
      <c:catAx>
        <c:axId val="98833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8834128"/>
        <c:crosses val="autoZero"/>
        <c:auto val="1"/>
        <c:lblAlgn val="ctr"/>
        <c:lblOffset val="100"/>
        <c:noMultiLvlLbl val="0"/>
      </c:catAx>
      <c:valAx>
        <c:axId val="988341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88335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962112"/>
        <c:axId val="98962672"/>
      </c:barChart>
      <c:catAx>
        <c:axId val="989621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8962672"/>
        <c:crosses val="autoZero"/>
        <c:auto val="1"/>
        <c:lblAlgn val="ctr"/>
        <c:lblOffset val="100"/>
        <c:noMultiLvlLbl val="0"/>
      </c:catAx>
      <c:valAx>
        <c:axId val="9896267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89621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>
                <a:solidFill>
                  <a:srgbClr val="8B8B8B"/>
                </a:solidFill>
                <a:latin typeface="Calibri"/>
              </a:rPr>
              <a:t>	</a:t>
            </a:r>
            <a:r>
              <a:rPr lang="es-MX" sz="3200" smtClean="0">
                <a:solidFill>
                  <a:srgbClr val="8B8B8B"/>
                </a:solidFill>
                <a:latin typeface="Calibri"/>
              </a:rPr>
              <a:t>Marzo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31/03/2015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coordinación y comunicación esta sección no pudo ser realizada acorde a lo planeado.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Se </a:t>
            </a:r>
            <a:r>
              <a:rPr lang="en-US" dirty="0" err="1" smtClean="0"/>
              <a:t>generan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dos </a:t>
            </a:r>
            <a:r>
              <a:rPr lang="en-US" dirty="0" err="1" smtClean="0"/>
              <a:t>respaldos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 del Sistema , los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apreciados</a:t>
            </a:r>
            <a:r>
              <a:rPr lang="en-US" dirty="0" smtClean="0"/>
              <a:t> en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capturada</a:t>
            </a:r>
            <a:r>
              <a:rPr lang="en-US" dirty="0" smtClean="0"/>
              <a:t> de los logs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smtClean="0"/>
              <a:t> GIT: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301" t="22438" r="38188" b="49015"/>
          <a:stretch/>
        </p:blipFill>
        <p:spPr>
          <a:xfrm>
            <a:off x="899591" y="2492896"/>
            <a:ext cx="657010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Generar documentación necesario para recepción de clientes  12 – 03 – 15 -&gt; 16 – 03 – 15.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Organizar tipos de mantenimientos preventivos a clientes 16 – 03 – 15 -&gt; 16 – 03 –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, </a:t>
            </a:r>
            <a:r>
              <a:rPr lang="en-US" dirty="0" err="1" smtClean="0"/>
              <a:t>creador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</a:t>
            </a:r>
            <a:r>
              <a:rPr lang="en-US" dirty="0" err="1" smtClean="0"/>
              <a:t>Auditora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</a:t>
            </a:r>
            <a:r>
              <a:rPr lang="en-US" dirty="0" err="1" smtClean="0"/>
              <a:t>motivo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adquisición de los primeros clientes se comienzan a generar gastos en servicio y planeación.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32305"/>
              </p:ext>
            </p:extLst>
          </p:nvPr>
        </p:nvGraphicFramePr>
        <p:xfrm>
          <a:off x="457200" y="908720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5292080" y="1416240"/>
            <a:ext cx="339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partir de la fecha comienzan a generarse las primeras horas de esfuerzo a la solución de problemas ofrecidos en el catalogo de servicios.</a:t>
            </a:r>
            <a:endParaRPr lang="es-MX" dirty="0"/>
          </a:p>
        </p:txBody>
      </p:sp>
      <p:graphicFrame>
        <p:nvGraphicFramePr>
          <p:cNvPr id="7" name="2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789518"/>
              </p:ext>
            </p:extLst>
          </p:nvPr>
        </p:nvGraphicFramePr>
        <p:xfrm>
          <a:off x="457200" y="1124744"/>
          <a:ext cx="4531783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segunda ocasión logra mantenerse un balance perfecto entre la configuración y la línea base , sin embargo siguen sin haber cambios en el método de trabajo.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corrige el inconveniente anterior y se consigue aumentar el promedio en la auditoria funcional de los procesos.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379569"/>
              </p:ext>
            </p:extLst>
          </p:nvPr>
        </p:nvGraphicFramePr>
        <p:xfrm>
          <a:off x="4661551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15616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generación de reporte y apego a los productos se evalúa por primera vez secciones que no se habían evaluado consiguiendo una calificación aprobatoria 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036752"/>
              </p:ext>
            </p:extLst>
          </p:nvPr>
        </p:nvGraphicFramePr>
        <p:xfrm>
          <a:off x="251520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4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62587"/>
              </p:ext>
            </p:extLst>
          </p:nvPr>
        </p:nvGraphicFramePr>
        <p:xfrm>
          <a:off x="4427984" y="980728"/>
          <a:ext cx="48672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547664" y="414908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un pequeño inconveniente en ejecución ya que por falta de contacto con clientes no se puede realizar a tiempo la encuesta de satisfacción.</a:t>
            </a:r>
            <a:endParaRPr lang="es-MX" dirty="0"/>
          </a:p>
        </p:txBody>
      </p:sp>
      <p:graphicFrame>
        <p:nvGraphicFramePr>
          <p:cNvPr id="7" name="6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9560"/>
              </p:ext>
            </p:extLst>
          </p:nvPr>
        </p:nvGraphicFramePr>
        <p:xfrm>
          <a:off x="4860032" y="980728"/>
          <a:ext cx="4448175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4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994580"/>
              </p:ext>
            </p:extLst>
          </p:nvPr>
        </p:nvGraphicFramePr>
        <p:xfrm>
          <a:off x="467472" y="980728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453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16</cp:revision>
  <dcterms:modified xsi:type="dcterms:W3CDTF">2015-06-05T03:24:16Z</dcterms:modified>
</cp:coreProperties>
</file>