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0</c:v>
                </c:pt>
                <c:pt idx="1">
                  <c:v>4685.1000000000004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994176"/>
        <c:axId val="182232704"/>
      </c:barChart>
      <c:catAx>
        <c:axId val="94994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2232704"/>
        <c:crosses val="autoZero"/>
        <c:auto val="1"/>
        <c:lblAlgn val="ctr"/>
        <c:lblOffset val="100"/>
        <c:noMultiLvlLbl val="0"/>
      </c:catAx>
      <c:valAx>
        <c:axId val="182232704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94994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1</c:v>
                </c:pt>
                <c:pt idx="1">
                  <c:v>0.17714749382215175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234944"/>
        <c:axId val="182235504"/>
      </c:barChart>
      <c:catAx>
        <c:axId val="182234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2235504"/>
        <c:crosses val="autoZero"/>
        <c:auto val="1"/>
        <c:lblAlgn val="ctr"/>
        <c:lblOffset val="100"/>
        <c:noMultiLvlLbl val="0"/>
      </c:catAx>
      <c:valAx>
        <c:axId val="182235504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2234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2818398054720295E-2"/>
          <c:y val="0.17902850563341138"/>
          <c:w val="0.80088011345610555"/>
          <c:h val="0.62240499002483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91.2</c:v>
                </c:pt>
                <c:pt idx="1">
                  <c:v>45.6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80</c:v>
                </c:pt>
                <c:pt idx="4">
                  <c:v>1</c:v>
                </c:pt>
                <c:pt idx="5">
                  <c:v>2.4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699072"/>
        <c:axId val="186699632"/>
      </c:barChart>
      <c:catAx>
        <c:axId val="186699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6699632"/>
        <c:crosses val="autoZero"/>
        <c:auto val="1"/>
        <c:lblAlgn val="ctr"/>
        <c:lblOffset val="100"/>
        <c:noMultiLvlLbl val="0"/>
      </c:catAx>
      <c:valAx>
        <c:axId val="1866996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6699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>
        <c:manualLayout>
          <c:xMode val="edge"/>
          <c:yMode val="edge"/>
          <c:x val="0.36064508533328021"/>
          <c:y val="0.1036814179898086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0.45175438596491241</c:v>
                </c:pt>
                <c:pt idx="3">
                  <c:v>0.12280701754385981</c:v>
                </c:pt>
                <c:pt idx="4">
                  <c:v>0</c:v>
                </c:pt>
                <c:pt idx="5">
                  <c:v>-0.19999999999999996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867808"/>
        <c:axId val="183868368"/>
      </c:barChart>
      <c:catAx>
        <c:axId val="18386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3868368"/>
        <c:crosses val="autoZero"/>
        <c:auto val="1"/>
        <c:lblAlgn val="ctr"/>
        <c:lblOffset val="100"/>
        <c:noMultiLvlLbl val="0"/>
      </c:catAx>
      <c:valAx>
        <c:axId val="18386836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83867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870608"/>
        <c:axId val="183886000"/>
      </c:barChart>
      <c:catAx>
        <c:axId val="183870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886000"/>
        <c:crosses val="autoZero"/>
        <c:auto val="1"/>
        <c:lblAlgn val="ctr"/>
        <c:lblOffset val="100"/>
        <c:noMultiLvlLbl val="0"/>
      </c:catAx>
      <c:valAx>
        <c:axId val="1838860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8706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>
        <c:manualLayout>
          <c:xMode val="edge"/>
          <c:yMode val="edge"/>
          <c:x val="0.25600730773379354"/>
          <c:y val="2.222222222222222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888800"/>
        <c:axId val="183889360"/>
      </c:barChart>
      <c:catAx>
        <c:axId val="183888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3889360"/>
        <c:crosses val="autoZero"/>
        <c:auto val="1"/>
        <c:lblAlgn val="ctr"/>
        <c:lblOffset val="100"/>
        <c:noMultiLvlLbl val="0"/>
      </c:catAx>
      <c:valAx>
        <c:axId val="1838893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38888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785606927339215"/>
          <c:y val="0.2031111111111111"/>
          <c:w val="0.78644592502860222"/>
          <c:h val="0.6180293963254592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Productos'!$C$4:$C$6</c:f>
              <c:strCache>
                <c:ptCount val="3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</c:strCache>
            </c:strRef>
          </c:cat>
          <c:val>
            <c:numRef>
              <c:f>'Apego a Productos'!$G$4:$G$6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261840"/>
        <c:axId val="184262400"/>
      </c:barChart>
      <c:catAx>
        <c:axId val="184261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4262400"/>
        <c:crosses val="autoZero"/>
        <c:auto val="1"/>
        <c:lblAlgn val="ctr"/>
        <c:lblOffset val="100"/>
        <c:noMultiLvlLbl val="0"/>
      </c:catAx>
      <c:valAx>
        <c:axId val="1842624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4261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269472"/>
        <c:axId val="184270032"/>
      </c:barChart>
      <c:catAx>
        <c:axId val="184269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84270032"/>
        <c:crosses val="autoZero"/>
        <c:auto val="1"/>
        <c:lblAlgn val="ctr"/>
        <c:lblOffset val="100"/>
        <c:noMultiLvlLbl val="0"/>
      </c:catAx>
      <c:valAx>
        <c:axId val="18427003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842694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Febrero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27/02/2015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clientes no es posible generar esta sección , futuramente se generara  tras la adquisición de nuevos clientes.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32640"/>
              </p:ext>
            </p:extLst>
          </p:nvPr>
        </p:nvGraphicFramePr>
        <p:xfrm>
          <a:off x="468901" y="1124744"/>
          <a:ext cx="8686802" cy="4191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5"/>
                <a:gridCol w="1581725"/>
                <a:gridCol w="634382"/>
                <a:gridCol w="634382"/>
                <a:gridCol w="634382"/>
                <a:gridCol w="634382"/>
                <a:gridCol w="1581725"/>
                <a:gridCol w="1581725"/>
                <a:gridCol w="634382"/>
                <a:gridCol w="634382"/>
              </a:tblGrid>
              <a:tr h="22811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IMPACTO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5395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70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respaldos preventivos con toda la informacion en un lugar diferente al ordenador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Reinstalar servicio en un servidor distinto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elevadas a causa de pocos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Ocurrido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282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64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Capacitar a todo el personal en diversas secciones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7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Distribucion de trabajo entre equipo de trabajo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de repositorio de datos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0,75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espaldo secundario en maquinas ajenas al repositorio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57200" y="530120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el arranque del proyecto se ejecutan planes de mitigación tras la creación de políticas , documentos de capacitación y capacitación del personal en secciones de trabajo , a la vez ocurre el primer problema en el proyecto tras presentarse desviaciones altas en los análisis de resultados.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son </a:t>
            </a:r>
            <a:r>
              <a:rPr lang="es-MX" dirty="0" smtClean="0"/>
              <a:t>omitidos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cuenta</a:t>
            </a:r>
            <a:r>
              <a:rPr lang="en-US" dirty="0" smtClean="0"/>
              <a:t> con personas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les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respaldos</a:t>
            </a:r>
            <a:r>
              <a:rPr lang="en-US" dirty="0" smtClean="0"/>
              <a:t> o </a:t>
            </a:r>
            <a:r>
              <a:rPr lang="en-US" dirty="0" err="1" smtClean="0"/>
              <a:t>bien</a:t>
            </a:r>
            <a:r>
              <a:rPr lang="es-MX" dirty="0" smtClean="0"/>
              <a:t> .información que se requiera salvar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5011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Dirección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s-MX" dirty="0" smtClean="0"/>
              <a:t>Técnico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s-MX" dirty="0"/>
              <a:t>Técnico</a:t>
            </a:r>
            <a:r>
              <a:rPr lang="en-US" dirty="0"/>
              <a:t> de </a:t>
            </a:r>
            <a:r>
              <a:rPr lang="en-US" dirty="0" err="1" smtClean="0"/>
              <a:t>sorporte</a:t>
            </a:r>
            <a:r>
              <a:rPr lang="en-US" dirty="0" smtClean="0"/>
              <a:t> y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motive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s-MX" dirty="0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obtiene una desviación del 100 % en costos para la sección de entrega de servicio por ausencia de clientes a quienes brindarles el servicio.</a:t>
            </a:r>
            <a:endParaRPr lang="es-MX" dirty="0"/>
          </a:p>
        </p:txBody>
      </p:sp>
      <p:graphicFrame>
        <p:nvGraphicFramePr>
          <p:cNvPr id="8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379118"/>
              </p:ext>
            </p:extLst>
          </p:nvPr>
        </p:nvGraphicFramePr>
        <p:xfrm>
          <a:off x="457200" y="908720"/>
          <a:ext cx="4751916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017763"/>
              </p:ext>
            </p:extLst>
          </p:nvPr>
        </p:nvGraphicFramePr>
        <p:xfrm>
          <a:off x="457200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683568" y="1416240"/>
            <a:ext cx="80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falta de clientes no existen horas a registrar en la entrega de servicio.</a:t>
            </a:r>
            <a:endParaRPr lang="es-MX" dirty="0"/>
          </a:p>
        </p:txBody>
      </p:sp>
      <p:graphicFrame>
        <p:nvGraphicFramePr>
          <p:cNvPr id="8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981663"/>
              </p:ext>
            </p:extLst>
          </p:nvPr>
        </p:nvGraphicFramePr>
        <p:xfrm>
          <a:off x="827584" y="1600200"/>
          <a:ext cx="6830483" cy="274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594359"/>
              </p:ext>
            </p:extLst>
          </p:nvPr>
        </p:nvGraphicFramePr>
        <p:xfrm>
          <a:off x="681621" y="4075586"/>
          <a:ext cx="5971117" cy="281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66806"/>
              </p:ext>
            </p:extLst>
          </p:nvPr>
        </p:nvGraphicFramePr>
        <p:xfrm>
          <a:off x="4427984" y="1268760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99592" y="1416240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aprobación de 2 preguntas en elementos de configuración y 3 en la línea base se obtiene el 100% del total para el mes de febrero , sin embargo dado que cambios aun no se ha generado su evaluación es inexistente.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307433"/>
              </p:ext>
            </p:extLst>
          </p:nvPr>
        </p:nvGraphicFramePr>
        <p:xfrm>
          <a:off x="442798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043608" y="1600200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un problema en la notificación de la creación de la línea base se genera un resultado del 75% en el campo , por otra parte control de cambios aun no se genera motivo por el cual se genera omisión de la misma.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670084"/>
              </p:ext>
            </p:extLst>
          </p:nvPr>
        </p:nvGraphicFramePr>
        <p:xfrm>
          <a:off x="2339752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474936" y="501317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Dentro de procesos solo se puede evaluar la planeación por falta de clientes mientras que organizacionalmente no existe evaluación alguna.</a:t>
            </a:r>
            <a:endParaRPr lang="es-MX" dirty="0"/>
          </a:p>
        </p:txBody>
      </p:sp>
      <p:graphicFrame>
        <p:nvGraphicFramePr>
          <p:cNvPr id="7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16250"/>
              </p:ext>
            </p:extLst>
          </p:nvPr>
        </p:nvGraphicFramePr>
        <p:xfrm>
          <a:off x="1835696" y="1744343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753</Words>
  <Application>Microsoft Office PowerPoint</Application>
  <PresentationFormat>Presentación en pantalla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23</cp:revision>
  <dcterms:modified xsi:type="dcterms:W3CDTF">2015-06-16T00:47:35Z</dcterms:modified>
</cp:coreProperties>
</file>