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9" r:id="rId4"/>
    <p:sldId id="260" r:id="rId5"/>
    <p:sldId id="261" r:id="rId6"/>
    <p:sldId id="262" r:id="rId7"/>
    <p:sldId id="263" r:id="rId8"/>
    <p:sldId id="264" r:id="rId9"/>
    <p:sldId id="265" r:id="rId10"/>
    <p:sldId id="266" r:id="rId11"/>
    <p:sldId id="267" r:id="rId12"/>
    <p:sldId id="269" r:id="rId13"/>
    <p:sldId id="268" r:id="rId14"/>
    <p:sldId id="270" r:id="rId15"/>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epeda\qtp\qualtcom\Organizacional\Medicion%20y%20Monitoreo\Concentrado_M&#233;tricas-15033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zepeda\proyecto\qualtcom\Organizacional\Medicion%20y%20Monitoreo\Concentrado_M&#233;tricas-3103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Costo</a:t>
            </a:r>
          </a:p>
        </c:rich>
      </c:tx>
      <c:overlay val="0"/>
    </c:title>
    <c:autoTitleDeleted val="0"/>
    <c:plotArea>
      <c:layout/>
      <c:barChart>
        <c:barDir val="col"/>
        <c:grouping val="clustered"/>
        <c:varyColors val="0"/>
        <c:ser>
          <c:idx val="0"/>
          <c:order val="0"/>
          <c:tx>
            <c:strRef>
              <c:f>'Desviacion de costos'!$C$18:$C$19</c:f>
              <c:strCache>
                <c:ptCount val="2"/>
                <c:pt idx="1">
                  <c:v>Planeado</c:v>
                </c:pt>
              </c:strCache>
            </c:strRef>
          </c:tx>
          <c:invertIfNegative val="0"/>
          <c:cat>
            <c:strRef>
              <c:f>'Desviacion de costos'!$B$20:$B$21</c:f>
              <c:strCache>
                <c:ptCount val="2"/>
                <c:pt idx="0">
                  <c:v>Entrega de Servicio</c:v>
                </c:pt>
                <c:pt idx="1">
                  <c:v>Planeación</c:v>
                </c:pt>
              </c:strCache>
            </c:strRef>
          </c:cat>
          <c:val>
            <c:numRef>
              <c:f>'Desviacion de costos'!$C$20:$C$21</c:f>
              <c:numCache>
                <c:formatCode>_-"$"* #,##0.00_-;\-"$"* #,##0.00_-;_-"$"* "-"??_-;_-@_-</c:formatCode>
                <c:ptCount val="2"/>
                <c:pt idx="0">
                  <c:v>9989</c:v>
                </c:pt>
                <c:pt idx="1">
                  <c:v>5693.7300000000005</c:v>
                </c:pt>
              </c:numCache>
            </c:numRef>
          </c:val>
          <c:extLst>
            <c:ext xmlns:c16="http://schemas.microsoft.com/office/drawing/2014/chart" uri="{C3380CC4-5D6E-409C-BE32-E72D297353CC}">
              <c16:uniqueId val="{00000000-15F3-4939-9302-9660B3AF6930}"/>
            </c:ext>
          </c:extLst>
        </c:ser>
        <c:ser>
          <c:idx val="1"/>
          <c:order val="1"/>
          <c:tx>
            <c:strRef>
              <c:f>'Desviacion de costos'!$D$18:$D$19</c:f>
              <c:strCache>
                <c:ptCount val="2"/>
                <c:pt idx="1">
                  <c:v>Real </c:v>
                </c:pt>
              </c:strCache>
            </c:strRef>
          </c:tx>
          <c:invertIfNegative val="0"/>
          <c:cat>
            <c:strRef>
              <c:f>'Desviacion de costos'!$B$20:$B$21</c:f>
              <c:strCache>
                <c:ptCount val="2"/>
                <c:pt idx="0">
                  <c:v>Entrega de Servicio</c:v>
                </c:pt>
                <c:pt idx="1">
                  <c:v>Planeación</c:v>
                </c:pt>
              </c:strCache>
            </c:strRef>
          </c:cat>
          <c:val>
            <c:numRef>
              <c:f>'Desviacion de costos'!$D$20:$D$21</c:f>
              <c:numCache>
                <c:formatCode>_-"$"* #,##0.00_-;\-"$"* #,##0.00_-;_-"$"* "-"??_-;_-@_-</c:formatCode>
                <c:ptCount val="2"/>
                <c:pt idx="0">
                  <c:v>1664.8</c:v>
                </c:pt>
                <c:pt idx="1">
                  <c:v>3123.4</c:v>
                </c:pt>
              </c:numCache>
            </c:numRef>
          </c:val>
          <c:extLst>
            <c:ext xmlns:c16="http://schemas.microsoft.com/office/drawing/2014/chart" uri="{C3380CC4-5D6E-409C-BE32-E72D297353CC}">
              <c16:uniqueId val="{00000001-15F3-4939-9302-9660B3AF6930}"/>
            </c:ext>
          </c:extLst>
        </c:ser>
        <c:dLbls>
          <c:showLegendKey val="0"/>
          <c:showVal val="0"/>
          <c:showCatName val="0"/>
          <c:showSerName val="0"/>
          <c:showPercent val="0"/>
          <c:showBubbleSize val="0"/>
        </c:dLbls>
        <c:gapWidth val="150"/>
        <c:axId val="98456960"/>
        <c:axId val="98457520"/>
      </c:barChart>
      <c:catAx>
        <c:axId val="98456960"/>
        <c:scaling>
          <c:orientation val="minMax"/>
        </c:scaling>
        <c:delete val="0"/>
        <c:axPos val="b"/>
        <c:numFmt formatCode="General" sourceLinked="0"/>
        <c:majorTickMark val="none"/>
        <c:minorTickMark val="none"/>
        <c:tickLblPos val="nextTo"/>
        <c:crossAx val="98457520"/>
        <c:crosses val="autoZero"/>
        <c:auto val="1"/>
        <c:lblAlgn val="ctr"/>
        <c:lblOffset val="100"/>
        <c:noMultiLvlLbl val="0"/>
      </c:catAx>
      <c:valAx>
        <c:axId val="98457520"/>
        <c:scaling>
          <c:orientation val="minMax"/>
        </c:scaling>
        <c:delete val="0"/>
        <c:axPos val="l"/>
        <c:majorGridlines/>
        <c:numFmt formatCode="_-&quot;$&quot;* #,##0.00_-;\-&quot;$&quot;* #,##0.00_-;_-&quot;$&quot;* &quot;-&quot;??_-;_-@_-" sourceLinked="1"/>
        <c:majorTickMark val="none"/>
        <c:minorTickMark val="none"/>
        <c:tickLblPos val="nextTo"/>
        <c:crossAx val="9845696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barChart>
        <c:barDir val="col"/>
        <c:grouping val="clustered"/>
        <c:varyColors val="0"/>
        <c:ser>
          <c:idx val="0"/>
          <c:order val="0"/>
          <c:tx>
            <c:strRef>
              <c:f>'Desviacion de costos'!$E$18:$E$19</c:f>
              <c:strCache>
                <c:ptCount val="2"/>
                <c:pt idx="1">
                  <c:v>Desviación</c:v>
                </c:pt>
              </c:strCache>
            </c:strRef>
          </c:tx>
          <c:invertIfNegative val="0"/>
          <c:cat>
            <c:strRef>
              <c:f>'Desviacion de costos'!$B$20:$B$21</c:f>
              <c:strCache>
                <c:ptCount val="2"/>
                <c:pt idx="0">
                  <c:v>Entrega de Servicio</c:v>
                </c:pt>
                <c:pt idx="1">
                  <c:v>Planeación</c:v>
                </c:pt>
              </c:strCache>
            </c:strRef>
          </c:cat>
          <c:val>
            <c:numRef>
              <c:f>'Desviacion de costos'!$E$20:$E$21</c:f>
              <c:numCache>
                <c:formatCode>0%</c:formatCode>
                <c:ptCount val="2"/>
                <c:pt idx="0">
                  <c:v>0.83333667033737113</c:v>
                </c:pt>
                <c:pt idx="1">
                  <c:v>0.45143166254810119</c:v>
                </c:pt>
              </c:numCache>
            </c:numRef>
          </c:val>
          <c:extLst>
            <c:ext xmlns:c16="http://schemas.microsoft.com/office/drawing/2014/chart" uri="{C3380CC4-5D6E-409C-BE32-E72D297353CC}">
              <c16:uniqueId val="{00000000-4C53-4413-9153-0DEA66086AD7}"/>
            </c:ext>
          </c:extLst>
        </c:ser>
        <c:dLbls>
          <c:showLegendKey val="0"/>
          <c:showVal val="0"/>
          <c:showCatName val="0"/>
          <c:showSerName val="0"/>
          <c:showPercent val="0"/>
          <c:showBubbleSize val="0"/>
        </c:dLbls>
        <c:gapWidth val="150"/>
        <c:axId val="99096720"/>
        <c:axId val="99097280"/>
      </c:barChart>
      <c:catAx>
        <c:axId val="99096720"/>
        <c:scaling>
          <c:orientation val="minMax"/>
        </c:scaling>
        <c:delete val="0"/>
        <c:axPos val="b"/>
        <c:numFmt formatCode="General" sourceLinked="0"/>
        <c:majorTickMark val="out"/>
        <c:minorTickMark val="none"/>
        <c:tickLblPos val="nextTo"/>
        <c:crossAx val="99097280"/>
        <c:crosses val="autoZero"/>
        <c:auto val="1"/>
        <c:lblAlgn val="ctr"/>
        <c:lblOffset val="100"/>
        <c:noMultiLvlLbl val="0"/>
      </c:catAx>
      <c:valAx>
        <c:axId val="99097280"/>
        <c:scaling>
          <c:orientation val="minMax"/>
          <c:max val="1"/>
          <c:min val="0"/>
        </c:scaling>
        <c:delete val="0"/>
        <c:axPos val="l"/>
        <c:majorGridlines/>
        <c:numFmt formatCode="0%" sourceLinked="1"/>
        <c:majorTickMark val="out"/>
        <c:minorTickMark val="none"/>
        <c:tickLblPos val="nextTo"/>
        <c:crossAx val="9909672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Esfuerzo</a:t>
            </a:r>
          </a:p>
        </c:rich>
      </c:tx>
      <c:overlay val="0"/>
    </c:title>
    <c:autoTitleDeleted val="0"/>
    <c:plotArea>
      <c:layout/>
      <c:barChart>
        <c:barDir val="col"/>
        <c:grouping val="clustered"/>
        <c:varyColors val="0"/>
        <c:ser>
          <c:idx val="0"/>
          <c:order val="0"/>
          <c:tx>
            <c:strRef>
              <c:f>'Desviacion de esfuerzo'!$D$18:$D$19</c:f>
              <c:strCache>
                <c:ptCount val="2"/>
                <c:pt idx="1">
                  <c:v>Planeado</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esfuerzo'!$D$20:$D$26</c:f>
              <c:numCache>
                <c:formatCode>General</c:formatCode>
                <c:ptCount val="7"/>
                <c:pt idx="0">
                  <c:v>91.2</c:v>
                </c:pt>
                <c:pt idx="1">
                  <c:v>45.6</c:v>
                </c:pt>
                <c:pt idx="2">
                  <c:v>45.600000000000009</c:v>
                </c:pt>
                <c:pt idx="3">
                  <c:v>91.200000000000017</c:v>
                </c:pt>
                <c:pt idx="4">
                  <c:v>1</c:v>
                </c:pt>
                <c:pt idx="5">
                  <c:v>2</c:v>
                </c:pt>
                <c:pt idx="6">
                  <c:v>0.5</c:v>
                </c:pt>
              </c:numCache>
            </c:numRef>
          </c:val>
          <c:extLst>
            <c:ext xmlns:c16="http://schemas.microsoft.com/office/drawing/2014/chart" uri="{C3380CC4-5D6E-409C-BE32-E72D297353CC}">
              <c16:uniqueId val="{00000000-8F41-4054-8548-137549410953}"/>
            </c:ext>
          </c:extLst>
        </c:ser>
        <c:ser>
          <c:idx val="1"/>
          <c:order val="1"/>
          <c:tx>
            <c:strRef>
              <c:f>'Desviacion de esfuerzo'!$E$18:$E$19</c:f>
              <c:strCache>
                <c:ptCount val="2"/>
                <c:pt idx="1">
                  <c:v>Real </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esfuerzo'!$E$20:$E$26</c:f>
              <c:numCache>
                <c:formatCode>General</c:formatCode>
                <c:ptCount val="7"/>
                <c:pt idx="0">
                  <c:v>31</c:v>
                </c:pt>
                <c:pt idx="1">
                  <c:v>9</c:v>
                </c:pt>
                <c:pt idx="2">
                  <c:v>30</c:v>
                </c:pt>
                <c:pt idx="3">
                  <c:v>40</c:v>
                </c:pt>
                <c:pt idx="4">
                  <c:v>1</c:v>
                </c:pt>
                <c:pt idx="5">
                  <c:v>1.6</c:v>
                </c:pt>
                <c:pt idx="6">
                  <c:v>0.17</c:v>
                </c:pt>
              </c:numCache>
            </c:numRef>
          </c:val>
          <c:extLst>
            <c:ext xmlns:c16="http://schemas.microsoft.com/office/drawing/2014/chart" uri="{C3380CC4-5D6E-409C-BE32-E72D297353CC}">
              <c16:uniqueId val="{00000001-8F41-4054-8548-137549410953}"/>
            </c:ext>
          </c:extLst>
        </c:ser>
        <c:dLbls>
          <c:showLegendKey val="0"/>
          <c:showVal val="0"/>
          <c:showCatName val="0"/>
          <c:showSerName val="0"/>
          <c:showPercent val="0"/>
          <c:showBubbleSize val="0"/>
        </c:dLbls>
        <c:gapWidth val="150"/>
        <c:axId val="99100080"/>
        <c:axId val="99100640"/>
      </c:barChart>
      <c:catAx>
        <c:axId val="99100080"/>
        <c:scaling>
          <c:orientation val="minMax"/>
        </c:scaling>
        <c:delete val="0"/>
        <c:axPos val="b"/>
        <c:numFmt formatCode="General" sourceLinked="0"/>
        <c:majorTickMark val="none"/>
        <c:minorTickMark val="none"/>
        <c:tickLblPos val="nextTo"/>
        <c:crossAx val="99100640"/>
        <c:crosses val="autoZero"/>
        <c:auto val="1"/>
        <c:lblAlgn val="ctr"/>
        <c:lblOffset val="100"/>
        <c:noMultiLvlLbl val="0"/>
      </c:catAx>
      <c:valAx>
        <c:axId val="99100640"/>
        <c:scaling>
          <c:orientation val="minMax"/>
        </c:scaling>
        <c:delete val="0"/>
        <c:axPos val="l"/>
        <c:majorGridlines/>
        <c:numFmt formatCode="General" sourceLinked="1"/>
        <c:majorTickMark val="none"/>
        <c:minorTickMark val="none"/>
        <c:tickLblPos val="nextTo"/>
        <c:crossAx val="99100080"/>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Desviación</a:t>
            </a:r>
          </a:p>
        </c:rich>
      </c:tx>
      <c:overlay val="0"/>
    </c:title>
    <c:autoTitleDeleted val="0"/>
    <c:plotArea>
      <c:layout/>
      <c:barChart>
        <c:barDir val="col"/>
        <c:grouping val="clustered"/>
        <c:varyColors val="0"/>
        <c:ser>
          <c:idx val="0"/>
          <c:order val="0"/>
          <c:tx>
            <c:strRef>
              <c:f>'Desviacion de esfuerzo'!$F$18:$F$19</c:f>
              <c:strCache>
                <c:ptCount val="2"/>
                <c:pt idx="1">
                  <c:v>Desviación</c:v>
                </c:pt>
              </c:strCache>
            </c:strRef>
          </c:tx>
          <c:invertIfNegative val="0"/>
          <c:cat>
            <c:multiLvlStrRef>
              <c:f>'Desviacion de esfuerzo'!$B$20:$C$26</c:f>
              <c:multiLvlStrCache>
                <c:ptCount val="7"/>
                <c:lvl>
                  <c:pt idx="0">
                    <c:v>Preventivo</c:v>
                  </c:pt>
                  <c:pt idx="1">
                    <c:v>Correctivo</c:v>
                  </c:pt>
                  <c:pt idx="2">
                    <c:v>Preventivo</c:v>
                  </c:pt>
                  <c:pt idx="3">
                    <c:v>Correctivo</c:v>
                  </c:pt>
                </c:lvl>
                <c:lvl>
                  <c:pt idx="0">
                    <c:v>Entrega de Servicio</c:v>
                  </c:pt>
                  <c:pt idx="2">
                    <c:v>Planeación</c:v>
                  </c:pt>
                  <c:pt idx="4">
                    <c:v>Medicion-Monitoreo</c:v>
                  </c:pt>
                  <c:pt idx="5">
                    <c:v>Calidad</c:v>
                  </c:pt>
                  <c:pt idx="6">
                    <c:v>Configuracion</c:v>
                  </c:pt>
                </c:lvl>
              </c:multiLvlStrCache>
            </c:multiLvlStrRef>
          </c:cat>
          <c:val>
            <c:numRef>
              <c:f>'Desviacion de esfuerzo'!$F$20:$F$26</c:f>
              <c:numCache>
                <c:formatCode>0%</c:formatCode>
                <c:ptCount val="7"/>
                <c:pt idx="0">
                  <c:v>0.66008771929824561</c:v>
                </c:pt>
                <c:pt idx="1">
                  <c:v>0.80263157894736847</c:v>
                </c:pt>
                <c:pt idx="2">
                  <c:v>0.34210526315789486</c:v>
                </c:pt>
                <c:pt idx="3">
                  <c:v>0.5614035087719299</c:v>
                </c:pt>
                <c:pt idx="4">
                  <c:v>0</c:v>
                </c:pt>
                <c:pt idx="5">
                  <c:v>0.19999999999999996</c:v>
                </c:pt>
                <c:pt idx="6">
                  <c:v>0.65999999999999992</c:v>
                </c:pt>
              </c:numCache>
            </c:numRef>
          </c:val>
          <c:extLst>
            <c:ext xmlns:c16="http://schemas.microsoft.com/office/drawing/2014/chart" uri="{C3380CC4-5D6E-409C-BE32-E72D297353CC}">
              <c16:uniqueId val="{00000000-3C06-4A10-8FB4-B31601AB0A35}"/>
            </c:ext>
          </c:extLst>
        </c:ser>
        <c:dLbls>
          <c:showLegendKey val="0"/>
          <c:showVal val="0"/>
          <c:showCatName val="0"/>
          <c:showSerName val="0"/>
          <c:showPercent val="0"/>
          <c:showBubbleSize val="0"/>
        </c:dLbls>
        <c:gapWidth val="150"/>
        <c:axId val="99102880"/>
        <c:axId val="99103440"/>
      </c:barChart>
      <c:catAx>
        <c:axId val="99102880"/>
        <c:scaling>
          <c:orientation val="minMax"/>
        </c:scaling>
        <c:delete val="0"/>
        <c:axPos val="b"/>
        <c:numFmt formatCode="General" sourceLinked="0"/>
        <c:majorTickMark val="out"/>
        <c:minorTickMark val="none"/>
        <c:tickLblPos val="nextTo"/>
        <c:crossAx val="99103440"/>
        <c:crosses val="autoZero"/>
        <c:auto val="1"/>
        <c:lblAlgn val="ctr"/>
        <c:lblOffset val="100"/>
        <c:noMultiLvlLbl val="0"/>
      </c:catAx>
      <c:valAx>
        <c:axId val="99103440"/>
        <c:scaling>
          <c:orientation val="minMax"/>
          <c:max val="1"/>
          <c:min val="0"/>
        </c:scaling>
        <c:delete val="0"/>
        <c:axPos val="l"/>
        <c:majorGridlines/>
        <c:numFmt formatCode="0%" sourceLinked="1"/>
        <c:majorTickMark val="out"/>
        <c:minorTickMark val="none"/>
        <c:tickLblPos val="nextTo"/>
        <c:crossAx val="99102880"/>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Fisica</a:t>
            </a:r>
          </a:p>
        </c:rich>
      </c:tx>
      <c:overlay val="0"/>
    </c:title>
    <c:autoTitleDeleted val="0"/>
    <c:plotArea>
      <c:layout/>
      <c:barChart>
        <c:barDir val="col"/>
        <c:grouping val="clustered"/>
        <c:varyColors val="0"/>
        <c:ser>
          <c:idx val="0"/>
          <c:order val="0"/>
          <c:invertIfNegative val="0"/>
          <c:cat>
            <c:strRef>
              <c:f>Física!$C$4:$C$6</c:f>
              <c:strCache>
                <c:ptCount val="3"/>
                <c:pt idx="0">
                  <c:v>Elementos de Configuración</c:v>
                </c:pt>
                <c:pt idx="1">
                  <c:v>Línea Base</c:v>
                </c:pt>
                <c:pt idx="2">
                  <c:v>Cambios</c:v>
                </c:pt>
              </c:strCache>
            </c:strRef>
          </c:cat>
          <c:val>
            <c:numRef>
              <c:f>Física!$G$4:$G$6</c:f>
              <c:numCache>
                <c:formatCode>0%</c:formatCode>
                <c:ptCount val="3"/>
                <c:pt idx="0">
                  <c:v>1</c:v>
                </c:pt>
                <c:pt idx="1">
                  <c:v>1</c:v>
                </c:pt>
                <c:pt idx="2">
                  <c:v>0</c:v>
                </c:pt>
              </c:numCache>
            </c:numRef>
          </c:val>
          <c:extLst>
            <c:ext xmlns:c16="http://schemas.microsoft.com/office/drawing/2014/chart" uri="{C3380CC4-5D6E-409C-BE32-E72D297353CC}">
              <c16:uniqueId val="{00000000-55BC-4B34-A872-319CA75A4EFE}"/>
            </c:ext>
          </c:extLst>
        </c:ser>
        <c:dLbls>
          <c:showLegendKey val="0"/>
          <c:showVal val="0"/>
          <c:showCatName val="0"/>
          <c:showSerName val="0"/>
          <c:showPercent val="0"/>
          <c:showBubbleSize val="0"/>
        </c:dLbls>
        <c:gapWidth val="150"/>
        <c:axId val="99255920"/>
        <c:axId val="99256480"/>
      </c:barChart>
      <c:catAx>
        <c:axId val="99255920"/>
        <c:scaling>
          <c:orientation val="minMax"/>
        </c:scaling>
        <c:delete val="0"/>
        <c:axPos val="b"/>
        <c:numFmt formatCode="General" sourceLinked="0"/>
        <c:majorTickMark val="none"/>
        <c:minorTickMark val="none"/>
        <c:tickLblPos val="nextTo"/>
        <c:crossAx val="99256480"/>
        <c:crosses val="autoZero"/>
        <c:auto val="1"/>
        <c:lblAlgn val="ctr"/>
        <c:lblOffset val="100"/>
        <c:noMultiLvlLbl val="0"/>
      </c:catAx>
      <c:valAx>
        <c:axId val="99256480"/>
        <c:scaling>
          <c:orientation val="minMax"/>
          <c:max val="1"/>
        </c:scaling>
        <c:delete val="0"/>
        <c:axPos val="l"/>
        <c:majorGridlines/>
        <c:numFmt formatCode="0%" sourceLinked="1"/>
        <c:majorTickMark val="none"/>
        <c:minorTickMark val="none"/>
        <c:tickLblPos val="nextTo"/>
        <c:crossAx val="9925592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Auditoria Funcional</a:t>
            </a:r>
          </a:p>
        </c:rich>
      </c:tx>
      <c:overlay val="0"/>
    </c:title>
    <c:autoTitleDeleted val="0"/>
    <c:plotArea>
      <c:layout/>
      <c:barChart>
        <c:barDir val="col"/>
        <c:grouping val="clustered"/>
        <c:varyColors val="0"/>
        <c:ser>
          <c:idx val="0"/>
          <c:order val="0"/>
          <c:invertIfNegative val="0"/>
          <c:cat>
            <c:strRef>
              <c:f>Funcional!$C$4:$C$6</c:f>
              <c:strCache>
                <c:ptCount val="3"/>
                <c:pt idx="0">
                  <c:v>Línea Base</c:v>
                </c:pt>
                <c:pt idx="1">
                  <c:v>Entregables</c:v>
                </c:pt>
                <c:pt idx="2">
                  <c:v>Control de Cambios</c:v>
                </c:pt>
              </c:strCache>
            </c:strRef>
          </c:cat>
          <c:val>
            <c:numRef>
              <c:f>Funcional!$G$4:$G$6</c:f>
              <c:numCache>
                <c:formatCode>0%</c:formatCode>
                <c:ptCount val="3"/>
                <c:pt idx="0">
                  <c:v>0.875</c:v>
                </c:pt>
                <c:pt idx="1">
                  <c:v>1</c:v>
                </c:pt>
                <c:pt idx="2">
                  <c:v>0</c:v>
                </c:pt>
              </c:numCache>
            </c:numRef>
          </c:val>
          <c:extLst>
            <c:ext xmlns:c16="http://schemas.microsoft.com/office/drawing/2014/chart" uri="{C3380CC4-5D6E-409C-BE32-E72D297353CC}">
              <c16:uniqueId val="{00000000-F969-423C-992C-CF9E6DAA37CE}"/>
            </c:ext>
          </c:extLst>
        </c:ser>
        <c:dLbls>
          <c:showLegendKey val="0"/>
          <c:showVal val="0"/>
          <c:showCatName val="0"/>
          <c:showSerName val="0"/>
          <c:showPercent val="0"/>
          <c:showBubbleSize val="0"/>
        </c:dLbls>
        <c:gapWidth val="150"/>
        <c:axId val="99259280"/>
        <c:axId val="99259840"/>
      </c:barChart>
      <c:catAx>
        <c:axId val="99259280"/>
        <c:scaling>
          <c:orientation val="minMax"/>
        </c:scaling>
        <c:delete val="0"/>
        <c:axPos val="b"/>
        <c:numFmt formatCode="General" sourceLinked="0"/>
        <c:majorTickMark val="none"/>
        <c:minorTickMark val="none"/>
        <c:tickLblPos val="nextTo"/>
        <c:crossAx val="99259840"/>
        <c:crosses val="autoZero"/>
        <c:auto val="1"/>
        <c:lblAlgn val="ctr"/>
        <c:lblOffset val="100"/>
        <c:noMultiLvlLbl val="0"/>
      </c:catAx>
      <c:valAx>
        <c:axId val="99259840"/>
        <c:scaling>
          <c:orientation val="minMax"/>
          <c:max val="1"/>
        </c:scaling>
        <c:delete val="0"/>
        <c:axPos val="l"/>
        <c:majorGridlines/>
        <c:numFmt formatCode="0%" sourceLinked="1"/>
        <c:majorTickMark val="none"/>
        <c:minorTickMark val="none"/>
        <c:tickLblPos val="nextTo"/>
        <c:crossAx val="9925928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Productos</a:t>
            </a:r>
          </a:p>
        </c:rich>
      </c:tx>
      <c:overlay val="0"/>
    </c:title>
    <c:autoTitleDeleted val="0"/>
    <c:plotArea>
      <c:layout/>
      <c:barChart>
        <c:barDir val="col"/>
        <c:grouping val="clustered"/>
        <c:varyColors val="0"/>
        <c:ser>
          <c:idx val="0"/>
          <c:order val="0"/>
          <c:invertIfNegative val="0"/>
          <c:cat>
            <c:strRef>
              <c:f>'Apego a Productos'!$C$4:$C$7</c:f>
              <c:strCache>
                <c:ptCount val="4"/>
                <c:pt idx="0">
                  <c:v>Plan estratégico</c:v>
                </c:pt>
                <c:pt idx="1">
                  <c:v>Estimación</c:v>
                </c:pt>
                <c:pt idx="2">
                  <c:v>Catalogo de servicios</c:v>
                </c:pt>
                <c:pt idx="3">
                  <c:v>Reporte de monitoreo</c:v>
                </c:pt>
              </c:strCache>
            </c:strRef>
          </c:cat>
          <c:val>
            <c:numRef>
              <c:f>'Apego a Productos'!$G$4:$G$7</c:f>
              <c:numCache>
                <c:formatCode>0%</c:formatCode>
                <c:ptCount val="4"/>
                <c:pt idx="0">
                  <c:v>1</c:v>
                </c:pt>
                <c:pt idx="1">
                  <c:v>1</c:v>
                </c:pt>
                <c:pt idx="2">
                  <c:v>1</c:v>
                </c:pt>
                <c:pt idx="3">
                  <c:v>1</c:v>
                </c:pt>
              </c:numCache>
            </c:numRef>
          </c:val>
          <c:extLst>
            <c:ext xmlns:c16="http://schemas.microsoft.com/office/drawing/2014/chart" uri="{C3380CC4-5D6E-409C-BE32-E72D297353CC}">
              <c16:uniqueId val="{00000000-B20F-40C8-BC5D-40B2D4490654}"/>
            </c:ext>
          </c:extLst>
        </c:ser>
        <c:dLbls>
          <c:showLegendKey val="0"/>
          <c:showVal val="0"/>
          <c:showCatName val="0"/>
          <c:showSerName val="0"/>
          <c:showPercent val="0"/>
          <c:showBubbleSize val="0"/>
        </c:dLbls>
        <c:gapWidth val="150"/>
        <c:axId val="99433808"/>
        <c:axId val="99434368"/>
      </c:barChart>
      <c:catAx>
        <c:axId val="99433808"/>
        <c:scaling>
          <c:orientation val="minMax"/>
        </c:scaling>
        <c:delete val="0"/>
        <c:axPos val="b"/>
        <c:numFmt formatCode="General" sourceLinked="0"/>
        <c:majorTickMark val="none"/>
        <c:minorTickMark val="none"/>
        <c:tickLblPos val="nextTo"/>
        <c:crossAx val="99434368"/>
        <c:crosses val="autoZero"/>
        <c:auto val="1"/>
        <c:lblAlgn val="ctr"/>
        <c:lblOffset val="100"/>
        <c:noMultiLvlLbl val="0"/>
      </c:catAx>
      <c:valAx>
        <c:axId val="99434368"/>
        <c:scaling>
          <c:orientation val="minMax"/>
          <c:max val="1"/>
        </c:scaling>
        <c:delete val="0"/>
        <c:axPos val="l"/>
        <c:majorGridlines/>
        <c:numFmt formatCode="0%" sourceLinked="1"/>
        <c:majorTickMark val="none"/>
        <c:minorTickMark val="none"/>
        <c:tickLblPos val="nextTo"/>
        <c:crossAx val="9943380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a:t>Apego a Procesos</a:t>
            </a:r>
          </a:p>
        </c:rich>
      </c:tx>
      <c:overlay val="0"/>
    </c:title>
    <c:autoTitleDeleted val="0"/>
    <c:plotArea>
      <c:layout/>
      <c:barChart>
        <c:barDir val="col"/>
        <c:grouping val="clustered"/>
        <c:varyColors val="0"/>
        <c:ser>
          <c:idx val="0"/>
          <c:order val="0"/>
          <c:invertIfNegative val="0"/>
          <c:cat>
            <c:strRef>
              <c:f>'Apego a Procesos'!$C$4:$C$6</c:f>
              <c:strCache>
                <c:ptCount val="3"/>
                <c:pt idx="0">
                  <c:v>Planeación</c:v>
                </c:pt>
                <c:pt idx="1">
                  <c:v>Ejecución</c:v>
                </c:pt>
                <c:pt idx="2">
                  <c:v>Monitoreo</c:v>
                </c:pt>
              </c:strCache>
            </c:strRef>
          </c:cat>
          <c:val>
            <c:numRef>
              <c:f>'Apego a Procesos'!$G$4:$G$6</c:f>
              <c:numCache>
                <c:formatCode>0%</c:formatCode>
                <c:ptCount val="3"/>
                <c:pt idx="0">
                  <c:v>1</c:v>
                </c:pt>
                <c:pt idx="1">
                  <c:v>0.8</c:v>
                </c:pt>
                <c:pt idx="2">
                  <c:v>0</c:v>
                </c:pt>
              </c:numCache>
            </c:numRef>
          </c:val>
          <c:extLst>
            <c:ext xmlns:c16="http://schemas.microsoft.com/office/drawing/2014/chart" uri="{C3380CC4-5D6E-409C-BE32-E72D297353CC}">
              <c16:uniqueId val="{00000000-DFB1-4473-B8C0-833A558A1FA3}"/>
            </c:ext>
          </c:extLst>
        </c:ser>
        <c:dLbls>
          <c:showLegendKey val="0"/>
          <c:showVal val="0"/>
          <c:showCatName val="0"/>
          <c:showSerName val="0"/>
          <c:showPercent val="0"/>
          <c:showBubbleSize val="0"/>
        </c:dLbls>
        <c:gapWidth val="150"/>
        <c:axId val="99437168"/>
        <c:axId val="99437728"/>
      </c:barChart>
      <c:catAx>
        <c:axId val="99437168"/>
        <c:scaling>
          <c:orientation val="minMax"/>
        </c:scaling>
        <c:delete val="0"/>
        <c:axPos val="b"/>
        <c:numFmt formatCode="General" sourceLinked="0"/>
        <c:majorTickMark val="none"/>
        <c:minorTickMark val="none"/>
        <c:tickLblPos val="nextTo"/>
        <c:crossAx val="99437728"/>
        <c:crosses val="autoZero"/>
        <c:auto val="1"/>
        <c:lblAlgn val="ctr"/>
        <c:lblOffset val="100"/>
        <c:noMultiLvlLbl val="0"/>
      </c:catAx>
      <c:valAx>
        <c:axId val="99437728"/>
        <c:scaling>
          <c:orientation val="minMax"/>
        </c:scaling>
        <c:delete val="0"/>
        <c:axPos val="l"/>
        <c:majorGridlines/>
        <c:numFmt formatCode="0%" sourceLinked="1"/>
        <c:majorTickMark val="none"/>
        <c:minorTickMark val="none"/>
        <c:tickLblPos val="nextTo"/>
        <c:crossAx val="9943716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D0A3BC85-D3F0-4F0F-BA73-A3809783C8F7}" type="datetimeFigureOut">
              <a:rPr lang="es-MX" smtClean="0"/>
              <a:t>17/06/2015</a:t>
            </a:fld>
            <a:endParaRPr lang="es-MX"/>
          </a:p>
        </p:txBody>
      </p:sp>
      <p:sp>
        <p:nvSpPr>
          <p:cNvPr id="4" name="Marcador de imagen de diapositiva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E08AA08-A0AE-4D17-A2F6-35D2AE6502E1}" type="slidenum">
              <a:rPr lang="es-MX" smtClean="0"/>
              <a:t>‹Nº›</a:t>
            </a:fld>
            <a:endParaRPr lang="es-MX"/>
          </a:p>
        </p:txBody>
      </p:sp>
    </p:spTree>
    <p:extLst>
      <p:ext uri="{BB962C8B-B14F-4D97-AF65-F5344CB8AC3E}">
        <p14:creationId xmlns:p14="http://schemas.microsoft.com/office/powerpoint/2010/main" val="256766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1E08AA08-A0AE-4D17-A2F6-35D2AE6502E1}" type="slidenum">
              <a:rPr lang="es-MX" smtClean="0"/>
              <a:t>13</a:t>
            </a:fld>
            <a:endParaRPr lang="es-MX"/>
          </a:p>
        </p:txBody>
      </p:sp>
    </p:spTree>
    <p:extLst>
      <p:ext uri="{BB962C8B-B14F-4D97-AF65-F5344CB8AC3E}">
        <p14:creationId xmlns:p14="http://schemas.microsoft.com/office/powerpoint/2010/main" val="315981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MX"/>
              <a:t>Pulse para editar el formato del texto de título</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MX"/>
              <a:t>Pulse para editar los formatos del texto del esquema</a:t>
            </a:r>
            <a:endParaRPr/>
          </a:p>
          <a:p>
            <a:pPr lvl="1">
              <a:buSzPct val="75000"/>
              <a:buFont typeface="StarSymbol"/>
              <a:buChar char=""/>
            </a:pPr>
            <a:r>
              <a:rPr lang="es-MX"/>
              <a:t>Segundo nivel del esquema</a:t>
            </a:r>
            <a:endParaRPr/>
          </a:p>
          <a:p>
            <a:pPr lvl="2">
              <a:buSzPct val="45000"/>
              <a:buFont typeface="StarSymbol"/>
              <a:buChar char=""/>
            </a:pPr>
            <a:r>
              <a:rPr lang="es-MX"/>
              <a:t>Tercer nivel del esquema</a:t>
            </a:r>
            <a:endParaRPr/>
          </a:p>
          <a:p>
            <a:pPr lvl="3">
              <a:buSzPct val="75000"/>
              <a:buFont typeface="StarSymbol"/>
              <a:buChar char=""/>
            </a:pPr>
            <a:r>
              <a:rPr lang="es-MX"/>
              <a:t>Cuarto nivel del esquema</a:t>
            </a:r>
            <a:endParaRPr/>
          </a:p>
          <a:p>
            <a:pPr lvl="4">
              <a:buSzPct val="45000"/>
              <a:buFont typeface="StarSymbol"/>
              <a:buChar char=""/>
            </a:pPr>
            <a:r>
              <a:rPr lang="es-MX"/>
              <a:t>Quinto nivel del esquema</a:t>
            </a:r>
            <a:endParaRPr/>
          </a:p>
          <a:p>
            <a:pPr lvl="5">
              <a:buSzPct val="45000"/>
              <a:buFont typeface="StarSymbol"/>
              <a:buChar char=""/>
            </a:pPr>
            <a:r>
              <a:rPr lang="es-MX"/>
              <a:t>Sexto nivel del esquema</a:t>
            </a:r>
            <a:endParaRPr/>
          </a:p>
          <a:p>
            <a:pPr lvl="6">
              <a:buSzPct val="45000"/>
              <a:buFont typeface="StarSymbol"/>
              <a:buChar char=""/>
            </a:pPr>
            <a:r>
              <a:rPr lang="es-MX"/>
              <a:t>Séptimo nivel del esquema</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012680" y="2282760"/>
            <a:ext cx="7770960" cy="1468440"/>
          </a:xfrm>
          <a:prstGeom prst="rect">
            <a:avLst/>
          </a:prstGeom>
        </p:spPr>
      </p:sp>
      <p:sp>
        <p:nvSpPr>
          <p:cNvPr id="69" name="CustomShape 2"/>
          <p:cNvSpPr/>
          <p:nvPr/>
        </p:nvSpPr>
        <p:spPr>
          <a:xfrm>
            <a:off x="457200" y="501840"/>
            <a:ext cx="8032680" cy="1144080"/>
          </a:xfrm>
          <a:prstGeom prst="rect">
            <a:avLst/>
          </a:prstGeom>
        </p:spPr>
        <p:txBody>
          <a:bodyPr wrap="none" lIns="0" tIns="0" rIns="0" bIns="0" anchor="ctr"/>
          <a:lstStyle/>
          <a:p>
            <a:pPr algn="ctr">
              <a:lnSpc>
                <a:spcPct val="100000"/>
              </a:lnSpc>
            </a:pPr>
            <a:r>
              <a:rPr lang="es-MX" sz="4400" dirty="0" smtClean="0">
                <a:latin typeface="Calibri"/>
              </a:rPr>
              <a:t>Reporte de Monitoreo</a:t>
            </a:r>
            <a:endParaRPr dirty="0"/>
          </a:p>
        </p:txBody>
      </p:sp>
      <p:sp>
        <p:nvSpPr>
          <p:cNvPr id="70" name="CustomShape 3"/>
          <p:cNvSpPr/>
          <p:nvPr/>
        </p:nvSpPr>
        <p:spPr>
          <a:xfrm>
            <a:off x="457200" y="1604520"/>
            <a:ext cx="3925440" cy="3976560"/>
          </a:xfrm>
          <a:prstGeom prst="rect">
            <a:avLst/>
          </a:prstGeom>
        </p:spPr>
        <p:txBody>
          <a:bodyPr wrap="none" lIns="0" tIns="0" rIns="0" bIns="0"/>
          <a:lstStyle/>
          <a:p>
            <a:pPr>
              <a:lnSpc>
                <a:spcPct val="100000"/>
              </a:lnSpc>
            </a:pPr>
            <a:endParaRPr dirty="0"/>
          </a:p>
          <a:p>
            <a:pPr>
              <a:lnSpc>
                <a:spcPct val="100000"/>
              </a:lnSpc>
            </a:pPr>
            <a:r>
              <a:rPr lang="es-MX" sz="3200" dirty="0">
                <a:solidFill>
                  <a:srgbClr val="8B8B8B"/>
                </a:solidFill>
                <a:latin typeface="Calibri"/>
              </a:rPr>
              <a:t>	</a:t>
            </a:r>
            <a:r>
              <a:rPr lang="es-MX" sz="3200">
                <a:solidFill>
                  <a:srgbClr val="8B8B8B"/>
                </a:solidFill>
                <a:latin typeface="Calibri"/>
              </a:rPr>
              <a:t>	</a:t>
            </a:r>
            <a:r>
              <a:rPr lang="es-MX" sz="3200" smtClean="0">
                <a:solidFill>
                  <a:srgbClr val="8B8B8B"/>
                </a:solidFill>
                <a:latin typeface="Calibri"/>
              </a:rPr>
              <a:t>Marzo</a:t>
            </a:r>
            <a:endParaRPr dirty="0"/>
          </a:p>
          <a:p>
            <a:pPr>
              <a:lnSpc>
                <a:spcPct val="100000"/>
              </a:lnSpc>
            </a:pPr>
            <a:r>
              <a:rPr lang="es-MX" sz="3200" dirty="0">
                <a:solidFill>
                  <a:srgbClr val="8B8B8B"/>
                </a:solidFill>
                <a:latin typeface="Calibri"/>
              </a:rPr>
              <a:t>		</a:t>
            </a:r>
            <a:r>
              <a:rPr lang="es-MX" sz="3200" dirty="0" smtClean="0">
                <a:solidFill>
                  <a:srgbClr val="8B8B8B"/>
                </a:solidFill>
                <a:latin typeface="Calibri"/>
              </a:rPr>
              <a:t>31/03/2015</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dirty="0" smtClean="0">
                <a:solidFill>
                  <a:srgbClr val="000000"/>
                </a:solidFill>
                <a:latin typeface="Calibri"/>
              </a:rPr>
              <a:t>Índice de Satisfacción</a:t>
            </a:r>
            <a:endParaRPr dirty="0"/>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s-MX" sz="3200" dirty="0" smtClean="0"/>
              <a:t> Por falta de coordinación y comunicación esta sección no pudo ser realizada acorde a lo planeado.</a:t>
            </a:r>
            <a:endParaRPr lang="es-MX" sz="3200"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Riesgos</a:t>
            </a:r>
            <a:endParaRPr/>
          </a:p>
        </p:txBody>
      </p:sp>
      <p:sp>
        <p:nvSpPr>
          <p:cNvPr id="9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4" name="Tabla 3"/>
          <p:cNvGraphicFramePr>
            <a:graphicFrameLocks noGrp="1"/>
          </p:cNvGraphicFramePr>
          <p:nvPr>
            <p:extLst>
              <p:ext uri="{D42A27DB-BD31-4B8C-83A1-F6EECF244321}">
                <p14:modId xmlns:p14="http://schemas.microsoft.com/office/powerpoint/2010/main" val="1537145252"/>
              </p:ext>
            </p:extLst>
          </p:nvPr>
        </p:nvGraphicFramePr>
        <p:xfrm>
          <a:off x="457200" y="1196752"/>
          <a:ext cx="8686802" cy="4191224"/>
        </p:xfrm>
        <a:graphic>
          <a:graphicData uri="http://schemas.openxmlformats.org/drawingml/2006/table">
            <a:tbl>
              <a:tblPr>
                <a:tableStyleId>{5C22544A-7EE6-4342-B048-85BDC9FD1C3A}</a:tableStyleId>
              </a:tblPr>
              <a:tblGrid>
                <a:gridCol w="135335"/>
                <a:gridCol w="1581725"/>
                <a:gridCol w="634382"/>
                <a:gridCol w="634382"/>
                <a:gridCol w="634382"/>
                <a:gridCol w="634382"/>
                <a:gridCol w="1581725"/>
                <a:gridCol w="1581725"/>
                <a:gridCol w="634382"/>
                <a:gridCol w="634382"/>
              </a:tblGrid>
              <a:tr h="228114">
                <a:tc>
                  <a:txBody>
                    <a:bodyPr/>
                    <a:lstStyle/>
                    <a:p>
                      <a:pPr algn="ctr" fontAlgn="ctr"/>
                      <a:r>
                        <a:rPr lang="es-MX" sz="700" u="none" strike="noStrike">
                          <a:effectLst/>
                        </a:rPr>
                        <a:t>ID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DESCRIPCIÓN DEL RIESGO</a:t>
                      </a:r>
                      <a:endParaRPr lang="es-MX" sz="700" b="1"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IMPACTO</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PROBABILIDAD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EXPOSICIÓN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PRIORIDAD</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MITIGACIÓN</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PLAN DE CONTINGENCIA</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RESPONSABLE</a:t>
                      </a:r>
                      <a:endParaRPr lang="es-MX" sz="7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STATUS</a:t>
                      </a:r>
                      <a:endParaRPr lang="es-MX" sz="700" b="1" i="0" u="none" strike="noStrike">
                        <a:solidFill>
                          <a:srgbClr val="000000"/>
                        </a:solidFill>
                        <a:effectLst/>
                        <a:latin typeface="Calibri" panose="020F0502020204030204" pitchFamily="34" charset="0"/>
                      </a:endParaRPr>
                    </a:p>
                  </a:txBody>
                  <a:tcPr marL="0" marR="0" marT="0" marB="0" anchor="ctr"/>
                </a:tc>
              </a:tr>
              <a:tr h="753959">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en ocasiones el exceso de trabajo obliga a desviar las estrategias encaminadas a los objetivos organizacional, existe la posibilidad de que el apego a los procesos no sea el esperado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600" u="none" strike="noStrike">
                          <a:effectLst/>
                        </a:rPr>
                        <a:t>Generar políticas que refuercen el uso de los procesos</a:t>
                      </a:r>
                      <a:endParaRPr lang="es-ES" sz="600" b="0" i="0" u="none" strike="noStrike">
                        <a:solidFill>
                          <a:srgbClr val="000000"/>
                        </a:solidFill>
                        <a:effectLst/>
                        <a:latin typeface="Tahoma" panose="020B0604030504040204" pitchFamily="34" charset="0"/>
                      </a:endParaRPr>
                    </a:p>
                  </a:txBody>
                  <a:tcPr marL="0" marR="0" marT="0" marB="0" anchor="ctr"/>
                </a:tc>
                <a:tc>
                  <a:txBody>
                    <a:bodyPr/>
                    <a:lstStyle/>
                    <a:p>
                      <a:pPr algn="l" fontAlgn="ctr"/>
                      <a:r>
                        <a:rPr lang="es-ES" sz="700" u="none" strike="noStrike">
                          <a:effectLst/>
                        </a:rPr>
                        <a:t>Capacitar al personal en los procesos</a:t>
                      </a:r>
                      <a:br>
                        <a:rPr lang="es-ES" sz="700" u="none" strike="noStrike">
                          <a:effectLst/>
                        </a:rPr>
                      </a:br>
                      <a:r>
                        <a:rPr lang="es-ES" sz="700" u="none" strike="noStrike">
                          <a:effectLst/>
                        </a:rPr>
                        <a:t>Adecuar los procesos de acuerdo a la operación</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570287">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Si no se tiene el personal para la entrega del servicio calificado, la entrega del  podrían ser deficientes y no se lograría una entrega de calidad</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Generar un plan de capacitación para incrementar las habilidades del personal</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s-ES" sz="700" u="none" strike="noStrike">
                          <a:effectLst/>
                        </a:rPr>
                        <a:t>Contratar personal experto en los servicios que ofrece la empresa</a:t>
                      </a:r>
                      <a:endParaRPr lang="es-ES"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Perdida de Servidor por falla en el equipo o siniestro natural</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respaldos preventivos con toda la informacion en un lugar diferente al ordenador </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Reinstalar servicio en un servidor distinto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elevadas a causa de pocos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servicio adecuado para que los clientes comiencen a recomendar los servicios otorgados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Buscar mas clientes para poder invertir mas tiempo del planeado en la ejecucion</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Ocurrido</a:t>
                      </a:r>
                      <a:endParaRPr lang="es-MX" sz="700" b="0" i="0" u="none" strike="noStrike">
                        <a:solidFill>
                          <a:srgbClr val="000000"/>
                        </a:solidFill>
                        <a:effectLst/>
                        <a:latin typeface="Calibri" panose="020F0502020204030204" pitchFamily="34" charset="0"/>
                      </a:endParaRPr>
                    </a:p>
                  </a:txBody>
                  <a:tcPr marL="0" marR="0" marT="0" marB="0" anchor="ctr"/>
                </a:tc>
              </a:tr>
              <a:tr h="628299">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Debido a que el servicio web en ocasiones es inestable existe la probabilidad de que el sistema utilizado de tickets sea inaccesible por algunos momentos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0,9</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limpiezas y mantenimintos adecuados al servicio HTTP del servidor para evitar fallas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Generar registro temporal en herramientas secundarias y en caso de falla total migrar la informacion a la herramienta vtigger</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502641">
                <a:tc>
                  <a:txBody>
                    <a:bodyPr/>
                    <a:lstStyle/>
                    <a:p>
                      <a:pPr algn="ctr" fontAlgn="ctr"/>
                      <a:r>
                        <a:rPr lang="es-MX" sz="700" u="none" strike="noStrike">
                          <a:effectLst/>
                        </a:rPr>
                        <a:t>6</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o falta de integrantes del equipo basico de trabajo</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55%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2,2</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Capacitar a todo el personal en diversas secciones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Dividir tareas del trabajo diario entre integrantes disponibles y en caso de ausencia definitiva contratacion de personale</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Mitigado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7</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Desviaciones de costos y esfuerzo elevadas a causa de exceso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3</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60%</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Distribucion de trabajo entre equipo de trabajo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Contratacion y capacitacion de personal nuevo que pueda cubrir necesidades de clientes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Fidel Reyna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Abierto</a:t>
                      </a:r>
                      <a:endParaRPr lang="es-MX" sz="700" b="0" i="0" u="none" strike="noStrike">
                        <a:solidFill>
                          <a:srgbClr val="000000"/>
                        </a:solidFill>
                        <a:effectLst/>
                        <a:latin typeface="Calibri" panose="020F0502020204030204" pitchFamily="34" charset="0"/>
                      </a:endParaRPr>
                    </a:p>
                  </a:txBody>
                  <a:tcPr marL="0" marR="0" marT="0" marB="0" anchor="ctr"/>
                </a:tc>
              </a:tr>
              <a:tr h="376981">
                <a:tc>
                  <a:txBody>
                    <a:bodyPr/>
                    <a:lstStyle/>
                    <a:p>
                      <a:pPr algn="ctr" fontAlgn="ctr"/>
                      <a:r>
                        <a:rPr lang="es-MX" sz="700" u="none" strike="noStrike">
                          <a:effectLst/>
                        </a:rPr>
                        <a:t>8</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MX" sz="700" u="none" strike="noStrike">
                          <a:effectLst/>
                        </a:rPr>
                        <a:t>Perdida de repositorio de datos</a:t>
                      </a:r>
                      <a:endParaRPr lang="es-MX"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15%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0,75</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a:effectLst/>
                        </a:rPr>
                        <a:t>4</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l" fontAlgn="t"/>
                      <a:r>
                        <a:rPr lang="es-ES" sz="700" u="none" strike="noStrike">
                          <a:effectLst/>
                        </a:rPr>
                        <a:t>Generar espaldo secundario en maquinas ajenas al repositorio</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l" fontAlgn="t"/>
                      <a:r>
                        <a:rPr lang="es-ES" sz="700" u="none" strike="noStrike">
                          <a:effectLst/>
                        </a:rPr>
                        <a:t>Generacion de un repositorio nuevo que contenga los datos del proyecto agregados</a:t>
                      </a:r>
                      <a:endParaRPr lang="es-ES" sz="700" b="0" i="0" u="none" strike="noStrike">
                        <a:solidFill>
                          <a:srgbClr val="000000"/>
                        </a:solidFill>
                        <a:effectLst/>
                        <a:latin typeface="Calibri" panose="020F0502020204030204" pitchFamily="34" charset="0"/>
                      </a:endParaRPr>
                    </a:p>
                  </a:txBody>
                  <a:tcPr marL="0" marR="0" marT="0" marB="0"/>
                </a:tc>
                <a:tc>
                  <a:txBody>
                    <a:bodyPr/>
                    <a:lstStyle/>
                    <a:p>
                      <a:pPr algn="ctr" fontAlgn="ctr"/>
                      <a:r>
                        <a:rPr lang="es-MX" sz="700" u="none" strike="noStrike">
                          <a:effectLst/>
                        </a:rPr>
                        <a:t>Jovanny Zepeda</a:t>
                      </a:r>
                      <a:endParaRPr lang="es-MX" sz="7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700" u="none" strike="noStrike" dirty="0">
                          <a:effectLst/>
                        </a:rPr>
                        <a:t>Abierto</a:t>
                      </a:r>
                      <a:endParaRPr lang="es-MX" sz="7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5" name="CuadroTexto 4"/>
          <p:cNvSpPr txBox="1"/>
          <p:nvPr/>
        </p:nvSpPr>
        <p:spPr>
          <a:xfrm>
            <a:off x="457200" y="5373216"/>
            <a:ext cx="8686800" cy="923330"/>
          </a:xfrm>
          <a:prstGeom prst="rect">
            <a:avLst/>
          </a:prstGeom>
          <a:noFill/>
        </p:spPr>
        <p:txBody>
          <a:bodyPr wrap="square" rtlCol="0">
            <a:spAutoFit/>
          </a:bodyPr>
          <a:lstStyle/>
          <a:p>
            <a:r>
              <a:rPr lang="es-MX" dirty="0" smtClean="0"/>
              <a:t>Se genera plan </a:t>
            </a:r>
            <a:r>
              <a:rPr lang="es-MX" smtClean="0"/>
              <a:t>de mitigación </a:t>
            </a:r>
            <a:r>
              <a:rPr lang="es-MX" dirty="0" smtClean="0"/>
              <a:t>para la posible perdida del servidor almacenando los respaldos en repositorio GIT a su vez se mitiga la posible falla del servicio web definiendo que se debe realizar un mantenimiento cada cierre de mes.</a:t>
            </a:r>
            <a:endParaRPr lang="es-MX" dirty="0"/>
          </a:p>
        </p:txBody>
      </p:sp>
    </p:spTree>
    <p:extLst>
      <p:ext uri="{BB962C8B-B14F-4D97-AF65-F5344CB8AC3E}">
        <p14:creationId xmlns:p14="http://schemas.microsoft.com/office/powerpoint/2010/main" val="136734961"/>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Respaldos</a:t>
            </a:r>
            <a:endParaRPr/>
          </a:p>
        </p:txBody>
      </p:sp>
      <p:sp>
        <p:nvSpPr>
          <p:cNvPr id="94"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smtClean="0"/>
              <a:t> Se </a:t>
            </a:r>
            <a:r>
              <a:rPr lang="en-US" dirty="0" err="1" smtClean="0"/>
              <a:t>generan</a:t>
            </a:r>
            <a:r>
              <a:rPr lang="en-US" dirty="0" smtClean="0"/>
              <a:t> los </a:t>
            </a:r>
            <a:r>
              <a:rPr lang="en-US" dirty="0" err="1" smtClean="0"/>
              <a:t>primeros</a:t>
            </a:r>
            <a:r>
              <a:rPr lang="en-US" dirty="0" smtClean="0"/>
              <a:t> dos </a:t>
            </a:r>
            <a:r>
              <a:rPr lang="en-US" dirty="0" err="1" smtClean="0"/>
              <a:t>respaldos</a:t>
            </a:r>
            <a:r>
              <a:rPr lang="en-US" dirty="0" smtClean="0"/>
              <a:t> </a:t>
            </a:r>
            <a:r>
              <a:rPr lang="en-US" dirty="0" err="1" smtClean="0"/>
              <a:t>semanales</a:t>
            </a:r>
            <a:r>
              <a:rPr lang="en-US" dirty="0" smtClean="0"/>
              <a:t> del Sistema , los </a:t>
            </a:r>
            <a:r>
              <a:rPr lang="en-US" dirty="0" err="1" smtClean="0"/>
              <a:t>cuales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apreciados</a:t>
            </a:r>
            <a:r>
              <a:rPr lang="en-US" dirty="0" smtClean="0"/>
              <a:t> en la </a:t>
            </a:r>
            <a:r>
              <a:rPr lang="en-US" dirty="0" err="1" smtClean="0"/>
              <a:t>siguiente</a:t>
            </a:r>
            <a:r>
              <a:rPr lang="en-US" dirty="0" smtClean="0"/>
              <a:t> </a:t>
            </a:r>
            <a:r>
              <a:rPr lang="en-US" dirty="0" err="1" smtClean="0"/>
              <a:t>imagen</a:t>
            </a:r>
            <a:r>
              <a:rPr lang="en-US" dirty="0" smtClean="0"/>
              <a:t> </a:t>
            </a:r>
            <a:r>
              <a:rPr lang="en-US" dirty="0" err="1" smtClean="0"/>
              <a:t>capturada</a:t>
            </a:r>
            <a:r>
              <a:rPr lang="en-US" dirty="0" smtClean="0"/>
              <a:t> de los logs </a:t>
            </a:r>
            <a:r>
              <a:rPr lang="en-US" dirty="0" err="1" smtClean="0"/>
              <a:t>generados</a:t>
            </a:r>
            <a:r>
              <a:rPr lang="en-US" dirty="0" smtClean="0"/>
              <a:t> </a:t>
            </a:r>
            <a:r>
              <a:rPr lang="en-US" dirty="0" err="1" smtClean="0"/>
              <a:t>por</a:t>
            </a:r>
            <a:r>
              <a:rPr lang="en-US" dirty="0" smtClean="0"/>
              <a:t> la </a:t>
            </a:r>
            <a:r>
              <a:rPr lang="en-US" dirty="0" err="1" smtClean="0"/>
              <a:t>herramienta</a:t>
            </a:r>
            <a:r>
              <a:rPr lang="en-US" smtClean="0"/>
              <a:t> GIT:</a:t>
            </a:r>
            <a:endParaRPr lang="en-US" dirty="0" smtClean="0"/>
          </a:p>
          <a:p>
            <a:pPr>
              <a:lnSpc>
                <a:spcPct val="100000"/>
              </a:lnSpc>
            </a:pPr>
            <a:endParaRPr dirty="0"/>
          </a:p>
        </p:txBody>
      </p:sp>
      <p:pic>
        <p:nvPicPr>
          <p:cNvPr id="2" name="Imagen 1"/>
          <p:cNvPicPr>
            <a:picLocks noChangeAspect="1"/>
          </p:cNvPicPr>
          <p:nvPr/>
        </p:nvPicPr>
        <p:blipFill rotWithShape="1">
          <a:blip r:embed="rId2"/>
          <a:srcRect l="15301" t="22438" r="38188" b="49015"/>
          <a:stretch/>
        </p:blipFill>
        <p:spPr>
          <a:xfrm>
            <a:off x="899591" y="2492896"/>
            <a:ext cx="6570109" cy="3024336"/>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479460689"/>
              </p:ext>
            </p:extLst>
          </p:nvPr>
        </p:nvGraphicFramePr>
        <p:xfrm>
          <a:off x="1547664" y="2348880"/>
          <a:ext cx="6048672" cy="2232248"/>
        </p:xfrm>
        <a:graphic>
          <a:graphicData uri="http://schemas.openxmlformats.org/drawingml/2006/table">
            <a:tbl>
              <a:tblPr>
                <a:tableStyleId>{5C22544A-7EE6-4342-B048-85BDC9FD1C3A}</a:tableStyleId>
              </a:tblPr>
              <a:tblGrid>
                <a:gridCol w="963939"/>
                <a:gridCol w="2048368"/>
                <a:gridCol w="1927877"/>
                <a:gridCol w="1108488"/>
              </a:tblGrid>
              <a:tr h="528242">
                <a:tc gridSpan="4">
                  <a:txBody>
                    <a:bodyPr/>
                    <a:lstStyle/>
                    <a:p>
                      <a:pPr algn="ctr" fontAlgn="ctr"/>
                      <a:r>
                        <a:rPr lang="es-ES" sz="1100" u="none" strike="noStrike" dirty="0" smtClean="0">
                          <a:effectLst/>
                        </a:rPr>
                        <a:t>Bitácora </a:t>
                      </a:r>
                      <a:r>
                        <a:rPr lang="es-ES" sz="1100" u="none" strike="noStrike" dirty="0">
                          <a:effectLst/>
                        </a:rPr>
                        <a:t>de Respaldos semanales en el servicio de tickets</a:t>
                      </a:r>
                      <a:endParaRPr lang="es-E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s-MX"/>
                    </a:p>
                  </a:txBody>
                  <a:tcPr/>
                </a:tc>
                <a:tc hMerge="1">
                  <a:txBody>
                    <a:bodyPr/>
                    <a:lstStyle/>
                    <a:p>
                      <a:endParaRPr lang="es-MX"/>
                    </a:p>
                  </a:txBody>
                  <a:tcPr/>
                </a:tc>
                <a:tc hMerge="1">
                  <a:txBody>
                    <a:bodyPr/>
                    <a:lstStyle/>
                    <a:p>
                      <a:endParaRPr lang="es-MX"/>
                    </a:p>
                  </a:txBody>
                  <a:tcPr/>
                </a:tc>
              </a:tr>
              <a:tr h="568002">
                <a:tc>
                  <a:txBody>
                    <a:bodyPr/>
                    <a:lstStyle/>
                    <a:p>
                      <a:pPr algn="l" fontAlgn="b"/>
                      <a:r>
                        <a:rPr lang="es-MX" sz="1100" u="none" strike="noStrike">
                          <a:effectLst/>
                        </a:rPr>
                        <a:t>Fecha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Responsable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dirty="0">
                          <a:effectLst/>
                        </a:rPr>
                        <a:t>fecha en Repositorio</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Estado</a:t>
                      </a:r>
                      <a:endParaRPr lang="es-MX" sz="1100" b="0" i="0" u="none" strike="noStrike">
                        <a:solidFill>
                          <a:srgbClr val="000000"/>
                        </a:solidFill>
                        <a:effectLst/>
                        <a:latin typeface="Calibri" panose="020F0502020204030204" pitchFamily="34" charset="0"/>
                      </a:endParaRPr>
                    </a:p>
                  </a:txBody>
                  <a:tcPr marL="9525" marR="9525" marT="9525" marB="0" anchor="b"/>
                </a:tc>
              </a:tr>
              <a:tr h="568002">
                <a:tc>
                  <a:txBody>
                    <a:bodyPr/>
                    <a:lstStyle/>
                    <a:p>
                      <a:pPr algn="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20/03/2015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Realizada</a:t>
                      </a:r>
                      <a:endParaRPr lang="es-MX" sz="1100" b="0" i="0" u="none" strike="noStrike" dirty="0">
                        <a:solidFill>
                          <a:srgbClr val="000000"/>
                        </a:solidFill>
                        <a:effectLst/>
                        <a:latin typeface="Calibri" panose="020F0502020204030204" pitchFamily="34" charset="0"/>
                      </a:endParaRPr>
                    </a:p>
                  </a:txBody>
                  <a:tcPr marL="9525" marR="9525" marT="9525" marB="0" anchor="b"/>
                </a:tc>
              </a:tr>
              <a:tr h="568002">
                <a:tc>
                  <a:txBody>
                    <a:bodyPr/>
                    <a:lstStyle/>
                    <a:p>
                      <a:pPr algn="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Jovanny Zepeda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27/03/2015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dirty="0">
                          <a:effectLst/>
                        </a:rPr>
                        <a:t>Realizada</a:t>
                      </a:r>
                      <a:endParaRPr lang="es-MX"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93816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Hitos </a:t>
            </a:r>
            <a:endParaRPr/>
          </a:p>
        </p:txBody>
      </p:sp>
      <p:sp>
        <p:nvSpPr>
          <p:cNvPr id="7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graphicFrame>
        <p:nvGraphicFramePr>
          <p:cNvPr id="2" name="Tabla 1"/>
          <p:cNvGraphicFramePr>
            <a:graphicFrameLocks noGrp="1"/>
          </p:cNvGraphicFramePr>
          <p:nvPr>
            <p:extLst>
              <p:ext uri="{D42A27DB-BD31-4B8C-83A1-F6EECF244321}">
                <p14:modId xmlns:p14="http://schemas.microsoft.com/office/powerpoint/2010/main" val="3931708968"/>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s-MX" dirty="0" smtClean="0"/>
                        <a:t>Nombre de hito</a:t>
                      </a:r>
                      <a:endParaRPr lang="es-MX" dirty="0"/>
                    </a:p>
                  </a:txBody>
                  <a:tcPr/>
                </a:tc>
                <a:tc>
                  <a:txBody>
                    <a:bodyPr/>
                    <a:lstStyle/>
                    <a:p>
                      <a:pPr algn="ctr"/>
                      <a:r>
                        <a:rPr lang="es-MX" dirty="0" smtClean="0"/>
                        <a:t>Fecha Planeada</a:t>
                      </a:r>
                      <a:endParaRPr lang="es-MX" dirty="0"/>
                    </a:p>
                  </a:txBody>
                  <a:tcPr/>
                </a:tc>
                <a:tc>
                  <a:txBody>
                    <a:bodyPr/>
                    <a:lstStyle/>
                    <a:p>
                      <a:pPr algn="ctr"/>
                      <a:r>
                        <a:rPr lang="es-MX" dirty="0" smtClean="0"/>
                        <a:t>Fecha Real</a:t>
                      </a:r>
                      <a:endParaRPr lang="es-MX" dirty="0"/>
                    </a:p>
                  </a:txBody>
                  <a:tcPr/>
                </a:tc>
              </a:tr>
              <a:tr h="370840">
                <a:tc>
                  <a:txBody>
                    <a:bodyPr/>
                    <a:lstStyle/>
                    <a:p>
                      <a:pPr algn="ctr"/>
                      <a:r>
                        <a:rPr lang="es-MX" dirty="0" smtClean="0"/>
                        <a:t>Planeación</a:t>
                      </a:r>
                      <a:endParaRPr lang="es-MX" dirty="0"/>
                    </a:p>
                  </a:txBody>
                  <a:tcPr/>
                </a:tc>
                <a:tc>
                  <a:txBody>
                    <a:bodyPr/>
                    <a:lstStyle/>
                    <a:p>
                      <a:pPr algn="ctr"/>
                      <a:r>
                        <a:rPr lang="es-MX" dirty="0" smtClean="0"/>
                        <a:t>09-02-15</a:t>
                      </a:r>
                      <a:endParaRPr lang="es-MX" dirty="0"/>
                    </a:p>
                  </a:txBody>
                  <a:tcPr/>
                </a:tc>
                <a:tc>
                  <a:txBody>
                    <a:bodyPr/>
                    <a:lstStyle/>
                    <a:p>
                      <a:pPr algn="ctr"/>
                      <a:r>
                        <a:rPr lang="es-MX" dirty="0" smtClean="0"/>
                        <a:t>09-02-15</a:t>
                      </a:r>
                      <a:endParaRPr lang="es-MX" dirty="0"/>
                    </a:p>
                  </a:txBody>
                  <a:tcPr/>
                </a:tc>
              </a:tr>
              <a:tr h="370840">
                <a:tc>
                  <a:txBody>
                    <a:bodyPr/>
                    <a:lstStyle/>
                    <a:p>
                      <a:pPr algn="ctr"/>
                      <a:r>
                        <a:rPr lang="es-MX" dirty="0" smtClean="0"/>
                        <a:t>Febrero</a:t>
                      </a:r>
                      <a:endParaRPr lang="es-MX" dirty="0"/>
                    </a:p>
                  </a:txBody>
                  <a:tcPr/>
                </a:tc>
                <a:tc>
                  <a:txBody>
                    <a:bodyPr/>
                    <a:lstStyle/>
                    <a:p>
                      <a:pPr algn="ctr"/>
                      <a:r>
                        <a:rPr lang="es-MX" dirty="0" smtClean="0"/>
                        <a:t>27-02-15</a:t>
                      </a:r>
                      <a:endParaRPr lang="es-MX" dirty="0"/>
                    </a:p>
                  </a:txBody>
                  <a:tcPr/>
                </a:tc>
                <a:tc>
                  <a:txBody>
                    <a:bodyPr/>
                    <a:lstStyle/>
                    <a:p>
                      <a:pPr algn="ctr"/>
                      <a:r>
                        <a:rPr lang="es-MX" dirty="0" smtClean="0"/>
                        <a:t>27-02-15</a:t>
                      </a:r>
                      <a:endParaRPr lang="es-MX" dirty="0"/>
                    </a:p>
                  </a:txBody>
                  <a:tcPr/>
                </a:tc>
              </a:tr>
              <a:tr h="370840">
                <a:tc>
                  <a:txBody>
                    <a:bodyPr/>
                    <a:lstStyle/>
                    <a:p>
                      <a:pPr algn="ctr"/>
                      <a:r>
                        <a:rPr lang="es-MX" dirty="0" smtClean="0"/>
                        <a:t>Marzo</a:t>
                      </a:r>
                      <a:endParaRPr lang="es-MX" dirty="0"/>
                    </a:p>
                  </a:txBody>
                  <a:tcPr/>
                </a:tc>
                <a:tc>
                  <a:txBody>
                    <a:bodyPr/>
                    <a:lstStyle/>
                    <a:p>
                      <a:pPr algn="ctr"/>
                      <a:r>
                        <a:rPr lang="es-MX" dirty="0" smtClean="0"/>
                        <a:t>31-03-15</a:t>
                      </a:r>
                      <a:endParaRPr lang="es-MX"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dirty="0" smtClean="0"/>
                        <a:t>31-03-15</a:t>
                      </a:r>
                    </a:p>
                  </a:txBody>
                  <a:tcPr/>
                </a:tc>
              </a:tr>
            </a:tbl>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Recursos humanos</a:t>
            </a:r>
            <a:endParaRPr/>
          </a:p>
        </p:txBody>
      </p:sp>
      <p:sp>
        <p:nvSpPr>
          <p:cNvPr id="78" name="CustomShape 2"/>
          <p:cNvSpPr/>
          <p:nvPr/>
        </p:nvSpPr>
        <p:spPr>
          <a:xfrm>
            <a:off x="457200" y="1600200"/>
            <a:ext cx="8228160" cy="4524480"/>
          </a:xfrm>
          <a:prstGeom prst="rect">
            <a:avLst/>
          </a:prstGeom>
        </p:spPr>
        <p:txBody>
          <a:bodyPr lIns="90000" tIns="45000" rIns="90000" bIns="45000"/>
          <a:lstStyle/>
          <a:p>
            <a:pPr>
              <a:lnSpc>
                <a:spcPct val="100000"/>
              </a:lnSpc>
              <a:buFont typeface="Arial"/>
              <a:buChar char="•"/>
            </a:pPr>
            <a:r>
              <a:rPr lang="en-US" dirty="0"/>
              <a:t> </a:t>
            </a:r>
            <a:r>
              <a:rPr lang="en-US" dirty="0" smtClean="0"/>
              <a:t>Fidel </a:t>
            </a:r>
            <a:r>
              <a:rPr lang="en-US" dirty="0"/>
              <a:t>Reyna        – </a:t>
            </a:r>
            <a:r>
              <a:rPr lang="es-MX" dirty="0"/>
              <a:t>Dirección</a:t>
            </a:r>
            <a:r>
              <a:rPr lang="en-US" dirty="0"/>
              <a:t>.</a:t>
            </a:r>
          </a:p>
          <a:p>
            <a:pPr>
              <a:lnSpc>
                <a:spcPct val="100000"/>
              </a:lnSpc>
              <a:buFont typeface="Arial"/>
              <a:buChar char="•"/>
            </a:pPr>
            <a:r>
              <a:rPr lang="en-US" dirty="0"/>
              <a:t> Samuel Reyna    – </a:t>
            </a:r>
            <a:r>
              <a:rPr lang="es-MX" dirty="0"/>
              <a:t>Técnico</a:t>
            </a:r>
            <a:r>
              <a:rPr lang="en-US" dirty="0"/>
              <a:t> de </a:t>
            </a:r>
            <a:r>
              <a:rPr lang="en-US" dirty="0" err="1"/>
              <a:t>soporte</a:t>
            </a:r>
            <a:r>
              <a:rPr lang="en-US" dirty="0"/>
              <a:t>.</a:t>
            </a:r>
          </a:p>
          <a:p>
            <a:pPr>
              <a:lnSpc>
                <a:spcPct val="100000"/>
              </a:lnSpc>
              <a:buFont typeface="Arial"/>
              <a:buChar char="•"/>
            </a:pPr>
            <a:r>
              <a:rPr lang="en-US" dirty="0"/>
              <a:t> Mayra Tejeda      – Auditor.</a:t>
            </a:r>
          </a:p>
          <a:p>
            <a:pPr>
              <a:lnSpc>
                <a:spcPct val="100000"/>
              </a:lnSpc>
              <a:buFont typeface="Arial"/>
              <a:buChar char="•"/>
            </a:pPr>
            <a:r>
              <a:rPr lang="en-US" dirty="0"/>
              <a:t> Jovanny Zepeda – </a:t>
            </a:r>
            <a:r>
              <a:rPr lang="es-MX" dirty="0"/>
              <a:t>Técnico</a:t>
            </a:r>
            <a:r>
              <a:rPr lang="en-US" dirty="0"/>
              <a:t> de </a:t>
            </a:r>
            <a:r>
              <a:rPr lang="en-US" dirty="0" err="1"/>
              <a:t>sorporte</a:t>
            </a:r>
            <a:r>
              <a:rPr lang="en-US" dirty="0"/>
              <a:t> y </a:t>
            </a:r>
            <a:r>
              <a:rPr lang="es-MX" dirty="0"/>
              <a:t>coordinador</a:t>
            </a:r>
            <a:r>
              <a:rPr lang="en-US" dirty="0"/>
              <a:t> de </a:t>
            </a:r>
            <a:r>
              <a:rPr lang="en-US" dirty="0" err="1"/>
              <a:t>soporte</a:t>
            </a:r>
            <a:r>
              <a:rPr lang="en-US" dirty="0"/>
              <a:t>.</a:t>
            </a:r>
          </a:p>
          <a:p>
            <a:pPr>
              <a:lnSpc>
                <a:spcPct val="100000"/>
              </a:lnSpc>
              <a:buFont typeface="Arial"/>
              <a:buChar char="•"/>
            </a:pPr>
            <a:r>
              <a:rPr lang="en-US" dirty="0"/>
              <a:t> </a:t>
            </a:r>
            <a:r>
              <a:rPr lang="es-MX" dirty="0"/>
              <a:t>Capacitaciones</a:t>
            </a:r>
            <a:r>
              <a:rPr lang="en-US" dirty="0"/>
              <a:t>: hasta la </a:t>
            </a:r>
            <a:r>
              <a:rPr lang="en-US" dirty="0" err="1"/>
              <a:t>fecha</a:t>
            </a:r>
            <a:r>
              <a:rPr lang="en-US" dirty="0"/>
              <a:t> no se </a:t>
            </a:r>
            <a:r>
              <a:rPr lang="en-US" dirty="0" err="1"/>
              <a:t>han</a:t>
            </a:r>
            <a:r>
              <a:rPr lang="en-US" dirty="0"/>
              <a:t> </a:t>
            </a:r>
            <a:r>
              <a:rPr lang="es-MX" dirty="0"/>
              <a:t>recibido</a:t>
            </a:r>
            <a:r>
              <a:rPr lang="en-US" dirty="0"/>
              <a:t> </a:t>
            </a:r>
            <a:r>
              <a:rPr lang="es-MX" dirty="0"/>
              <a:t>capacitaciones</a:t>
            </a:r>
            <a:r>
              <a:rPr lang="en-US" dirty="0"/>
              <a:t>, motive </a:t>
            </a:r>
            <a:r>
              <a:rPr lang="en-US" dirty="0" err="1"/>
              <a:t>por</a:t>
            </a:r>
            <a:r>
              <a:rPr lang="en-US" dirty="0"/>
              <a:t> el </a:t>
            </a:r>
            <a:r>
              <a:rPr lang="en-US" dirty="0" err="1"/>
              <a:t>cual</a:t>
            </a:r>
            <a:r>
              <a:rPr lang="en-US" dirty="0"/>
              <a:t> </a:t>
            </a:r>
            <a:r>
              <a:rPr lang="en-US" dirty="0" err="1"/>
              <a:t>esta</a:t>
            </a:r>
            <a:r>
              <a:rPr lang="en-US" dirty="0"/>
              <a:t> </a:t>
            </a:r>
            <a:r>
              <a:rPr lang="es-MX" dirty="0"/>
              <a:t>sección</a:t>
            </a:r>
            <a:r>
              <a:rPr lang="en-US" dirty="0"/>
              <a:t> </a:t>
            </a:r>
            <a:r>
              <a:rPr lang="es-MX" dirty="0"/>
              <a:t>es</a:t>
            </a:r>
            <a:r>
              <a:rPr lang="en-US" dirty="0"/>
              <a:t> </a:t>
            </a:r>
            <a:r>
              <a:rPr lang="es-MX" dirty="0" smtClean="0"/>
              <a:t>anulada.</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Costos</a:t>
            </a:r>
            <a:endParaRPr/>
          </a:p>
        </p:txBody>
      </p:sp>
      <p:sp>
        <p:nvSpPr>
          <p:cNvPr id="8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smtClean="0">
              <a:solidFill>
                <a:srgbClr val="000000"/>
              </a:solidFill>
              <a:latin typeface="Calibri"/>
            </a:endParaRPr>
          </a:p>
        </p:txBody>
      </p:sp>
      <p:sp>
        <p:nvSpPr>
          <p:cNvPr id="2" name="CuadroTexto 1"/>
          <p:cNvSpPr txBox="1"/>
          <p:nvPr/>
        </p:nvSpPr>
        <p:spPr>
          <a:xfrm>
            <a:off x="5220072" y="1416240"/>
            <a:ext cx="3168352" cy="2585323"/>
          </a:xfrm>
          <a:prstGeom prst="rect">
            <a:avLst/>
          </a:prstGeom>
          <a:noFill/>
        </p:spPr>
        <p:txBody>
          <a:bodyPr wrap="square" rtlCol="0">
            <a:spAutoFit/>
          </a:bodyPr>
          <a:lstStyle/>
          <a:p>
            <a:r>
              <a:rPr lang="es-MX" dirty="0" smtClean="0"/>
              <a:t>Tras la adquisición de los primeros clientes se comienzan a generar gastos en servicio y planeación, sin embargo se muestra una desviación lo suficientemente grande por lo que se deberá poner énfasis en el problema presentado.</a:t>
            </a:r>
            <a:endParaRPr lang="es-MX" dirty="0"/>
          </a:p>
        </p:txBody>
      </p:sp>
      <p:graphicFrame>
        <p:nvGraphicFramePr>
          <p:cNvPr id="8" name="1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200-000002000000}"/>
              </a:ext>
            </a:extLst>
          </p:cNvPr>
          <p:cNvGraphicFramePr>
            <a:graphicFrameLocks/>
          </p:cNvGraphicFramePr>
          <p:nvPr>
            <p:extLst>
              <p:ext uri="{D42A27DB-BD31-4B8C-83A1-F6EECF244321}">
                <p14:modId xmlns:p14="http://schemas.microsoft.com/office/powerpoint/2010/main" val="730193999"/>
              </p:ext>
            </p:extLst>
          </p:nvPr>
        </p:nvGraphicFramePr>
        <p:xfrm>
          <a:off x="552822" y="836712"/>
          <a:ext cx="466725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2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200-000003000000}"/>
              </a:ext>
            </a:extLst>
          </p:cNvPr>
          <p:cNvGraphicFramePr>
            <a:graphicFrameLocks/>
          </p:cNvGraphicFramePr>
          <p:nvPr>
            <p:extLst>
              <p:ext uri="{D42A27DB-BD31-4B8C-83A1-F6EECF244321}">
                <p14:modId xmlns:p14="http://schemas.microsoft.com/office/powerpoint/2010/main" val="3871681303"/>
              </p:ext>
            </p:extLst>
          </p:nvPr>
        </p:nvGraphicFramePr>
        <p:xfrm>
          <a:off x="654422" y="3861048"/>
          <a:ext cx="4565650" cy="2800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Esfuerzo</a:t>
            </a:r>
            <a:endParaRPr/>
          </a:p>
        </p:txBody>
      </p:sp>
      <p:sp>
        <p:nvSpPr>
          <p:cNvPr id="82"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8" name="2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100-000003000000}"/>
              </a:ext>
            </a:extLst>
          </p:cNvPr>
          <p:cNvGraphicFramePr>
            <a:graphicFrameLocks/>
          </p:cNvGraphicFramePr>
          <p:nvPr>
            <p:extLst>
              <p:ext uri="{D42A27DB-BD31-4B8C-83A1-F6EECF244321}">
                <p14:modId xmlns:p14="http://schemas.microsoft.com/office/powerpoint/2010/main" val="1795556889"/>
              </p:ext>
            </p:extLst>
          </p:nvPr>
        </p:nvGraphicFramePr>
        <p:xfrm>
          <a:off x="457200" y="980728"/>
          <a:ext cx="6703483" cy="27770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4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100-000005000000}"/>
              </a:ext>
            </a:extLst>
          </p:cNvPr>
          <p:cNvGraphicFramePr>
            <a:graphicFrameLocks/>
          </p:cNvGraphicFramePr>
          <p:nvPr>
            <p:extLst>
              <p:ext uri="{D42A27DB-BD31-4B8C-83A1-F6EECF244321}">
                <p14:modId xmlns:p14="http://schemas.microsoft.com/office/powerpoint/2010/main" val="3586893341"/>
              </p:ext>
            </p:extLst>
          </p:nvPr>
        </p:nvGraphicFramePr>
        <p:xfrm>
          <a:off x="434978" y="3717032"/>
          <a:ext cx="6426200" cy="2800350"/>
        </p:xfrm>
        <a:graphic>
          <a:graphicData uri="http://schemas.openxmlformats.org/drawingml/2006/chart">
            <c:chart xmlns:c="http://schemas.openxmlformats.org/drawingml/2006/chart" xmlns:r="http://schemas.openxmlformats.org/officeDocument/2006/relationships" r:id="rId3"/>
          </a:graphicData>
        </a:graphic>
      </p:graphicFrame>
      <p:sp>
        <p:nvSpPr>
          <p:cNvPr id="2" name="CuadroTexto 1"/>
          <p:cNvSpPr txBox="1"/>
          <p:nvPr/>
        </p:nvSpPr>
        <p:spPr>
          <a:xfrm>
            <a:off x="7092280" y="1124744"/>
            <a:ext cx="1728192" cy="5078313"/>
          </a:xfrm>
          <a:prstGeom prst="rect">
            <a:avLst/>
          </a:prstGeom>
          <a:noFill/>
        </p:spPr>
        <p:txBody>
          <a:bodyPr wrap="square" rtlCol="0">
            <a:spAutoFit/>
          </a:bodyPr>
          <a:lstStyle/>
          <a:p>
            <a:r>
              <a:rPr lang="es-MX" dirty="0" smtClean="0"/>
              <a:t>La Desviación del proyecto se encuentra muy elevada ya que la planeación del proyecto en cuestión de tiempo se ha reducido, mientras que la entrega del servicio al igual que en costos se encuentra en zona de atención</a:t>
            </a:r>
            <a:endParaRPr lang="es-MX"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físicas</a:t>
            </a:r>
            <a:endParaRPr/>
          </a:p>
        </p:txBody>
      </p:sp>
      <p:sp>
        <p:nvSpPr>
          <p:cNvPr id="84" name="CustomShape 2"/>
          <p:cNvSpPr/>
          <p:nvPr/>
        </p:nvSpPr>
        <p:spPr>
          <a:xfrm>
            <a:off x="457200" y="1600200"/>
            <a:ext cx="8228160" cy="4524480"/>
          </a:xfrm>
          <a:prstGeom prst="rect">
            <a:avLst/>
          </a:prstGeom>
        </p:spPr>
        <p:txBody>
          <a:bodyPr lIns="90000" tIns="45000" rIns="90000" bIns="45000"/>
          <a:lstStyle/>
          <a:p>
            <a:pPr>
              <a:lnSpc>
                <a:spcPct val="100000"/>
              </a:lnSpc>
            </a:pPr>
            <a:endParaRPr dirty="0"/>
          </a:p>
        </p:txBody>
      </p:sp>
      <p:graphicFrame>
        <p:nvGraphicFramePr>
          <p:cNvPr id="6"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500-000002000000}"/>
              </a:ext>
            </a:extLst>
          </p:cNvPr>
          <p:cNvGraphicFramePr>
            <a:graphicFrameLocks/>
          </p:cNvGraphicFramePr>
          <p:nvPr>
            <p:extLst>
              <p:ext uri="{D42A27DB-BD31-4B8C-83A1-F6EECF244321}">
                <p14:modId xmlns:p14="http://schemas.microsoft.com/office/powerpoint/2010/main" val="1199150725"/>
              </p:ext>
            </p:extLst>
          </p:nvPr>
        </p:nvGraphicFramePr>
        <p:xfrm>
          <a:off x="2195736" y="1988840"/>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funcionales</a:t>
            </a:r>
            <a:endParaRPr/>
          </a:p>
        </p:txBody>
      </p:sp>
      <p:sp>
        <p:nvSpPr>
          <p:cNvPr id="86"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043608" y="1600200"/>
            <a:ext cx="2808312" cy="1754326"/>
          </a:xfrm>
          <a:prstGeom prst="rect">
            <a:avLst/>
          </a:prstGeom>
          <a:noFill/>
        </p:spPr>
        <p:txBody>
          <a:bodyPr wrap="square" rtlCol="0">
            <a:spAutoFit/>
          </a:bodyPr>
          <a:lstStyle/>
          <a:p>
            <a:r>
              <a:rPr lang="es-MX" dirty="0" smtClean="0"/>
              <a:t>Se corrige el inconveniente anterior y se consigue aumentar el promedio en la auditoria funcional de los procesos.</a:t>
            </a:r>
            <a:endParaRPr lang="es-MX" dirty="0"/>
          </a:p>
        </p:txBody>
      </p:sp>
      <p:graphicFrame>
        <p:nvGraphicFramePr>
          <p:cNvPr id="7" name="1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600-000002000000}"/>
              </a:ext>
            </a:extLst>
          </p:cNvPr>
          <p:cNvGraphicFramePr>
            <a:graphicFrameLocks/>
          </p:cNvGraphicFramePr>
          <p:nvPr>
            <p:extLst>
              <p:ext uri="{D42A27DB-BD31-4B8C-83A1-F6EECF244321}">
                <p14:modId xmlns:p14="http://schemas.microsoft.com/office/powerpoint/2010/main" val="1037504626"/>
              </p:ext>
            </p:extLst>
          </p:nvPr>
        </p:nvGraphicFramePr>
        <p:xfrm>
          <a:off x="3851920" y="1416240"/>
          <a:ext cx="445008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productos</a:t>
            </a:r>
            <a:endParaRPr/>
          </a:p>
        </p:txBody>
      </p:sp>
      <p:sp>
        <p:nvSpPr>
          <p:cNvPr id="88"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115616" y="4077072"/>
            <a:ext cx="7056784" cy="646331"/>
          </a:xfrm>
          <a:prstGeom prst="rect">
            <a:avLst/>
          </a:prstGeom>
          <a:noFill/>
        </p:spPr>
        <p:txBody>
          <a:bodyPr wrap="square" rtlCol="0">
            <a:spAutoFit/>
          </a:bodyPr>
          <a:lstStyle/>
          <a:p>
            <a:r>
              <a:rPr lang="es-MX" dirty="0" smtClean="0"/>
              <a:t>Se generar auditoria a reportes de monitoreo por primera ocasión , motivo por el cual se anexa esta sección en la grafica.</a:t>
            </a:r>
            <a:endParaRPr lang="es-MX" dirty="0"/>
          </a:p>
        </p:txBody>
      </p:sp>
      <p:graphicFrame>
        <p:nvGraphicFramePr>
          <p:cNvPr id="9" name="1 Gráfico">
            <a:extLst>
              <a:ext uri="{FF2B5EF4-FFF2-40B4-BE49-F238E27FC236}">
                <a16:creationId xmlns:lc="http://schemas.openxmlformats.org/drawingml/2006/lockedCanvas" xmlns="" xmlns:a16="http://schemas.microsoft.com/office/drawing/2014/main" xmlns:xdr="http://schemas.openxmlformats.org/drawingml/2006/spreadsheetDrawing" id="{00000000-0008-0000-0400-000002000000}"/>
              </a:ext>
            </a:extLst>
          </p:cNvPr>
          <p:cNvGraphicFramePr>
            <a:graphicFrameLocks/>
          </p:cNvGraphicFramePr>
          <p:nvPr>
            <p:extLst>
              <p:ext uri="{D42A27DB-BD31-4B8C-83A1-F6EECF244321}">
                <p14:modId xmlns:p14="http://schemas.microsoft.com/office/powerpoint/2010/main" val="1270085317"/>
              </p:ext>
            </p:extLst>
          </p:nvPr>
        </p:nvGraphicFramePr>
        <p:xfrm>
          <a:off x="2123728" y="1124744"/>
          <a:ext cx="4457700"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MX" sz="4400">
                <a:solidFill>
                  <a:srgbClr val="000000"/>
                </a:solidFill>
                <a:latin typeface="Calibri"/>
              </a:rPr>
              <a:t>Auditorías a procesos</a:t>
            </a:r>
            <a:endParaRPr/>
          </a:p>
        </p:txBody>
      </p:sp>
      <p:sp>
        <p:nvSpPr>
          <p:cNvPr id="90" name="CustomShape 2"/>
          <p:cNvSpPr/>
          <p:nvPr/>
        </p:nvSpPr>
        <p:spPr>
          <a:xfrm>
            <a:off x="457200" y="1600200"/>
            <a:ext cx="8228160" cy="4524480"/>
          </a:xfrm>
          <a:prstGeom prst="rect">
            <a:avLst/>
          </a:prstGeom>
        </p:spPr>
        <p:txBody>
          <a:bodyPr lIns="90000" tIns="45000" rIns="90000" bIns="45000"/>
          <a:lstStyle/>
          <a:p>
            <a:pPr>
              <a:lnSpc>
                <a:spcPct val="100000"/>
              </a:lnSpc>
            </a:pPr>
            <a:endParaRPr lang="es-MX" sz="3200" dirty="0"/>
          </a:p>
        </p:txBody>
      </p:sp>
      <p:sp>
        <p:nvSpPr>
          <p:cNvPr id="2" name="CuadroTexto 1"/>
          <p:cNvSpPr txBox="1"/>
          <p:nvPr/>
        </p:nvSpPr>
        <p:spPr>
          <a:xfrm>
            <a:off x="1547664" y="4149080"/>
            <a:ext cx="6192688" cy="923330"/>
          </a:xfrm>
          <a:prstGeom prst="rect">
            <a:avLst/>
          </a:prstGeom>
          <a:noFill/>
        </p:spPr>
        <p:txBody>
          <a:bodyPr wrap="square" rtlCol="0">
            <a:spAutoFit/>
          </a:bodyPr>
          <a:lstStyle/>
          <a:p>
            <a:r>
              <a:rPr lang="es-MX" dirty="0" smtClean="0"/>
              <a:t>En ejecución se obtiene un 80 % de la evaluación debido a la falta de encuestas de satisfacción requeridas por el proyecto de forma mensual.</a:t>
            </a:r>
            <a:endParaRPr lang="es-MX" dirty="0"/>
          </a:p>
        </p:txBody>
      </p:sp>
      <p:graphicFrame>
        <p:nvGraphicFramePr>
          <p:cNvPr id="9" name="4 Gráfico">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GraphicFramePr>
            <a:graphicFrameLocks/>
          </p:cNvGraphicFramePr>
          <p:nvPr>
            <p:extLst>
              <p:ext uri="{D42A27DB-BD31-4B8C-83A1-F6EECF244321}">
                <p14:modId xmlns:p14="http://schemas.microsoft.com/office/powerpoint/2010/main" val="1772827327"/>
              </p:ext>
            </p:extLst>
          </p:nvPr>
        </p:nvGraphicFramePr>
        <p:xfrm>
          <a:off x="1907704" y="1124744"/>
          <a:ext cx="4448175" cy="2857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761</Words>
  <Application>Microsoft Office PowerPoint</Application>
  <PresentationFormat>Presentación en pantalla (4:3)</PresentationFormat>
  <Paragraphs>152</Paragraphs>
  <Slides>13</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13</vt:i4>
      </vt:variant>
    </vt:vector>
  </HeadingPairs>
  <TitlesOfParts>
    <vt:vector size="20" baseType="lpstr">
      <vt:lpstr>Arial</vt:lpstr>
      <vt:lpstr>Calibri</vt:lpstr>
      <vt:lpstr>DejaVu Sans</vt:lpstr>
      <vt:lpstr>StarSymbol</vt:lpstr>
      <vt:lpstr>Tahoma</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zepeda</cp:lastModifiedBy>
  <cp:revision>29</cp:revision>
  <dcterms:modified xsi:type="dcterms:W3CDTF">2015-06-17T15:56:31Z</dcterms:modified>
</cp:coreProperties>
</file>