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9" r:id="rId4"/>
    <p:sldId id="260" r:id="rId5"/>
    <p:sldId id="261" r:id="rId6"/>
    <p:sldId id="262" r:id="rId7"/>
    <p:sldId id="263" r:id="rId8"/>
    <p:sldId id="264" r:id="rId9"/>
    <p:sldId id="265" r:id="rId10"/>
    <p:sldId id="266" r:id="rId11"/>
    <p:sldId id="267" r:id="rId12"/>
    <p:sldId id="269" r:id="rId13"/>
    <p:sldId id="268" r:id="rId14"/>
  </p:sldIdLst>
  <p:sldSz cx="9144000" cy="6858000" type="screen4x3"/>
  <p:notesSz cx="7772400" cy="100584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zepeda\escuela1\qualtcom\Organizacional\Medicion%20y%20Monitoreo\Concentrado_M&#233;tricas-aammd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zepeda\escuela1\qualtcom\Organizacional\Medicion%20y%20Monitoreo\Concentrado_M&#233;tricas-aammdd.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zepeda\escuela1\qualtcom\Organizacional\Medicion%20y%20Monitoreo\Concentrado_M&#233;tricas-aammdd.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zepeda\escuela1\qualtcom\Organizacional\Medicion%20y%20Monitoreo\Concentrado_M&#233;tricas-aammdd.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zepeda\escuela1\qualtcom\Organizacional\Medicion%20y%20Monitoreo\Concentrado_M&#233;tricas-aammdd.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zepeda\escuela1\qualtcom\Organizacional\Medicion%20y%20Monitoreo\Concentrado_M&#233;tricas-aammdd.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zepeda\escuela1\qualtcom\Organizacional\Medicion%20y%20Monitoreo\Concentrado_M&#233;tricas-aammdd.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zepeda\escuela1\qualtcom\Organizacional\Medicion%20y%20Monitoreo\Concentrado_M&#233;tricas-aammdd.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zepeda\escuela1\qualtcom\Organizacional\Medicion%20y%20Monitoreo\Concentrado_M&#233;tricas-aammd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Costo</a:t>
            </a:r>
          </a:p>
        </c:rich>
      </c:tx>
      <c:layout/>
      <c:overlay val="0"/>
    </c:title>
    <c:autoTitleDeleted val="0"/>
    <c:plotArea>
      <c:layout/>
      <c:barChart>
        <c:barDir val="col"/>
        <c:grouping val="clustered"/>
        <c:varyColors val="0"/>
        <c:ser>
          <c:idx val="0"/>
          <c:order val="0"/>
          <c:tx>
            <c:strRef>
              <c:f>'Desviacion de costos'!$C$18:$C$19</c:f>
              <c:strCache>
                <c:ptCount val="2"/>
                <c:pt idx="1">
                  <c:v>Planeado</c:v>
                </c:pt>
              </c:strCache>
            </c:strRef>
          </c:tx>
          <c:invertIfNegative val="0"/>
          <c:cat>
            <c:strRef>
              <c:f>'Desviacion de costos'!$B$20:$B$21</c:f>
              <c:strCache>
                <c:ptCount val="2"/>
                <c:pt idx="0">
                  <c:v>Entrega de Servicio</c:v>
                </c:pt>
                <c:pt idx="1">
                  <c:v>Planeación</c:v>
                </c:pt>
              </c:strCache>
            </c:strRef>
          </c:cat>
          <c:val>
            <c:numRef>
              <c:f>'Desviacion de costos'!$C$20:$C$21</c:f>
              <c:numCache>
                <c:formatCode>_-"$"* #,##0.00_-;\-"$"* #,##0.00_-;_-"$"* "-"??_-;_-@_-</c:formatCode>
                <c:ptCount val="2"/>
                <c:pt idx="0">
                  <c:v>11653</c:v>
                </c:pt>
                <c:pt idx="1">
                  <c:v>5693.7300000000005</c:v>
                </c:pt>
              </c:numCache>
            </c:numRef>
          </c:val>
          <c:extLst>
            <c:ext xmlns:c16="http://schemas.microsoft.com/office/drawing/2014/chart" uri="{C3380CC4-5D6E-409C-BE32-E72D297353CC}">
              <c16:uniqueId val="{00000000-15F3-4939-9302-9660B3AF6930}"/>
            </c:ext>
          </c:extLst>
        </c:ser>
        <c:ser>
          <c:idx val="1"/>
          <c:order val="1"/>
          <c:tx>
            <c:strRef>
              <c:f>'Desviacion de costos'!$D$18:$D$19</c:f>
              <c:strCache>
                <c:ptCount val="2"/>
                <c:pt idx="1">
                  <c:v>Real </c:v>
                </c:pt>
              </c:strCache>
            </c:strRef>
          </c:tx>
          <c:invertIfNegative val="0"/>
          <c:cat>
            <c:strRef>
              <c:f>'Desviacion de costos'!$B$20:$B$21</c:f>
              <c:strCache>
                <c:ptCount val="2"/>
                <c:pt idx="0">
                  <c:v>Entrega de Servicio</c:v>
                </c:pt>
                <c:pt idx="1">
                  <c:v>Planeación</c:v>
                </c:pt>
              </c:strCache>
            </c:strRef>
          </c:cat>
          <c:val>
            <c:numRef>
              <c:f>'Desviacion de costos'!$D$20:$D$21</c:f>
              <c:numCache>
                <c:formatCode>_-"$"* #,##0.00_-;\-"$"* #,##0.00_-;_-"$"* "-"??_-;_-@_-</c:formatCode>
                <c:ptCount val="2"/>
                <c:pt idx="0">
                  <c:v>0</c:v>
                </c:pt>
                <c:pt idx="1">
                  <c:v>4000</c:v>
                </c:pt>
              </c:numCache>
            </c:numRef>
          </c:val>
          <c:extLst>
            <c:ext xmlns:c16="http://schemas.microsoft.com/office/drawing/2014/chart" uri="{C3380CC4-5D6E-409C-BE32-E72D297353CC}">
              <c16:uniqueId val="{00000001-15F3-4939-9302-9660B3AF6930}"/>
            </c:ext>
          </c:extLst>
        </c:ser>
        <c:dLbls>
          <c:showLegendKey val="0"/>
          <c:showVal val="0"/>
          <c:showCatName val="0"/>
          <c:showSerName val="0"/>
          <c:showPercent val="0"/>
          <c:showBubbleSize val="0"/>
        </c:dLbls>
        <c:gapWidth val="150"/>
        <c:axId val="209875440"/>
        <c:axId val="209876000"/>
      </c:barChart>
      <c:catAx>
        <c:axId val="209875440"/>
        <c:scaling>
          <c:orientation val="minMax"/>
        </c:scaling>
        <c:delete val="0"/>
        <c:axPos val="b"/>
        <c:numFmt formatCode="General" sourceLinked="0"/>
        <c:majorTickMark val="none"/>
        <c:minorTickMark val="none"/>
        <c:tickLblPos val="nextTo"/>
        <c:crossAx val="209876000"/>
        <c:crosses val="autoZero"/>
        <c:auto val="1"/>
        <c:lblAlgn val="ctr"/>
        <c:lblOffset val="100"/>
        <c:noMultiLvlLbl val="0"/>
      </c:catAx>
      <c:valAx>
        <c:axId val="209876000"/>
        <c:scaling>
          <c:orientation val="minMax"/>
        </c:scaling>
        <c:delete val="0"/>
        <c:axPos val="l"/>
        <c:majorGridlines/>
        <c:numFmt formatCode="_-&quot;$&quot;* #,##0.00_-;\-&quot;$&quot;* #,##0.00_-;_-&quot;$&quot;* &quot;-&quot;??_-;_-@_-" sourceLinked="1"/>
        <c:majorTickMark val="none"/>
        <c:minorTickMark val="none"/>
        <c:tickLblPos val="nextTo"/>
        <c:crossAx val="20987544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Esfuerzo</a:t>
            </a:r>
          </a:p>
        </c:rich>
      </c:tx>
      <c:layout/>
      <c:overlay val="0"/>
    </c:title>
    <c:autoTitleDeleted val="0"/>
    <c:plotArea>
      <c:layout/>
      <c:barChart>
        <c:barDir val="col"/>
        <c:grouping val="clustered"/>
        <c:varyColors val="0"/>
        <c:ser>
          <c:idx val="0"/>
          <c:order val="0"/>
          <c:tx>
            <c:strRef>
              <c:f>'Desviacion de esfuerzo'!$D$18:$D$19</c:f>
              <c:strCache>
                <c:ptCount val="2"/>
                <c:pt idx="1">
                  <c:v>Planeado</c:v>
                </c:pt>
              </c:strCache>
            </c:strRef>
          </c:tx>
          <c:invertIfNegative val="0"/>
          <c:cat>
            <c:multiLvlStrRef>
              <c:f>'Desviacion de esfuerzo'!$B$20:$C$23</c:f>
              <c:multiLvlStrCache>
                <c:ptCount val="4"/>
                <c:lvl>
                  <c:pt idx="0">
                    <c:v>Preventivo</c:v>
                  </c:pt>
                  <c:pt idx="1">
                    <c:v>Correctivo</c:v>
                  </c:pt>
                  <c:pt idx="2">
                    <c:v>Preventivo</c:v>
                  </c:pt>
                  <c:pt idx="3">
                    <c:v>Correctivo</c:v>
                  </c:pt>
                </c:lvl>
                <c:lvl>
                  <c:pt idx="0">
                    <c:v>Entrega de Servicio</c:v>
                  </c:pt>
                  <c:pt idx="2">
                    <c:v>Planeación</c:v>
                  </c:pt>
                </c:lvl>
              </c:multiLvlStrCache>
            </c:multiLvlStrRef>
          </c:cat>
          <c:val>
            <c:numRef>
              <c:f>'Desviacion de esfuerzo'!$D$20:$D$23</c:f>
              <c:numCache>
                <c:formatCode>General</c:formatCode>
                <c:ptCount val="4"/>
                <c:pt idx="0">
                  <c:v>140</c:v>
                </c:pt>
                <c:pt idx="1">
                  <c:v>140</c:v>
                </c:pt>
                <c:pt idx="2">
                  <c:v>45.600000000000009</c:v>
                </c:pt>
                <c:pt idx="3">
                  <c:v>91.200000000000017</c:v>
                </c:pt>
              </c:numCache>
            </c:numRef>
          </c:val>
          <c:extLst>
            <c:ext xmlns:c16="http://schemas.microsoft.com/office/drawing/2014/chart" uri="{C3380CC4-5D6E-409C-BE32-E72D297353CC}">
              <c16:uniqueId val="{00000000-8F41-4054-8548-137549410953}"/>
            </c:ext>
          </c:extLst>
        </c:ser>
        <c:ser>
          <c:idx val="1"/>
          <c:order val="1"/>
          <c:tx>
            <c:strRef>
              <c:f>'Desviacion de esfuerzo'!$E$18:$E$19</c:f>
              <c:strCache>
                <c:ptCount val="2"/>
                <c:pt idx="1">
                  <c:v>Real </c:v>
                </c:pt>
              </c:strCache>
            </c:strRef>
          </c:tx>
          <c:invertIfNegative val="0"/>
          <c:cat>
            <c:multiLvlStrRef>
              <c:f>'Desviacion de esfuerzo'!$B$20:$C$23</c:f>
              <c:multiLvlStrCache>
                <c:ptCount val="4"/>
                <c:lvl>
                  <c:pt idx="0">
                    <c:v>Preventivo</c:v>
                  </c:pt>
                  <c:pt idx="1">
                    <c:v>Correctivo</c:v>
                  </c:pt>
                  <c:pt idx="2">
                    <c:v>Preventivo</c:v>
                  </c:pt>
                  <c:pt idx="3">
                    <c:v>Correctivo</c:v>
                  </c:pt>
                </c:lvl>
                <c:lvl>
                  <c:pt idx="0">
                    <c:v>Entrega de Servicio</c:v>
                  </c:pt>
                  <c:pt idx="2">
                    <c:v>Planeación</c:v>
                  </c:pt>
                </c:lvl>
              </c:multiLvlStrCache>
            </c:multiLvlStrRef>
          </c:cat>
          <c:val>
            <c:numRef>
              <c:f>'Desviacion de esfuerzo'!$E$20:$E$23</c:f>
              <c:numCache>
                <c:formatCode>General</c:formatCode>
                <c:ptCount val="4"/>
                <c:pt idx="0">
                  <c:v>0</c:v>
                </c:pt>
                <c:pt idx="1">
                  <c:v>0</c:v>
                </c:pt>
                <c:pt idx="2">
                  <c:v>25</c:v>
                </c:pt>
                <c:pt idx="3">
                  <c:v>80</c:v>
                </c:pt>
              </c:numCache>
            </c:numRef>
          </c:val>
          <c:extLst>
            <c:ext xmlns:c16="http://schemas.microsoft.com/office/drawing/2014/chart" uri="{C3380CC4-5D6E-409C-BE32-E72D297353CC}">
              <c16:uniqueId val="{00000001-8F41-4054-8548-137549410953}"/>
            </c:ext>
          </c:extLst>
        </c:ser>
        <c:dLbls>
          <c:showLegendKey val="0"/>
          <c:showVal val="0"/>
          <c:showCatName val="0"/>
          <c:showSerName val="0"/>
          <c:showPercent val="0"/>
          <c:showBubbleSize val="0"/>
        </c:dLbls>
        <c:gapWidth val="150"/>
        <c:axId val="213108816"/>
        <c:axId val="213109376"/>
      </c:barChart>
      <c:catAx>
        <c:axId val="213108816"/>
        <c:scaling>
          <c:orientation val="minMax"/>
        </c:scaling>
        <c:delete val="0"/>
        <c:axPos val="b"/>
        <c:numFmt formatCode="General" sourceLinked="0"/>
        <c:majorTickMark val="none"/>
        <c:minorTickMark val="none"/>
        <c:tickLblPos val="nextTo"/>
        <c:crossAx val="213109376"/>
        <c:crosses val="autoZero"/>
        <c:auto val="1"/>
        <c:lblAlgn val="ctr"/>
        <c:lblOffset val="100"/>
        <c:noMultiLvlLbl val="0"/>
      </c:catAx>
      <c:valAx>
        <c:axId val="213109376"/>
        <c:scaling>
          <c:orientation val="minMax"/>
        </c:scaling>
        <c:delete val="0"/>
        <c:axPos val="l"/>
        <c:majorGridlines/>
        <c:numFmt formatCode="General" sourceLinked="1"/>
        <c:majorTickMark val="none"/>
        <c:minorTickMark val="none"/>
        <c:tickLblPos val="nextTo"/>
        <c:crossAx val="21310881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Desviación</a:t>
            </a:r>
          </a:p>
        </c:rich>
      </c:tx>
      <c:layout/>
      <c:overlay val="0"/>
    </c:title>
    <c:autoTitleDeleted val="0"/>
    <c:plotArea>
      <c:layout/>
      <c:barChart>
        <c:barDir val="col"/>
        <c:grouping val="clustered"/>
        <c:varyColors val="0"/>
        <c:ser>
          <c:idx val="0"/>
          <c:order val="0"/>
          <c:tx>
            <c:strRef>
              <c:f>'Desviacion de esfuerzo'!$F$18:$F$19</c:f>
              <c:strCache>
                <c:ptCount val="2"/>
                <c:pt idx="1">
                  <c:v>Desviación</c:v>
                </c:pt>
              </c:strCache>
            </c:strRef>
          </c:tx>
          <c:invertIfNegative val="0"/>
          <c:cat>
            <c:multiLvlStrRef>
              <c:f>'Desviacion de esfuerzo'!$B$20:$C$23</c:f>
              <c:multiLvlStrCache>
                <c:ptCount val="4"/>
                <c:lvl>
                  <c:pt idx="0">
                    <c:v>Preventivo</c:v>
                  </c:pt>
                  <c:pt idx="1">
                    <c:v>Correctivo</c:v>
                  </c:pt>
                  <c:pt idx="2">
                    <c:v>Preventivo</c:v>
                  </c:pt>
                  <c:pt idx="3">
                    <c:v>Correctivo</c:v>
                  </c:pt>
                </c:lvl>
                <c:lvl>
                  <c:pt idx="0">
                    <c:v>Entrega de Servicio</c:v>
                  </c:pt>
                  <c:pt idx="2">
                    <c:v>Planeación</c:v>
                  </c:pt>
                </c:lvl>
              </c:multiLvlStrCache>
            </c:multiLvlStrRef>
          </c:cat>
          <c:val>
            <c:numRef>
              <c:f>'Desviacion de esfuerzo'!$F$20:$F$23</c:f>
              <c:numCache>
                <c:formatCode>0%</c:formatCode>
                <c:ptCount val="4"/>
                <c:pt idx="0">
                  <c:v>1</c:v>
                </c:pt>
                <c:pt idx="1">
                  <c:v>1</c:v>
                </c:pt>
                <c:pt idx="2">
                  <c:v>0.45175438596491241</c:v>
                </c:pt>
                <c:pt idx="3">
                  <c:v>0.12280701754385981</c:v>
                </c:pt>
              </c:numCache>
            </c:numRef>
          </c:val>
          <c:extLst>
            <c:ext xmlns:c16="http://schemas.microsoft.com/office/drawing/2014/chart" uri="{C3380CC4-5D6E-409C-BE32-E72D297353CC}">
              <c16:uniqueId val="{00000000-3C06-4A10-8FB4-B31601AB0A35}"/>
            </c:ext>
          </c:extLst>
        </c:ser>
        <c:dLbls>
          <c:showLegendKey val="0"/>
          <c:showVal val="0"/>
          <c:showCatName val="0"/>
          <c:showSerName val="0"/>
          <c:showPercent val="0"/>
          <c:showBubbleSize val="0"/>
        </c:dLbls>
        <c:gapWidth val="150"/>
        <c:axId val="215084272"/>
        <c:axId val="215084832"/>
      </c:barChart>
      <c:catAx>
        <c:axId val="215084272"/>
        <c:scaling>
          <c:orientation val="minMax"/>
        </c:scaling>
        <c:delete val="0"/>
        <c:axPos val="b"/>
        <c:numFmt formatCode="General" sourceLinked="0"/>
        <c:majorTickMark val="out"/>
        <c:minorTickMark val="none"/>
        <c:tickLblPos val="nextTo"/>
        <c:crossAx val="215084832"/>
        <c:crosses val="autoZero"/>
        <c:auto val="1"/>
        <c:lblAlgn val="ctr"/>
        <c:lblOffset val="100"/>
        <c:noMultiLvlLbl val="0"/>
      </c:catAx>
      <c:valAx>
        <c:axId val="215084832"/>
        <c:scaling>
          <c:orientation val="minMax"/>
          <c:max val="1"/>
          <c:min val="0"/>
        </c:scaling>
        <c:delete val="0"/>
        <c:axPos val="l"/>
        <c:majorGridlines/>
        <c:numFmt formatCode="0%" sourceLinked="1"/>
        <c:majorTickMark val="out"/>
        <c:minorTickMark val="none"/>
        <c:tickLblPos val="nextTo"/>
        <c:crossAx val="215084272"/>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Auditoria Fisica</a:t>
            </a:r>
          </a:p>
        </c:rich>
      </c:tx>
      <c:layout/>
      <c:overlay val="0"/>
    </c:title>
    <c:autoTitleDeleted val="0"/>
    <c:plotArea>
      <c:layout/>
      <c:barChart>
        <c:barDir val="col"/>
        <c:grouping val="clustered"/>
        <c:varyColors val="0"/>
        <c:ser>
          <c:idx val="0"/>
          <c:order val="0"/>
          <c:invertIfNegative val="0"/>
          <c:cat>
            <c:strRef>
              <c:f>Física!$C$4:$C$6</c:f>
              <c:strCache>
                <c:ptCount val="3"/>
                <c:pt idx="0">
                  <c:v>Elementos de Configuración</c:v>
                </c:pt>
                <c:pt idx="1">
                  <c:v>Línea Base</c:v>
                </c:pt>
                <c:pt idx="2">
                  <c:v>Cambios</c:v>
                </c:pt>
              </c:strCache>
            </c:strRef>
          </c:cat>
          <c:val>
            <c:numRef>
              <c:f>Física!$G$4:$G$6</c:f>
              <c:numCache>
                <c:formatCode>0%</c:formatCode>
                <c:ptCount val="3"/>
                <c:pt idx="0">
                  <c:v>1</c:v>
                </c:pt>
                <c:pt idx="1">
                  <c:v>1</c:v>
                </c:pt>
                <c:pt idx="2">
                  <c:v>0</c:v>
                </c:pt>
              </c:numCache>
            </c:numRef>
          </c:val>
          <c:extLst>
            <c:ext xmlns:c16="http://schemas.microsoft.com/office/drawing/2014/chart" uri="{C3380CC4-5D6E-409C-BE32-E72D297353CC}">
              <c16:uniqueId val="{00000000-55BC-4B34-A872-319CA75A4EFE}"/>
            </c:ext>
          </c:extLst>
        </c:ser>
        <c:dLbls>
          <c:showLegendKey val="0"/>
          <c:showVal val="0"/>
          <c:showCatName val="0"/>
          <c:showSerName val="0"/>
          <c:showPercent val="0"/>
          <c:showBubbleSize val="0"/>
        </c:dLbls>
        <c:gapWidth val="150"/>
        <c:axId val="136949232"/>
        <c:axId val="135832976"/>
      </c:barChart>
      <c:catAx>
        <c:axId val="136949232"/>
        <c:scaling>
          <c:orientation val="minMax"/>
        </c:scaling>
        <c:delete val="0"/>
        <c:axPos val="b"/>
        <c:numFmt formatCode="General" sourceLinked="0"/>
        <c:majorTickMark val="none"/>
        <c:minorTickMark val="none"/>
        <c:tickLblPos val="nextTo"/>
        <c:crossAx val="135832976"/>
        <c:crosses val="autoZero"/>
        <c:auto val="1"/>
        <c:lblAlgn val="ctr"/>
        <c:lblOffset val="100"/>
        <c:noMultiLvlLbl val="0"/>
      </c:catAx>
      <c:valAx>
        <c:axId val="135832976"/>
        <c:scaling>
          <c:orientation val="minMax"/>
          <c:max val="1"/>
        </c:scaling>
        <c:delete val="0"/>
        <c:axPos val="l"/>
        <c:majorGridlines/>
        <c:numFmt formatCode="0%" sourceLinked="1"/>
        <c:majorTickMark val="none"/>
        <c:minorTickMark val="none"/>
        <c:tickLblPos val="nextTo"/>
        <c:crossAx val="136949232"/>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Auditoria Funcional</a:t>
            </a:r>
          </a:p>
        </c:rich>
      </c:tx>
      <c:layout>
        <c:manualLayout>
          <c:xMode val="edge"/>
          <c:yMode val="edge"/>
          <c:x val="0.25600730773379354"/>
          <c:y val="2.2222222222222223E-2"/>
        </c:manualLayout>
      </c:layout>
      <c:overlay val="0"/>
    </c:title>
    <c:autoTitleDeleted val="0"/>
    <c:plotArea>
      <c:layout/>
      <c:barChart>
        <c:barDir val="col"/>
        <c:grouping val="clustered"/>
        <c:varyColors val="0"/>
        <c:ser>
          <c:idx val="0"/>
          <c:order val="0"/>
          <c:invertIfNegative val="0"/>
          <c:cat>
            <c:strRef>
              <c:f>Funcional!$C$4:$C$6</c:f>
              <c:strCache>
                <c:ptCount val="3"/>
                <c:pt idx="0">
                  <c:v>Línea Base</c:v>
                </c:pt>
                <c:pt idx="1">
                  <c:v>Entregables</c:v>
                </c:pt>
                <c:pt idx="2">
                  <c:v>Control de Cambios</c:v>
                </c:pt>
              </c:strCache>
            </c:strRef>
          </c:cat>
          <c:val>
            <c:numRef>
              <c:f>Funcional!$G$4:$G$6</c:f>
              <c:numCache>
                <c:formatCode>0%</c:formatCode>
                <c:ptCount val="3"/>
                <c:pt idx="0">
                  <c:v>0.75</c:v>
                </c:pt>
                <c:pt idx="1">
                  <c:v>1</c:v>
                </c:pt>
                <c:pt idx="2">
                  <c:v>0</c:v>
                </c:pt>
              </c:numCache>
            </c:numRef>
          </c:val>
          <c:extLst>
            <c:ext xmlns:c16="http://schemas.microsoft.com/office/drawing/2014/chart" uri="{C3380CC4-5D6E-409C-BE32-E72D297353CC}">
              <c16:uniqueId val="{00000000-F969-423C-992C-CF9E6DAA37CE}"/>
            </c:ext>
          </c:extLst>
        </c:ser>
        <c:dLbls>
          <c:showLegendKey val="0"/>
          <c:showVal val="0"/>
          <c:showCatName val="0"/>
          <c:showSerName val="0"/>
          <c:showPercent val="0"/>
          <c:showBubbleSize val="0"/>
        </c:dLbls>
        <c:gapWidth val="150"/>
        <c:axId val="69490592"/>
        <c:axId val="136951472"/>
      </c:barChart>
      <c:catAx>
        <c:axId val="69490592"/>
        <c:scaling>
          <c:orientation val="minMax"/>
        </c:scaling>
        <c:delete val="0"/>
        <c:axPos val="b"/>
        <c:numFmt formatCode="General" sourceLinked="0"/>
        <c:majorTickMark val="none"/>
        <c:minorTickMark val="none"/>
        <c:tickLblPos val="nextTo"/>
        <c:crossAx val="136951472"/>
        <c:crosses val="autoZero"/>
        <c:auto val="1"/>
        <c:lblAlgn val="ctr"/>
        <c:lblOffset val="100"/>
        <c:noMultiLvlLbl val="0"/>
      </c:catAx>
      <c:valAx>
        <c:axId val="136951472"/>
        <c:scaling>
          <c:orientation val="minMax"/>
          <c:max val="1"/>
        </c:scaling>
        <c:delete val="0"/>
        <c:axPos val="l"/>
        <c:majorGridlines/>
        <c:numFmt formatCode="0%" sourceLinked="1"/>
        <c:majorTickMark val="none"/>
        <c:minorTickMark val="none"/>
        <c:tickLblPos val="nextTo"/>
        <c:crossAx val="69490592"/>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Apego a Productos</a:t>
            </a:r>
          </a:p>
        </c:rich>
      </c:tx>
      <c:layout/>
      <c:overlay val="0"/>
    </c:title>
    <c:autoTitleDeleted val="0"/>
    <c:plotArea>
      <c:layout/>
      <c:barChart>
        <c:barDir val="col"/>
        <c:grouping val="clustered"/>
        <c:varyColors val="0"/>
        <c:ser>
          <c:idx val="0"/>
          <c:order val="0"/>
          <c:invertIfNegative val="0"/>
          <c:cat>
            <c:strRef>
              <c:f>'Apego a Productos'!$C$10:$C$12</c:f>
              <c:strCache>
                <c:ptCount val="3"/>
                <c:pt idx="0">
                  <c:v>Plan de métricas</c:v>
                </c:pt>
                <c:pt idx="1">
                  <c:v>Plan de configuración</c:v>
                </c:pt>
                <c:pt idx="2">
                  <c:v>Plan de auditorias</c:v>
                </c:pt>
              </c:strCache>
            </c:strRef>
          </c:cat>
          <c:val>
            <c:numRef>
              <c:f>'Apego a Productos'!$G$10:$G$12</c:f>
              <c:numCache>
                <c:formatCode>0%</c:formatCode>
                <c:ptCount val="3"/>
                <c:pt idx="0">
                  <c:v>0</c:v>
                </c:pt>
                <c:pt idx="1">
                  <c:v>1</c:v>
                </c:pt>
                <c:pt idx="2">
                  <c:v>0</c:v>
                </c:pt>
              </c:numCache>
            </c:numRef>
          </c:val>
          <c:extLst>
            <c:ext xmlns:c16="http://schemas.microsoft.com/office/drawing/2014/chart" uri="{C3380CC4-5D6E-409C-BE32-E72D297353CC}">
              <c16:uniqueId val="{00000000-7775-4687-9B4D-5A5CC5655AC5}"/>
            </c:ext>
          </c:extLst>
        </c:ser>
        <c:dLbls>
          <c:showLegendKey val="0"/>
          <c:showVal val="0"/>
          <c:showCatName val="0"/>
          <c:showSerName val="0"/>
          <c:showPercent val="0"/>
          <c:showBubbleSize val="0"/>
        </c:dLbls>
        <c:gapWidth val="150"/>
        <c:axId val="210329968"/>
        <c:axId val="210327728"/>
      </c:barChart>
      <c:catAx>
        <c:axId val="210329968"/>
        <c:scaling>
          <c:orientation val="minMax"/>
        </c:scaling>
        <c:delete val="0"/>
        <c:axPos val="b"/>
        <c:numFmt formatCode="General" sourceLinked="0"/>
        <c:majorTickMark val="none"/>
        <c:minorTickMark val="none"/>
        <c:tickLblPos val="nextTo"/>
        <c:crossAx val="210327728"/>
        <c:crosses val="autoZero"/>
        <c:auto val="1"/>
        <c:lblAlgn val="ctr"/>
        <c:lblOffset val="100"/>
        <c:noMultiLvlLbl val="0"/>
      </c:catAx>
      <c:valAx>
        <c:axId val="210327728"/>
        <c:scaling>
          <c:orientation val="minMax"/>
          <c:max val="1"/>
        </c:scaling>
        <c:delete val="0"/>
        <c:axPos val="l"/>
        <c:majorGridlines/>
        <c:numFmt formatCode="0%" sourceLinked="1"/>
        <c:majorTickMark val="none"/>
        <c:minorTickMark val="none"/>
        <c:tickLblPos val="nextTo"/>
        <c:crossAx val="210329968"/>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Apego a Productos</a:t>
            </a:r>
          </a:p>
        </c:rich>
      </c:tx>
      <c:layout/>
      <c:overlay val="0"/>
    </c:title>
    <c:autoTitleDeleted val="0"/>
    <c:plotArea>
      <c:layout/>
      <c:barChart>
        <c:barDir val="col"/>
        <c:grouping val="clustered"/>
        <c:varyColors val="0"/>
        <c:ser>
          <c:idx val="0"/>
          <c:order val="0"/>
          <c:invertIfNegative val="0"/>
          <c:cat>
            <c:strRef>
              <c:f>'Apego a Productos'!$C$4:$C$6</c:f>
              <c:strCache>
                <c:ptCount val="3"/>
                <c:pt idx="0">
                  <c:v>Plan estratégico</c:v>
                </c:pt>
                <c:pt idx="1">
                  <c:v>Estimación</c:v>
                </c:pt>
                <c:pt idx="2">
                  <c:v>Reporte de monitoreo</c:v>
                </c:pt>
              </c:strCache>
            </c:strRef>
          </c:cat>
          <c:val>
            <c:numRef>
              <c:f>'Apego a Productos'!$G$4:$G$6</c:f>
              <c:numCache>
                <c:formatCode>0%</c:formatCode>
                <c:ptCount val="3"/>
                <c:pt idx="0">
                  <c:v>1</c:v>
                </c:pt>
                <c:pt idx="1">
                  <c:v>1</c:v>
                </c:pt>
                <c:pt idx="2">
                  <c:v>0</c:v>
                </c:pt>
              </c:numCache>
            </c:numRef>
          </c:val>
          <c:extLst>
            <c:ext xmlns:c16="http://schemas.microsoft.com/office/drawing/2014/chart" uri="{C3380CC4-5D6E-409C-BE32-E72D297353CC}">
              <c16:uniqueId val="{00000000-B20F-40C8-BC5D-40B2D4490654}"/>
            </c:ext>
          </c:extLst>
        </c:ser>
        <c:dLbls>
          <c:showLegendKey val="0"/>
          <c:showVal val="0"/>
          <c:showCatName val="0"/>
          <c:showSerName val="0"/>
          <c:showPercent val="0"/>
          <c:showBubbleSize val="0"/>
        </c:dLbls>
        <c:gapWidth val="150"/>
        <c:axId val="142612112"/>
        <c:axId val="142618272"/>
      </c:barChart>
      <c:catAx>
        <c:axId val="142612112"/>
        <c:scaling>
          <c:orientation val="minMax"/>
        </c:scaling>
        <c:delete val="0"/>
        <c:axPos val="b"/>
        <c:numFmt formatCode="General" sourceLinked="0"/>
        <c:majorTickMark val="none"/>
        <c:minorTickMark val="none"/>
        <c:tickLblPos val="nextTo"/>
        <c:crossAx val="142618272"/>
        <c:crosses val="autoZero"/>
        <c:auto val="1"/>
        <c:lblAlgn val="ctr"/>
        <c:lblOffset val="100"/>
        <c:noMultiLvlLbl val="0"/>
      </c:catAx>
      <c:valAx>
        <c:axId val="142618272"/>
        <c:scaling>
          <c:orientation val="minMax"/>
          <c:max val="1"/>
        </c:scaling>
        <c:delete val="0"/>
        <c:axPos val="l"/>
        <c:majorGridlines/>
        <c:numFmt formatCode="0%" sourceLinked="1"/>
        <c:majorTickMark val="none"/>
        <c:minorTickMark val="none"/>
        <c:tickLblPos val="nextTo"/>
        <c:crossAx val="142612112"/>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Organizacional</a:t>
            </a:r>
          </a:p>
        </c:rich>
      </c:tx>
      <c:layout/>
      <c:overlay val="0"/>
    </c:title>
    <c:autoTitleDeleted val="0"/>
    <c:plotArea>
      <c:layout/>
      <c:barChart>
        <c:barDir val="col"/>
        <c:grouping val="clustered"/>
        <c:varyColors val="0"/>
        <c:ser>
          <c:idx val="0"/>
          <c:order val="0"/>
          <c:invertIfNegative val="0"/>
          <c:cat>
            <c:strRef>
              <c:f>'Apego a Procesos'!$C$10:$C$12</c:f>
              <c:strCache>
                <c:ptCount val="3"/>
                <c:pt idx="0">
                  <c:v>Metricas </c:v>
                </c:pt>
                <c:pt idx="1">
                  <c:v>Calidad</c:v>
                </c:pt>
                <c:pt idx="2">
                  <c:v>Configuración</c:v>
                </c:pt>
              </c:strCache>
            </c:strRef>
          </c:cat>
          <c:val>
            <c:numRef>
              <c:f>'Apego a Procesos'!$G$10:$G$12</c:f>
              <c:numCache>
                <c:formatCode>0%</c:formatCode>
                <c:ptCount val="3"/>
                <c:pt idx="0">
                  <c:v>1</c:v>
                </c:pt>
                <c:pt idx="1">
                  <c:v>1</c:v>
                </c:pt>
                <c:pt idx="2">
                  <c:v>1</c:v>
                </c:pt>
              </c:numCache>
            </c:numRef>
          </c:val>
          <c:extLst>
            <c:ext xmlns:c16="http://schemas.microsoft.com/office/drawing/2014/chart" uri="{C3380CC4-5D6E-409C-BE32-E72D297353CC}">
              <c16:uniqueId val="{00000000-0990-45A3-B614-F9841A457726}"/>
            </c:ext>
          </c:extLst>
        </c:ser>
        <c:dLbls>
          <c:showLegendKey val="0"/>
          <c:showVal val="0"/>
          <c:showCatName val="0"/>
          <c:showSerName val="0"/>
          <c:showPercent val="0"/>
          <c:showBubbleSize val="0"/>
        </c:dLbls>
        <c:gapWidth val="150"/>
        <c:axId val="210326608"/>
        <c:axId val="210332208"/>
      </c:barChart>
      <c:catAx>
        <c:axId val="210326608"/>
        <c:scaling>
          <c:orientation val="minMax"/>
        </c:scaling>
        <c:delete val="0"/>
        <c:axPos val="b"/>
        <c:numFmt formatCode="General" sourceLinked="0"/>
        <c:majorTickMark val="none"/>
        <c:minorTickMark val="none"/>
        <c:tickLblPos val="nextTo"/>
        <c:crossAx val="210332208"/>
        <c:crosses val="autoZero"/>
        <c:auto val="1"/>
        <c:lblAlgn val="ctr"/>
        <c:lblOffset val="100"/>
        <c:noMultiLvlLbl val="0"/>
      </c:catAx>
      <c:valAx>
        <c:axId val="210332208"/>
        <c:scaling>
          <c:orientation val="minMax"/>
          <c:max val="1"/>
        </c:scaling>
        <c:delete val="0"/>
        <c:axPos val="l"/>
        <c:majorGridlines/>
        <c:numFmt formatCode="0%" sourceLinked="1"/>
        <c:majorTickMark val="none"/>
        <c:minorTickMark val="none"/>
        <c:tickLblPos val="nextTo"/>
        <c:crossAx val="210326608"/>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Apego a Procesos</a:t>
            </a:r>
          </a:p>
        </c:rich>
      </c:tx>
      <c:layout/>
      <c:overlay val="0"/>
    </c:title>
    <c:autoTitleDeleted val="0"/>
    <c:plotArea>
      <c:layout/>
      <c:barChart>
        <c:barDir val="col"/>
        <c:grouping val="clustered"/>
        <c:varyColors val="0"/>
        <c:ser>
          <c:idx val="0"/>
          <c:order val="0"/>
          <c:invertIfNegative val="0"/>
          <c:cat>
            <c:strRef>
              <c:f>'Apego a Procesos'!$C$4:$C$6</c:f>
              <c:strCache>
                <c:ptCount val="3"/>
                <c:pt idx="0">
                  <c:v>Planeación</c:v>
                </c:pt>
                <c:pt idx="1">
                  <c:v>Ejecución</c:v>
                </c:pt>
                <c:pt idx="2">
                  <c:v>Monitoreo</c:v>
                </c:pt>
              </c:strCache>
            </c:strRef>
          </c:cat>
          <c:val>
            <c:numRef>
              <c:f>'Apego a Procesos'!$G$4:$G$6</c:f>
              <c:numCache>
                <c:formatCode>0%</c:formatCode>
                <c:ptCount val="3"/>
                <c:pt idx="0">
                  <c:v>1</c:v>
                </c:pt>
                <c:pt idx="1">
                  <c:v>0</c:v>
                </c:pt>
                <c:pt idx="2">
                  <c:v>0</c:v>
                </c:pt>
              </c:numCache>
            </c:numRef>
          </c:val>
          <c:extLst>
            <c:ext xmlns:c16="http://schemas.microsoft.com/office/drawing/2014/chart" uri="{C3380CC4-5D6E-409C-BE32-E72D297353CC}">
              <c16:uniqueId val="{00000000-DFB1-4473-B8C0-833A558A1FA3}"/>
            </c:ext>
          </c:extLst>
        </c:ser>
        <c:dLbls>
          <c:showLegendKey val="0"/>
          <c:showVal val="0"/>
          <c:showCatName val="0"/>
          <c:showSerName val="0"/>
          <c:showPercent val="0"/>
          <c:showBubbleSize val="0"/>
        </c:dLbls>
        <c:gapWidth val="150"/>
        <c:axId val="136947552"/>
        <c:axId val="136945312"/>
      </c:barChart>
      <c:catAx>
        <c:axId val="136947552"/>
        <c:scaling>
          <c:orientation val="minMax"/>
        </c:scaling>
        <c:delete val="0"/>
        <c:axPos val="b"/>
        <c:numFmt formatCode="General" sourceLinked="0"/>
        <c:majorTickMark val="none"/>
        <c:minorTickMark val="none"/>
        <c:tickLblPos val="nextTo"/>
        <c:crossAx val="136945312"/>
        <c:crosses val="autoZero"/>
        <c:auto val="1"/>
        <c:lblAlgn val="ctr"/>
        <c:lblOffset val="100"/>
        <c:noMultiLvlLbl val="0"/>
      </c:catAx>
      <c:valAx>
        <c:axId val="136945312"/>
        <c:scaling>
          <c:orientation val="minMax"/>
        </c:scaling>
        <c:delete val="0"/>
        <c:axPos val="l"/>
        <c:majorGridlines/>
        <c:numFmt formatCode="0%" sourceLinked="1"/>
        <c:majorTickMark val="none"/>
        <c:minorTickMark val="none"/>
        <c:tickLblPos val="nextTo"/>
        <c:crossAx val="136947552"/>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840"/>
          </a:xfrm>
          <a:prstGeom prst="rect">
            <a:avLst/>
          </a:prstGeom>
        </p:spPr>
        <p:txBody>
          <a:bodyPr wrap="none" lIns="0" tIns="0" rIns="0" bIns="0"/>
          <a:lstStyle/>
          <a:p>
            <a:endParaRPr/>
          </a:p>
        </p:txBody>
      </p:sp>
      <p:sp>
        <p:nvSpPr>
          <p:cNvPr id="25" name="PlaceHolder 3"/>
          <p:cNvSpPr>
            <a:spLocks noGrp="1"/>
          </p:cNvSpPr>
          <p:nvPr>
            <p:ph type="body"/>
          </p:nvPr>
        </p:nvSpPr>
        <p:spPr>
          <a:xfrm>
            <a:off x="457200" y="3681720"/>
            <a:ext cx="8046360" cy="18968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29"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
        <p:nvSpPr>
          <p:cNvPr id="30" name="PlaceHolder 5"/>
          <p:cNvSpPr>
            <a:spLocks noGrp="1"/>
          </p:cNvSpPr>
          <p:nvPr>
            <p:ph type="body"/>
          </p:nvPr>
        </p:nvSpPr>
        <p:spPr>
          <a:xfrm>
            <a:off x="457200" y="3681720"/>
            <a:ext cx="3926160" cy="18968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7" name="PlaceHolder 2"/>
          <p:cNvSpPr>
            <a:spLocks noGrp="1"/>
          </p:cNvSpPr>
          <p:nvPr>
            <p:ph type="subTitle"/>
          </p:nvPr>
        </p:nvSpPr>
        <p:spPr>
          <a:xfrm>
            <a:off x="457200" y="1604520"/>
            <a:ext cx="8046360" cy="39776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9" name="PlaceHolder 2"/>
          <p:cNvSpPr>
            <a:spLocks noGrp="1"/>
          </p:cNvSpPr>
          <p:nvPr>
            <p:ph type="body"/>
          </p:nvPr>
        </p:nvSpPr>
        <p:spPr>
          <a:xfrm>
            <a:off x="457200" y="1604520"/>
            <a:ext cx="8046360" cy="39772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1"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42" name="PlaceHolder 3"/>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6"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47" name="PlaceHolder 3"/>
          <p:cNvSpPr>
            <a:spLocks noGrp="1"/>
          </p:cNvSpPr>
          <p:nvPr>
            <p:ph type="body"/>
          </p:nvPr>
        </p:nvSpPr>
        <p:spPr>
          <a:xfrm>
            <a:off x="457200" y="3681720"/>
            <a:ext cx="3926160" cy="1896840"/>
          </a:xfrm>
          <a:prstGeom prst="rect">
            <a:avLst/>
          </a:prstGeom>
        </p:spPr>
        <p:txBody>
          <a:bodyPr wrap="none" lIns="0" tIns="0" rIns="0" bIns="0"/>
          <a:lstStyle/>
          <a:p>
            <a:endParaRPr/>
          </a:p>
        </p:txBody>
      </p:sp>
      <p:sp>
        <p:nvSpPr>
          <p:cNvPr id="48" name="PlaceHolder 4"/>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6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0"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51"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52"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4"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55"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56" name="PlaceHolder 4"/>
          <p:cNvSpPr>
            <a:spLocks noGrp="1"/>
          </p:cNvSpPr>
          <p:nvPr>
            <p:ph type="body"/>
          </p:nvPr>
        </p:nvSpPr>
        <p:spPr>
          <a:xfrm>
            <a:off x="457200" y="3681720"/>
            <a:ext cx="8045640" cy="18968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8" name="PlaceHolder 2"/>
          <p:cNvSpPr>
            <a:spLocks noGrp="1"/>
          </p:cNvSpPr>
          <p:nvPr>
            <p:ph type="body"/>
          </p:nvPr>
        </p:nvSpPr>
        <p:spPr>
          <a:xfrm>
            <a:off x="457200" y="1604520"/>
            <a:ext cx="8046360" cy="1896840"/>
          </a:xfrm>
          <a:prstGeom prst="rect">
            <a:avLst/>
          </a:prstGeom>
        </p:spPr>
        <p:txBody>
          <a:bodyPr wrap="none" lIns="0" tIns="0" rIns="0" bIns="0"/>
          <a:lstStyle/>
          <a:p>
            <a:endParaRPr/>
          </a:p>
        </p:txBody>
      </p:sp>
      <p:sp>
        <p:nvSpPr>
          <p:cNvPr id="59" name="PlaceHolder 3"/>
          <p:cNvSpPr>
            <a:spLocks noGrp="1"/>
          </p:cNvSpPr>
          <p:nvPr>
            <p:ph type="body"/>
          </p:nvPr>
        </p:nvSpPr>
        <p:spPr>
          <a:xfrm>
            <a:off x="457200" y="3681720"/>
            <a:ext cx="8046360" cy="18968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1"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62"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63"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
        <p:nvSpPr>
          <p:cNvPr id="64" name="PlaceHolder 5"/>
          <p:cNvSpPr>
            <a:spLocks noGrp="1"/>
          </p:cNvSpPr>
          <p:nvPr>
            <p:ph type="body"/>
          </p:nvPr>
        </p:nvSpPr>
        <p:spPr>
          <a:xfrm>
            <a:off x="457200" y="3681720"/>
            <a:ext cx="3926160" cy="18968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6"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67"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72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13" name="PlaceHolder 3"/>
          <p:cNvSpPr>
            <a:spLocks noGrp="1"/>
          </p:cNvSpPr>
          <p:nvPr>
            <p:ph type="body"/>
          </p:nvPr>
        </p:nvSpPr>
        <p:spPr>
          <a:xfrm>
            <a:off x="457200" y="3681720"/>
            <a:ext cx="3926160" cy="189684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18"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22" name="PlaceHolder 4"/>
          <p:cNvSpPr>
            <a:spLocks noGrp="1"/>
          </p:cNvSpPr>
          <p:nvPr>
            <p:ph type="body"/>
          </p:nvPr>
        </p:nvSpPr>
        <p:spPr>
          <a:xfrm>
            <a:off x="457200" y="3681720"/>
            <a:ext cx="8045640" cy="18968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wrap="none" lIns="0" tIns="0" rIns="0" bIns="0" anchor="ctr"/>
          <a:lstStyle/>
          <a:p>
            <a:pPr algn="ctr"/>
            <a:r>
              <a:rPr lang="es-MX"/>
              <a:t>Pulse para editar el formato del texto de título</a:t>
            </a:r>
            <a:endParaRPr/>
          </a:p>
        </p:txBody>
      </p:sp>
      <p:sp>
        <p:nvSpPr>
          <p:cNvPr id="3" name="PlaceHolder 2"/>
          <p:cNvSpPr>
            <a:spLocks noGrp="1"/>
          </p:cNvSpPr>
          <p:nvPr>
            <p:ph type="body"/>
          </p:nvPr>
        </p:nvSpPr>
        <p:spPr>
          <a:xfrm>
            <a:off x="457200" y="1604520"/>
            <a:ext cx="8046360" cy="3977280"/>
          </a:xfrm>
          <a:prstGeom prst="rect">
            <a:avLst/>
          </a:prstGeom>
        </p:spPr>
        <p:txBody>
          <a:bodyPr wrap="none" lIns="0" tIns="0" rIns="0" bIns="0"/>
          <a:lstStyle/>
          <a:p>
            <a:pPr>
              <a:buSzPct val="45000"/>
              <a:buFont typeface="StarSymbol"/>
              <a:buChar char=""/>
            </a:pPr>
            <a:r>
              <a:rPr lang="es-MX"/>
              <a:t>Pulse para editar los formatos del texto del esquema</a:t>
            </a:r>
            <a:endParaRPr/>
          </a:p>
          <a:p>
            <a:pPr lvl="1">
              <a:buSzPct val="75000"/>
              <a:buFont typeface="StarSymbol"/>
              <a:buChar char=""/>
            </a:pPr>
            <a:r>
              <a:rPr lang="es-MX"/>
              <a:t>Segundo nivel del esquema</a:t>
            </a:r>
            <a:endParaRPr/>
          </a:p>
          <a:p>
            <a:pPr lvl="2">
              <a:buSzPct val="45000"/>
              <a:buFont typeface="StarSymbol"/>
              <a:buChar char=""/>
            </a:pPr>
            <a:r>
              <a:rPr lang="es-MX"/>
              <a:t>Tercer nivel del esquema</a:t>
            </a:r>
            <a:endParaRPr/>
          </a:p>
          <a:p>
            <a:pPr lvl="3">
              <a:buSzPct val="75000"/>
              <a:buFont typeface="StarSymbol"/>
              <a:buChar char=""/>
            </a:pPr>
            <a:r>
              <a:rPr lang="es-MX"/>
              <a:t>Cuarto nivel del esquema</a:t>
            </a:r>
            <a:endParaRPr/>
          </a:p>
          <a:p>
            <a:pPr lvl="4">
              <a:buSzPct val="45000"/>
              <a:buFont typeface="StarSymbol"/>
              <a:buChar char=""/>
            </a:pPr>
            <a:r>
              <a:rPr lang="es-MX"/>
              <a:t>Quinto nivel del esquema</a:t>
            </a:r>
            <a:endParaRPr/>
          </a:p>
          <a:p>
            <a:pPr lvl="5">
              <a:buSzPct val="45000"/>
              <a:buFont typeface="StarSymbol"/>
              <a:buChar char=""/>
            </a:pPr>
            <a:r>
              <a:rPr lang="es-MX"/>
              <a:t>Sexto nivel del esquema</a:t>
            </a:r>
            <a:endParaRPr/>
          </a:p>
          <a:p>
            <a:pPr lvl="6">
              <a:buSzPct val="45000"/>
              <a:buFont typeface="StarSymbol"/>
              <a:buChar char=""/>
            </a:pPr>
            <a:r>
              <a:rPr lang="es-MX"/>
              <a:t>Séptimo nivel del esquema</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blipFill>
        <a:effectLst/>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wrap="none" lIns="0" tIns="0" rIns="0" bIns="0" anchor="ctr"/>
          <a:lstStyle/>
          <a:p>
            <a:pPr algn="ctr"/>
            <a:r>
              <a:rPr lang="es-MX"/>
              <a:t>Pulse para editar el formato del texto de título</a:t>
            </a:r>
            <a:endParaRPr/>
          </a:p>
        </p:txBody>
      </p:sp>
      <p:sp>
        <p:nvSpPr>
          <p:cNvPr id="35" name="PlaceHolder 2"/>
          <p:cNvSpPr>
            <a:spLocks noGrp="1"/>
          </p:cNvSpPr>
          <p:nvPr>
            <p:ph type="body"/>
          </p:nvPr>
        </p:nvSpPr>
        <p:spPr>
          <a:xfrm>
            <a:off x="457200" y="1604520"/>
            <a:ext cx="8046360" cy="3977280"/>
          </a:xfrm>
          <a:prstGeom prst="rect">
            <a:avLst/>
          </a:prstGeom>
        </p:spPr>
        <p:txBody>
          <a:bodyPr wrap="none" lIns="0" tIns="0" rIns="0" bIns="0"/>
          <a:lstStyle/>
          <a:p>
            <a:pPr>
              <a:buSzPct val="45000"/>
              <a:buFont typeface="StarSymbol"/>
              <a:buChar char=""/>
            </a:pPr>
            <a:r>
              <a:rPr lang="es-MX"/>
              <a:t>Pulse para editar los formatos del texto del esquema</a:t>
            </a:r>
            <a:endParaRPr/>
          </a:p>
          <a:p>
            <a:pPr lvl="1">
              <a:buSzPct val="75000"/>
              <a:buFont typeface="StarSymbol"/>
              <a:buChar char=""/>
            </a:pPr>
            <a:r>
              <a:rPr lang="es-MX"/>
              <a:t>Segundo nivel del esquema</a:t>
            </a:r>
            <a:endParaRPr/>
          </a:p>
          <a:p>
            <a:pPr lvl="2">
              <a:buSzPct val="45000"/>
              <a:buFont typeface="StarSymbol"/>
              <a:buChar char=""/>
            </a:pPr>
            <a:r>
              <a:rPr lang="es-MX"/>
              <a:t>Tercer nivel del esquema</a:t>
            </a:r>
            <a:endParaRPr/>
          </a:p>
          <a:p>
            <a:pPr lvl="3">
              <a:buSzPct val="75000"/>
              <a:buFont typeface="StarSymbol"/>
              <a:buChar char=""/>
            </a:pPr>
            <a:r>
              <a:rPr lang="es-MX"/>
              <a:t>Cuarto nivel del esquema</a:t>
            </a:r>
            <a:endParaRPr/>
          </a:p>
          <a:p>
            <a:pPr lvl="4">
              <a:buSzPct val="45000"/>
              <a:buFont typeface="StarSymbol"/>
              <a:buChar char=""/>
            </a:pPr>
            <a:r>
              <a:rPr lang="es-MX"/>
              <a:t>Quinto nivel del esquema</a:t>
            </a:r>
            <a:endParaRPr/>
          </a:p>
          <a:p>
            <a:pPr lvl="5">
              <a:buSzPct val="45000"/>
              <a:buFont typeface="StarSymbol"/>
              <a:buChar char=""/>
            </a:pPr>
            <a:r>
              <a:rPr lang="es-MX"/>
              <a:t>Sexto nivel del esquema</a:t>
            </a:r>
            <a:endParaRPr/>
          </a:p>
          <a:p>
            <a:pPr lvl="6">
              <a:buSzPct val="45000"/>
              <a:buFont typeface="StarSymbol"/>
              <a:buChar char=""/>
            </a:pPr>
            <a:r>
              <a:rPr lang="es-MX"/>
              <a:t>Séptimo nivel del esquema</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CustomShape 1"/>
          <p:cNvSpPr/>
          <p:nvPr/>
        </p:nvSpPr>
        <p:spPr>
          <a:xfrm>
            <a:off x="1012680" y="2282760"/>
            <a:ext cx="7770960" cy="1468440"/>
          </a:xfrm>
          <a:prstGeom prst="rect">
            <a:avLst/>
          </a:prstGeom>
        </p:spPr>
      </p:sp>
      <p:sp>
        <p:nvSpPr>
          <p:cNvPr id="69" name="CustomShape 2"/>
          <p:cNvSpPr/>
          <p:nvPr/>
        </p:nvSpPr>
        <p:spPr>
          <a:xfrm>
            <a:off x="457200" y="501840"/>
            <a:ext cx="8032680" cy="1144080"/>
          </a:xfrm>
          <a:prstGeom prst="rect">
            <a:avLst/>
          </a:prstGeom>
        </p:spPr>
        <p:txBody>
          <a:bodyPr wrap="none" lIns="0" tIns="0" rIns="0" bIns="0" anchor="ctr"/>
          <a:lstStyle/>
          <a:p>
            <a:pPr algn="ctr">
              <a:lnSpc>
                <a:spcPct val="100000"/>
              </a:lnSpc>
            </a:pPr>
            <a:r>
              <a:rPr lang="es-MX" sz="4400" dirty="0" smtClean="0">
                <a:latin typeface="Calibri"/>
              </a:rPr>
              <a:t>Reporte de Monitoreo</a:t>
            </a:r>
            <a:endParaRPr dirty="0"/>
          </a:p>
        </p:txBody>
      </p:sp>
      <p:sp>
        <p:nvSpPr>
          <p:cNvPr id="70" name="CustomShape 3"/>
          <p:cNvSpPr/>
          <p:nvPr/>
        </p:nvSpPr>
        <p:spPr>
          <a:xfrm>
            <a:off x="457200" y="1604520"/>
            <a:ext cx="3925440" cy="3976560"/>
          </a:xfrm>
          <a:prstGeom prst="rect">
            <a:avLst/>
          </a:prstGeom>
        </p:spPr>
        <p:txBody>
          <a:bodyPr wrap="none" lIns="0" tIns="0" rIns="0" bIns="0"/>
          <a:lstStyle/>
          <a:p>
            <a:pPr>
              <a:lnSpc>
                <a:spcPct val="100000"/>
              </a:lnSpc>
            </a:pPr>
            <a:endParaRPr dirty="0"/>
          </a:p>
          <a:p>
            <a:pPr>
              <a:lnSpc>
                <a:spcPct val="100000"/>
              </a:lnSpc>
            </a:pPr>
            <a:r>
              <a:rPr lang="es-MX" sz="3200" dirty="0">
                <a:solidFill>
                  <a:srgbClr val="8B8B8B"/>
                </a:solidFill>
                <a:latin typeface="Calibri"/>
              </a:rPr>
              <a:t>		</a:t>
            </a:r>
            <a:r>
              <a:rPr lang="es-MX" sz="3200" dirty="0" smtClean="0">
                <a:solidFill>
                  <a:srgbClr val="8B8B8B"/>
                </a:solidFill>
                <a:latin typeface="Calibri"/>
              </a:rPr>
              <a:t>Febrero</a:t>
            </a:r>
            <a:endParaRPr dirty="0"/>
          </a:p>
          <a:p>
            <a:pPr>
              <a:lnSpc>
                <a:spcPct val="100000"/>
              </a:lnSpc>
            </a:pPr>
            <a:r>
              <a:rPr lang="es-MX" sz="3200" dirty="0">
                <a:solidFill>
                  <a:srgbClr val="8B8B8B"/>
                </a:solidFill>
                <a:latin typeface="Calibri"/>
              </a:rPr>
              <a:t>		</a:t>
            </a:r>
            <a:r>
              <a:rPr lang="es-MX" sz="3200" dirty="0" smtClean="0">
                <a:solidFill>
                  <a:srgbClr val="8B8B8B"/>
                </a:solidFill>
                <a:latin typeface="Calibri"/>
              </a:rPr>
              <a:t>28/02/2015</a:t>
            </a:r>
            <a:endParaRPr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dirty="0" smtClean="0">
                <a:solidFill>
                  <a:srgbClr val="000000"/>
                </a:solidFill>
                <a:latin typeface="Calibri"/>
              </a:rPr>
              <a:t>Índice de Satisfacción</a:t>
            </a:r>
            <a:endParaRPr dirty="0"/>
          </a:p>
        </p:txBody>
      </p:sp>
      <p:sp>
        <p:nvSpPr>
          <p:cNvPr id="92" name="CustomShape 2"/>
          <p:cNvSpPr/>
          <p:nvPr/>
        </p:nvSpPr>
        <p:spPr>
          <a:xfrm>
            <a:off x="457200" y="1600200"/>
            <a:ext cx="8228160" cy="4524480"/>
          </a:xfrm>
          <a:prstGeom prst="rect">
            <a:avLst/>
          </a:prstGeom>
        </p:spPr>
        <p:txBody>
          <a:bodyPr lIns="90000" tIns="45000" rIns="90000" bIns="45000"/>
          <a:lstStyle/>
          <a:p>
            <a:pPr>
              <a:lnSpc>
                <a:spcPct val="100000"/>
              </a:lnSpc>
              <a:buFont typeface="Arial"/>
              <a:buChar char="•"/>
            </a:pPr>
            <a:r>
              <a:rPr lang="es-MX" sz="3200" dirty="0" smtClean="0"/>
              <a:t> Por falta de clientes no es posible generar esta sección , futuramente se generara  tras la adquisición de nuevos clientes.</a:t>
            </a:r>
            <a:endParaRPr lang="es-MX" sz="3200"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Riesgos</a:t>
            </a:r>
            <a:endParaRPr/>
          </a:p>
        </p:txBody>
      </p:sp>
      <p:sp>
        <p:nvSpPr>
          <p:cNvPr id="92" name="CustomShape 2"/>
          <p:cNvSpPr/>
          <p:nvPr/>
        </p:nvSpPr>
        <p:spPr>
          <a:xfrm>
            <a:off x="457200" y="1600200"/>
            <a:ext cx="8228160" cy="4524480"/>
          </a:xfrm>
          <a:prstGeom prst="rect">
            <a:avLst/>
          </a:prstGeom>
        </p:spPr>
        <p:txBody>
          <a:bodyPr lIns="90000" tIns="45000" rIns="90000" bIns="45000"/>
          <a:lstStyle/>
          <a:p>
            <a:pPr>
              <a:lnSpc>
                <a:spcPct val="100000"/>
              </a:lnSpc>
            </a:pPr>
            <a:endParaRPr dirty="0"/>
          </a:p>
        </p:txBody>
      </p:sp>
      <p:graphicFrame>
        <p:nvGraphicFramePr>
          <p:cNvPr id="2" name="Tabla 1"/>
          <p:cNvGraphicFramePr>
            <a:graphicFrameLocks noGrp="1"/>
          </p:cNvGraphicFramePr>
          <p:nvPr>
            <p:extLst>
              <p:ext uri="{D42A27DB-BD31-4B8C-83A1-F6EECF244321}">
                <p14:modId xmlns:p14="http://schemas.microsoft.com/office/powerpoint/2010/main" val="3258885907"/>
              </p:ext>
            </p:extLst>
          </p:nvPr>
        </p:nvGraphicFramePr>
        <p:xfrm>
          <a:off x="648920" y="1700808"/>
          <a:ext cx="8482861" cy="2311369"/>
        </p:xfrm>
        <a:graphic>
          <a:graphicData uri="http://schemas.openxmlformats.org/drawingml/2006/table">
            <a:tbl>
              <a:tblPr>
                <a:tableStyleId>{5C22544A-7EE6-4342-B048-85BDC9FD1C3A}</a:tableStyleId>
              </a:tblPr>
              <a:tblGrid>
                <a:gridCol w="131287"/>
                <a:gridCol w="1703561"/>
                <a:gridCol w="432048"/>
                <a:gridCol w="720080"/>
                <a:gridCol w="576064"/>
                <a:gridCol w="576064"/>
                <a:gridCol w="1512168"/>
                <a:gridCol w="1679462"/>
                <a:gridCol w="696802"/>
                <a:gridCol w="455325"/>
              </a:tblGrid>
              <a:tr h="360040">
                <a:tc>
                  <a:txBody>
                    <a:bodyPr/>
                    <a:lstStyle/>
                    <a:p>
                      <a:pPr algn="ctr" fontAlgn="ctr"/>
                      <a:r>
                        <a:rPr lang="es-MX" sz="700" u="none" strike="noStrike">
                          <a:effectLst/>
                        </a:rPr>
                        <a:t>ID</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MX" sz="700" u="none" strike="noStrike">
                          <a:effectLst/>
                        </a:rPr>
                        <a:t>DESCRIPCIÓN DEL RIESGO</a:t>
                      </a:r>
                      <a:endParaRPr lang="es-MX" sz="700" b="1"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dirty="0">
                          <a:effectLst/>
                        </a:rPr>
                        <a:t>IMPACTO</a:t>
                      </a:r>
                      <a:endParaRPr lang="es-MX" sz="7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PROBABILIDAD</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EXPOSICIÓN</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PRIORIDAD</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PLAN DE MITIGACIÓN</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PLAN DE CONTINGENCIA</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RESPONSABLE</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STATUS</a:t>
                      </a:r>
                      <a:endParaRPr lang="es-MX" sz="700" b="1" i="0" u="none" strike="noStrike">
                        <a:solidFill>
                          <a:srgbClr val="000000"/>
                        </a:solidFill>
                        <a:effectLst/>
                        <a:latin typeface="Calibri" panose="020F0502020204030204" pitchFamily="34" charset="0"/>
                      </a:endParaRPr>
                    </a:p>
                  </a:txBody>
                  <a:tcPr marL="0" marR="0" marT="0" marB="0" anchor="ctr"/>
                </a:tc>
              </a:tr>
              <a:tr h="1170797">
                <a:tc>
                  <a:txBody>
                    <a:bodyPr/>
                    <a:lstStyle/>
                    <a:p>
                      <a:pPr algn="ctr" fontAlgn="ctr"/>
                      <a:r>
                        <a:rPr lang="es-MX" sz="700" u="none" strike="noStrike">
                          <a:effectLst/>
                        </a:rPr>
                        <a:t>1</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Debido a que en ocasiones el exceso de trabajo obliga a desviar las estrategias encaminadas a los objetivos organizacional, existe la posibilidad de que el apego a los procesos no sea el esperado</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3</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40%</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s-ES" sz="600" u="none" strike="noStrike">
                          <a:effectLst/>
                        </a:rPr>
                        <a:t>Generar políticas que refuercen el uso de los procesos</a:t>
                      </a:r>
                      <a:endParaRPr lang="es-ES" sz="600" b="0" i="0" u="none" strike="noStrike">
                        <a:solidFill>
                          <a:srgbClr val="000000"/>
                        </a:solidFill>
                        <a:effectLst/>
                        <a:latin typeface="Tahoma" panose="020B0604030504040204" pitchFamily="34" charset="0"/>
                      </a:endParaRPr>
                    </a:p>
                  </a:txBody>
                  <a:tcPr marL="0" marR="0" marT="0" marB="0" anchor="ctr"/>
                </a:tc>
                <a:tc>
                  <a:txBody>
                    <a:bodyPr/>
                    <a:lstStyle/>
                    <a:p>
                      <a:pPr algn="l" fontAlgn="ctr"/>
                      <a:r>
                        <a:rPr lang="es-ES" sz="700" u="none" strike="noStrike">
                          <a:effectLst/>
                        </a:rPr>
                        <a:t>Capacitar al personal en los procesos</a:t>
                      </a:r>
                      <a:br>
                        <a:rPr lang="es-ES" sz="700" u="none" strike="noStrike">
                          <a:effectLst/>
                        </a:rPr>
                      </a:br>
                      <a:r>
                        <a:rPr lang="es-ES" sz="700" u="none" strike="noStrike">
                          <a:effectLst/>
                        </a:rPr>
                        <a:t>Adecuar los procesos de acuerdo a la operación</a:t>
                      </a:r>
                      <a:endParaRPr lang="es-ES"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Jovanny Zepeda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Abierto</a:t>
                      </a:r>
                      <a:endParaRPr lang="es-MX" sz="700" b="0" i="0" u="none" strike="noStrike">
                        <a:solidFill>
                          <a:srgbClr val="000000"/>
                        </a:solidFill>
                        <a:effectLst/>
                        <a:latin typeface="Calibri" panose="020F0502020204030204" pitchFamily="34" charset="0"/>
                      </a:endParaRPr>
                    </a:p>
                  </a:txBody>
                  <a:tcPr marL="0" marR="0" marT="0" marB="0" anchor="ctr"/>
                </a:tc>
              </a:tr>
              <a:tr h="780532">
                <a:tc>
                  <a:txBody>
                    <a:bodyPr/>
                    <a:lstStyle/>
                    <a:p>
                      <a:pPr algn="ctr" fontAlgn="ctr"/>
                      <a:r>
                        <a:rPr lang="es-MX" sz="700" u="none" strike="noStrike">
                          <a:effectLst/>
                        </a:rPr>
                        <a:t>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Si no se tiene el personal para la entrega del servicio calificado, la entrega del  podrían ser deficientes y no se lograría una entrega de calidad</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30%</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s-ES" sz="700" u="none" strike="noStrike">
                          <a:effectLst/>
                        </a:rPr>
                        <a:t>Generar un plan de capacitación para incrementar las habilidades del personal</a:t>
                      </a:r>
                      <a:endParaRPr lang="es-ES" sz="7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s-ES" sz="700" u="none" strike="noStrike">
                          <a:effectLst/>
                        </a:rPr>
                        <a:t>Contratar personal experto en los servicios que ofrece la empresa</a:t>
                      </a:r>
                      <a:endParaRPr lang="es-ES"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Jovanny Zepeda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dirty="0">
                          <a:effectLst/>
                        </a:rPr>
                        <a:t>Abierto</a:t>
                      </a:r>
                      <a:endParaRPr lang="es-MX" sz="700" b="0" i="0" u="none" strike="noStrike" dirty="0">
                        <a:solidFill>
                          <a:srgbClr val="000000"/>
                        </a:solidFill>
                        <a:effectLst/>
                        <a:latin typeface="Calibri" panose="020F0502020204030204" pitchFamily="34" charset="0"/>
                      </a:endParaRPr>
                    </a:p>
                  </a:txBody>
                  <a:tcPr marL="0" marR="0" marT="0" marB="0" anchor="ctr"/>
                </a:tc>
              </a:tr>
            </a:tbl>
          </a:graphicData>
        </a:graphic>
      </p:graphicFrame>
    </p:spTree>
    <p:extLst>
      <p:ext uri="{BB962C8B-B14F-4D97-AF65-F5344CB8AC3E}">
        <p14:creationId xmlns:p14="http://schemas.microsoft.com/office/powerpoint/2010/main" val="136734961"/>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Respaldos</a:t>
            </a:r>
            <a:endParaRPr/>
          </a:p>
        </p:txBody>
      </p:sp>
      <p:sp>
        <p:nvSpPr>
          <p:cNvPr id="94" name="CustomShape 2"/>
          <p:cNvSpPr/>
          <p:nvPr/>
        </p:nvSpPr>
        <p:spPr>
          <a:xfrm>
            <a:off x="457200" y="1600200"/>
            <a:ext cx="8228160" cy="4524480"/>
          </a:xfrm>
          <a:prstGeom prst="rect">
            <a:avLst/>
          </a:prstGeom>
        </p:spPr>
        <p:txBody>
          <a:bodyPr lIns="90000" tIns="45000" rIns="90000" bIns="45000"/>
          <a:lstStyle/>
          <a:p>
            <a:pPr>
              <a:lnSpc>
                <a:spcPct val="100000"/>
              </a:lnSpc>
              <a:buFont typeface="Arial"/>
              <a:buChar char="•"/>
            </a:pPr>
            <a:r>
              <a:rPr lang="en-US" dirty="0" smtClean="0"/>
              <a:t> A </a:t>
            </a:r>
            <a:r>
              <a:rPr lang="en-US" dirty="0" err="1" smtClean="0"/>
              <a:t>falta</a:t>
            </a:r>
            <a:r>
              <a:rPr lang="en-US" dirty="0" smtClean="0"/>
              <a:t> de </a:t>
            </a:r>
            <a:r>
              <a:rPr lang="en-US" dirty="0" err="1" smtClean="0"/>
              <a:t>clientes</a:t>
            </a:r>
            <a:r>
              <a:rPr lang="en-US" dirty="0" smtClean="0"/>
              <a:t> los </a:t>
            </a:r>
            <a:r>
              <a:rPr lang="en-US" dirty="0" err="1" smtClean="0"/>
              <a:t>respaldos</a:t>
            </a:r>
            <a:r>
              <a:rPr lang="en-US" dirty="0" smtClean="0"/>
              <a:t> hasta el </a:t>
            </a:r>
            <a:r>
              <a:rPr lang="en-US" dirty="0" err="1" smtClean="0"/>
              <a:t>momento</a:t>
            </a:r>
            <a:r>
              <a:rPr lang="en-US" dirty="0" smtClean="0"/>
              <a:t> son </a:t>
            </a:r>
            <a:r>
              <a:rPr lang="es-MX" dirty="0" smtClean="0"/>
              <a:t>omitidos</a:t>
            </a:r>
            <a:r>
              <a:rPr lang="en-US" dirty="0" smtClean="0"/>
              <a:t> </a:t>
            </a:r>
            <a:r>
              <a:rPr lang="en-US" dirty="0" err="1" smtClean="0"/>
              <a:t>ya</a:t>
            </a:r>
            <a:r>
              <a:rPr lang="en-US" dirty="0" smtClean="0"/>
              <a:t> </a:t>
            </a:r>
            <a:r>
              <a:rPr lang="en-US" dirty="0" err="1" smtClean="0"/>
              <a:t>que</a:t>
            </a:r>
            <a:r>
              <a:rPr lang="en-US" dirty="0" smtClean="0"/>
              <a:t> no se </a:t>
            </a:r>
            <a:r>
              <a:rPr lang="en-US" dirty="0" err="1" smtClean="0"/>
              <a:t>cuenta</a:t>
            </a:r>
            <a:r>
              <a:rPr lang="en-US" dirty="0" smtClean="0"/>
              <a:t> con personas a </a:t>
            </a:r>
            <a:r>
              <a:rPr lang="en-US" dirty="0" err="1" smtClean="0"/>
              <a:t>las</a:t>
            </a:r>
            <a:r>
              <a:rPr lang="en-US" dirty="0" smtClean="0"/>
              <a:t> </a:t>
            </a:r>
            <a:r>
              <a:rPr lang="en-US" dirty="0" err="1" smtClean="0"/>
              <a:t>cuales</a:t>
            </a:r>
            <a:r>
              <a:rPr lang="en-US" dirty="0" smtClean="0"/>
              <a:t> se les </a:t>
            </a:r>
            <a:r>
              <a:rPr lang="en-US" dirty="0" err="1" smtClean="0"/>
              <a:t>pueda</a:t>
            </a:r>
            <a:r>
              <a:rPr lang="en-US" dirty="0" smtClean="0"/>
              <a:t> </a:t>
            </a:r>
            <a:r>
              <a:rPr lang="en-US" dirty="0" err="1" smtClean="0"/>
              <a:t>generar</a:t>
            </a:r>
            <a:r>
              <a:rPr lang="en-US" dirty="0" smtClean="0"/>
              <a:t> </a:t>
            </a:r>
            <a:r>
              <a:rPr lang="en-US" dirty="0" err="1" smtClean="0"/>
              <a:t>respaldos</a:t>
            </a:r>
            <a:r>
              <a:rPr lang="en-US" dirty="0" smtClean="0"/>
              <a:t> o </a:t>
            </a:r>
            <a:r>
              <a:rPr lang="en-US" dirty="0" err="1" smtClean="0"/>
              <a:t>bien</a:t>
            </a:r>
            <a:r>
              <a:rPr lang="es-MX" dirty="0" smtClean="0"/>
              <a:t> .información que se requiera salvar</a:t>
            </a:r>
            <a:r>
              <a:rPr lang="en-US" dirty="0"/>
              <a:t>.</a:t>
            </a:r>
            <a:endParaRPr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Hitos </a:t>
            </a:r>
            <a:endParaRPr/>
          </a:p>
        </p:txBody>
      </p:sp>
      <p:sp>
        <p:nvSpPr>
          <p:cNvPr id="76" name="CustomShape 2"/>
          <p:cNvSpPr/>
          <p:nvPr/>
        </p:nvSpPr>
        <p:spPr>
          <a:xfrm>
            <a:off x="457200" y="1600200"/>
            <a:ext cx="8228160" cy="4524480"/>
          </a:xfrm>
          <a:prstGeom prst="rect">
            <a:avLst/>
          </a:prstGeom>
        </p:spPr>
        <p:txBody>
          <a:bodyPr lIns="90000" tIns="45000" rIns="90000" bIns="45000"/>
          <a:lstStyle/>
          <a:p>
            <a:pPr>
              <a:lnSpc>
                <a:spcPct val="100000"/>
              </a:lnSpc>
              <a:buFont typeface="Arial"/>
              <a:buChar char="•"/>
            </a:pPr>
            <a:r>
              <a:rPr lang="es-MX" sz="3200" dirty="0">
                <a:solidFill>
                  <a:srgbClr val="000000"/>
                </a:solidFill>
                <a:latin typeface="Calibri"/>
              </a:rPr>
              <a:t> </a:t>
            </a:r>
            <a:r>
              <a:rPr lang="es-MX" sz="3200" dirty="0" smtClean="0">
                <a:solidFill>
                  <a:srgbClr val="000000"/>
                </a:solidFill>
                <a:latin typeface="Calibri"/>
              </a:rPr>
              <a:t>Generación de línea : fecha de entrega -&gt; 18 – 02 – 15 , fecha planeada - &gt; 20 – 02 – 15.</a:t>
            </a:r>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Recursos humanos</a:t>
            </a:r>
            <a:endParaRPr/>
          </a:p>
        </p:txBody>
      </p:sp>
      <p:sp>
        <p:nvSpPr>
          <p:cNvPr id="78" name="CustomShape 2"/>
          <p:cNvSpPr/>
          <p:nvPr/>
        </p:nvSpPr>
        <p:spPr>
          <a:xfrm>
            <a:off x="457200" y="1600200"/>
            <a:ext cx="8228160" cy="4524480"/>
          </a:xfrm>
          <a:prstGeom prst="rect">
            <a:avLst/>
          </a:prstGeom>
        </p:spPr>
        <p:txBody>
          <a:bodyPr lIns="90000" tIns="45000" rIns="90000" bIns="45000"/>
          <a:lstStyle/>
          <a:p>
            <a:pPr>
              <a:lnSpc>
                <a:spcPct val="100000"/>
              </a:lnSpc>
              <a:buFont typeface="Arial"/>
              <a:buChar char="•"/>
            </a:pPr>
            <a:r>
              <a:rPr lang="en-US" dirty="0"/>
              <a:t> </a:t>
            </a:r>
            <a:r>
              <a:rPr lang="en-US" dirty="0" smtClean="0"/>
              <a:t>Fidel Reyna        – </a:t>
            </a:r>
            <a:r>
              <a:rPr lang="es-MX" dirty="0" smtClean="0"/>
              <a:t>Coordinador</a:t>
            </a:r>
            <a:r>
              <a:rPr lang="en-US" dirty="0" smtClean="0"/>
              <a:t> de </a:t>
            </a:r>
            <a:r>
              <a:rPr lang="en-US" dirty="0" err="1" smtClean="0"/>
              <a:t>proyecto</a:t>
            </a:r>
            <a:r>
              <a:rPr lang="en-US" dirty="0" smtClean="0"/>
              <a:t> , </a:t>
            </a:r>
            <a:r>
              <a:rPr lang="en-US" dirty="0" err="1" smtClean="0"/>
              <a:t>creador</a:t>
            </a:r>
            <a:r>
              <a:rPr lang="en-US" dirty="0" smtClean="0"/>
              <a:t> de </a:t>
            </a:r>
            <a:r>
              <a:rPr lang="en-US" dirty="0" err="1" smtClean="0"/>
              <a:t>repositorio</a:t>
            </a:r>
            <a:r>
              <a:rPr lang="en-US" dirty="0" smtClean="0"/>
              <a:t>.</a:t>
            </a:r>
          </a:p>
          <a:p>
            <a:pPr>
              <a:lnSpc>
                <a:spcPct val="100000"/>
              </a:lnSpc>
              <a:buFont typeface="Arial"/>
              <a:buChar char="•"/>
            </a:pPr>
            <a:r>
              <a:rPr lang="en-US" dirty="0" smtClean="0"/>
              <a:t> Samuel Reyna    – </a:t>
            </a:r>
            <a:r>
              <a:rPr lang="en-US" dirty="0" err="1" smtClean="0"/>
              <a:t>Colaborador</a:t>
            </a:r>
            <a:r>
              <a:rPr lang="en-US" dirty="0" smtClean="0"/>
              <a:t> de </a:t>
            </a:r>
            <a:r>
              <a:rPr lang="en-US" dirty="0" err="1" smtClean="0"/>
              <a:t>soporte</a:t>
            </a:r>
            <a:endParaRPr lang="en-US" dirty="0" smtClean="0"/>
          </a:p>
          <a:p>
            <a:pPr>
              <a:lnSpc>
                <a:spcPct val="100000"/>
              </a:lnSpc>
              <a:buFont typeface="Arial"/>
              <a:buChar char="•"/>
            </a:pPr>
            <a:r>
              <a:rPr lang="en-US" dirty="0"/>
              <a:t> </a:t>
            </a:r>
            <a:r>
              <a:rPr lang="en-US" dirty="0" smtClean="0"/>
              <a:t>Mayra Tejeda      – </a:t>
            </a:r>
            <a:r>
              <a:rPr lang="en-US" dirty="0" err="1" smtClean="0"/>
              <a:t>Auditora</a:t>
            </a:r>
            <a:r>
              <a:rPr lang="en-US" dirty="0" smtClean="0"/>
              <a:t> de </a:t>
            </a:r>
            <a:r>
              <a:rPr lang="en-US" dirty="0" err="1" smtClean="0"/>
              <a:t>procesos</a:t>
            </a:r>
            <a:endParaRPr lang="en-US" dirty="0" smtClean="0"/>
          </a:p>
          <a:p>
            <a:pPr>
              <a:lnSpc>
                <a:spcPct val="100000"/>
              </a:lnSpc>
              <a:buFont typeface="Arial"/>
              <a:buChar char="•"/>
            </a:pPr>
            <a:r>
              <a:rPr lang="en-US" dirty="0"/>
              <a:t> </a:t>
            </a:r>
            <a:r>
              <a:rPr lang="en-US" dirty="0" smtClean="0"/>
              <a:t>Jovanny Zepeda – </a:t>
            </a:r>
            <a:r>
              <a:rPr lang="en-US" dirty="0" err="1" smtClean="0"/>
              <a:t>Colaborador</a:t>
            </a:r>
            <a:r>
              <a:rPr lang="en-US" dirty="0" smtClean="0"/>
              <a:t> de </a:t>
            </a:r>
            <a:r>
              <a:rPr lang="en-US" dirty="0" err="1" smtClean="0"/>
              <a:t>soporte</a:t>
            </a:r>
            <a:endParaRPr lang="en-US" dirty="0" smtClean="0"/>
          </a:p>
          <a:p>
            <a:pPr>
              <a:lnSpc>
                <a:spcPct val="100000"/>
              </a:lnSpc>
              <a:buFont typeface="Arial"/>
              <a:buChar char="•"/>
            </a:pPr>
            <a:endParaRPr lang="en-US" dirty="0"/>
          </a:p>
          <a:p>
            <a:pPr>
              <a:lnSpc>
                <a:spcPct val="100000"/>
              </a:lnSpc>
              <a:buFont typeface="Arial"/>
              <a:buChar char="•"/>
            </a:pPr>
            <a:r>
              <a:rPr lang="en-US" dirty="0" smtClean="0"/>
              <a:t> </a:t>
            </a:r>
            <a:r>
              <a:rPr lang="es-MX" dirty="0" smtClean="0"/>
              <a:t>Capacitaciones</a:t>
            </a:r>
            <a:r>
              <a:rPr lang="en-US" dirty="0" smtClean="0"/>
              <a:t>: </a:t>
            </a:r>
            <a:r>
              <a:rPr lang="en-US" dirty="0" smtClean="0"/>
              <a:t>hasta la </a:t>
            </a:r>
            <a:r>
              <a:rPr lang="en-US" dirty="0" err="1" smtClean="0"/>
              <a:t>fecha</a:t>
            </a:r>
            <a:r>
              <a:rPr lang="en-US" dirty="0" smtClean="0"/>
              <a:t> no se </a:t>
            </a:r>
            <a:r>
              <a:rPr lang="en-US" dirty="0" err="1" smtClean="0"/>
              <a:t>han</a:t>
            </a:r>
            <a:r>
              <a:rPr lang="en-US" dirty="0" smtClean="0"/>
              <a:t> </a:t>
            </a:r>
            <a:r>
              <a:rPr lang="es-MX" dirty="0" smtClean="0"/>
              <a:t>recibido</a:t>
            </a:r>
            <a:r>
              <a:rPr lang="en-US" dirty="0" smtClean="0"/>
              <a:t> </a:t>
            </a:r>
            <a:r>
              <a:rPr lang="es-MX" dirty="0" smtClean="0"/>
              <a:t>capacitaciones</a:t>
            </a:r>
            <a:r>
              <a:rPr lang="en-US" dirty="0" smtClean="0"/>
              <a:t>, </a:t>
            </a:r>
            <a:r>
              <a:rPr lang="en-US" dirty="0" smtClean="0"/>
              <a:t>motive </a:t>
            </a:r>
            <a:r>
              <a:rPr lang="en-US" dirty="0" err="1" smtClean="0"/>
              <a:t>por</a:t>
            </a:r>
            <a:r>
              <a:rPr lang="en-US" dirty="0" smtClean="0"/>
              <a:t> el </a:t>
            </a:r>
            <a:r>
              <a:rPr lang="en-US" dirty="0" err="1" smtClean="0"/>
              <a:t>cual</a:t>
            </a:r>
            <a:r>
              <a:rPr lang="en-US" dirty="0" smtClean="0"/>
              <a:t> </a:t>
            </a:r>
            <a:r>
              <a:rPr lang="en-US" dirty="0" err="1" smtClean="0"/>
              <a:t>esta</a:t>
            </a:r>
            <a:r>
              <a:rPr lang="en-US" dirty="0" smtClean="0"/>
              <a:t> </a:t>
            </a:r>
            <a:r>
              <a:rPr lang="es-MX" dirty="0" smtClean="0"/>
              <a:t>sección</a:t>
            </a:r>
            <a:r>
              <a:rPr lang="en-US" dirty="0" smtClean="0"/>
              <a:t> </a:t>
            </a:r>
            <a:r>
              <a:rPr lang="en-US" dirty="0" err="1" smtClean="0"/>
              <a:t>es</a:t>
            </a:r>
            <a:r>
              <a:rPr lang="en-US" dirty="0" smtClean="0"/>
              <a:t> </a:t>
            </a:r>
            <a:r>
              <a:rPr lang="es-MX" dirty="0" smtClean="0"/>
              <a:t>anulada</a:t>
            </a:r>
            <a:r>
              <a:rPr lang="en-US" dirty="0" smtClean="0"/>
              <a:t>.</a:t>
            </a:r>
            <a:endParaRPr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Costos</a:t>
            </a:r>
            <a:endParaRPr/>
          </a:p>
        </p:txBody>
      </p:sp>
      <p:sp>
        <p:nvSpPr>
          <p:cNvPr id="80" name="CustomShape 2"/>
          <p:cNvSpPr/>
          <p:nvPr/>
        </p:nvSpPr>
        <p:spPr>
          <a:xfrm>
            <a:off x="457200" y="1600200"/>
            <a:ext cx="8228160" cy="4524480"/>
          </a:xfrm>
          <a:prstGeom prst="rect">
            <a:avLst/>
          </a:prstGeom>
        </p:spPr>
        <p:txBody>
          <a:bodyPr lIns="90000" tIns="45000" rIns="90000" bIns="45000"/>
          <a:lstStyle/>
          <a:p>
            <a:pPr>
              <a:lnSpc>
                <a:spcPct val="100000"/>
              </a:lnSpc>
            </a:pPr>
            <a:endParaRPr lang="es-MX" sz="3200" dirty="0" smtClean="0">
              <a:solidFill>
                <a:srgbClr val="000000"/>
              </a:solidFill>
              <a:latin typeface="Calibri"/>
            </a:endParaRPr>
          </a:p>
        </p:txBody>
      </p:sp>
      <p:sp>
        <p:nvSpPr>
          <p:cNvPr id="2" name="CuadroTexto 1"/>
          <p:cNvSpPr txBox="1"/>
          <p:nvPr/>
        </p:nvSpPr>
        <p:spPr>
          <a:xfrm>
            <a:off x="5220072" y="1416240"/>
            <a:ext cx="3168352" cy="1754326"/>
          </a:xfrm>
          <a:prstGeom prst="rect">
            <a:avLst/>
          </a:prstGeom>
          <a:noFill/>
        </p:spPr>
        <p:txBody>
          <a:bodyPr wrap="square" rtlCol="0">
            <a:spAutoFit/>
          </a:bodyPr>
          <a:lstStyle/>
          <a:p>
            <a:r>
              <a:rPr lang="es-MX" dirty="0" smtClean="0"/>
              <a:t>Los costos únicamente son enfocados en la planeación ya que para el mes de febrero no existe la manera de reportar gastos en entrega de servicios.</a:t>
            </a:r>
            <a:endParaRPr lang="es-MX" dirty="0"/>
          </a:p>
        </p:txBody>
      </p:sp>
      <p:graphicFrame>
        <p:nvGraphicFramePr>
          <p:cNvPr id="6" name="1 Gráfico">
            <a:extLst>
              <a:ext uri="{FF2B5EF4-FFF2-40B4-BE49-F238E27FC236}">
                <a16:creationId xmlns:xdr="http://schemas.openxmlformats.org/drawingml/2006/spreadsheetDrawing" xmlns:a16="http://schemas.microsoft.com/office/drawing/2014/main" xmlns="" xmlns:lc="http://schemas.openxmlformats.org/drawingml/2006/lockedCanvas" id="{00000000-0008-0000-0200-000002000000}"/>
              </a:ext>
            </a:extLst>
          </p:cNvPr>
          <p:cNvGraphicFramePr>
            <a:graphicFrameLocks/>
          </p:cNvGraphicFramePr>
          <p:nvPr>
            <p:extLst>
              <p:ext uri="{D42A27DB-BD31-4B8C-83A1-F6EECF244321}">
                <p14:modId xmlns:p14="http://schemas.microsoft.com/office/powerpoint/2010/main" val="3056856879"/>
              </p:ext>
            </p:extLst>
          </p:nvPr>
        </p:nvGraphicFramePr>
        <p:xfrm>
          <a:off x="457200" y="929870"/>
          <a:ext cx="4593166" cy="2819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Esfuerzo</a:t>
            </a:r>
            <a:endParaRPr/>
          </a:p>
        </p:txBody>
      </p:sp>
      <p:sp>
        <p:nvSpPr>
          <p:cNvPr id="82" name="CustomShape 2"/>
          <p:cNvSpPr/>
          <p:nvPr/>
        </p:nvSpPr>
        <p:spPr>
          <a:xfrm>
            <a:off x="457200" y="1600200"/>
            <a:ext cx="8228160" cy="4524480"/>
          </a:xfrm>
          <a:prstGeom prst="rect">
            <a:avLst/>
          </a:prstGeom>
        </p:spPr>
        <p:txBody>
          <a:bodyPr lIns="90000" tIns="45000" rIns="90000" bIns="45000"/>
          <a:lstStyle/>
          <a:p>
            <a:pPr>
              <a:lnSpc>
                <a:spcPct val="100000"/>
              </a:lnSpc>
            </a:pPr>
            <a:endParaRPr dirty="0"/>
          </a:p>
        </p:txBody>
      </p:sp>
      <p:graphicFrame>
        <p:nvGraphicFramePr>
          <p:cNvPr id="4" name="2 Gráfico">
            <a:extLst>
              <a:ext uri="{FF2B5EF4-FFF2-40B4-BE49-F238E27FC236}">
                <a16:creationId xmlns:xdr="http://schemas.openxmlformats.org/drawingml/2006/spreadsheetDrawing" xmlns:a16="http://schemas.microsoft.com/office/drawing/2014/main" xmlns="" xmlns:lc="http://schemas.openxmlformats.org/drawingml/2006/lockedCanvas" id="{00000000-0008-0000-0100-000003000000}"/>
              </a:ext>
            </a:extLst>
          </p:cNvPr>
          <p:cNvGraphicFramePr>
            <a:graphicFrameLocks/>
          </p:cNvGraphicFramePr>
          <p:nvPr>
            <p:extLst>
              <p:ext uri="{D42A27DB-BD31-4B8C-83A1-F6EECF244321}">
                <p14:modId xmlns:p14="http://schemas.microsoft.com/office/powerpoint/2010/main" val="2005708115"/>
              </p:ext>
            </p:extLst>
          </p:nvPr>
        </p:nvGraphicFramePr>
        <p:xfrm>
          <a:off x="457200" y="908720"/>
          <a:ext cx="4531783" cy="28003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4 Gráfico">
            <a:extLst>
              <a:ext uri="{FF2B5EF4-FFF2-40B4-BE49-F238E27FC236}">
                <a16:creationId xmlns:xdr="http://schemas.openxmlformats.org/drawingml/2006/spreadsheetDrawing" xmlns:a16="http://schemas.microsoft.com/office/drawing/2014/main" xmlns="" xmlns:lc="http://schemas.openxmlformats.org/drawingml/2006/lockedCanvas" id="{00000000-0008-0000-0100-000005000000}"/>
              </a:ext>
            </a:extLst>
          </p:cNvPr>
          <p:cNvGraphicFramePr>
            <a:graphicFrameLocks/>
          </p:cNvGraphicFramePr>
          <p:nvPr>
            <p:extLst>
              <p:ext uri="{D42A27DB-BD31-4B8C-83A1-F6EECF244321}">
                <p14:modId xmlns:p14="http://schemas.microsoft.com/office/powerpoint/2010/main" val="2387950108"/>
              </p:ext>
            </p:extLst>
          </p:nvPr>
        </p:nvGraphicFramePr>
        <p:xfrm>
          <a:off x="323528" y="3789040"/>
          <a:ext cx="4438650" cy="2800350"/>
        </p:xfrm>
        <a:graphic>
          <a:graphicData uri="http://schemas.openxmlformats.org/drawingml/2006/chart">
            <c:chart xmlns:c="http://schemas.openxmlformats.org/drawingml/2006/chart" xmlns:r="http://schemas.openxmlformats.org/officeDocument/2006/relationships" r:id="rId3"/>
          </a:graphicData>
        </a:graphic>
      </p:graphicFrame>
      <p:sp>
        <p:nvSpPr>
          <p:cNvPr id="2" name="CuadroTexto 1"/>
          <p:cNvSpPr txBox="1"/>
          <p:nvPr/>
        </p:nvSpPr>
        <p:spPr>
          <a:xfrm>
            <a:off x="5292080" y="1416240"/>
            <a:ext cx="3393280" cy="923330"/>
          </a:xfrm>
          <a:prstGeom prst="rect">
            <a:avLst/>
          </a:prstGeom>
          <a:noFill/>
        </p:spPr>
        <p:txBody>
          <a:bodyPr wrap="square" rtlCol="0">
            <a:spAutoFit/>
          </a:bodyPr>
          <a:lstStyle/>
          <a:p>
            <a:r>
              <a:rPr lang="es-MX" dirty="0" smtClean="0"/>
              <a:t>Por falta de clientes no existen horas a registrar en la entrega de servicio.</a:t>
            </a:r>
            <a:endParaRPr lang="es-MX"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Auditorías físicas</a:t>
            </a:r>
            <a:endParaRPr/>
          </a:p>
        </p:txBody>
      </p:sp>
      <p:sp>
        <p:nvSpPr>
          <p:cNvPr id="84" name="CustomShape 2"/>
          <p:cNvSpPr/>
          <p:nvPr/>
        </p:nvSpPr>
        <p:spPr>
          <a:xfrm>
            <a:off x="457200" y="1600200"/>
            <a:ext cx="8228160" cy="4524480"/>
          </a:xfrm>
          <a:prstGeom prst="rect">
            <a:avLst/>
          </a:prstGeom>
        </p:spPr>
        <p:txBody>
          <a:bodyPr lIns="90000" tIns="45000" rIns="90000" bIns="45000"/>
          <a:lstStyle/>
          <a:p>
            <a:pPr>
              <a:lnSpc>
                <a:spcPct val="100000"/>
              </a:lnSpc>
            </a:pPr>
            <a:endParaRPr dirty="0"/>
          </a:p>
        </p:txBody>
      </p:sp>
      <p:graphicFrame>
        <p:nvGraphicFramePr>
          <p:cNvPr id="4" name="1 Gráfico">
            <a:extLst>
              <a:ext uri="{FF2B5EF4-FFF2-40B4-BE49-F238E27FC236}">
                <a16:creationId xmlns:xdr="http://schemas.openxmlformats.org/drawingml/2006/spreadsheetDrawing" xmlns="" xmlns:a16="http://schemas.microsoft.com/office/drawing/2014/main" xmlns:lc="http://schemas.openxmlformats.org/drawingml/2006/lockedCanvas" id="{00000000-0008-0000-0500-000002000000}"/>
              </a:ext>
            </a:extLst>
          </p:cNvPr>
          <p:cNvGraphicFramePr>
            <a:graphicFrameLocks/>
          </p:cNvGraphicFramePr>
          <p:nvPr>
            <p:extLst>
              <p:ext uri="{D42A27DB-BD31-4B8C-83A1-F6EECF244321}">
                <p14:modId xmlns:p14="http://schemas.microsoft.com/office/powerpoint/2010/main" val="2689166806"/>
              </p:ext>
            </p:extLst>
          </p:nvPr>
        </p:nvGraphicFramePr>
        <p:xfrm>
          <a:off x="4427984" y="1268760"/>
          <a:ext cx="4457700" cy="2857500"/>
        </p:xfrm>
        <a:graphic>
          <a:graphicData uri="http://schemas.openxmlformats.org/drawingml/2006/chart">
            <c:chart xmlns:c="http://schemas.openxmlformats.org/drawingml/2006/chart" xmlns:r="http://schemas.openxmlformats.org/officeDocument/2006/relationships" r:id="rId2"/>
          </a:graphicData>
        </a:graphic>
      </p:graphicFrame>
      <p:sp>
        <p:nvSpPr>
          <p:cNvPr id="2" name="CuadroTexto 1"/>
          <p:cNvSpPr txBox="1"/>
          <p:nvPr/>
        </p:nvSpPr>
        <p:spPr>
          <a:xfrm>
            <a:off x="899592" y="1416240"/>
            <a:ext cx="3456384" cy="2308324"/>
          </a:xfrm>
          <a:prstGeom prst="rect">
            <a:avLst/>
          </a:prstGeom>
          <a:noFill/>
        </p:spPr>
        <p:txBody>
          <a:bodyPr wrap="square" rtlCol="0">
            <a:spAutoFit/>
          </a:bodyPr>
          <a:lstStyle/>
          <a:p>
            <a:r>
              <a:rPr lang="es-MX" dirty="0" smtClean="0"/>
              <a:t>Tras la aprobación de 2 preguntas en elementos de configuración y 3 en la línea base se obtiene el 100% del total para el mes de febrero , sin embargo dado que cambios aun no se ha generado su evaluación es inexistente.</a:t>
            </a:r>
            <a:endParaRPr lang="es-MX"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Auditorías funcionales</a:t>
            </a:r>
            <a:endParaRPr/>
          </a:p>
        </p:txBody>
      </p:sp>
      <p:sp>
        <p:nvSpPr>
          <p:cNvPr id="86" name="CustomShape 2"/>
          <p:cNvSpPr/>
          <p:nvPr/>
        </p:nvSpPr>
        <p:spPr>
          <a:xfrm>
            <a:off x="457200" y="1600200"/>
            <a:ext cx="8228160" cy="4524480"/>
          </a:xfrm>
          <a:prstGeom prst="rect">
            <a:avLst/>
          </a:prstGeom>
        </p:spPr>
        <p:txBody>
          <a:bodyPr lIns="90000" tIns="45000" rIns="90000" bIns="45000"/>
          <a:lstStyle/>
          <a:p>
            <a:pPr>
              <a:lnSpc>
                <a:spcPct val="100000"/>
              </a:lnSpc>
            </a:pPr>
            <a:endParaRPr lang="es-MX" sz="3200" dirty="0"/>
          </a:p>
        </p:txBody>
      </p:sp>
      <p:graphicFrame>
        <p:nvGraphicFramePr>
          <p:cNvPr id="4" name="1 Gráfico">
            <a:extLst>
              <a:ext uri="{FF2B5EF4-FFF2-40B4-BE49-F238E27FC236}">
                <a16:creationId xmlns:xdr="http://schemas.openxmlformats.org/drawingml/2006/spreadsheetDrawing" xmlns="" xmlns:a16="http://schemas.microsoft.com/office/drawing/2014/main" xmlns:lc="http://schemas.openxmlformats.org/drawingml/2006/lockedCanvas" id="{00000000-0008-0000-0600-000002000000}"/>
              </a:ext>
            </a:extLst>
          </p:cNvPr>
          <p:cNvGraphicFramePr>
            <a:graphicFrameLocks/>
          </p:cNvGraphicFramePr>
          <p:nvPr>
            <p:extLst>
              <p:ext uri="{D42A27DB-BD31-4B8C-83A1-F6EECF244321}">
                <p14:modId xmlns:p14="http://schemas.microsoft.com/office/powerpoint/2010/main" val="3605307433"/>
              </p:ext>
            </p:extLst>
          </p:nvPr>
        </p:nvGraphicFramePr>
        <p:xfrm>
          <a:off x="4427984" y="1268760"/>
          <a:ext cx="4450080" cy="2857500"/>
        </p:xfrm>
        <a:graphic>
          <a:graphicData uri="http://schemas.openxmlformats.org/drawingml/2006/chart">
            <c:chart xmlns:c="http://schemas.openxmlformats.org/drawingml/2006/chart" xmlns:r="http://schemas.openxmlformats.org/officeDocument/2006/relationships" r:id="rId2"/>
          </a:graphicData>
        </a:graphic>
      </p:graphicFrame>
      <p:sp>
        <p:nvSpPr>
          <p:cNvPr id="2" name="CuadroTexto 1"/>
          <p:cNvSpPr txBox="1"/>
          <p:nvPr/>
        </p:nvSpPr>
        <p:spPr>
          <a:xfrm>
            <a:off x="1043608" y="1600200"/>
            <a:ext cx="2808312" cy="2862322"/>
          </a:xfrm>
          <a:prstGeom prst="rect">
            <a:avLst/>
          </a:prstGeom>
          <a:noFill/>
        </p:spPr>
        <p:txBody>
          <a:bodyPr wrap="square" rtlCol="0">
            <a:spAutoFit/>
          </a:bodyPr>
          <a:lstStyle/>
          <a:p>
            <a:r>
              <a:rPr lang="es-MX" dirty="0" smtClean="0"/>
              <a:t>Tras un problema en la notificación de la creación de la línea base se genera un resultado del 75% en el campo , por otra parte control de cambios aun no se genera motivo por el cual se genera omisión de la misma.</a:t>
            </a:r>
            <a:endParaRPr lang="es-MX"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Auditorías a productos</a:t>
            </a:r>
            <a:endParaRPr/>
          </a:p>
        </p:txBody>
      </p:sp>
      <p:sp>
        <p:nvSpPr>
          <p:cNvPr id="88" name="CustomShape 2"/>
          <p:cNvSpPr/>
          <p:nvPr/>
        </p:nvSpPr>
        <p:spPr>
          <a:xfrm>
            <a:off x="457200" y="1600200"/>
            <a:ext cx="8228160" cy="4524480"/>
          </a:xfrm>
          <a:prstGeom prst="rect">
            <a:avLst/>
          </a:prstGeom>
        </p:spPr>
        <p:txBody>
          <a:bodyPr lIns="90000" tIns="45000" rIns="90000" bIns="45000"/>
          <a:lstStyle/>
          <a:p>
            <a:pPr>
              <a:lnSpc>
                <a:spcPct val="100000"/>
              </a:lnSpc>
            </a:pPr>
            <a:endParaRPr lang="es-MX" sz="3200" dirty="0"/>
          </a:p>
        </p:txBody>
      </p:sp>
      <p:graphicFrame>
        <p:nvGraphicFramePr>
          <p:cNvPr id="4" name="4 Gráfico">
            <a:extLst>
              <a:ext uri="{FF2B5EF4-FFF2-40B4-BE49-F238E27FC236}">
                <a16:creationId xmlns:xdr="http://schemas.openxmlformats.org/drawingml/2006/spreadsheetDrawing" xmlns:a16="http://schemas.microsoft.com/office/drawing/2014/main" xmlns="" xmlns:lc="http://schemas.openxmlformats.org/drawingml/2006/lockedCanvas" id="{00000000-0008-0000-0400-000005000000}"/>
              </a:ext>
            </a:extLst>
          </p:cNvPr>
          <p:cNvGraphicFramePr>
            <a:graphicFrameLocks/>
          </p:cNvGraphicFramePr>
          <p:nvPr>
            <p:extLst>
              <p:ext uri="{D42A27DB-BD31-4B8C-83A1-F6EECF244321}">
                <p14:modId xmlns:p14="http://schemas.microsoft.com/office/powerpoint/2010/main" val="1823616336"/>
              </p:ext>
            </p:extLst>
          </p:nvPr>
        </p:nvGraphicFramePr>
        <p:xfrm>
          <a:off x="4355976" y="1124744"/>
          <a:ext cx="4867275" cy="28575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1 Gráfico">
            <a:extLst>
              <a:ext uri="{FF2B5EF4-FFF2-40B4-BE49-F238E27FC236}">
                <a16:creationId xmlns:xdr="http://schemas.openxmlformats.org/drawingml/2006/spreadsheetDrawing" xmlns:a16="http://schemas.microsoft.com/office/drawing/2014/main" xmlns="" xmlns:lc="http://schemas.openxmlformats.org/drawingml/2006/lockedCanvas" id="{00000000-0008-0000-0400-000002000000}"/>
              </a:ext>
            </a:extLst>
          </p:cNvPr>
          <p:cNvGraphicFramePr>
            <a:graphicFrameLocks/>
          </p:cNvGraphicFramePr>
          <p:nvPr>
            <p:extLst>
              <p:ext uri="{D42A27DB-BD31-4B8C-83A1-F6EECF244321}">
                <p14:modId xmlns:p14="http://schemas.microsoft.com/office/powerpoint/2010/main" val="601394539"/>
              </p:ext>
            </p:extLst>
          </p:nvPr>
        </p:nvGraphicFramePr>
        <p:xfrm>
          <a:off x="251520" y="1124744"/>
          <a:ext cx="4457700" cy="2857500"/>
        </p:xfrm>
        <a:graphic>
          <a:graphicData uri="http://schemas.openxmlformats.org/drawingml/2006/chart">
            <c:chart xmlns:c="http://schemas.openxmlformats.org/drawingml/2006/chart" xmlns:r="http://schemas.openxmlformats.org/officeDocument/2006/relationships" r:id="rId3"/>
          </a:graphicData>
        </a:graphic>
      </p:graphicFrame>
      <p:sp>
        <p:nvSpPr>
          <p:cNvPr id="2" name="CuadroTexto 1"/>
          <p:cNvSpPr txBox="1"/>
          <p:nvPr/>
        </p:nvSpPr>
        <p:spPr>
          <a:xfrm>
            <a:off x="1115616" y="4077072"/>
            <a:ext cx="7056784" cy="923330"/>
          </a:xfrm>
          <a:prstGeom prst="rect">
            <a:avLst/>
          </a:prstGeom>
          <a:noFill/>
        </p:spPr>
        <p:txBody>
          <a:bodyPr wrap="square" rtlCol="0">
            <a:spAutoFit/>
          </a:bodyPr>
          <a:lstStyle/>
          <a:p>
            <a:r>
              <a:rPr lang="es-MX" dirty="0" smtClean="0"/>
              <a:t>Actualmente no se cuenta con evaluación sobre monitoreo , métricas y auditorias , por ese motivo esas sección aun aparecen en blanco.</a:t>
            </a:r>
            <a:endParaRPr lang="es-MX"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Auditorías a procesos</a:t>
            </a:r>
            <a:endParaRPr/>
          </a:p>
        </p:txBody>
      </p:sp>
      <p:sp>
        <p:nvSpPr>
          <p:cNvPr id="90" name="CustomShape 2"/>
          <p:cNvSpPr/>
          <p:nvPr/>
        </p:nvSpPr>
        <p:spPr>
          <a:xfrm>
            <a:off x="457200" y="1600200"/>
            <a:ext cx="8228160" cy="4524480"/>
          </a:xfrm>
          <a:prstGeom prst="rect">
            <a:avLst/>
          </a:prstGeom>
        </p:spPr>
        <p:txBody>
          <a:bodyPr lIns="90000" tIns="45000" rIns="90000" bIns="45000"/>
          <a:lstStyle/>
          <a:p>
            <a:pPr>
              <a:lnSpc>
                <a:spcPct val="100000"/>
              </a:lnSpc>
            </a:pPr>
            <a:endParaRPr lang="es-MX" sz="3200" dirty="0"/>
          </a:p>
        </p:txBody>
      </p:sp>
      <p:graphicFrame>
        <p:nvGraphicFramePr>
          <p:cNvPr id="4" name="6 Gráfico">
            <a:extLst>
              <a:ext uri="{FF2B5EF4-FFF2-40B4-BE49-F238E27FC236}">
                <a16:creationId xmlns:xdr="http://schemas.openxmlformats.org/drawingml/2006/spreadsheetDrawing" xmlns:a16="http://schemas.microsoft.com/office/drawing/2014/main" xmlns="" xmlns:lc="http://schemas.openxmlformats.org/drawingml/2006/lockedCanvas" id="{00000000-0008-0000-0300-000007000000}"/>
              </a:ext>
            </a:extLst>
          </p:cNvPr>
          <p:cNvGraphicFramePr>
            <a:graphicFrameLocks/>
          </p:cNvGraphicFramePr>
          <p:nvPr>
            <p:extLst>
              <p:ext uri="{D42A27DB-BD31-4B8C-83A1-F6EECF244321}">
                <p14:modId xmlns:p14="http://schemas.microsoft.com/office/powerpoint/2010/main" val="410861350"/>
              </p:ext>
            </p:extLst>
          </p:nvPr>
        </p:nvGraphicFramePr>
        <p:xfrm>
          <a:off x="251520" y="1052736"/>
          <a:ext cx="4448175" cy="28479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4 Gráfico">
            <a:extLst>
              <a:ext uri="{FF2B5EF4-FFF2-40B4-BE49-F238E27FC236}">
                <a16:creationId xmlns:xdr="http://schemas.openxmlformats.org/drawingml/2006/spreadsheetDrawing" xmlns:a16="http://schemas.microsoft.com/office/drawing/2014/main" xmlns="" xmlns:lc="http://schemas.openxmlformats.org/drawingml/2006/lockedCanvas" id="{00000000-0008-0000-0300-000005000000}"/>
              </a:ext>
            </a:extLst>
          </p:cNvPr>
          <p:cNvGraphicFramePr>
            <a:graphicFrameLocks/>
          </p:cNvGraphicFramePr>
          <p:nvPr>
            <p:extLst>
              <p:ext uri="{D42A27DB-BD31-4B8C-83A1-F6EECF244321}">
                <p14:modId xmlns:p14="http://schemas.microsoft.com/office/powerpoint/2010/main" val="2594924610"/>
              </p:ext>
            </p:extLst>
          </p:nvPr>
        </p:nvGraphicFramePr>
        <p:xfrm>
          <a:off x="4572000" y="1124744"/>
          <a:ext cx="4448175" cy="2857500"/>
        </p:xfrm>
        <a:graphic>
          <a:graphicData uri="http://schemas.openxmlformats.org/drawingml/2006/chart">
            <c:chart xmlns:c="http://schemas.openxmlformats.org/drawingml/2006/chart" xmlns:r="http://schemas.openxmlformats.org/officeDocument/2006/relationships" r:id="rId3"/>
          </a:graphicData>
        </a:graphic>
      </p:graphicFrame>
      <p:sp>
        <p:nvSpPr>
          <p:cNvPr id="2" name="CuadroTexto 1"/>
          <p:cNvSpPr txBox="1"/>
          <p:nvPr/>
        </p:nvSpPr>
        <p:spPr>
          <a:xfrm>
            <a:off x="1547664" y="4149080"/>
            <a:ext cx="6192688" cy="1200329"/>
          </a:xfrm>
          <a:prstGeom prst="rect">
            <a:avLst/>
          </a:prstGeom>
          <a:noFill/>
        </p:spPr>
        <p:txBody>
          <a:bodyPr wrap="square" rtlCol="0">
            <a:spAutoFit/>
          </a:bodyPr>
          <a:lstStyle/>
          <a:p>
            <a:r>
              <a:rPr lang="es-MX" dirty="0" smtClean="0"/>
              <a:t>Debido a que no se cuenta con clientes la ejecución no puede ser aplica en estos momentos, monitoreo queda en blanco por motivos en los cuales aun no se puede presentar dicha evaluación por falta de clientes.</a:t>
            </a:r>
            <a:endParaRPr lang="es-MX"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501</Words>
  <Application>Microsoft Office PowerPoint</Application>
  <PresentationFormat>Presentación en pantalla (4:3)</PresentationFormat>
  <Paragraphs>69</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12</vt:i4>
      </vt:variant>
    </vt:vector>
  </HeadingPairs>
  <TitlesOfParts>
    <vt:vector size="19" baseType="lpstr">
      <vt:lpstr>Arial</vt:lpstr>
      <vt:lpstr>Calibri</vt:lpstr>
      <vt:lpstr>DejaVu Sans</vt:lpstr>
      <vt:lpstr>StarSymbol</vt:lpstr>
      <vt:lpstr>Tahoma</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Ariana Sosa</dc:creator>
  <cp:lastModifiedBy>zepeda</cp:lastModifiedBy>
  <cp:revision>12</cp:revision>
  <dcterms:modified xsi:type="dcterms:W3CDTF">2015-06-04T17:50:27Z</dcterms:modified>
</cp:coreProperties>
</file>