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9" r:id="rId4"/>
    <p:sldId id="260" r:id="rId5"/>
    <p:sldId id="261" r:id="rId6"/>
    <p:sldId id="262" r:id="rId7"/>
    <p:sldId id="263" r:id="rId8"/>
    <p:sldId id="264" r:id="rId9"/>
    <p:sldId id="265" r:id="rId10"/>
    <p:sldId id="266" r:id="rId11"/>
    <p:sldId id="267" r:id="rId12"/>
    <p:sldId id="269" r:id="rId13"/>
    <p:sldId id="268" r:id="rId14"/>
    <p:sldId id="270" r:id="rId15"/>
  </p:sldIdLst>
  <p:sldSz cx="9144000" cy="6858000" type="screen4x3"/>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43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43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43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43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0041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0041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00415.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004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Costo</a:t>
            </a:r>
          </a:p>
        </c:rich>
      </c:tx>
      <c:overlay val="0"/>
    </c:title>
    <c:autoTitleDeleted val="0"/>
    <c:plotArea>
      <c:layout/>
      <c:barChart>
        <c:barDir val="col"/>
        <c:grouping val="clustered"/>
        <c:varyColors val="0"/>
        <c:ser>
          <c:idx val="0"/>
          <c:order val="0"/>
          <c:tx>
            <c:strRef>
              <c:f>'Desviacion de costos'!$C$18:$C$19</c:f>
              <c:strCache>
                <c:ptCount val="2"/>
                <c:pt idx="1">
                  <c:v>Planeado</c:v>
                </c:pt>
              </c:strCache>
            </c:strRef>
          </c:tx>
          <c:invertIfNegative val="0"/>
          <c:cat>
            <c:strRef>
              <c:f>'Desviacion de costos'!$B$20:$B$21</c:f>
              <c:strCache>
                <c:ptCount val="2"/>
                <c:pt idx="0">
                  <c:v>Entrega de Servicio</c:v>
                </c:pt>
                <c:pt idx="1">
                  <c:v>Planeación</c:v>
                </c:pt>
              </c:strCache>
            </c:strRef>
          </c:cat>
          <c:val>
            <c:numRef>
              <c:f>'Desviacion de costos'!$C$20:$C$21</c:f>
              <c:numCache>
                <c:formatCode>_-"$"* #,##0.00_-;\-"$"* #,##0.00_-;_-"$"* "-"??_-;_-@_-</c:formatCode>
                <c:ptCount val="2"/>
                <c:pt idx="0">
                  <c:v>9989</c:v>
                </c:pt>
                <c:pt idx="1">
                  <c:v>5693.7300000000005</c:v>
                </c:pt>
              </c:numCache>
            </c:numRef>
          </c:val>
          <c:extLst>
            <c:ext xmlns:c16="http://schemas.microsoft.com/office/drawing/2014/chart" uri="{C3380CC4-5D6E-409C-BE32-E72D297353CC}">
              <c16:uniqueId val="{00000000-15F3-4939-9302-9660B3AF6930}"/>
            </c:ext>
          </c:extLst>
        </c:ser>
        <c:ser>
          <c:idx val="1"/>
          <c:order val="1"/>
          <c:tx>
            <c:strRef>
              <c:f>'Desviacion de costos'!$D$18:$D$19</c:f>
              <c:strCache>
                <c:ptCount val="2"/>
                <c:pt idx="1">
                  <c:v>Real </c:v>
                </c:pt>
              </c:strCache>
            </c:strRef>
          </c:tx>
          <c:invertIfNegative val="0"/>
          <c:cat>
            <c:strRef>
              <c:f>'Desviacion de costos'!$B$20:$B$21</c:f>
              <c:strCache>
                <c:ptCount val="2"/>
                <c:pt idx="0">
                  <c:v>Entrega de Servicio</c:v>
                </c:pt>
                <c:pt idx="1">
                  <c:v>Planeación</c:v>
                </c:pt>
              </c:strCache>
            </c:strRef>
          </c:cat>
          <c:val>
            <c:numRef>
              <c:f>'Desviacion de costos'!$D$20:$D$21</c:f>
              <c:numCache>
                <c:formatCode>_-"$"* #,##0.00_-;\-"$"* #,##0.00_-;_-"$"* "-"??_-;_-@_-</c:formatCode>
                <c:ptCount val="2"/>
                <c:pt idx="0">
                  <c:v>1914.52</c:v>
                </c:pt>
                <c:pt idx="1">
                  <c:v>1984.52</c:v>
                </c:pt>
              </c:numCache>
            </c:numRef>
          </c:val>
          <c:extLst>
            <c:ext xmlns:c16="http://schemas.microsoft.com/office/drawing/2014/chart" uri="{C3380CC4-5D6E-409C-BE32-E72D297353CC}">
              <c16:uniqueId val="{00000001-15F3-4939-9302-9660B3AF6930}"/>
            </c:ext>
          </c:extLst>
        </c:ser>
        <c:dLbls>
          <c:showLegendKey val="0"/>
          <c:showVal val="0"/>
          <c:showCatName val="0"/>
          <c:showSerName val="0"/>
          <c:showPercent val="0"/>
          <c:showBubbleSize val="0"/>
        </c:dLbls>
        <c:gapWidth val="150"/>
        <c:axId val="100904336"/>
        <c:axId val="100904896"/>
      </c:barChart>
      <c:catAx>
        <c:axId val="100904336"/>
        <c:scaling>
          <c:orientation val="minMax"/>
        </c:scaling>
        <c:delete val="0"/>
        <c:axPos val="b"/>
        <c:numFmt formatCode="General" sourceLinked="0"/>
        <c:majorTickMark val="none"/>
        <c:minorTickMark val="none"/>
        <c:tickLblPos val="nextTo"/>
        <c:crossAx val="100904896"/>
        <c:crosses val="autoZero"/>
        <c:auto val="1"/>
        <c:lblAlgn val="ctr"/>
        <c:lblOffset val="100"/>
        <c:noMultiLvlLbl val="0"/>
      </c:catAx>
      <c:valAx>
        <c:axId val="100904896"/>
        <c:scaling>
          <c:orientation val="minMax"/>
        </c:scaling>
        <c:delete val="0"/>
        <c:axPos val="l"/>
        <c:majorGridlines/>
        <c:numFmt formatCode="_-&quot;$&quot;* #,##0.00_-;\-&quot;$&quot;* #,##0.00_-;_-&quot;$&quot;* &quot;-&quot;??_-;_-@_-" sourceLinked="1"/>
        <c:majorTickMark val="none"/>
        <c:minorTickMark val="none"/>
        <c:tickLblPos val="nextTo"/>
        <c:crossAx val="10090433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overlay val="0"/>
    </c:title>
    <c:autoTitleDeleted val="0"/>
    <c:plotArea>
      <c:layout/>
      <c:barChart>
        <c:barDir val="col"/>
        <c:grouping val="clustered"/>
        <c:varyColors val="0"/>
        <c:ser>
          <c:idx val="0"/>
          <c:order val="0"/>
          <c:tx>
            <c:strRef>
              <c:f>'Desviacion de costos'!$E$18:$E$19</c:f>
              <c:strCache>
                <c:ptCount val="2"/>
                <c:pt idx="1">
                  <c:v>Desviación</c:v>
                </c:pt>
              </c:strCache>
            </c:strRef>
          </c:tx>
          <c:invertIfNegative val="0"/>
          <c:cat>
            <c:strRef>
              <c:f>'Desviacion de costos'!$B$20:$B$21</c:f>
              <c:strCache>
                <c:ptCount val="2"/>
                <c:pt idx="0">
                  <c:v>Entrega de Servicio</c:v>
                </c:pt>
                <c:pt idx="1">
                  <c:v>Planeación</c:v>
                </c:pt>
              </c:strCache>
            </c:strRef>
          </c:cat>
          <c:val>
            <c:numRef>
              <c:f>'Desviacion de costos'!$E$20:$E$21</c:f>
              <c:numCache>
                <c:formatCode>0%</c:formatCode>
                <c:ptCount val="2"/>
                <c:pt idx="0">
                  <c:v>0.80833717088797674</c:v>
                </c:pt>
                <c:pt idx="1">
                  <c:v>0.65145519720815703</c:v>
                </c:pt>
              </c:numCache>
            </c:numRef>
          </c:val>
          <c:extLst>
            <c:ext xmlns:c16="http://schemas.microsoft.com/office/drawing/2014/chart" uri="{C3380CC4-5D6E-409C-BE32-E72D297353CC}">
              <c16:uniqueId val="{00000000-4C53-4413-9153-0DEA66086AD7}"/>
            </c:ext>
          </c:extLst>
        </c:ser>
        <c:dLbls>
          <c:showLegendKey val="0"/>
          <c:showVal val="0"/>
          <c:showCatName val="0"/>
          <c:showSerName val="0"/>
          <c:showPercent val="0"/>
          <c:showBubbleSize val="0"/>
        </c:dLbls>
        <c:gapWidth val="150"/>
        <c:axId val="100907136"/>
        <c:axId val="100907696"/>
      </c:barChart>
      <c:catAx>
        <c:axId val="100907136"/>
        <c:scaling>
          <c:orientation val="minMax"/>
        </c:scaling>
        <c:delete val="0"/>
        <c:axPos val="b"/>
        <c:numFmt formatCode="General" sourceLinked="0"/>
        <c:majorTickMark val="out"/>
        <c:minorTickMark val="none"/>
        <c:tickLblPos val="nextTo"/>
        <c:crossAx val="100907696"/>
        <c:crosses val="autoZero"/>
        <c:auto val="1"/>
        <c:lblAlgn val="ctr"/>
        <c:lblOffset val="100"/>
        <c:noMultiLvlLbl val="0"/>
      </c:catAx>
      <c:valAx>
        <c:axId val="100907696"/>
        <c:scaling>
          <c:orientation val="minMax"/>
          <c:max val="1"/>
          <c:min val="0"/>
        </c:scaling>
        <c:delete val="0"/>
        <c:axPos val="l"/>
        <c:majorGridlines/>
        <c:numFmt formatCode="0%" sourceLinked="1"/>
        <c:majorTickMark val="out"/>
        <c:minorTickMark val="none"/>
        <c:tickLblPos val="nextTo"/>
        <c:crossAx val="10090713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Esfuerzo</a:t>
            </a:r>
          </a:p>
        </c:rich>
      </c:tx>
      <c:overlay val="0"/>
    </c:title>
    <c:autoTitleDeleted val="0"/>
    <c:plotArea>
      <c:layout/>
      <c:barChart>
        <c:barDir val="col"/>
        <c:grouping val="clustered"/>
        <c:varyColors val="0"/>
        <c:ser>
          <c:idx val="0"/>
          <c:order val="0"/>
          <c:tx>
            <c:strRef>
              <c:f>'Desviacion de esfuerzo'!$D$18:$D$19</c:f>
              <c:strCache>
                <c:ptCount val="2"/>
                <c:pt idx="1">
                  <c:v>Planeado</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esfuerzo'!$D$20:$D$26</c:f>
              <c:numCache>
                <c:formatCode>General</c:formatCode>
                <c:ptCount val="7"/>
                <c:pt idx="0">
                  <c:v>91.2</c:v>
                </c:pt>
                <c:pt idx="1">
                  <c:v>45.6</c:v>
                </c:pt>
                <c:pt idx="2">
                  <c:v>45.600000000000009</c:v>
                </c:pt>
                <c:pt idx="3">
                  <c:v>91.200000000000017</c:v>
                </c:pt>
                <c:pt idx="4">
                  <c:v>1</c:v>
                </c:pt>
                <c:pt idx="5">
                  <c:v>2</c:v>
                </c:pt>
                <c:pt idx="6">
                  <c:v>0.5</c:v>
                </c:pt>
              </c:numCache>
            </c:numRef>
          </c:val>
          <c:extLst>
            <c:ext xmlns:c16="http://schemas.microsoft.com/office/drawing/2014/chart" uri="{C3380CC4-5D6E-409C-BE32-E72D297353CC}">
              <c16:uniqueId val="{00000000-8F41-4054-8548-137549410953}"/>
            </c:ext>
          </c:extLst>
        </c:ser>
        <c:ser>
          <c:idx val="1"/>
          <c:order val="1"/>
          <c:tx>
            <c:strRef>
              <c:f>'Desviacion de esfuerzo'!$E$18:$E$19</c:f>
              <c:strCache>
                <c:ptCount val="2"/>
                <c:pt idx="1">
                  <c:v>Real </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esfuerzo'!$E$20:$E$26</c:f>
              <c:numCache>
                <c:formatCode>General</c:formatCode>
                <c:ptCount val="7"/>
                <c:pt idx="0">
                  <c:v>33</c:v>
                </c:pt>
                <c:pt idx="1">
                  <c:v>13</c:v>
                </c:pt>
                <c:pt idx="2">
                  <c:v>17</c:v>
                </c:pt>
                <c:pt idx="3">
                  <c:v>28</c:v>
                </c:pt>
                <c:pt idx="4">
                  <c:v>1</c:v>
                </c:pt>
                <c:pt idx="5">
                  <c:v>1.6</c:v>
                </c:pt>
                <c:pt idx="6">
                  <c:v>0.17</c:v>
                </c:pt>
              </c:numCache>
            </c:numRef>
          </c:val>
          <c:extLst>
            <c:ext xmlns:c16="http://schemas.microsoft.com/office/drawing/2014/chart" uri="{C3380CC4-5D6E-409C-BE32-E72D297353CC}">
              <c16:uniqueId val="{00000001-8F41-4054-8548-137549410953}"/>
            </c:ext>
          </c:extLst>
        </c:ser>
        <c:dLbls>
          <c:showLegendKey val="0"/>
          <c:showVal val="0"/>
          <c:showCatName val="0"/>
          <c:showSerName val="0"/>
          <c:showPercent val="0"/>
          <c:showBubbleSize val="0"/>
        </c:dLbls>
        <c:gapWidth val="150"/>
        <c:axId val="100910496"/>
        <c:axId val="100911056"/>
      </c:barChart>
      <c:catAx>
        <c:axId val="100910496"/>
        <c:scaling>
          <c:orientation val="minMax"/>
        </c:scaling>
        <c:delete val="0"/>
        <c:axPos val="b"/>
        <c:numFmt formatCode="General" sourceLinked="0"/>
        <c:majorTickMark val="none"/>
        <c:minorTickMark val="none"/>
        <c:tickLblPos val="nextTo"/>
        <c:crossAx val="100911056"/>
        <c:crosses val="autoZero"/>
        <c:auto val="1"/>
        <c:lblAlgn val="ctr"/>
        <c:lblOffset val="100"/>
        <c:noMultiLvlLbl val="0"/>
      </c:catAx>
      <c:valAx>
        <c:axId val="100911056"/>
        <c:scaling>
          <c:orientation val="minMax"/>
        </c:scaling>
        <c:delete val="0"/>
        <c:axPos val="l"/>
        <c:majorGridlines/>
        <c:numFmt formatCode="General" sourceLinked="1"/>
        <c:majorTickMark val="none"/>
        <c:minorTickMark val="none"/>
        <c:tickLblPos val="nextTo"/>
        <c:crossAx val="100910496"/>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overlay val="0"/>
    </c:title>
    <c:autoTitleDeleted val="0"/>
    <c:plotArea>
      <c:layout>
        <c:manualLayout>
          <c:layoutTarget val="inner"/>
          <c:xMode val="edge"/>
          <c:yMode val="edge"/>
          <c:x val="0.12914399648541786"/>
          <c:y val="0.21350366918420913"/>
          <c:w val="0.85941108219841622"/>
          <c:h val="0.61142464334815294"/>
        </c:manualLayout>
      </c:layout>
      <c:barChart>
        <c:barDir val="col"/>
        <c:grouping val="clustered"/>
        <c:varyColors val="0"/>
        <c:ser>
          <c:idx val="0"/>
          <c:order val="0"/>
          <c:tx>
            <c:strRef>
              <c:f>'Desviacion de esfuerzo'!$F$18:$F$19</c:f>
              <c:strCache>
                <c:ptCount val="2"/>
                <c:pt idx="1">
                  <c:v>Desviación</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esfuerzo'!$F$20:$F$26</c:f>
              <c:numCache>
                <c:formatCode>0%</c:formatCode>
                <c:ptCount val="7"/>
                <c:pt idx="0">
                  <c:v>0.63815789473684215</c:v>
                </c:pt>
                <c:pt idx="1">
                  <c:v>0.71491228070175439</c:v>
                </c:pt>
                <c:pt idx="2">
                  <c:v>0.62719298245614041</c:v>
                </c:pt>
                <c:pt idx="3">
                  <c:v>0.69298245614035092</c:v>
                </c:pt>
                <c:pt idx="4">
                  <c:v>0</c:v>
                </c:pt>
                <c:pt idx="5">
                  <c:v>0.19999999999999996</c:v>
                </c:pt>
                <c:pt idx="6">
                  <c:v>0.65999999999999992</c:v>
                </c:pt>
              </c:numCache>
            </c:numRef>
          </c:val>
          <c:extLst>
            <c:ext xmlns:c16="http://schemas.microsoft.com/office/drawing/2014/chart" uri="{C3380CC4-5D6E-409C-BE32-E72D297353CC}">
              <c16:uniqueId val="{00000000-3C06-4A10-8FB4-B31601AB0A35}"/>
            </c:ext>
          </c:extLst>
        </c:ser>
        <c:dLbls>
          <c:showLegendKey val="0"/>
          <c:showVal val="0"/>
          <c:showCatName val="0"/>
          <c:showSerName val="0"/>
          <c:showPercent val="0"/>
          <c:showBubbleSize val="0"/>
        </c:dLbls>
        <c:gapWidth val="150"/>
        <c:axId val="101083936"/>
        <c:axId val="101084496"/>
      </c:barChart>
      <c:catAx>
        <c:axId val="101083936"/>
        <c:scaling>
          <c:orientation val="minMax"/>
        </c:scaling>
        <c:delete val="0"/>
        <c:axPos val="b"/>
        <c:numFmt formatCode="General" sourceLinked="0"/>
        <c:majorTickMark val="out"/>
        <c:minorTickMark val="none"/>
        <c:tickLblPos val="nextTo"/>
        <c:crossAx val="101084496"/>
        <c:crosses val="autoZero"/>
        <c:auto val="1"/>
        <c:lblAlgn val="ctr"/>
        <c:lblOffset val="100"/>
        <c:noMultiLvlLbl val="0"/>
      </c:catAx>
      <c:valAx>
        <c:axId val="101084496"/>
        <c:scaling>
          <c:orientation val="minMax"/>
          <c:max val="1"/>
          <c:min val="0"/>
        </c:scaling>
        <c:delete val="0"/>
        <c:axPos val="l"/>
        <c:majorGridlines/>
        <c:numFmt formatCode="0%" sourceLinked="1"/>
        <c:majorTickMark val="out"/>
        <c:minorTickMark val="none"/>
        <c:tickLblPos val="nextTo"/>
        <c:crossAx val="10108393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Fisica</a:t>
            </a:r>
          </a:p>
        </c:rich>
      </c:tx>
      <c:overlay val="0"/>
    </c:title>
    <c:autoTitleDeleted val="0"/>
    <c:plotArea>
      <c:layout/>
      <c:barChart>
        <c:barDir val="col"/>
        <c:grouping val="clustered"/>
        <c:varyColors val="0"/>
        <c:ser>
          <c:idx val="0"/>
          <c:order val="0"/>
          <c:invertIfNegative val="0"/>
          <c:cat>
            <c:strRef>
              <c:f>Física!$C$4:$C$6</c:f>
              <c:strCache>
                <c:ptCount val="3"/>
                <c:pt idx="0">
                  <c:v>Elementos de Configuración</c:v>
                </c:pt>
                <c:pt idx="1">
                  <c:v>Línea Base</c:v>
                </c:pt>
                <c:pt idx="2">
                  <c:v>Cambios</c:v>
                </c:pt>
              </c:strCache>
            </c:strRef>
          </c:cat>
          <c:val>
            <c:numRef>
              <c:f>Física!$G$4:$G$6</c:f>
              <c:numCache>
                <c:formatCode>0%</c:formatCode>
                <c:ptCount val="3"/>
                <c:pt idx="0">
                  <c:v>1</c:v>
                </c:pt>
                <c:pt idx="1">
                  <c:v>1</c:v>
                </c:pt>
                <c:pt idx="2">
                  <c:v>0</c:v>
                </c:pt>
              </c:numCache>
            </c:numRef>
          </c:val>
          <c:extLst>
            <c:ext xmlns:c16="http://schemas.microsoft.com/office/drawing/2014/chart" uri="{C3380CC4-5D6E-409C-BE32-E72D297353CC}">
              <c16:uniqueId val="{00000000-55BC-4B34-A872-319CA75A4EFE}"/>
            </c:ext>
          </c:extLst>
        </c:ser>
        <c:dLbls>
          <c:showLegendKey val="0"/>
          <c:showVal val="0"/>
          <c:showCatName val="0"/>
          <c:showSerName val="0"/>
          <c:showPercent val="0"/>
          <c:showBubbleSize val="0"/>
        </c:dLbls>
        <c:gapWidth val="150"/>
        <c:axId val="101086736"/>
        <c:axId val="101087296"/>
      </c:barChart>
      <c:catAx>
        <c:axId val="101086736"/>
        <c:scaling>
          <c:orientation val="minMax"/>
        </c:scaling>
        <c:delete val="0"/>
        <c:axPos val="b"/>
        <c:numFmt formatCode="General" sourceLinked="0"/>
        <c:majorTickMark val="none"/>
        <c:minorTickMark val="none"/>
        <c:tickLblPos val="nextTo"/>
        <c:crossAx val="101087296"/>
        <c:crosses val="autoZero"/>
        <c:auto val="1"/>
        <c:lblAlgn val="ctr"/>
        <c:lblOffset val="100"/>
        <c:noMultiLvlLbl val="0"/>
      </c:catAx>
      <c:valAx>
        <c:axId val="101087296"/>
        <c:scaling>
          <c:orientation val="minMax"/>
          <c:max val="1"/>
        </c:scaling>
        <c:delete val="0"/>
        <c:axPos val="l"/>
        <c:majorGridlines/>
        <c:numFmt formatCode="0%" sourceLinked="1"/>
        <c:majorTickMark val="none"/>
        <c:minorTickMark val="none"/>
        <c:tickLblPos val="nextTo"/>
        <c:crossAx val="10108673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Funcional</a:t>
            </a:r>
          </a:p>
        </c:rich>
      </c:tx>
      <c:overlay val="0"/>
    </c:title>
    <c:autoTitleDeleted val="0"/>
    <c:plotArea>
      <c:layout/>
      <c:barChart>
        <c:barDir val="col"/>
        <c:grouping val="clustered"/>
        <c:varyColors val="0"/>
        <c:ser>
          <c:idx val="0"/>
          <c:order val="0"/>
          <c:invertIfNegative val="0"/>
          <c:cat>
            <c:strRef>
              <c:f>Funcional!$C$4:$C$6</c:f>
              <c:strCache>
                <c:ptCount val="3"/>
                <c:pt idx="0">
                  <c:v>Línea Base</c:v>
                </c:pt>
                <c:pt idx="1">
                  <c:v>Entregables</c:v>
                </c:pt>
                <c:pt idx="2">
                  <c:v>Control de Cambios</c:v>
                </c:pt>
              </c:strCache>
            </c:strRef>
          </c:cat>
          <c:val>
            <c:numRef>
              <c:f>Funcional!$G$4:$G$6</c:f>
              <c:numCache>
                <c:formatCode>0%</c:formatCode>
                <c:ptCount val="3"/>
                <c:pt idx="0">
                  <c:v>0.91666666666666663</c:v>
                </c:pt>
                <c:pt idx="1">
                  <c:v>1</c:v>
                </c:pt>
                <c:pt idx="2">
                  <c:v>0</c:v>
                </c:pt>
              </c:numCache>
            </c:numRef>
          </c:val>
          <c:extLst>
            <c:ext xmlns:c16="http://schemas.microsoft.com/office/drawing/2014/chart" uri="{C3380CC4-5D6E-409C-BE32-E72D297353CC}">
              <c16:uniqueId val="{00000000-F969-423C-992C-CF9E6DAA37CE}"/>
            </c:ext>
          </c:extLst>
        </c:ser>
        <c:dLbls>
          <c:showLegendKey val="0"/>
          <c:showVal val="0"/>
          <c:showCatName val="0"/>
          <c:showSerName val="0"/>
          <c:showPercent val="0"/>
          <c:showBubbleSize val="0"/>
        </c:dLbls>
        <c:gapWidth val="150"/>
        <c:axId val="101090096"/>
        <c:axId val="100663808"/>
      </c:barChart>
      <c:catAx>
        <c:axId val="101090096"/>
        <c:scaling>
          <c:orientation val="minMax"/>
        </c:scaling>
        <c:delete val="0"/>
        <c:axPos val="b"/>
        <c:numFmt formatCode="General" sourceLinked="0"/>
        <c:majorTickMark val="none"/>
        <c:minorTickMark val="none"/>
        <c:tickLblPos val="nextTo"/>
        <c:crossAx val="100663808"/>
        <c:crosses val="autoZero"/>
        <c:auto val="1"/>
        <c:lblAlgn val="ctr"/>
        <c:lblOffset val="100"/>
        <c:noMultiLvlLbl val="0"/>
      </c:catAx>
      <c:valAx>
        <c:axId val="100663808"/>
        <c:scaling>
          <c:orientation val="minMax"/>
          <c:max val="1"/>
        </c:scaling>
        <c:delete val="0"/>
        <c:axPos val="l"/>
        <c:majorGridlines/>
        <c:numFmt formatCode="0%" sourceLinked="1"/>
        <c:majorTickMark val="none"/>
        <c:minorTickMark val="none"/>
        <c:tickLblPos val="nextTo"/>
        <c:crossAx val="10109009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Productos</a:t>
            </a:r>
          </a:p>
        </c:rich>
      </c:tx>
      <c:overlay val="0"/>
    </c:title>
    <c:autoTitleDeleted val="0"/>
    <c:plotArea>
      <c:layout/>
      <c:barChart>
        <c:barDir val="col"/>
        <c:grouping val="clustered"/>
        <c:varyColors val="0"/>
        <c:ser>
          <c:idx val="0"/>
          <c:order val="0"/>
          <c:invertIfNegative val="0"/>
          <c:cat>
            <c:strRef>
              <c:f>'Apego a Productos'!$C$4:$C$7</c:f>
              <c:strCache>
                <c:ptCount val="4"/>
                <c:pt idx="0">
                  <c:v>Plan estratégico</c:v>
                </c:pt>
                <c:pt idx="1">
                  <c:v>Estimación</c:v>
                </c:pt>
                <c:pt idx="2">
                  <c:v>Catalogo de servicios</c:v>
                </c:pt>
                <c:pt idx="3">
                  <c:v>Reporte de monitoreo</c:v>
                </c:pt>
              </c:strCache>
            </c:strRef>
          </c:cat>
          <c:val>
            <c:numRef>
              <c:f>'Apego a Productos'!$G$4:$G$7</c:f>
              <c:numCache>
                <c:formatCode>0%</c:formatCode>
                <c:ptCount val="4"/>
                <c:pt idx="0">
                  <c:v>1</c:v>
                </c:pt>
                <c:pt idx="1">
                  <c:v>1</c:v>
                </c:pt>
                <c:pt idx="2">
                  <c:v>1</c:v>
                </c:pt>
                <c:pt idx="3">
                  <c:v>1</c:v>
                </c:pt>
              </c:numCache>
            </c:numRef>
          </c:val>
          <c:extLst>
            <c:ext xmlns:c16="http://schemas.microsoft.com/office/drawing/2014/chart" uri="{C3380CC4-5D6E-409C-BE32-E72D297353CC}">
              <c16:uniqueId val="{00000000-B20F-40C8-BC5D-40B2D4490654}"/>
            </c:ext>
          </c:extLst>
        </c:ser>
        <c:dLbls>
          <c:showLegendKey val="0"/>
          <c:showVal val="0"/>
          <c:showCatName val="0"/>
          <c:showSerName val="0"/>
          <c:showPercent val="0"/>
          <c:showBubbleSize val="0"/>
        </c:dLbls>
        <c:gapWidth val="150"/>
        <c:axId val="100666608"/>
        <c:axId val="100667168"/>
      </c:barChart>
      <c:catAx>
        <c:axId val="100666608"/>
        <c:scaling>
          <c:orientation val="minMax"/>
        </c:scaling>
        <c:delete val="0"/>
        <c:axPos val="b"/>
        <c:numFmt formatCode="General" sourceLinked="0"/>
        <c:majorTickMark val="none"/>
        <c:minorTickMark val="none"/>
        <c:tickLblPos val="nextTo"/>
        <c:crossAx val="100667168"/>
        <c:crosses val="autoZero"/>
        <c:auto val="1"/>
        <c:lblAlgn val="ctr"/>
        <c:lblOffset val="100"/>
        <c:noMultiLvlLbl val="0"/>
      </c:catAx>
      <c:valAx>
        <c:axId val="100667168"/>
        <c:scaling>
          <c:orientation val="minMax"/>
          <c:max val="1"/>
        </c:scaling>
        <c:delete val="0"/>
        <c:axPos val="l"/>
        <c:majorGridlines/>
        <c:numFmt formatCode="0%" sourceLinked="1"/>
        <c:majorTickMark val="none"/>
        <c:minorTickMark val="none"/>
        <c:tickLblPos val="nextTo"/>
        <c:crossAx val="10066660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Procesos</a:t>
            </a:r>
          </a:p>
        </c:rich>
      </c:tx>
      <c:overlay val="0"/>
    </c:title>
    <c:autoTitleDeleted val="0"/>
    <c:plotArea>
      <c:layout/>
      <c:barChart>
        <c:barDir val="col"/>
        <c:grouping val="clustered"/>
        <c:varyColors val="0"/>
        <c:ser>
          <c:idx val="0"/>
          <c:order val="0"/>
          <c:invertIfNegative val="0"/>
          <c:cat>
            <c:strRef>
              <c:f>'Apego a Procesos'!$C$4:$C$6</c:f>
              <c:strCache>
                <c:ptCount val="3"/>
                <c:pt idx="0">
                  <c:v>Planeación</c:v>
                </c:pt>
                <c:pt idx="1">
                  <c:v>Ejecución</c:v>
                </c:pt>
                <c:pt idx="2">
                  <c:v>Monitoreo</c:v>
                </c:pt>
              </c:strCache>
            </c:strRef>
          </c:cat>
          <c:val>
            <c:numRef>
              <c:f>'Apego a Procesos'!$G$4:$G$6</c:f>
              <c:numCache>
                <c:formatCode>0%</c:formatCode>
                <c:ptCount val="3"/>
                <c:pt idx="0">
                  <c:v>1</c:v>
                </c:pt>
                <c:pt idx="1">
                  <c:v>0.9</c:v>
                </c:pt>
                <c:pt idx="2">
                  <c:v>0</c:v>
                </c:pt>
              </c:numCache>
            </c:numRef>
          </c:val>
          <c:extLst>
            <c:ext xmlns:c16="http://schemas.microsoft.com/office/drawing/2014/chart" uri="{C3380CC4-5D6E-409C-BE32-E72D297353CC}">
              <c16:uniqueId val="{00000000-DFB1-4473-B8C0-833A558A1FA3}"/>
            </c:ext>
          </c:extLst>
        </c:ser>
        <c:dLbls>
          <c:showLegendKey val="0"/>
          <c:showVal val="0"/>
          <c:showCatName val="0"/>
          <c:showSerName val="0"/>
          <c:showPercent val="0"/>
          <c:showBubbleSize val="0"/>
        </c:dLbls>
        <c:gapWidth val="150"/>
        <c:axId val="100669968"/>
        <c:axId val="100670528"/>
      </c:barChart>
      <c:catAx>
        <c:axId val="100669968"/>
        <c:scaling>
          <c:orientation val="minMax"/>
        </c:scaling>
        <c:delete val="0"/>
        <c:axPos val="b"/>
        <c:numFmt formatCode="General" sourceLinked="0"/>
        <c:majorTickMark val="none"/>
        <c:minorTickMark val="none"/>
        <c:tickLblPos val="nextTo"/>
        <c:crossAx val="100670528"/>
        <c:crosses val="autoZero"/>
        <c:auto val="1"/>
        <c:lblAlgn val="ctr"/>
        <c:lblOffset val="100"/>
        <c:noMultiLvlLbl val="0"/>
      </c:catAx>
      <c:valAx>
        <c:axId val="100670528"/>
        <c:scaling>
          <c:orientation val="minMax"/>
        </c:scaling>
        <c:delete val="0"/>
        <c:axPos val="l"/>
        <c:majorGridlines/>
        <c:numFmt formatCode="0%" sourceLinked="1"/>
        <c:majorTickMark val="none"/>
        <c:minorTickMark val="none"/>
        <c:tickLblPos val="nextTo"/>
        <c:crossAx val="10066996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Índice</a:t>
            </a:r>
            <a:r>
              <a:rPr lang="es-MX" baseline="0"/>
              <a:t> de Satisfacción</a:t>
            </a:r>
            <a:endParaRPr lang="es-MX"/>
          </a:p>
        </c:rich>
      </c:tx>
      <c:overlay val="0"/>
    </c:title>
    <c:autoTitleDeleted val="0"/>
    <c:plotArea>
      <c:layout/>
      <c:barChart>
        <c:barDir val="col"/>
        <c:grouping val="clustered"/>
        <c:varyColors val="0"/>
        <c:ser>
          <c:idx val="0"/>
          <c:order val="0"/>
          <c:tx>
            <c:v>Febrero</c:v>
          </c:tx>
          <c:invertIfNegative val="0"/>
          <c:cat>
            <c:strRef>
              <c:f>'Indice de Satisfacción'!$D$4:$D$7</c:f>
              <c:strCache>
                <c:ptCount val="4"/>
                <c:pt idx="0">
                  <c:v>Qualtop</c:v>
                </c:pt>
                <c:pt idx="1">
                  <c:v>SYE</c:v>
                </c:pt>
                <c:pt idx="2">
                  <c:v>HTBP</c:v>
                </c:pt>
                <c:pt idx="3">
                  <c:v>Cinovatec</c:v>
                </c:pt>
              </c:strCache>
            </c:strRef>
          </c:cat>
          <c:val>
            <c:numRef>
              <c:f>'Indice de Satisfacción'!$E$4:$E$7</c:f>
              <c:numCache>
                <c:formatCode>0.00%</c:formatCode>
                <c:ptCount val="4"/>
                <c:pt idx="0">
                  <c:v>0</c:v>
                </c:pt>
                <c:pt idx="1">
                  <c:v>0</c:v>
                </c:pt>
                <c:pt idx="2">
                  <c:v>0</c:v>
                </c:pt>
                <c:pt idx="3">
                  <c:v>0</c:v>
                </c:pt>
              </c:numCache>
            </c:numRef>
          </c:val>
        </c:ser>
        <c:ser>
          <c:idx val="1"/>
          <c:order val="1"/>
          <c:tx>
            <c:v>MArzo</c:v>
          </c:tx>
          <c:invertIfNegative val="0"/>
          <c:cat>
            <c:strRef>
              <c:f>'Indice de Satisfacción'!$D$4:$D$7</c:f>
              <c:strCache>
                <c:ptCount val="4"/>
                <c:pt idx="0">
                  <c:v>Qualtop</c:v>
                </c:pt>
                <c:pt idx="1">
                  <c:v>SYE</c:v>
                </c:pt>
                <c:pt idx="2">
                  <c:v>HTBP</c:v>
                </c:pt>
                <c:pt idx="3">
                  <c:v>Cinovatec</c:v>
                </c:pt>
              </c:strCache>
            </c:strRef>
          </c:cat>
          <c:val>
            <c:numRef>
              <c:f>'Indice de Satisfacción'!$F$4:$F$7</c:f>
              <c:numCache>
                <c:formatCode>0.00%</c:formatCode>
                <c:ptCount val="4"/>
                <c:pt idx="0">
                  <c:v>0</c:v>
                </c:pt>
                <c:pt idx="1">
                  <c:v>0</c:v>
                </c:pt>
                <c:pt idx="2">
                  <c:v>0</c:v>
                </c:pt>
                <c:pt idx="3">
                  <c:v>0</c:v>
                </c:pt>
              </c:numCache>
            </c:numRef>
          </c:val>
        </c:ser>
        <c:ser>
          <c:idx val="2"/>
          <c:order val="2"/>
          <c:tx>
            <c:v>Abril</c:v>
          </c:tx>
          <c:invertIfNegative val="0"/>
          <c:cat>
            <c:strRef>
              <c:f>'Indice de Satisfacción'!$D$4:$D$7</c:f>
              <c:strCache>
                <c:ptCount val="4"/>
                <c:pt idx="0">
                  <c:v>Qualtop</c:v>
                </c:pt>
                <c:pt idx="1">
                  <c:v>SYE</c:v>
                </c:pt>
                <c:pt idx="2">
                  <c:v>HTBP</c:v>
                </c:pt>
                <c:pt idx="3">
                  <c:v>Cinovatec</c:v>
                </c:pt>
              </c:strCache>
            </c:strRef>
          </c:cat>
          <c:val>
            <c:numRef>
              <c:f>'Indice de Satisfacción'!$G$4:$G$7</c:f>
              <c:numCache>
                <c:formatCode>0.00%</c:formatCode>
                <c:ptCount val="4"/>
                <c:pt idx="0">
                  <c:v>0.88</c:v>
                </c:pt>
                <c:pt idx="1">
                  <c:v>0.91</c:v>
                </c:pt>
                <c:pt idx="2">
                  <c:v>1</c:v>
                </c:pt>
                <c:pt idx="3">
                  <c:v>0.88</c:v>
                </c:pt>
              </c:numCache>
            </c:numRef>
          </c:val>
        </c:ser>
        <c:dLbls>
          <c:showLegendKey val="0"/>
          <c:showVal val="0"/>
          <c:showCatName val="0"/>
          <c:showSerName val="0"/>
          <c:showPercent val="0"/>
          <c:showBubbleSize val="0"/>
        </c:dLbls>
        <c:gapWidth val="150"/>
        <c:axId val="101771056"/>
        <c:axId val="101771616"/>
      </c:barChart>
      <c:catAx>
        <c:axId val="101771056"/>
        <c:scaling>
          <c:orientation val="minMax"/>
        </c:scaling>
        <c:delete val="0"/>
        <c:axPos val="b"/>
        <c:numFmt formatCode="General" sourceLinked="0"/>
        <c:majorTickMark val="none"/>
        <c:minorTickMark val="none"/>
        <c:tickLblPos val="nextTo"/>
        <c:crossAx val="101771616"/>
        <c:crosses val="autoZero"/>
        <c:auto val="1"/>
        <c:lblAlgn val="ctr"/>
        <c:lblOffset val="100"/>
        <c:noMultiLvlLbl val="0"/>
      </c:catAx>
      <c:valAx>
        <c:axId val="101771616"/>
        <c:scaling>
          <c:orientation val="minMax"/>
          <c:max val="1"/>
        </c:scaling>
        <c:delete val="0"/>
        <c:axPos val="l"/>
        <c:majorGridlines/>
        <c:numFmt formatCode="0.00%" sourceLinked="1"/>
        <c:majorTickMark val="none"/>
        <c:minorTickMark val="none"/>
        <c:tickLblPos val="nextTo"/>
        <c:crossAx val="10177105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4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1012680" y="2282760"/>
            <a:ext cx="7770960" cy="1468440"/>
          </a:xfrm>
          <a:prstGeom prst="rect">
            <a:avLst/>
          </a:prstGeom>
        </p:spPr>
      </p:sp>
      <p:sp>
        <p:nvSpPr>
          <p:cNvPr id="69" name="CustomShape 2"/>
          <p:cNvSpPr/>
          <p:nvPr/>
        </p:nvSpPr>
        <p:spPr>
          <a:xfrm>
            <a:off x="457200" y="501840"/>
            <a:ext cx="8032680" cy="1144080"/>
          </a:xfrm>
          <a:prstGeom prst="rect">
            <a:avLst/>
          </a:prstGeom>
        </p:spPr>
        <p:txBody>
          <a:bodyPr wrap="none" lIns="0" tIns="0" rIns="0" bIns="0" anchor="ctr"/>
          <a:lstStyle/>
          <a:p>
            <a:pPr algn="ctr">
              <a:lnSpc>
                <a:spcPct val="100000"/>
              </a:lnSpc>
            </a:pPr>
            <a:r>
              <a:rPr lang="es-MX" sz="4400" dirty="0" smtClean="0">
                <a:latin typeface="Calibri"/>
              </a:rPr>
              <a:t>Reporte de Monitoreo</a:t>
            </a:r>
            <a:endParaRPr dirty="0"/>
          </a:p>
        </p:txBody>
      </p:sp>
      <p:sp>
        <p:nvSpPr>
          <p:cNvPr id="70" name="CustomShape 3"/>
          <p:cNvSpPr/>
          <p:nvPr/>
        </p:nvSpPr>
        <p:spPr>
          <a:xfrm>
            <a:off x="457200" y="1604520"/>
            <a:ext cx="3925440" cy="3976560"/>
          </a:xfrm>
          <a:prstGeom prst="rect">
            <a:avLst/>
          </a:prstGeom>
        </p:spPr>
        <p:txBody>
          <a:bodyPr wrap="none" lIns="0" tIns="0" rIns="0" bIns="0"/>
          <a:lstStyle/>
          <a:p>
            <a:pPr>
              <a:lnSpc>
                <a:spcPct val="100000"/>
              </a:lnSpc>
            </a:pPr>
            <a:endParaRPr dirty="0"/>
          </a:p>
          <a:p>
            <a:pPr>
              <a:lnSpc>
                <a:spcPct val="100000"/>
              </a:lnSpc>
            </a:pPr>
            <a:r>
              <a:rPr lang="es-MX" sz="3200" dirty="0">
                <a:solidFill>
                  <a:srgbClr val="8B8B8B"/>
                </a:solidFill>
                <a:latin typeface="Calibri"/>
              </a:rPr>
              <a:t>		</a:t>
            </a:r>
            <a:r>
              <a:rPr lang="en-US" sz="3200" dirty="0" smtClean="0">
                <a:solidFill>
                  <a:srgbClr val="8B8B8B"/>
                </a:solidFill>
                <a:latin typeface="Calibri"/>
              </a:rPr>
              <a:t>Abril</a:t>
            </a:r>
            <a:endParaRPr dirty="0"/>
          </a:p>
          <a:p>
            <a:pPr>
              <a:lnSpc>
                <a:spcPct val="100000"/>
              </a:lnSpc>
            </a:pPr>
            <a:r>
              <a:rPr lang="es-MX" sz="3200" dirty="0">
                <a:solidFill>
                  <a:srgbClr val="8B8B8B"/>
                </a:solidFill>
                <a:latin typeface="Calibri"/>
              </a:rPr>
              <a:t>		</a:t>
            </a:r>
            <a:r>
              <a:rPr lang="es-MX" sz="3200" dirty="0" smtClean="0">
                <a:solidFill>
                  <a:srgbClr val="8B8B8B"/>
                </a:solidFill>
                <a:latin typeface="Calibri"/>
              </a:rPr>
              <a:t>30/04/2015</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dirty="0" smtClean="0">
                <a:solidFill>
                  <a:srgbClr val="000000"/>
                </a:solidFill>
                <a:latin typeface="Calibri"/>
              </a:rPr>
              <a:t>Índice de Satisfacción</a:t>
            </a:r>
            <a:endParaRPr dirty="0"/>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MX" sz="3200" dirty="0" smtClean="0"/>
              <a:t> Se incorporan resultados de evaluaciones tras ser el primer mes en el que se realizan las encuestas con los clientes.</a:t>
            </a:r>
            <a:endParaRPr lang="es-MX" sz="3200" dirty="0"/>
          </a:p>
        </p:txBody>
      </p:sp>
      <p:graphicFrame>
        <p:nvGraphicFramePr>
          <p:cNvPr id="6" name="1 Gráfico"/>
          <p:cNvGraphicFramePr>
            <a:graphicFrameLocks/>
          </p:cNvGraphicFramePr>
          <p:nvPr>
            <p:extLst>
              <p:ext uri="{D42A27DB-BD31-4B8C-83A1-F6EECF244321}">
                <p14:modId xmlns:p14="http://schemas.microsoft.com/office/powerpoint/2010/main" val="3336390149"/>
              </p:ext>
            </p:extLst>
          </p:nvPr>
        </p:nvGraphicFramePr>
        <p:xfrm>
          <a:off x="2339752" y="3140968"/>
          <a:ext cx="4467225"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Riesgos</a:t>
            </a:r>
            <a:endParaRPr/>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sp>
        <p:nvSpPr>
          <p:cNvPr id="5" name="CuadroTexto 4"/>
          <p:cNvSpPr txBox="1"/>
          <p:nvPr/>
        </p:nvSpPr>
        <p:spPr>
          <a:xfrm>
            <a:off x="457200" y="6021288"/>
            <a:ext cx="8228160" cy="369332"/>
          </a:xfrm>
          <a:prstGeom prst="rect">
            <a:avLst/>
          </a:prstGeom>
          <a:noFill/>
        </p:spPr>
        <p:txBody>
          <a:bodyPr wrap="square" rtlCol="0">
            <a:spAutoFit/>
          </a:bodyPr>
          <a:lstStyle/>
          <a:p>
            <a:r>
              <a:rPr lang="es-MX" dirty="0" smtClean="0"/>
              <a:t> </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2225941180"/>
              </p:ext>
            </p:extLst>
          </p:nvPr>
        </p:nvGraphicFramePr>
        <p:xfrm>
          <a:off x="457198" y="1308913"/>
          <a:ext cx="8686802" cy="4654657"/>
        </p:xfrm>
        <a:graphic>
          <a:graphicData uri="http://schemas.openxmlformats.org/drawingml/2006/table">
            <a:tbl>
              <a:tblPr>
                <a:tableStyleId>{5C22544A-7EE6-4342-B048-85BDC9FD1C3A}</a:tableStyleId>
              </a:tblPr>
              <a:tblGrid>
                <a:gridCol w="135335"/>
                <a:gridCol w="1581725"/>
                <a:gridCol w="634382"/>
                <a:gridCol w="634382"/>
                <a:gridCol w="634382"/>
                <a:gridCol w="634382"/>
                <a:gridCol w="1581725"/>
                <a:gridCol w="1581725"/>
                <a:gridCol w="634382"/>
                <a:gridCol w="634382"/>
              </a:tblGrid>
              <a:tr h="253337">
                <a:tc>
                  <a:txBody>
                    <a:bodyPr/>
                    <a:lstStyle/>
                    <a:p>
                      <a:pPr algn="ctr" fontAlgn="ctr"/>
                      <a:r>
                        <a:rPr lang="es-MX" sz="700" u="none" strike="noStrike">
                          <a:effectLst/>
                        </a:rPr>
                        <a:t>ID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DESCRIPCIÓN DEL RIESGO</a:t>
                      </a:r>
                      <a:endParaRPr lang="es-MX" sz="700" b="1"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IMPACTO</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PROBABILIDAD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EXPOSICIÓN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PRIORIDAD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MITIGACIÓN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CONTINGENCIA</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RESPONSABLE</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STATUS</a:t>
                      </a:r>
                      <a:endParaRPr lang="es-MX" sz="700" b="1" i="0" u="none" strike="noStrike">
                        <a:solidFill>
                          <a:srgbClr val="000000"/>
                        </a:solidFill>
                        <a:effectLst/>
                        <a:latin typeface="Calibri" panose="020F0502020204030204" pitchFamily="34" charset="0"/>
                      </a:endParaRPr>
                    </a:p>
                  </a:txBody>
                  <a:tcPr marL="0" marR="0" marT="0" marB="0" anchor="ctr"/>
                </a:tc>
              </a:tr>
              <a:tr h="837327">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en ocasiones el exceso de trabajo obliga a desviar las estrategias encaminadas a los objetivos organizacional, existe la posibilidad de que el apego a los procesos no sea el esperado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600" u="none" strike="noStrike">
                          <a:effectLst/>
                        </a:rPr>
                        <a:t>Generar políticas que refuercen el uso de los procesos</a:t>
                      </a:r>
                      <a:endParaRPr lang="es-ES" sz="600" b="0"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s-ES" sz="700" u="none" strike="noStrike">
                          <a:effectLst/>
                        </a:rPr>
                        <a:t>Capacitar al personal en los procesos</a:t>
                      </a:r>
                      <a:br>
                        <a:rPr lang="es-ES" sz="700" u="none" strike="noStrike">
                          <a:effectLst/>
                        </a:rPr>
                      </a:br>
                      <a:r>
                        <a:rPr lang="es-ES" sz="700" u="none" strike="noStrike">
                          <a:effectLst/>
                        </a:rPr>
                        <a:t>Adecuar los procesos de acuerdo a la operación</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633345">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Si no se tiene el personal para la entrega del servicio calificado, la entrega del  podrían ser deficientes y no se lograría una entrega de calidad</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Generar un plan de capacitación para incrementar las habilidades del personal</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Contratar personal experto en los servicios que ofrece la empresa</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418664">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Perdida de Servidor por falla en el equipo o siniestro natural</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respaldos preventivos con toda la informacion en un lugar diferente al ordenador </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Reinstalar servicio en un servidor distinto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418664">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Desviaciones elevadas a causa de pocos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65%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servicio adecuado para que los clientes comiencen a recomendar los servicios otorgados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Buscar mas clientes para poder invertir mas tiempo del planeado en la ejecucion</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Ocurrido</a:t>
                      </a:r>
                      <a:endParaRPr lang="es-MX" sz="700" b="0" i="0" u="none" strike="noStrike">
                        <a:solidFill>
                          <a:srgbClr val="000000"/>
                        </a:solidFill>
                        <a:effectLst/>
                        <a:latin typeface="Calibri" panose="020F0502020204030204" pitchFamily="34" charset="0"/>
                      </a:endParaRPr>
                    </a:p>
                  </a:txBody>
                  <a:tcPr marL="0" marR="0" marT="0" marB="0" anchor="ctr"/>
                </a:tc>
              </a:tr>
              <a:tr h="697773">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el servicio web en ocasiones es inestable existe la probabilidad de que el sistema utilizado de tickets sea inaccesible por algunos momentos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0,9</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limpiezas y mantenimintos adecuados al servicio HTTP del servidor para evitar fallas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Generar registro temporal en herramientas secundarias y en caso de falla total migrar la informacion a la herramienta vtigger</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558219">
                <a:tc>
                  <a:txBody>
                    <a:bodyPr/>
                    <a:lstStyle/>
                    <a:p>
                      <a:pPr algn="ctr" fontAlgn="ctr"/>
                      <a:r>
                        <a:rPr lang="es-MX" sz="700" u="none" strike="noStrike">
                          <a:effectLst/>
                        </a:rPr>
                        <a:t>6</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Perdida o falta de integrantes del equipo basico de trabajo</a:t>
                      </a:r>
                      <a:endParaRPr lang="es-MX"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55%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Capacitar a todo el personal en diversas secciones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Dividir tareas del trabajo diario entre integrantes disponibles y en caso de ausencia definitiva contratacion de personale</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418664">
                <a:tc>
                  <a:txBody>
                    <a:bodyPr/>
                    <a:lstStyle/>
                    <a:p>
                      <a:pPr algn="ctr" fontAlgn="ctr"/>
                      <a:r>
                        <a:rPr lang="es-MX" sz="700" u="none" strike="noStrike">
                          <a:effectLst/>
                        </a:rPr>
                        <a:t>7</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Desviaciones de costos y esfuerzo elevadas a causa de exceso de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60%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1,8</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Distribucion de trabajo entre equipo de trabajo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Contratacion y capacitacion de personal nuevo que pueda cubrir necesidades de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Abierto</a:t>
                      </a:r>
                      <a:endParaRPr lang="es-MX" sz="700" b="0" i="0" u="none" strike="noStrike">
                        <a:solidFill>
                          <a:srgbClr val="000000"/>
                        </a:solidFill>
                        <a:effectLst/>
                        <a:latin typeface="Calibri" panose="020F0502020204030204" pitchFamily="34" charset="0"/>
                      </a:endParaRPr>
                    </a:p>
                  </a:txBody>
                  <a:tcPr marL="0" marR="0" marT="0" marB="0" anchor="ctr"/>
                </a:tc>
              </a:tr>
              <a:tr h="418664">
                <a:tc>
                  <a:txBody>
                    <a:bodyPr/>
                    <a:lstStyle/>
                    <a:p>
                      <a:pPr algn="ctr" fontAlgn="ctr"/>
                      <a:r>
                        <a:rPr lang="es-MX" sz="700" u="none" strike="noStrike">
                          <a:effectLst/>
                        </a:rPr>
                        <a:t>8</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Perdida de repositorio de datos</a:t>
                      </a:r>
                      <a:endParaRPr lang="es-MX"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0,75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espaldo secundario en maquinas ajenas al repositorio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Generacion de un repositorio nuevo que contenga los datos del proyecto agregados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dirty="0">
                          <a:effectLst/>
                        </a:rPr>
                        <a:t>Mitigado</a:t>
                      </a:r>
                      <a:endParaRPr lang="es-MX" sz="700" b="0" i="0" u="none" strike="noStrike" dirty="0">
                        <a:solidFill>
                          <a:srgbClr val="000000"/>
                        </a:solidFill>
                        <a:effectLst/>
                        <a:latin typeface="Calibri" panose="020F0502020204030204" pitchFamily="34" charset="0"/>
                      </a:endParaRPr>
                    </a:p>
                  </a:txBody>
                  <a:tcPr marL="0" marR="0" marT="0" marB="0" anchor="ctr"/>
                </a:tc>
              </a:tr>
            </a:tbl>
          </a:graphicData>
        </a:graphic>
      </p:graphicFrame>
      <p:sp>
        <p:nvSpPr>
          <p:cNvPr id="7" name="CuadroTexto 6"/>
          <p:cNvSpPr txBox="1"/>
          <p:nvPr/>
        </p:nvSpPr>
        <p:spPr>
          <a:xfrm>
            <a:off x="457200" y="6021288"/>
            <a:ext cx="8686800" cy="646331"/>
          </a:xfrm>
          <a:prstGeom prst="rect">
            <a:avLst/>
          </a:prstGeom>
          <a:noFill/>
        </p:spPr>
        <p:txBody>
          <a:bodyPr wrap="square" rtlCol="0">
            <a:spAutoFit/>
          </a:bodyPr>
          <a:lstStyle/>
          <a:p>
            <a:r>
              <a:rPr lang="es-MX" dirty="0" smtClean="0"/>
              <a:t>Se genera el plan de mitigación en caso de que el repositorio falle, por lo que se guarda la información en dos maquinas distintas.</a:t>
            </a:r>
            <a:endParaRPr lang="es-MX" dirty="0"/>
          </a:p>
        </p:txBody>
      </p:sp>
    </p:spTree>
    <p:extLst>
      <p:ext uri="{BB962C8B-B14F-4D97-AF65-F5344CB8AC3E}">
        <p14:creationId xmlns:p14="http://schemas.microsoft.com/office/powerpoint/2010/main" val="136734961"/>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Respaldos</a:t>
            </a:r>
            <a:endParaRPr/>
          </a:p>
        </p:txBody>
      </p:sp>
      <p:sp>
        <p:nvSpPr>
          <p:cNvPr id="94"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smtClean="0"/>
              <a:t>Se </a:t>
            </a:r>
            <a:r>
              <a:rPr lang="en-US" dirty="0" err="1" smtClean="0"/>
              <a:t>incorpora</a:t>
            </a:r>
            <a:r>
              <a:rPr lang="en-US" dirty="0" smtClean="0"/>
              <a:t> la </a:t>
            </a:r>
            <a:r>
              <a:rPr lang="en-US" dirty="0" err="1" smtClean="0"/>
              <a:t>imagen</a:t>
            </a:r>
            <a:r>
              <a:rPr lang="en-US" dirty="0" smtClean="0"/>
              <a:t> en la </a:t>
            </a:r>
            <a:r>
              <a:rPr lang="en-US" dirty="0" err="1" smtClean="0"/>
              <a:t>que</a:t>
            </a:r>
            <a:r>
              <a:rPr lang="en-US" dirty="0" smtClean="0"/>
              <a:t> se </a:t>
            </a:r>
            <a:r>
              <a:rPr lang="en-US" dirty="0" err="1" smtClean="0"/>
              <a:t>muestran</a:t>
            </a:r>
            <a:r>
              <a:rPr lang="en-US" dirty="0" smtClean="0"/>
              <a:t> los </a:t>
            </a:r>
            <a:r>
              <a:rPr lang="en-US" dirty="0" err="1" smtClean="0"/>
              <a:t>respaldos</a:t>
            </a:r>
            <a:r>
              <a:rPr lang="en-US" dirty="0" smtClean="0"/>
              <a:t> del </a:t>
            </a:r>
            <a:r>
              <a:rPr lang="en-US" dirty="0" err="1" smtClean="0"/>
              <a:t>mes</a:t>
            </a:r>
            <a:r>
              <a:rPr lang="en-US" dirty="0" smtClean="0"/>
              <a:t> de </a:t>
            </a:r>
            <a:r>
              <a:rPr lang="en-US" dirty="0" err="1" smtClean="0"/>
              <a:t>abril</a:t>
            </a:r>
            <a:r>
              <a:rPr lang="en-US" dirty="0" smtClean="0"/>
              <a:t> hasta la </a:t>
            </a:r>
            <a:r>
              <a:rPr lang="en-US" dirty="0" err="1" smtClean="0"/>
              <a:t>fecha</a:t>
            </a:r>
            <a:r>
              <a:rPr lang="en-US" dirty="0" smtClean="0"/>
              <a:t> (</a:t>
            </a:r>
            <a:r>
              <a:rPr lang="en-US" dirty="0" err="1" smtClean="0"/>
              <a:t>Por</a:t>
            </a:r>
            <a:r>
              <a:rPr lang="en-US" dirty="0" smtClean="0"/>
              <a:t> </a:t>
            </a:r>
            <a:r>
              <a:rPr lang="en-US" dirty="0" err="1" smtClean="0"/>
              <a:t>motivos</a:t>
            </a:r>
            <a:r>
              <a:rPr lang="en-US" dirty="0" smtClean="0"/>
              <a:t> en </a:t>
            </a:r>
            <a:r>
              <a:rPr lang="en-US" dirty="0" err="1" smtClean="0"/>
              <a:t>falla</a:t>
            </a:r>
            <a:r>
              <a:rPr lang="en-US" dirty="0" smtClean="0"/>
              <a:t> del </a:t>
            </a:r>
            <a:r>
              <a:rPr lang="en-US" dirty="0" err="1" smtClean="0"/>
              <a:t>equipo</a:t>
            </a:r>
            <a:r>
              <a:rPr lang="en-US" dirty="0" smtClean="0"/>
              <a:t> no </a:t>
            </a:r>
            <a:r>
              <a:rPr lang="en-US" dirty="0" err="1" smtClean="0"/>
              <a:t>fue</a:t>
            </a:r>
            <a:r>
              <a:rPr lang="en-US" dirty="0" smtClean="0"/>
              <a:t> possible </a:t>
            </a:r>
            <a:r>
              <a:rPr lang="en-US" dirty="0" err="1" smtClean="0"/>
              <a:t>generarse</a:t>
            </a:r>
            <a:r>
              <a:rPr lang="en-US" dirty="0" smtClean="0"/>
              <a:t> el </a:t>
            </a:r>
            <a:r>
              <a:rPr lang="en-US" dirty="0" err="1" smtClean="0"/>
              <a:t>respaldo</a:t>
            </a:r>
            <a:r>
              <a:rPr lang="en-US" dirty="0" smtClean="0"/>
              <a:t> del 24):</a:t>
            </a:r>
          </a:p>
          <a:p>
            <a:pPr>
              <a:lnSpc>
                <a:spcPct val="100000"/>
              </a:lnSpc>
            </a:pPr>
            <a:endParaRPr lang="en-US" dirty="0" smtClean="0"/>
          </a:p>
          <a:p>
            <a:pPr>
              <a:lnSpc>
                <a:spcPct val="100000"/>
              </a:lnSpc>
            </a:pPr>
            <a:endParaRPr dirty="0"/>
          </a:p>
        </p:txBody>
      </p:sp>
      <p:pic>
        <p:nvPicPr>
          <p:cNvPr id="3" name="Imagen 2"/>
          <p:cNvPicPr>
            <a:picLocks noChangeAspect="1"/>
          </p:cNvPicPr>
          <p:nvPr/>
        </p:nvPicPr>
        <p:blipFill rotWithShape="1">
          <a:blip r:embed="rId2"/>
          <a:srcRect l="16778" t="36219" r="27852" b="28344"/>
          <a:stretch/>
        </p:blipFill>
        <p:spPr>
          <a:xfrm>
            <a:off x="1259632" y="2740304"/>
            <a:ext cx="7050783" cy="3384376"/>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3967955727"/>
              </p:ext>
            </p:extLst>
          </p:nvPr>
        </p:nvGraphicFramePr>
        <p:xfrm>
          <a:off x="1547664" y="2060847"/>
          <a:ext cx="6912768" cy="2952331"/>
        </p:xfrm>
        <a:graphic>
          <a:graphicData uri="http://schemas.openxmlformats.org/drawingml/2006/table">
            <a:tbl>
              <a:tblPr>
                <a:tableStyleId>{5C22544A-7EE6-4342-B048-85BDC9FD1C3A}</a:tableStyleId>
              </a:tblPr>
              <a:tblGrid>
                <a:gridCol w="1117214"/>
                <a:gridCol w="2374082"/>
                <a:gridCol w="2234430"/>
                <a:gridCol w="1187042"/>
              </a:tblGrid>
              <a:tr h="346238">
                <a:tc gridSpan="4">
                  <a:txBody>
                    <a:bodyPr/>
                    <a:lstStyle/>
                    <a:p>
                      <a:pPr algn="ctr" fontAlgn="ctr"/>
                      <a:r>
                        <a:rPr lang="es-ES" sz="1100" u="none" strike="noStrike">
                          <a:effectLst/>
                        </a:rPr>
                        <a:t>Bitacora de Respaldos semanales en el servicio de tickets</a:t>
                      </a:r>
                      <a:endParaRPr lang="es-E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s-MX"/>
                    </a:p>
                  </a:txBody>
                  <a:tcPr/>
                </a:tc>
                <a:tc hMerge="1">
                  <a:txBody>
                    <a:bodyPr/>
                    <a:lstStyle/>
                    <a:p>
                      <a:endParaRPr lang="es-MX"/>
                    </a:p>
                  </a:txBody>
                  <a:tcPr/>
                </a:tc>
                <a:tc hMerge="1">
                  <a:txBody>
                    <a:bodyPr/>
                    <a:lstStyle/>
                    <a:p>
                      <a:endParaRPr lang="es-MX"/>
                    </a:p>
                  </a:txBody>
                  <a:tcPr/>
                </a:tc>
              </a:tr>
              <a:tr h="372299">
                <a:tc>
                  <a:txBody>
                    <a:bodyPr/>
                    <a:lstStyle/>
                    <a:p>
                      <a:pPr algn="ctr" fontAlgn="b"/>
                      <a:r>
                        <a:rPr lang="es-MX" sz="1100" u="none" strike="noStrike">
                          <a:effectLst/>
                        </a:rPr>
                        <a:t>Fecha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Responsable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fecha en Repositorio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Estado</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20/03/2015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20/03/2015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27/03/2015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27/03/2015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03/04/2015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03/04/2015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10/04/2015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10/04/2015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17/04/2015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17/04/2015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Realizada</a:t>
                      </a:r>
                      <a:endParaRPr lang="es-MX" sz="1100" b="0" i="0" u="none" strike="noStrike">
                        <a:solidFill>
                          <a:srgbClr val="000000"/>
                        </a:solidFill>
                        <a:effectLst/>
                        <a:latin typeface="Calibri" panose="020F0502020204030204" pitchFamily="34" charset="0"/>
                      </a:endParaRPr>
                    </a:p>
                  </a:txBody>
                  <a:tcPr marL="9525" marR="9525" marT="9525" marB="0" anchor="b"/>
                </a:tc>
              </a:tr>
              <a:tr h="372299">
                <a:tc>
                  <a:txBody>
                    <a:bodyPr/>
                    <a:lstStyle/>
                    <a:p>
                      <a:pPr algn="r" fontAlgn="b"/>
                      <a:r>
                        <a:rPr lang="es-MX" sz="1100" u="none" strike="noStrike">
                          <a:effectLst/>
                        </a:rPr>
                        <a:t>24/04/2015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No realizada</a:t>
                      </a:r>
                      <a:endParaRPr lang="es-MX"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65615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Hitos </a:t>
            </a:r>
            <a:endParaRPr/>
          </a:p>
        </p:txBody>
      </p:sp>
      <p:sp>
        <p:nvSpPr>
          <p:cNvPr id="7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graphicFrame>
        <p:nvGraphicFramePr>
          <p:cNvPr id="2" name="Tabla 1"/>
          <p:cNvGraphicFramePr>
            <a:graphicFrameLocks noGrp="1"/>
          </p:cNvGraphicFramePr>
          <p:nvPr>
            <p:extLst>
              <p:ext uri="{D42A27DB-BD31-4B8C-83A1-F6EECF244321}">
                <p14:modId xmlns:p14="http://schemas.microsoft.com/office/powerpoint/2010/main" val="3933535689"/>
              </p:ext>
            </p:extLst>
          </p:nvPr>
        </p:nvGraphicFramePr>
        <p:xfrm>
          <a:off x="1524000" y="1397000"/>
          <a:ext cx="6096000" cy="1909584"/>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s-MX" dirty="0" smtClean="0"/>
                        <a:t>Nombre de hito</a:t>
                      </a:r>
                      <a:endParaRPr lang="es-MX" dirty="0"/>
                    </a:p>
                  </a:txBody>
                  <a:tcPr/>
                </a:tc>
                <a:tc>
                  <a:txBody>
                    <a:bodyPr/>
                    <a:lstStyle/>
                    <a:p>
                      <a:pPr algn="ctr"/>
                      <a:r>
                        <a:rPr lang="es-MX" dirty="0" smtClean="0"/>
                        <a:t>Fecha Planeada</a:t>
                      </a:r>
                      <a:endParaRPr lang="es-MX" dirty="0"/>
                    </a:p>
                  </a:txBody>
                  <a:tcPr/>
                </a:tc>
                <a:tc>
                  <a:txBody>
                    <a:bodyPr/>
                    <a:lstStyle/>
                    <a:p>
                      <a:pPr algn="ctr"/>
                      <a:r>
                        <a:rPr lang="es-MX" dirty="0" smtClean="0"/>
                        <a:t>Fecha Real</a:t>
                      </a:r>
                      <a:endParaRPr lang="es-MX" dirty="0"/>
                    </a:p>
                  </a:txBody>
                  <a:tcPr/>
                </a:tc>
              </a:tr>
              <a:tr h="370840">
                <a:tc>
                  <a:txBody>
                    <a:bodyPr/>
                    <a:lstStyle/>
                    <a:p>
                      <a:pPr algn="ctr"/>
                      <a:r>
                        <a:rPr lang="es-MX" dirty="0" smtClean="0"/>
                        <a:t>Planeación</a:t>
                      </a:r>
                      <a:endParaRPr lang="es-MX" dirty="0"/>
                    </a:p>
                  </a:txBody>
                  <a:tcPr/>
                </a:tc>
                <a:tc>
                  <a:txBody>
                    <a:bodyPr/>
                    <a:lstStyle/>
                    <a:p>
                      <a:pPr algn="ctr"/>
                      <a:r>
                        <a:rPr lang="es-MX" dirty="0" smtClean="0"/>
                        <a:t>09-02-15</a:t>
                      </a:r>
                      <a:endParaRPr lang="es-MX" dirty="0"/>
                    </a:p>
                  </a:txBody>
                  <a:tcPr/>
                </a:tc>
                <a:tc>
                  <a:txBody>
                    <a:bodyPr/>
                    <a:lstStyle/>
                    <a:p>
                      <a:pPr algn="ctr"/>
                      <a:r>
                        <a:rPr lang="es-MX" dirty="0" smtClean="0"/>
                        <a:t>09-02-15</a:t>
                      </a:r>
                      <a:endParaRPr lang="es-MX" dirty="0"/>
                    </a:p>
                  </a:txBody>
                  <a:tcPr/>
                </a:tc>
              </a:tr>
              <a:tr h="426224">
                <a:tc>
                  <a:txBody>
                    <a:bodyPr/>
                    <a:lstStyle/>
                    <a:p>
                      <a:pPr algn="ctr"/>
                      <a:r>
                        <a:rPr lang="es-MX" dirty="0" smtClean="0"/>
                        <a:t>Febrero</a:t>
                      </a:r>
                      <a:endParaRPr lang="es-MX" dirty="0"/>
                    </a:p>
                  </a:txBody>
                  <a:tcPr/>
                </a:tc>
                <a:tc>
                  <a:txBody>
                    <a:bodyPr/>
                    <a:lstStyle/>
                    <a:p>
                      <a:pPr algn="ctr"/>
                      <a:r>
                        <a:rPr lang="es-MX" dirty="0" smtClean="0"/>
                        <a:t>27-02-15</a:t>
                      </a:r>
                      <a:endParaRPr lang="es-MX" dirty="0"/>
                    </a:p>
                  </a:txBody>
                  <a:tcPr/>
                </a:tc>
                <a:tc>
                  <a:txBody>
                    <a:bodyPr/>
                    <a:lstStyle/>
                    <a:p>
                      <a:pPr algn="ctr"/>
                      <a:r>
                        <a:rPr lang="es-MX" dirty="0" smtClean="0"/>
                        <a:t>27-02-15</a:t>
                      </a:r>
                      <a:endParaRPr lang="es-MX" dirty="0"/>
                    </a:p>
                  </a:txBody>
                  <a:tcPr/>
                </a:tc>
              </a:tr>
              <a:tr h="370840">
                <a:tc>
                  <a:txBody>
                    <a:bodyPr/>
                    <a:lstStyle/>
                    <a:p>
                      <a:pPr algn="ctr"/>
                      <a:r>
                        <a:rPr lang="es-MX" dirty="0" smtClean="0"/>
                        <a:t>Marzo</a:t>
                      </a:r>
                      <a:endParaRPr lang="es-MX" dirty="0"/>
                    </a:p>
                  </a:txBody>
                  <a:tcPr/>
                </a:tc>
                <a:tc>
                  <a:txBody>
                    <a:bodyPr/>
                    <a:lstStyle/>
                    <a:p>
                      <a:pPr algn="ctr"/>
                      <a:r>
                        <a:rPr lang="es-MX" dirty="0" smtClean="0"/>
                        <a:t>31-03-15</a:t>
                      </a:r>
                      <a:endParaRPr lang="es-MX"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dirty="0" smtClean="0"/>
                        <a:t>31-03-15</a:t>
                      </a:r>
                    </a:p>
                  </a:txBody>
                  <a:tcPr/>
                </a:tc>
              </a:tr>
              <a:tr h="370840">
                <a:tc>
                  <a:txBody>
                    <a:bodyPr/>
                    <a:lstStyle/>
                    <a:p>
                      <a:pPr algn="ctr"/>
                      <a:r>
                        <a:rPr lang="es-MX" dirty="0" smtClean="0"/>
                        <a:t>Abril</a:t>
                      </a:r>
                      <a:endParaRPr lang="es-MX" dirty="0"/>
                    </a:p>
                  </a:txBody>
                  <a:tcPr/>
                </a:tc>
                <a:tc>
                  <a:txBody>
                    <a:bodyPr/>
                    <a:lstStyle/>
                    <a:p>
                      <a:pPr algn="ctr"/>
                      <a:r>
                        <a:rPr lang="es-MX" dirty="0" smtClean="0"/>
                        <a:t>30-04-15</a:t>
                      </a:r>
                      <a:endParaRPr lang="es-MX" dirty="0"/>
                    </a:p>
                  </a:txBody>
                  <a:tcPr/>
                </a:tc>
                <a:tc>
                  <a:txBody>
                    <a:bodyPr/>
                    <a:lstStyle/>
                    <a:p>
                      <a:pPr algn="ctr"/>
                      <a:r>
                        <a:rPr lang="es-MX" dirty="0" smtClean="0"/>
                        <a:t>30-04-15</a:t>
                      </a:r>
                      <a:endParaRPr lang="es-MX" dirty="0"/>
                    </a:p>
                  </a:txBody>
                  <a:tcPr/>
                </a:tc>
              </a:tr>
            </a:tbl>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Recursos humanos</a:t>
            </a:r>
            <a:endParaRPr/>
          </a:p>
        </p:txBody>
      </p:sp>
      <p:sp>
        <p:nvSpPr>
          <p:cNvPr id="78"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ES" dirty="0"/>
              <a:t> Fidel Reyna        – Dirección.</a:t>
            </a:r>
          </a:p>
          <a:p>
            <a:pPr>
              <a:lnSpc>
                <a:spcPct val="100000"/>
              </a:lnSpc>
              <a:buFont typeface="Arial"/>
              <a:buChar char="•"/>
            </a:pPr>
            <a:r>
              <a:rPr lang="es-ES" dirty="0"/>
              <a:t> Samuel Reyna    – Técnico de soporte.</a:t>
            </a:r>
          </a:p>
          <a:p>
            <a:pPr>
              <a:lnSpc>
                <a:spcPct val="100000"/>
              </a:lnSpc>
              <a:buFont typeface="Arial"/>
              <a:buChar char="•"/>
            </a:pPr>
            <a:r>
              <a:rPr lang="es-ES" dirty="0"/>
              <a:t> Mayra Tejeda      – Auditor.</a:t>
            </a:r>
          </a:p>
          <a:p>
            <a:pPr>
              <a:lnSpc>
                <a:spcPct val="100000"/>
              </a:lnSpc>
              <a:buFont typeface="Arial"/>
              <a:buChar char="•"/>
            </a:pPr>
            <a:r>
              <a:rPr lang="es-ES" dirty="0"/>
              <a:t> </a:t>
            </a:r>
            <a:r>
              <a:rPr lang="es-ES" dirty="0" err="1"/>
              <a:t>Jovanny</a:t>
            </a:r>
            <a:r>
              <a:rPr lang="es-ES" dirty="0"/>
              <a:t> Zepeda – Técnico de </a:t>
            </a:r>
            <a:r>
              <a:rPr lang="es-ES" dirty="0" err="1"/>
              <a:t>sorporte</a:t>
            </a:r>
            <a:r>
              <a:rPr lang="es-ES" dirty="0"/>
              <a:t> y coordinador de soporte.</a:t>
            </a:r>
          </a:p>
          <a:p>
            <a:pPr>
              <a:lnSpc>
                <a:spcPct val="100000"/>
              </a:lnSpc>
              <a:buFont typeface="Arial"/>
              <a:buChar char="•"/>
            </a:pPr>
            <a:r>
              <a:rPr lang="es-ES" dirty="0"/>
              <a:t> Capacitaciones: hasta la fecha no se han recibido capacitaciones, motive por el cual esta sección es anulada.</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Costos</a:t>
            </a:r>
            <a:endParaRPr/>
          </a:p>
        </p:txBody>
      </p:sp>
      <p:sp>
        <p:nvSpPr>
          <p:cNvPr id="8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sp>
        <p:nvSpPr>
          <p:cNvPr id="2" name="CuadroTexto 1"/>
          <p:cNvSpPr txBox="1"/>
          <p:nvPr/>
        </p:nvSpPr>
        <p:spPr>
          <a:xfrm>
            <a:off x="5220072" y="1416240"/>
            <a:ext cx="3168352" cy="2308324"/>
          </a:xfrm>
          <a:prstGeom prst="rect">
            <a:avLst/>
          </a:prstGeom>
          <a:noFill/>
        </p:spPr>
        <p:txBody>
          <a:bodyPr wrap="square" rtlCol="0">
            <a:spAutoFit/>
          </a:bodyPr>
          <a:lstStyle/>
          <a:p>
            <a:r>
              <a:rPr lang="es-MX" dirty="0" smtClean="0"/>
              <a:t>Por segunda vez consecutiva se muestra una desviación elevada en los costos dedicados al proyecto por lo que se sugiere evaluar la posibilidad de aplicar cambios en la estimación del proyecto.</a:t>
            </a:r>
            <a:endParaRPr lang="es-MX" dirty="0"/>
          </a:p>
        </p:txBody>
      </p:sp>
      <p:graphicFrame>
        <p:nvGraphicFramePr>
          <p:cNvPr id="8"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200-000002000000}"/>
              </a:ext>
            </a:extLst>
          </p:cNvPr>
          <p:cNvGraphicFramePr>
            <a:graphicFrameLocks/>
          </p:cNvGraphicFramePr>
          <p:nvPr>
            <p:extLst>
              <p:ext uri="{D42A27DB-BD31-4B8C-83A1-F6EECF244321}">
                <p14:modId xmlns:p14="http://schemas.microsoft.com/office/powerpoint/2010/main" val="2976459620"/>
              </p:ext>
            </p:extLst>
          </p:nvPr>
        </p:nvGraphicFramePr>
        <p:xfrm>
          <a:off x="457200" y="908720"/>
          <a:ext cx="466725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2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200-000003000000}"/>
              </a:ext>
            </a:extLst>
          </p:cNvPr>
          <p:cNvGraphicFramePr>
            <a:graphicFrameLocks/>
          </p:cNvGraphicFramePr>
          <p:nvPr>
            <p:extLst>
              <p:ext uri="{D42A27DB-BD31-4B8C-83A1-F6EECF244321}">
                <p14:modId xmlns:p14="http://schemas.microsoft.com/office/powerpoint/2010/main" val="2773342540"/>
              </p:ext>
            </p:extLst>
          </p:nvPr>
        </p:nvGraphicFramePr>
        <p:xfrm>
          <a:off x="446804" y="3789040"/>
          <a:ext cx="4565650" cy="2800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Esfuerzo</a:t>
            </a:r>
            <a:endParaRPr/>
          </a:p>
        </p:txBody>
      </p:sp>
      <p:sp>
        <p:nvSpPr>
          <p:cNvPr id="8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8" name="2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100-000003000000}"/>
              </a:ext>
            </a:extLst>
          </p:cNvPr>
          <p:cNvGraphicFramePr>
            <a:graphicFrameLocks/>
          </p:cNvGraphicFramePr>
          <p:nvPr>
            <p:extLst>
              <p:ext uri="{D42A27DB-BD31-4B8C-83A1-F6EECF244321}">
                <p14:modId xmlns:p14="http://schemas.microsoft.com/office/powerpoint/2010/main" val="472414157"/>
              </p:ext>
            </p:extLst>
          </p:nvPr>
        </p:nvGraphicFramePr>
        <p:xfrm>
          <a:off x="457200" y="980728"/>
          <a:ext cx="8011584" cy="2800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4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100-000005000000}"/>
              </a:ext>
            </a:extLst>
          </p:cNvPr>
          <p:cNvGraphicFramePr>
            <a:graphicFrameLocks/>
          </p:cNvGraphicFramePr>
          <p:nvPr>
            <p:extLst>
              <p:ext uri="{D42A27DB-BD31-4B8C-83A1-F6EECF244321}">
                <p14:modId xmlns:p14="http://schemas.microsoft.com/office/powerpoint/2010/main" val="3221678464"/>
              </p:ext>
            </p:extLst>
          </p:nvPr>
        </p:nvGraphicFramePr>
        <p:xfrm>
          <a:off x="27689" y="3789040"/>
          <a:ext cx="7495117" cy="2800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físicas</a:t>
            </a:r>
            <a:endParaRPr/>
          </a:p>
        </p:txBody>
      </p:sp>
      <p:sp>
        <p:nvSpPr>
          <p:cNvPr id="84"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sp>
        <p:nvSpPr>
          <p:cNvPr id="2" name="CuadroTexto 1"/>
          <p:cNvSpPr txBox="1"/>
          <p:nvPr/>
        </p:nvSpPr>
        <p:spPr>
          <a:xfrm>
            <a:off x="899592" y="1416240"/>
            <a:ext cx="3456384" cy="646331"/>
          </a:xfrm>
          <a:prstGeom prst="rect">
            <a:avLst/>
          </a:prstGeom>
          <a:noFill/>
        </p:spPr>
        <p:txBody>
          <a:bodyPr wrap="square" rtlCol="0">
            <a:spAutoFit/>
          </a:bodyPr>
          <a:lstStyle/>
          <a:p>
            <a:r>
              <a:rPr lang="es-MX" dirty="0" smtClean="0"/>
              <a:t>No se presenta ningún cambio conforme la evaluación anterior.</a:t>
            </a:r>
            <a:endParaRPr lang="es-MX" dirty="0"/>
          </a:p>
        </p:txBody>
      </p:sp>
      <p:graphicFrame>
        <p:nvGraphicFramePr>
          <p:cNvPr id="6"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500-000002000000}"/>
              </a:ext>
            </a:extLst>
          </p:cNvPr>
          <p:cNvGraphicFramePr>
            <a:graphicFrameLocks/>
          </p:cNvGraphicFramePr>
          <p:nvPr>
            <p:extLst>
              <p:ext uri="{D42A27DB-BD31-4B8C-83A1-F6EECF244321}">
                <p14:modId xmlns:p14="http://schemas.microsoft.com/office/powerpoint/2010/main" val="2890809132"/>
              </p:ext>
            </p:extLst>
          </p:nvPr>
        </p:nvGraphicFramePr>
        <p:xfrm>
          <a:off x="4250793" y="980728"/>
          <a:ext cx="445770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funcionales</a:t>
            </a:r>
            <a:endParaRPr/>
          </a:p>
        </p:txBody>
      </p:sp>
      <p:sp>
        <p:nvSpPr>
          <p:cNvPr id="8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sp>
        <p:nvSpPr>
          <p:cNvPr id="2" name="CuadroTexto 1"/>
          <p:cNvSpPr txBox="1"/>
          <p:nvPr/>
        </p:nvSpPr>
        <p:spPr>
          <a:xfrm>
            <a:off x="1043608" y="1600200"/>
            <a:ext cx="2808312" cy="1477328"/>
          </a:xfrm>
          <a:prstGeom prst="rect">
            <a:avLst/>
          </a:prstGeom>
          <a:noFill/>
        </p:spPr>
        <p:txBody>
          <a:bodyPr wrap="square" rtlCol="0">
            <a:spAutoFit/>
          </a:bodyPr>
          <a:lstStyle/>
          <a:p>
            <a:r>
              <a:rPr lang="es-MX" dirty="0" smtClean="0"/>
              <a:t>En la auditoria abril sale correctamente la evaluación por lo que aumenta la calificación en la línea base</a:t>
            </a:r>
            <a:endParaRPr lang="es-MX" dirty="0"/>
          </a:p>
        </p:txBody>
      </p:sp>
      <p:graphicFrame>
        <p:nvGraphicFramePr>
          <p:cNvPr id="6"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600-000002000000}"/>
              </a:ext>
            </a:extLst>
          </p:cNvPr>
          <p:cNvGraphicFramePr>
            <a:graphicFrameLocks/>
          </p:cNvGraphicFramePr>
          <p:nvPr>
            <p:extLst>
              <p:ext uri="{D42A27DB-BD31-4B8C-83A1-F6EECF244321}">
                <p14:modId xmlns:p14="http://schemas.microsoft.com/office/powerpoint/2010/main" val="55932298"/>
              </p:ext>
            </p:extLst>
          </p:nvPr>
        </p:nvGraphicFramePr>
        <p:xfrm>
          <a:off x="4067944" y="1268760"/>
          <a:ext cx="445008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productos</a:t>
            </a:r>
            <a:endParaRPr/>
          </a:p>
        </p:txBody>
      </p:sp>
      <p:sp>
        <p:nvSpPr>
          <p:cNvPr id="88"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7"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400-000002000000}"/>
              </a:ext>
            </a:extLst>
          </p:cNvPr>
          <p:cNvGraphicFramePr>
            <a:graphicFrameLocks/>
          </p:cNvGraphicFramePr>
          <p:nvPr>
            <p:extLst>
              <p:ext uri="{D42A27DB-BD31-4B8C-83A1-F6EECF244321}">
                <p14:modId xmlns:p14="http://schemas.microsoft.com/office/powerpoint/2010/main" val="989624382"/>
              </p:ext>
            </p:extLst>
          </p:nvPr>
        </p:nvGraphicFramePr>
        <p:xfrm>
          <a:off x="2123728" y="2204864"/>
          <a:ext cx="445770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procesos</a:t>
            </a:r>
            <a:endParaRPr/>
          </a:p>
        </p:txBody>
      </p:sp>
      <p:sp>
        <p:nvSpPr>
          <p:cNvPr id="9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9" name="4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300-000005000000}"/>
              </a:ext>
            </a:extLst>
          </p:cNvPr>
          <p:cNvGraphicFramePr>
            <a:graphicFrameLocks/>
          </p:cNvGraphicFramePr>
          <p:nvPr>
            <p:extLst>
              <p:ext uri="{D42A27DB-BD31-4B8C-83A1-F6EECF244321}">
                <p14:modId xmlns:p14="http://schemas.microsoft.com/office/powerpoint/2010/main" val="2394940812"/>
              </p:ext>
            </p:extLst>
          </p:nvPr>
        </p:nvGraphicFramePr>
        <p:xfrm>
          <a:off x="1515564" y="1268090"/>
          <a:ext cx="4448175"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696</Words>
  <Application>Microsoft Office PowerPoint</Application>
  <PresentationFormat>Presentación en pantalla (4:3)</PresentationFormat>
  <Paragraphs>170</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13</vt:i4>
      </vt:variant>
    </vt:vector>
  </HeadingPairs>
  <TitlesOfParts>
    <vt:vector size="20" baseType="lpstr">
      <vt:lpstr>Arial</vt:lpstr>
      <vt:lpstr>Calibri</vt:lpstr>
      <vt:lpstr>DejaVu Sans</vt:lpstr>
      <vt:lpstr>StarSymbol</vt:lpstr>
      <vt:lpstr>Tahoma</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 Sosa</dc:creator>
  <cp:lastModifiedBy>zepeda</cp:lastModifiedBy>
  <cp:revision>27</cp:revision>
  <dcterms:modified xsi:type="dcterms:W3CDTF">2015-06-17T15:56:51Z</dcterms:modified>
</cp:coreProperties>
</file>