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73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Costo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Planeado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9989</c:v>
                </c:pt>
                <c:pt idx="1">
                  <c:v>5693.73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Real 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6363.6980000000003</c:v>
                </c:pt>
                <c:pt idx="1">
                  <c:v>4244.8238000000001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381888"/>
        <c:axId val="136382448"/>
      </c:barChart>
      <c:catAx>
        <c:axId val="136381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382448"/>
        <c:crosses val="autoZero"/>
        <c:auto val="1"/>
        <c:lblAlgn val="ctr"/>
        <c:lblOffset val="100"/>
        <c:noMultiLvlLbl val="1"/>
      </c:catAx>
      <c:valAx>
        <c:axId val="136382448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381888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Organizacional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'[Concentrado_Métricas-150730.xlsx]Apego a Procesos'!$C$10:$C$12</c:f>
              <c:strCache>
                <c:ptCount val="3"/>
                <c:pt idx="0">
                  <c:v>Metricas </c:v>
                </c:pt>
                <c:pt idx="1">
                  <c:v>Calidad</c:v>
                </c:pt>
                <c:pt idx="2">
                  <c:v>Configuración</c:v>
                </c:pt>
              </c:strCache>
            </c:strRef>
          </c:cat>
          <c:val>
            <c:numRef>
              <c:f>'[Concentrado_Métricas-150730.xlsx]Apego a Procesos'!$J$10:$J$12</c:f>
              <c:numCache>
                <c:formatCode>0%</c:formatCode>
                <c:ptCount val="3"/>
                <c:pt idx="0">
                  <c:v>1</c:v>
                </c:pt>
                <c:pt idx="1">
                  <c:v>0.4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0-45A3-B614-F9841A45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311632"/>
        <c:axId val="93312192"/>
      </c:barChart>
      <c:catAx>
        <c:axId val="93311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312192"/>
        <c:crosses val="autoZero"/>
        <c:auto val="1"/>
        <c:lblAlgn val="ctr"/>
        <c:lblOffset val="100"/>
        <c:noMultiLvlLbl val="0"/>
      </c:catAx>
      <c:valAx>
        <c:axId val="933121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33116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Arial"/>
              </a:rPr>
              <a:t>Índice de Satisfacción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Marzo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Abril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4"/>
                <c:pt idx="0">
                  <c:v>0.97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460768"/>
        <c:axId val="136461328"/>
      </c:barChart>
      <c:catAx>
        <c:axId val="1364607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461328"/>
        <c:crosses val="autoZero"/>
        <c:auto val="1"/>
        <c:lblAlgn val="ctr"/>
        <c:lblOffset val="100"/>
        <c:noMultiLvlLbl val="1"/>
      </c:catAx>
      <c:valAx>
        <c:axId val="13646132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460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Desviación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0692462038570376E-2"/>
          <c:y val="4.5355846975800689E-2"/>
          <c:w val="0.88870620087795393"/>
          <c:h val="0.842561998228621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0.36292942236460102</c:v>
                </c:pt>
                <c:pt idx="1">
                  <c:v>0.25447399156616202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067616"/>
        <c:axId val="92068176"/>
      </c:barChart>
      <c:catAx>
        <c:axId val="92067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2068176"/>
        <c:crosses val="autoZero"/>
        <c:auto val="1"/>
        <c:lblAlgn val="ctr"/>
        <c:lblOffset val="100"/>
        <c:noMultiLvlLbl val="1"/>
      </c:catAx>
      <c:valAx>
        <c:axId val="9206817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206761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160</c:v>
                </c:pt>
                <c:pt idx="1">
                  <c:v>60</c:v>
                </c:pt>
                <c:pt idx="2">
                  <c:v>91.2</c:v>
                </c:pt>
                <c:pt idx="3">
                  <c:v>45.2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135</c:v>
                </c:pt>
                <c:pt idx="1">
                  <c:v>17.899999999999999</c:v>
                </c:pt>
                <c:pt idx="2">
                  <c:v>92.3</c:v>
                </c:pt>
                <c:pt idx="3">
                  <c:v>9.69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661920"/>
        <c:axId val="141662480"/>
      </c:barChart>
      <c:catAx>
        <c:axId val="141661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1662480"/>
        <c:crosses val="autoZero"/>
        <c:auto val="1"/>
        <c:lblAlgn val="ctr"/>
        <c:lblOffset val="100"/>
        <c:noMultiLvlLbl val="0"/>
      </c:catAx>
      <c:valAx>
        <c:axId val="1416624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1661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0.15625</c:v>
                </c:pt>
                <c:pt idx="1">
                  <c:v>0.70166666666666666</c:v>
                </c:pt>
                <c:pt idx="2">
                  <c:v>-1.2061403508771867E-2</c:v>
                </c:pt>
                <c:pt idx="3">
                  <c:v>0.78561946902654878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645648"/>
        <c:axId val="139643968"/>
      </c:barChart>
      <c:catAx>
        <c:axId val="13964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643968"/>
        <c:crosses val="autoZero"/>
        <c:auto val="1"/>
        <c:lblAlgn val="ctr"/>
        <c:lblOffset val="100"/>
        <c:noMultiLvlLbl val="0"/>
      </c:catAx>
      <c:valAx>
        <c:axId val="13964396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9645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Física!$J$4:$J$6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879568"/>
        <c:axId val="140879008"/>
      </c:barChart>
      <c:catAx>
        <c:axId val="140879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0879008"/>
        <c:crosses val="autoZero"/>
        <c:auto val="1"/>
        <c:lblAlgn val="ctr"/>
        <c:lblOffset val="100"/>
        <c:noMultiLvlLbl val="0"/>
      </c:catAx>
      <c:valAx>
        <c:axId val="14087900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08795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Auditoria Funcional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0.95833333333333304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58176"/>
        <c:axId val="137758736"/>
      </c:barChart>
      <c:catAx>
        <c:axId val="137758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7758736"/>
        <c:crosses val="autoZero"/>
        <c:auto val="1"/>
        <c:lblAlgn val="ctr"/>
        <c:lblOffset val="100"/>
        <c:noMultiLvlLbl val="1"/>
      </c:catAx>
      <c:valAx>
        <c:axId val="137758736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77581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Apego a Productos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761536"/>
        <c:axId val="137762096"/>
      </c:barChart>
      <c:catAx>
        <c:axId val="13776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7762096"/>
        <c:crosses val="autoZero"/>
        <c:auto val="1"/>
        <c:lblAlgn val="ctr"/>
        <c:lblOffset val="100"/>
        <c:noMultiLvlLbl val="1"/>
      </c:catAx>
      <c:valAx>
        <c:axId val="137762096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77615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Apego a Productos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auditorias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454608"/>
        <c:axId val="136455168"/>
      </c:barChart>
      <c:catAx>
        <c:axId val="136454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455168"/>
        <c:crosses val="autoZero"/>
        <c:auto val="1"/>
        <c:lblAlgn val="ctr"/>
        <c:lblOffset val="100"/>
        <c:noMultiLvlLbl val="1"/>
      </c:catAx>
      <c:valAx>
        <c:axId val="13645516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64546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s-MX" b="1">
                <a:solidFill>
                  <a:srgbClr val="000000"/>
                </a:solidFill>
                <a:latin typeface="Arial"/>
              </a:rPr>
              <a:t>Apego a Procesos</a:t>
            </a:r>
          </a:p>
        </c:rich>
      </c:tx>
      <c:overlay val="1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F81BD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0.96</c:v>
                </c:pt>
                <c:pt idx="2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85856"/>
        <c:axId val="81986416"/>
      </c:barChart>
      <c:catAx>
        <c:axId val="819858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1986416"/>
        <c:crosses val="autoZero"/>
        <c:auto val="1"/>
        <c:lblAlgn val="ctr"/>
        <c:lblOffset val="100"/>
        <c:noMultiLvlLbl val="1"/>
      </c:catAx>
      <c:valAx>
        <c:axId val="8198641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19858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12680" y="228276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457200" y="501840"/>
            <a:ext cx="803232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457200" y="1604520"/>
            <a:ext cx="392508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	Julio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	30/07/2015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79640" y="112464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10" name="1 Gráfico"/>
          <p:cNvGraphicFramePr/>
          <p:nvPr/>
        </p:nvGraphicFramePr>
        <p:xfrm>
          <a:off x="1475640" y="1628640"/>
          <a:ext cx="5904360" cy="41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Riesgos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457200" y="5733360"/>
            <a:ext cx="86864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genera un cambio en el plan de riesgos ya que los problemas pueden presentarse nuevamente, se presenta un problema de desviación elevada por carga de trabajo y a su vez se presenta problemas de acceso al repositorio de almacenamiento el día martes 29.</a:t>
            </a:r>
            <a:endParaRPr/>
          </a:p>
        </p:txBody>
      </p:sp>
      <p:graphicFrame>
        <p:nvGraphicFramePr>
          <p:cNvPr id="114" name="Table 4"/>
          <p:cNvGraphicFramePr/>
          <p:nvPr/>
        </p:nvGraphicFramePr>
        <p:xfrm>
          <a:off x="457200" y="1052640"/>
          <a:ext cx="8686440" cy="4680000"/>
        </p:xfrm>
        <a:graphic>
          <a:graphicData uri="http://schemas.openxmlformats.org/drawingml/2006/table">
            <a:tbl>
              <a:tblPr/>
              <a:tblGrid>
                <a:gridCol w="208280"/>
                <a:gridCol w="1445040"/>
                <a:gridCol w="579600"/>
                <a:gridCol w="579600"/>
                <a:gridCol w="579600"/>
                <a:gridCol w="579600"/>
                <a:gridCol w="1445040"/>
                <a:gridCol w="1445040"/>
                <a:gridCol w="579600"/>
                <a:gridCol w="579600"/>
                <a:gridCol w="750240"/>
              </a:tblGrid>
              <a:tr h="200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DESCRIPCIÓN DEL RIESGO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IMPACTO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PROBABILIDAD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EXPOSICIÓN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PRIORIDAD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PLAN DE MITIGACIÓN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PLAN DE CONTINGENCIA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RESPONSABLE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Observaciones</a:t>
                      </a:r>
                      <a:endParaRPr/>
                    </a:p>
                  </a:txBody>
                  <a:tcPr/>
                </a:tc>
              </a:tr>
              <a:tr h="646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40%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1,2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5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políticas que refuercen el uso de los procesos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Capacitar al personal en los procesos
Adecuar los procesos de acuerdo a la operación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Mitigado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50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1,5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un plan de capacitación para incrementar las habilidades del personal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Contratar personal experto en los servicios que ofrece la empresa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Mitigado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50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Perdida de Servidor por falla en el equipo o siniestro natural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respaldos preventivos con toda la informacion en un lugar diferente al ordenador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Reinstalar servicio en un servidor distinto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Ocurrio en Junio , sin embargo queda abierto por que puede ocurrir nuevamente</a:t>
                      </a:r>
                      <a:endParaRPr/>
                    </a:p>
                  </a:txBody>
                  <a:tcPr/>
                </a:tc>
              </a:tr>
              <a:tr h="32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Desviaciones elevadas a causa de pocos clientes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65%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1,3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servicio adecuado para que los clientes comiencen a recomendar los servicios otorgados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Buscar mas clientes para poder invertir mas tiempo del planeado en la ejecucion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Fidel Reyna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Ocurrido desde Febrero</a:t>
                      </a:r>
                      <a:endParaRPr/>
                    </a:p>
                  </a:txBody>
                  <a:tcPr/>
                </a:tc>
              </a:tr>
              <a:tr h="53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0,9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limpiezas y mantenimintos adecuados al servicio HTTP del servidor para evitar fallas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registro temporal en herramientas secundarias y en caso de falla total migrar la informacion a la herramienta vtigger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Ocurrido en Junio tras la perdida del servidor</a:t>
                      </a:r>
                      <a:endParaRPr/>
                    </a:p>
                  </a:txBody>
                  <a:tcPr/>
                </a:tc>
              </a:tr>
              <a:tr h="43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Perdida o falta de integrantes del equipo basico de trabajo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55%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2,2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Capacitar a todo el personal en diversas secciones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Dividir tareas del trabajo diario entre integrantes disponibles y en caso de ausencia definitiva contratacion de personale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Fidel Reyna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Ocurrido por la  retirada de un integrante en Junio</a:t>
                      </a:r>
                      <a:endParaRPr/>
                    </a:p>
                  </a:txBody>
                  <a:tcPr/>
                </a:tc>
              </a:tr>
              <a:tr h="53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Desviaciones de costos y esfuerzo elevadas a causa de exceso de clientes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1,8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Distribucion de trabajo entre equipo de trabajo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Contratacion y capacitacion de personal nuevo que pueda cubrir necesidades de clientes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Fidel Reyna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Se presenta una pequena desviacion en julio por un mes mas largo</a:t>
                      </a:r>
                      <a:endParaRPr/>
                    </a:p>
                  </a:txBody>
                  <a:tcPr/>
                </a:tc>
              </a:tr>
              <a:tr h="50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Perdida de repositorio de datos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0,75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respaldo secundario en maquinas ajenas al repositorio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Generacion de un repositorio nuevo que contenga los datos del proyecto agregados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Ocurrido a principios de Junio por inestabilidad en documentos.</a:t>
                      </a:r>
                      <a:endParaRPr/>
                    </a:p>
                  </a:txBody>
                  <a:tcPr/>
                </a:tc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Acceso denegado al dispositivo de respaldo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15%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0,6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Generar adquisicion de un dispositivo secundario que lea discos duros del actual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Solicitar al usuario cargar en usb la informacion mas reciente que ha generado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Abierto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600" strike="noStrike">
                          <a:solidFill>
                            <a:srgbClr val="000000"/>
                          </a:solidFill>
                          <a:latin typeface="Arial"/>
                        </a:rPr>
                        <a:t>Ocurrido en Junio por problema de clima, presentado en martes 28 Julio.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Respaldos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7" name="Table 3"/>
          <p:cNvGraphicFramePr/>
          <p:nvPr/>
        </p:nvGraphicFramePr>
        <p:xfrm>
          <a:off x="2241720" y="1441440"/>
          <a:ext cx="4660920" cy="3976920"/>
        </p:xfrm>
        <a:graphic>
          <a:graphicData uri="http://schemas.openxmlformats.org/drawingml/2006/table">
            <a:tbl>
              <a:tblPr/>
              <a:tblGrid>
                <a:gridCol w="762480"/>
                <a:gridCol w="1563120"/>
                <a:gridCol w="1524960"/>
                <a:gridCol w="810360"/>
              </a:tblGrid>
              <a:tr h="17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Bitacora de Respaldos semanales en el servicio de tickets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Responsable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fecha en Repositorio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Estado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20/03/2015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20/03/2015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27/03/2015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27/03/2015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03/04/2015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03/04/2015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24/04/2015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No 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01/05/2015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30/04/2015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08/05/2015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08/05/2015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15/05/2015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15/05/2015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22/05/2015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22/05/2015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29/05/2015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29/05/2015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05/06/2015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05/06/2015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12/06/2015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No 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19/06/2015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19/06/2015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26/06/2015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03/07/2015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03/07/2015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897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  <a:tr h="195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24/07/2015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24/07/2015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Realizada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CustomShape 4"/>
          <p:cNvSpPr/>
          <p:nvPr/>
        </p:nvSpPr>
        <p:spPr>
          <a:xfrm>
            <a:off x="1763640" y="5373360"/>
            <a:ext cx="4536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No se muestra respaldo del 31 ya q no se ha generado por el día 30 en el cual se realizo el reporte.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7" name="Table 3"/>
          <p:cNvGraphicFramePr/>
          <p:nvPr/>
        </p:nvGraphicFramePr>
        <p:xfrm>
          <a:off x="1523880" y="1397160"/>
          <a:ext cx="6095520" cy="29664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FFFFFF"/>
                          </a:solidFill>
                          <a:latin typeface="Arial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FFFFFF"/>
                          </a:solidFill>
                          <a:latin typeface="Arial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>
                          <a:solidFill>
                            <a:srgbClr val="FFFFFF"/>
                          </a:solidFill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09-02-15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09-02-15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Febrero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27-02-15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27-02-15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Marzo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31-03-15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31-03-15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30-04-15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30-04-15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Mayo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29-05-15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29-05-15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Junio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26-06-15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26-06-15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Julio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30-07-15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</a:rPr>
                        <a:t>30-07-15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 Fidel Reyna        – Dirección.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 Samuel Reyna    – Técnico de soporte.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 Mayra Tejeda      – Auditor.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 Jovanny Zepeda – Técnico de soporte y coordinador de soporte.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 Capacitaciones: Solo se ha recibido capacitación sobre los procesos de la empresa, fuera de ello se otorga material de auto aprendizaje para el beneficio del equipo de trabajo.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5220000" y="1268640"/>
            <a:ext cx="3465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Los costos muestran un mejor estado de uso, esto se debe a un ajuste al momento de generar cálculos en el momento de generar el concentrado mensual.</a:t>
            </a:r>
            <a:endParaRPr/>
          </a:p>
        </p:txBody>
      </p:sp>
      <p:graphicFrame>
        <p:nvGraphicFramePr>
          <p:cNvPr id="83" name="1 Gráfico"/>
          <p:cNvGraphicFramePr/>
          <p:nvPr>
            <p:extLst>
              <p:ext uri="{D42A27DB-BD31-4B8C-83A1-F6EECF244321}">
                <p14:modId xmlns:p14="http://schemas.microsoft.com/office/powerpoint/2010/main" val="3073155703"/>
              </p:ext>
            </p:extLst>
          </p:nvPr>
        </p:nvGraphicFramePr>
        <p:xfrm>
          <a:off x="457200" y="1268640"/>
          <a:ext cx="4740840" cy="281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4" name="2 Gráfico"/>
          <p:cNvGraphicFramePr/>
          <p:nvPr>
            <p:extLst>
              <p:ext uri="{D42A27DB-BD31-4B8C-83A1-F6EECF244321}">
                <p14:modId xmlns:p14="http://schemas.microsoft.com/office/powerpoint/2010/main" val="285250086"/>
              </p:ext>
            </p:extLst>
          </p:nvPr>
        </p:nvGraphicFramePr>
        <p:xfrm>
          <a:off x="4107240" y="3861000"/>
          <a:ext cx="4565160" cy="280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7199178" y="1179913"/>
            <a:ext cx="183528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Se presenta una desviación en la planeación del mantenimiento preventivo debido a que se usaron 5 semanas en este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mes, sin embargo el mantenimiento correctivo muestra desviaciones elevadas.</a:t>
            </a:r>
            <a:endParaRPr dirty="0"/>
          </a:p>
        </p:txBody>
      </p:sp>
      <p:graphicFrame>
        <p:nvGraphicFramePr>
          <p:cNvPr id="7" name="2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904000"/>
              </p:ext>
            </p:extLst>
          </p:nvPr>
        </p:nvGraphicFramePr>
        <p:xfrm>
          <a:off x="457200" y="937004"/>
          <a:ext cx="6694227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0049"/>
              </p:ext>
            </p:extLst>
          </p:nvPr>
        </p:nvGraphicFramePr>
        <p:xfrm>
          <a:off x="0" y="3652909"/>
          <a:ext cx="6901456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899640" y="1416240"/>
            <a:ext cx="3456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No se encuentran cambios hasta el momento en los resultados físicos.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76158"/>
              </p:ext>
            </p:extLst>
          </p:nvPr>
        </p:nvGraphicFramePr>
        <p:xfrm>
          <a:off x="4227300" y="3419617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83640" y="1600200"/>
            <a:ext cx="28800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presenta un pequeño cambio en línea base, sin embargo no es de gran importancia debido a que es muy similar al pasado.</a:t>
            </a:r>
            <a:endParaRPr/>
          </a:p>
        </p:txBody>
      </p:sp>
      <p:graphicFrame>
        <p:nvGraphicFramePr>
          <p:cNvPr id="97" name="1 Gráfico"/>
          <p:cNvGraphicFramePr/>
          <p:nvPr/>
        </p:nvGraphicFramePr>
        <p:xfrm>
          <a:off x="3996000" y="1196640"/>
          <a:ext cx="4449600" cy="285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00" name="1 Gráfico"/>
          <p:cNvGraphicFramePr/>
          <p:nvPr/>
        </p:nvGraphicFramePr>
        <p:xfrm>
          <a:off x="323640" y="1124640"/>
          <a:ext cx="4457520" cy="285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1" name="4 Gráfico"/>
          <p:cNvGraphicFramePr/>
          <p:nvPr/>
        </p:nvGraphicFramePr>
        <p:xfrm>
          <a:off x="2628720" y="4000680"/>
          <a:ext cx="6524280" cy="285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ustomShape 3"/>
          <p:cNvSpPr/>
          <p:nvPr/>
        </p:nvSpPr>
        <p:spPr>
          <a:xfrm>
            <a:off x="5076000" y="1416240"/>
            <a:ext cx="3744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No se muestran cambios en dicha sección.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4932000" y="141624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anexa la sección de calidad en organizacional tras la evaluación del área de calidad, sin embargo se muestran resultados negativos en la </a:t>
            </a:r>
            <a:r>
              <a:rPr lang="es-MX" strike="noStrike" smtClean="0">
                <a:solidFill>
                  <a:srgbClr val="000000"/>
                </a:solidFill>
                <a:latin typeface="Arial"/>
                <a:ea typeface="DejaVu Sans"/>
              </a:rPr>
              <a:t>evaluacion.</a:t>
            </a:r>
            <a:endParaRPr dirty="0"/>
          </a:p>
        </p:txBody>
      </p:sp>
      <p:graphicFrame>
        <p:nvGraphicFramePr>
          <p:cNvPr id="107" name="4 Gráfico"/>
          <p:cNvGraphicFramePr/>
          <p:nvPr/>
        </p:nvGraphicFramePr>
        <p:xfrm>
          <a:off x="489240" y="1416240"/>
          <a:ext cx="3739320" cy="250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6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825693"/>
              </p:ext>
            </p:extLst>
          </p:nvPr>
        </p:nvGraphicFramePr>
        <p:xfrm>
          <a:off x="4236825" y="4010025"/>
          <a:ext cx="4448175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952</Words>
  <Application>Microsoft Office PowerPoint</Application>
  <PresentationFormat>Presentación en pantalla (4:3)</PresentationFormat>
  <Paragraphs>255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41</cp:revision>
  <dcterms:modified xsi:type="dcterms:W3CDTF">2015-07-31T14:15:40Z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