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</p:sldIdLst>
  <p:sldSz cx="9144000" cy="6858000" type="screen4x3"/>
  <p:notesSz cx="7772400" cy="10058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peda\qtp\qualtcom\Organizacional\Medicion%20y%20Monitoreo\Concentrado_M&#233;tricas-150227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peda\qtp\qualtcom\Organizacional\Medicion%20y%20Monitoreo\Concentrado_M&#233;tricas-150227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peda\qtp\qualtcom\Organizacional\Medicion%20y%20Monitoreo\Concentrado_M&#233;tricas-150227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peda\qtp\qualtcom\Organizacional\Medicion%20y%20Monitoreo\Concentrado_M&#233;tricas-150227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peda\escuela1\qualtcom\Organizacional\Medicion%20y%20Monitoreo\Concentrado_M&#233;tricas-aammdd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peda\escuela1\qualtcom\Organizacional\Medicion%20y%20Monitoreo\Concentrado_M&#233;tricas-aammdd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peda\proyecto\qualtcom\Organizacional\Medicion%20y%20Monitoreo\Concentrado_M&#233;tricas-270215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peda\proyecto\qualtcom\Organizacional\Medicion%20y%20Monitoreo\Concentrado_M&#233;tricas-270215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MX"/>
              <a:t>Costo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'Desviacion de costos'!$C$18:$C$19</c:f>
              <c:strCache>
                <c:ptCount val="2"/>
                <c:pt idx="1">
                  <c:v>Planeado</c:v>
                </c:pt>
              </c:strCache>
            </c:strRef>
          </c:tx>
          <c:invertIfNegative val="0"/>
          <c:cat>
            <c:strRef>
              <c:f>'Desviacion de costos'!$B$20:$B$21</c:f>
              <c:strCache>
                <c:ptCount val="2"/>
                <c:pt idx="0">
                  <c:v>Entrega de Servicio</c:v>
                </c:pt>
                <c:pt idx="1">
                  <c:v>Planeación</c:v>
                </c:pt>
              </c:strCache>
            </c:strRef>
          </c:cat>
          <c:val>
            <c:numRef>
              <c:f>'Desviacion de costos'!$C$20:$C$21</c:f>
              <c:numCache>
                <c:formatCode>_-"$"* #,##0.00_-;\-"$"* #,##0.00_-;_-"$"* "-"??_-;_-@_-</c:formatCode>
                <c:ptCount val="2"/>
                <c:pt idx="0">
                  <c:v>9989</c:v>
                </c:pt>
                <c:pt idx="1">
                  <c:v>5693.7300000000005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F3-4939-9302-9660B3AF6930}"/>
            </c:ext>
          </c:extLst>
        </c:ser>
        <c:ser>
          <c:idx val="1"/>
          <c:order val="1"/>
          <c:tx>
            <c:strRef>
              <c:f>'Desviacion de costos'!$D$18:$D$19</c:f>
              <c:strCache>
                <c:ptCount val="2"/>
                <c:pt idx="1">
                  <c:v>Real </c:v>
                </c:pt>
              </c:strCache>
            </c:strRef>
          </c:tx>
          <c:invertIfNegative val="0"/>
          <c:cat>
            <c:strRef>
              <c:f>'Desviacion de costos'!$B$20:$B$21</c:f>
              <c:strCache>
                <c:ptCount val="2"/>
                <c:pt idx="0">
                  <c:v>Entrega de Servicio</c:v>
                </c:pt>
                <c:pt idx="1">
                  <c:v>Planeación</c:v>
                </c:pt>
              </c:strCache>
            </c:strRef>
          </c:cat>
          <c:val>
            <c:numRef>
              <c:f>'Desviacion de costos'!$D$20:$D$21</c:f>
              <c:numCache>
                <c:formatCode>_-"$"* #,##0.00_-;\-"$"* #,##0.00_-;_-"$"* "-"??_-;_-@_-</c:formatCode>
                <c:ptCount val="2"/>
                <c:pt idx="0">
                  <c:v>0</c:v>
                </c:pt>
                <c:pt idx="1">
                  <c:v>4685.1000000000004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5F3-4939-9302-9660B3AF69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7727232"/>
        <c:axId val="97727792"/>
      </c:barChart>
      <c:catAx>
        <c:axId val="9772723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97727792"/>
        <c:crosses val="autoZero"/>
        <c:auto val="1"/>
        <c:lblAlgn val="ctr"/>
        <c:lblOffset val="100"/>
        <c:noMultiLvlLbl val="0"/>
      </c:catAx>
      <c:valAx>
        <c:axId val="97727792"/>
        <c:scaling>
          <c:orientation val="minMax"/>
        </c:scaling>
        <c:delete val="0"/>
        <c:axPos val="l"/>
        <c:majorGridlines/>
        <c:numFmt formatCode="_-&quot;$&quot;* #,##0.00_-;\-&quot;$&quot;* #,##0.00_-;_-&quot;$&quot;* &quot;-&quot;??_-;_-@_-" sourceLinked="1"/>
        <c:majorTickMark val="none"/>
        <c:minorTickMark val="none"/>
        <c:tickLblPos val="nextTo"/>
        <c:crossAx val="9772723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Desviación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'Desviacion de costos'!$E$18:$E$19</c:f>
              <c:strCache>
                <c:ptCount val="2"/>
                <c:pt idx="1">
                  <c:v>Desviación</c:v>
                </c:pt>
              </c:strCache>
            </c:strRef>
          </c:tx>
          <c:invertIfNegative val="0"/>
          <c:cat>
            <c:strRef>
              <c:f>'Desviacion de costos'!$B$20:$B$21</c:f>
              <c:strCache>
                <c:ptCount val="2"/>
                <c:pt idx="0">
                  <c:v>Entrega de Servicio</c:v>
                </c:pt>
                <c:pt idx="1">
                  <c:v>Planeación</c:v>
                </c:pt>
              </c:strCache>
            </c:strRef>
          </c:cat>
          <c:val>
            <c:numRef>
              <c:f>'Desviacion de costos'!$E$20:$E$21</c:f>
              <c:numCache>
                <c:formatCode>0%</c:formatCode>
                <c:ptCount val="2"/>
                <c:pt idx="0">
                  <c:v>1</c:v>
                </c:pt>
                <c:pt idx="1">
                  <c:v>0.17714749382215175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53-4413-9153-0DEA66086A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7730032"/>
        <c:axId val="100640928"/>
      </c:barChart>
      <c:catAx>
        <c:axId val="977300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00640928"/>
        <c:crosses val="autoZero"/>
        <c:auto val="1"/>
        <c:lblAlgn val="ctr"/>
        <c:lblOffset val="100"/>
        <c:noMultiLvlLbl val="0"/>
      </c:catAx>
      <c:valAx>
        <c:axId val="100640928"/>
        <c:scaling>
          <c:orientation val="minMax"/>
          <c:max val="1"/>
          <c:min val="0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9773003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MX"/>
              <a:t>Esfuerzo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6.2818398054720295E-2"/>
          <c:y val="0.17902850563341138"/>
          <c:w val="0.80088011345610555"/>
          <c:h val="0.622404990024831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'Desviacion de esfuerzo'!$D$18:$D$19</c:f>
              <c:strCache>
                <c:ptCount val="2"/>
                <c:pt idx="1">
                  <c:v>Planeado</c:v>
                </c:pt>
              </c:strCache>
            </c:strRef>
          </c:tx>
          <c:invertIfNegative val="0"/>
          <c:cat>
            <c:multiLvlStrRef>
              <c:f>'Desviacion de esfuerzo'!$B$20:$C$26</c:f>
              <c:multiLvlStrCache>
                <c:ptCount val="7"/>
                <c:lvl>
                  <c:pt idx="0">
                    <c:v>Preventivo</c:v>
                  </c:pt>
                  <c:pt idx="1">
                    <c:v>Correctivo</c:v>
                  </c:pt>
                  <c:pt idx="2">
                    <c:v>Preventivo</c:v>
                  </c:pt>
                  <c:pt idx="3">
                    <c:v>Correctivo</c:v>
                  </c:pt>
                </c:lvl>
                <c:lvl>
                  <c:pt idx="0">
                    <c:v>Entrega de Servicio</c:v>
                  </c:pt>
                  <c:pt idx="2">
                    <c:v>Planeación</c:v>
                  </c:pt>
                  <c:pt idx="4">
                    <c:v>Medicion-Monitoreo</c:v>
                  </c:pt>
                  <c:pt idx="5">
                    <c:v>Calidad</c:v>
                  </c:pt>
                  <c:pt idx="6">
                    <c:v>Configuracion</c:v>
                  </c:pt>
                </c:lvl>
              </c:multiLvlStrCache>
            </c:multiLvlStrRef>
          </c:cat>
          <c:val>
            <c:numRef>
              <c:f>'Desviacion de esfuerzo'!$D$20:$D$26</c:f>
              <c:numCache>
                <c:formatCode>General</c:formatCode>
                <c:ptCount val="7"/>
                <c:pt idx="0">
                  <c:v>91.2</c:v>
                </c:pt>
                <c:pt idx="1">
                  <c:v>45.6</c:v>
                </c:pt>
                <c:pt idx="2">
                  <c:v>45.600000000000009</c:v>
                </c:pt>
                <c:pt idx="3">
                  <c:v>91.200000000000017</c:v>
                </c:pt>
                <c:pt idx="4">
                  <c:v>1</c:v>
                </c:pt>
                <c:pt idx="5">
                  <c:v>2</c:v>
                </c:pt>
                <c:pt idx="6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41-4054-8548-137549410953}"/>
            </c:ext>
          </c:extLst>
        </c:ser>
        <c:ser>
          <c:idx val="1"/>
          <c:order val="1"/>
          <c:tx>
            <c:strRef>
              <c:f>'Desviacion de esfuerzo'!$E$18:$E$19</c:f>
              <c:strCache>
                <c:ptCount val="2"/>
                <c:pt idx="1">
                  <c:v>Real </c:v>
                </c:pt>
              </c:strCache>
            </c:strRef>
          </c:tx>
          <c:invertIfNegative val="0"/>
          <c:cat>
            <c:multiLvlStrRef>
              <c:f>'Desviacion de esfuerzo'!$B$20:$C$26</c:f>
              <c:multiLvlStrCache>
                <c:ptCount val="7"/>
                <c:lvl>
                  <c:pt idx="0">
                    <c:v>Preventivo</c:v>
                  </c:pt>
                  <c:pt idx="1">
                    <c:v>Correctivo</c:v>
                  </c:pt>
                  <c:pt idx="2">
                    <c:v>Preventivo</c:v>
                  </c:pt>
                  <c:pt idx="3">
                    <c:v>Correctivo</c:v>
                  </c:pt>
                </c:lvl>
                <c:lvl>
                  <c:pt idx="0">
                    <c:v>Entrega de Servicio</c:v>
                  </c:pt>
                  <c:pt idx="2">
                    <c:v>Planeación</c:v>
                  </c:pt>
                  <c:pt idx="4">
                    <c:v>Medicion-Monitoreo</c:v>
                  </c:pt>
                  <c:pt idx="5">
                    <c:v>Calidad</c:v>
                  </c:pt>
                  <c:pt idx="6">
                    <c:v>Configuracion</c:v>
                  </c:pt>
                </c:lvl>
              </c:multiLvlStrCache>
            </c:multiLvlStrRef>
          </c:cat>
          <c:val>
            <c:numRef>
              <c:f>'Desviacion de esfuerzo'!$E$20:$E$26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25</c:v>
                </c:pt>
                <c:pt idx="3">
                  <c:v>80</c:v>
                </c:pt>
                <c:pt idx="4">
                  <c:v>1</c:v>
                </c:pt>
                <c:pt idx="5">
                  <c:v>2.4</c:v>
                </c:pt>
                <c:pt idx="6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F41-4054-8548-1375494109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0643728"/>
        <c:axId val="100644288"/>
      </c:barChart>
      <c:catAx>
        <c:axId val="10064372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00644288"/>
        <c:crosses val="autoZero"/>
        <c:auto val="1"/>
        <c:lblAlgn val="ctr"/>
        <c:lblOffset val="100"/>
        <c:noMultiLvlLbl val="0"/>
      </c:catAx>
      <c:valAx>
        <c:axId val="100644288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10064372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Desviación</a:t>
            </a:r>
          </a:p>
        </c:rich>
      </c:tx>
      <c:layout>
        <c:manualLayout>
          <c:xMode val="edge"/>
          <c:yMode val="edge"/>
          <c:x val="0.36064508533328021"/>
          <c:y val="0.10368141798980862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'Desviacion de esfuerzo'!$F$18:$F$19</c:f>
              <c:strCache>
                <c:ptCount val="2"/>
                <c:pt idx="1">
                  <c:v>Desviación</c:v>
                </c:pt>
              </c:strCache>
            </c:strRef>
          </c:tx>
          <c:invertIfNegative val="0"/>
          <c:cat>
            <c:multiLvlStrRef>
              <c:f>'Desviacion de esfuerzo'!$B$20:$C$26</c:f>
              <c:multiLvlStrCache>
                <c:ptCount val="7"/>
                <c:lvl>
                  <c:pt idx="0">
                    <c:v>Preventivo</c:v>
                  </c:pt>
                  <c:pt idx="1">
                    <c:v>Correctivo</c:v>
                  </c:pt>
                  <c:pt idx="2">
                    <c:v>Preventivo</c:v>
                  </c:pt>
                  <c:pt idx="3">
                    <c:v>Correctivo</c:v>
                  </c:pt>
                </c:lvl>
                <c:lvl>
                  <c:pt idx="0">
                    <c:v>Entrega de Servicio</c:v>
                  </c:pt>
                  <c:pt idx="2">
                    <c:v>Planeación</c:v>
                  </c:pt>
                  <c:pt idx="4">
                    <c:v>Medicion-Monitoreo</c:v>
                  </c:pt>
                  <c:pt idx="5">
                    <c:v>Calidad</c:v>
                  </c:pt>
                  <c:pt idx="6">
                    <c:v>Configuracion</c:v>
                  </c:pt>
                </c:lvl>
              </c:multiLvlStrCache>
            </c:multiLvlStrRef>
          </c:cat>
          <c:val>
            <c:numRef>
              <c:f>'Desviacion de esfuerzo'!$F$20:$F$26</c:f>
              <c:numCache>
                <c:formatCode>0%</c:formatCode>
                <c:ptCount val="7"/>
                <c:pt idx="0">
                  <c:v>1</c:v>
                </c:pt>
                <c:pt idx="1">
                  <c:v>1</c:v>
                </c:pt>
                <c:pt idx="2">
                  <c:v>0.45175438596491241</c:v>
                </c:pt>
                <c:pt idx="3">
                  <c:v>0.12280701754385981</c:v>
                </c:pt>
                <c:pt idx="4">
                  <c:v>0</c:v>
                </c:pt>
                <c:pt idx="5">
                  <c:v>-0.19999999999999996</c:v>
                </c:pt>
                <c:pt idx="6">
                  <c:v>0.65999999999999992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06-4A10-8FB4-B31601AB0A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0646528"/>
        <c:axId val="100647088"/>
      </c:barChart>
      <c:catAx>
        <c:axId val="10064652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00647088"/>
        <c:crosses val="autoZero"/>
        <c:auto val="1"/>
        <c:lblAlgn val="ctr"/>
        <c:lblOffset val="100"/>
        <c:noMultiLvlLbl val="0"/>
      </c:catAx>
      <c:valAx>
        <c:axId val="100647088"/>
        <c:scaling>
          <c:orientation val="minMax"/>
          <c:max val="1"/>
          <c:min val="0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10064652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MX"/>
              <a:t>Auditoria Fisica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Física!$C$4:$C$6</c:f>
              <c:strCache>
                <c:ptCount val="3"/>
                <c:pt idx="0">
                  <c:v>Elementos de Configuración</c:v>
                </c:pt>
                <c:pt idx="1">
                  <c:v>Línea Base</c:v>
                </c:pt>
                <c:pt idx="2">
                  <c:v>Cambios</c:v>
                </c:pt>
              </c:strCache>
            </c:strRef>
          </c:cat>
          <c:val>
            <c:numRef>
              <c:f>Física!$G$4:$G$6</c:f>
              <c:numCache>
                <c:formatCode>0%</c:formatCode>
                <c:ptCount val="3"/>
                <c:pt idx="0">
                  <c:v>1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BC-4B34-A872-319CA75A4E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0178752"/>
        <c:axId val="100179312"/>
      </c:barChart>
      <c:catAx>
        <c:axId val="1001787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00179312"/>
        <c:crosses val="autoZero"/>
        <c:auto val="1"/>
        <c:lblAlgn val="ctr"/>
        <c:lblOffset val="100"/>
        <c:noMultiLvlLbl val="0"/>
      </c:catAx>
      <c:valAx>
        <c:axId val="100179312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00178752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MX"/>
              <a:t>Auditoria Funcional</a:t>
            </a:r>
          </a:p>
        </c:rich>
      </c:tx>
      <c:layout>
        <c:manualLayout>
          <c:xMode val="edge"/>
          <c:yMode val="edge"/>
          <c:x val="0.25600730773379354"/>
          <c:y val="2.2222222222222223E-2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Funcional!$C$4:$C$6</c:f>
              <c:strCache>
                <c:ptCount val="3"/>
                <c:pt idx="0">
                  <c:v>Línea Base</c:v>
                </c:pt>
                <c:pt idx="1">
                  <c:v>Entregables</c:v>
                </c:pt>
                <c:pt idx="2">
                  <c:v>Control de Cambios</c:v>
                </c:pt>
              </c:strCache>
            </c:strRef>
          </c:cat>
          <c:val>
            <c:numRef>
              <c:f>Funcional!$G$4:$G$6</c:f>
              <c:numCache>
                <c:formatCode>0%</c:formatCode>
                <c:ptCount val="3"/>
                <c:pt idx="0">
                  <c:v>0.75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69-423C-992C-CF9E6DAA37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0181552"/>
        <c:axId val="100182112"/>
      </c:barChart>
      <c:catAx>
        <c:axId val="100181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00182112"/>
        <c:crosses val="autoZero"/>
        <c:auto val="1"/>
        <c:lblAlgn val="ctr"/>
        <c:lblOffset val="100"/>
        <c:noMultiLvlLbl val="0"/>
      </c:catAx>
      <c:valAx>
        <c:axId val="100182112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00181552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MX"/>
              <a:t>Apego a Productos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20785606927339215"/>
          <c:y val="0.2031111111111111"/>
          <c:w val="0.78644592502860222"/>
          <c:h val="0.61802939632545928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'Apego a Productos'!$C$4:$C$6</c:f>
              <c:strCache>
                <c:ptCount val="3"/>
                <c:pt idx="0">
                  <c:v>Plan estratégico</c:v>
                </c:pt>
                <c:pt idx="1">
                  <c:v>Estimación</c:v>
                </c:pt>
                <c:pt idx="2">
                  <c:v>Catalogo de Servicios</c:v>
                </c:pt>
              </c:strCache>
            </c:strRef>
          </c:cat>
          <c:val>
            <c:numRef>
              <c:f>'Apego a Productos'!$G$4:$G$6</c:f>
              <c:numCache>
                <c:formatCode>0%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0F-40C8-BC5D-40B2D44906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0184912"/>
        <c:axId val="100185472"/>
      </c:barChart>
      <c:catAx>
        <c:axId val="10018491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00185472"/>
        <c:crosses val="autoZero"/>
        <c:auto val="1"/>
        <c:lblAlgn val="ctr"/>
        <c:lblOffset val="100"/>
        <c:noMultiLvlLbl val="0"/>
      </c:catAx>
      <c:valAx>
        <c:axId val="100185472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00184912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MX"/>
              <a:t>Apego a Procesos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'Apego a Procesos'!$C$4:$C$6</c:f>
              <c:strCache>
                <c:ptCount val="3"/>
                <c:pt idx="0">
                  <c:v>Planeación</c:v>
                </c:pt>
                <c:pt idx="1">
                  <c:v>Ejecución</c:v>
                </c:pt>
                <c:pt idx="2">
                  <c:v>Monitoreo</c:v>
                </c:pt>
              </c:strCache>
            </c:strRef>
          </c:cat>
          <c:val>
            <c:numRef>
              <c:f>'Apego a Procesos'!$G$4:$G$6</c:f>
              <c:numCache>
                <c:formatCode>0%</c:formatCode>
                <c:ptCount val="3"/>
                <c:pt idx="0">
                  <c:v>1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B1-4473-B8C0-833A558A1F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1335744"/>
        <c:axId val="101336304"/>
      </c:barChart>
      <c:catAx>
        <c:axId val="10133574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01336304"/>
        <c:crosses val="autoZero"/>
        <c:auto val="1"/>
        <c:lblAlgn val="ctr"/>
        <c:lblOffset val="100"/>
        <c:noMultiLvlLbl val="0"/>
      </c:catAx>
      <c:valAx>
        <c:axId val="101336304"/>
        <c:scaling>
          <c:orientation val="minMax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01335744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s-MX"/>
              <a:t>Pulse para editar el formato del texto de título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MX"/>
              <a:t>Pulse para editar los formatos del texto del esquema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/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/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/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/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/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/>
              <a:t>Séptimo nivel del esquema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s-MX"/>
              <a:t>Pulse para editar el formato del texto de título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MX"/>
              <a:t>Pulse para editar los formatos del texto del esquema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/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/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/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/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/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/>
              <a:t>Séptimo nivel del esquema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1012680" y="2282760"/>
            <a:ext cx="7770960" cy="1468440"/>
          </a:xfrm>
          <a:prstGeom prst="rect">
            <a:avLst/>
          </a:prstGeom>
        </p:spPr>
      </p:sp>
      <p:sp>
        <p:nvSpPr>
          <p:cNvPr id="69" name="CustomShape 2"/>
          <p:cNvSpPr/>
          <p:nvPr/>
        </p:nvSpPr>
        <p:spPr>
          <a:xfrm>
            <a:off x="457200" y="501840"/>
            <a:ext cx="8032680" cy="1144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s-MX" sz="4400" dirty="0" smtClean="0">
                <a:latin typeface="Calibri"/>
              </a:rPr>
              <a:t>Reporte de Monitoreo</a:t>
            </a:r>
            <a:endParaRPr dirty="0"/>
          </a:p>
        </p:txBody>
      </p:sp>
      <p:sp>
        <p:nvSpPr>
          <p:cNvPr id="70" name="CustomShape 3"/>
          <p:cNvSpPr/>
          <p:nvPr/>
        </p:nvSpPr>
        <p:spPr>
          <a:xfrm>
            <a:off x="457200" y="1604520"/>
            <a:ext cx="3925440" cy="397656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s-MX" sz="3200" dirty="0">
                <a:solidFill>
                  <a:srgbClr val="8B8B8B"/>
                </a:solidFill>
                <a:latin typeface="Calibri"/>
              </a:rPr>
              <a:t>		</a:t>
            </a:r>
            <a:r>
              <a:rPr lang="es-MX" sz="3200" dirty="0" smtClean="0">
                <a:solidFill>
                  <a:srgbClr val="8B8B8B"/>
                </a:solidFill>
                <a:latin typeface="Calibri"/>
              </a:rPr>
              <a:t>Febrero</a:t>
            </a:r>
            <a:endParaRPr dirty="0"/>
          </a:p>
          <a:p>
            <a:pPr>
              <a:lnSpc>
                <a:spcPct val="100000"/>
              </a:lnSpc>
            </a:pPr>
            <a:r>
              <a:rPr lang="es-MX" sz="3200" dirty="0">
                <a:solidFill>
                  <a:srgbClr val="8B8B8B"/>
                </a:solidFill>
                <a:latin typeface="Calibri"/>
              </a:rPr>
              <a:t>		</a:t>
            </a:r>
            <a:r>
              <a:rPr lang="es-MX" sz="3200" dirty="0" smtClean="0">
                <a:solidFill>
                  <a:srgbClr val="8B8B8B"/>
                </a:solidFill>
                <a:latin typeface="Calibri"/>
              </a:rPr>
              <a:t>27/02/2015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 dirty="0" smtClean="0">
                <a:solidFill>
                  <a:srgbClr val="000000"/>
                </a:solidFill>
                <a:latin typeface="Calibri"/>
              </a:rPr>
              <a:t>Índice de Satisfacción</a:t>
            </a:r>
            <a:endParaRPr dirty="0"/>
          </a:p>
        </p:txBody>
      </p:sp>
      <p:sp>
        <p:nvSpPr>
          <p:cNvPr id="92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s-MX" sz="3200" dirty="0" smtClean="0"/>
              <a:t> Por falta de clientes no es posible generar esta sección , futuramente se generara  tras la adquisición de nuevos clientes.</a:t>
            </a:r>
            <a:endParaRPr lang="es-MX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Riesgos</a:t>
            </a:r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832640"/>
              </p:ext>
            </p:extLst>
          </p:nvPr>
        </p:nvGraphicFramePr>
        <p:xfrm>
          <a:off x="468901" y="1124744"/>
          <a:ext cx="8686802" cy="41912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335"/>
                <a:gridCol w="1581725"/>
                <a:gridCol w="634382"/>
                <a:gridCol w="634382"/>
                <a:gridCol w="634382"/>
                <a:gridCol w="634382"/>
                <a:gridCol w="1581725"/>
                <a:gridCol w="1581725"/>
                <a:gridCol w="634382"/>
                <a:gridCol w="634382"/>
              </a:tblGrid>
              <a:tr h="228114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ID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700" u="none" strike="noStrike">
                          <a:effectLst/>
                        </a:rPr>
                        <a:t>DESCRIPCIÓN DEL RIESGO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IMPACTO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PROBABILIDAD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EXPOSICIÓN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PRIORIDAD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PLAN DE MITIGACIÓN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PLAN DE CONTINGENCIA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RESPONSABLE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STATUS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75395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1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</a:rPr>
                        <a:t>Debido a que en ocasiones el exceso de trabajo obliga a desviar las estrategias encaminadas a los objetivos organizacional, existe la posibilidad de que el apego a los procesos no sea el esperado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3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40%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1,2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2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600" u="none" strike="noStrike">
                          <a:effectLst/>
                        </a:rPr>
                        <a:t>Generar políticas que refuercen el uso de los procesos</a:t>
                      </a:r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u="none" strike="noStrike">
                          <a:effectLst/>
                        </a:rPr>
                        <a:t>Capacitar al personal en los procesos</a:t>
                      </a:r>
                      <a:br>
                        <a:rPr lang="es-ES" sz="700" u="none" strike="noStrike">
                          <a:effectLst/>
                        </a:rPr>
                      </a:br>
                      <a:r>
                        <a:rPr lang="es-ES" sz="700" u="none" strike="noStrike">
                          <a:effectLst/>
                        </a:rPr>
                        <a:t>Adecuar los procesos de acuerdo a la operación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Jovanny Zepeda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Mitigado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570287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2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</a:rPr>
                        <a:t>Si no se tiene el personal para la entrega del servicio calificado, la entrega del  podrían ser deficientes y no se lograría una entrega de calidad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5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30%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1,5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1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u="none" strike="noStrike">
                          <a:effectLst/>
                        </a:rPr>
                        <a:t>Generar un plan de capacitación para incrementar las habilidades del personal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u="none" strike="noStrike">
                          <a:effectLst/>
                        </a:rPr>
                        <a:t>Contratar personal experto en los servicios que ofrece la empresa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Jovanny Zepeda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Mitigado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376981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3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</a:rPr>
                        <a:t>Perdida de Servidor por falla en el equipo o siniestro natural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5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20%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1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1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</a:rPr>
                        <a:t>Generar respaldos preventivos con toda la informacion en un lugar diferente al ordenador 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</a:rPr>
                        <a:t>Reinstalar servicio en un servidor distinto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Jovanny Zepeda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Abierto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376981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4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</a:rPr>
                        <a:t>Desviaciones elevadas a causa de pocos clientes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2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65%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1,3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3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</a:rPr>
                        <a:t>Generar servicio adecuado para que los clientes comiencen a recomendar los servicios otorgados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</a:rPr>
                        <a:t>Buscar mas clientes para poder invertir mas tiempo del planeado en la ejecucion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Fidel Reyna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Ocurrido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62829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5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</a:rPr>
                        <a:t>Debido a que el servicio web en ocasiones es inestable existe la probabilidad de que el sistema utilizado de tickets sea inaccesible por algunos momentos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2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45%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0,9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2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</a:rPr>
                        <a:t>Generar limpiezas y mantenimintos adecuados al servicio HTTP del servidor para evitar fallas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</a:rPr>
                        <a:t>Generar registro temporal en herramientas secundarias y en caso de falla total migrar la informacion a la herramienta vtigger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Jovanny Zepeda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Abierto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502641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6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700" u="none" strike="noStrike">
                          <a:effectLst/>
                        </a:rPr>
                        <a:t>Perdida o falta de integrantes del equipo basico de trabajo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4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55%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2,2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4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</a:rPr>
                        <a:t>Capacitar a todo el personal en diversas secciones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</a:rPr>
                        <a:t>Dividir tareas del trabajo diario entre integrantes disponibles y en caso de ausencia definitiva contratacion de personale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Fidel Reyna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Mitigado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376981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7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</a:rPr>
                        <a:t>Desviaciones de costos y esfuerzo elevadas a causa de exceso de clientes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3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60%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1,8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4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</a:rPr>
                        <a:t>Distribucion de trabajo entre equipo de trabajo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</a:rPr>
                        <a:t>Contratacion y capacitacion de personal nuevo que pueda cubrir necesidades de clientes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Fidel Reyna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Abierto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376981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8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700" u="none" strike="noStrike">
                          <a:effectLst/>
                        </a:rPr>
                        <a:t>Perdida de repositorio de datos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5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15%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0,75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4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</a:rPr>
                        <a:t>Generar espaldo secundario en maquinas ajenas al repositorio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</a:rPr>
                        <a:t>Generacion de un repositorio nuevo que contenga los datos del proyecto agregados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Jovanny Zepeda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 dirty="0">
                          <a:effectLst/>
                        </a:rPr>
                        <a:t>Abierto</a:t>
                      </a:r>
                      <a:endParaRPr lang="es-MX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457200" y="5301208"/>
            <a:ext cx="868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Tras el arranque del proyecto se ejecutan planes de mitigación tras la creación de políticas , documentos de capacitación y capacitación del personal en secciones de trabajo , a la vez ocurre el primer problema en el proyecto tras presentarse desviaciones altas en los análisis de resultados.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67349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Respaldos</a:t>
            </a:r>
            <a:endParaRPr/>
          </a:p>
        </p:txBody>
      </p:sp>
      <p:sp>
        <p:nvSpPr>
          <p:cNvPr id="94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 smtClean="0"/>
              <a:t> A </a:t>
            </a:r>
            <a:r>
              <a:rPr lang="en-US" dirty="0" err="1" smtClean="0"/>
              <a:t>falta</a:t>
            </a:r>
            <a:r>
              <a:rPr lang="en-US" dirty="0" smtClean="0"/>
              <a:t> de </a:t>
            </a:r>
            <a:r>
              <a:rPr lang="en-US" dirty="0" err="1" smtClean="0"/>
              <a:t>clientes</a:t>
            </a:r>
            <a:r>
              <a:rPr lang="en-US" dirty="0" smtClean="0"/>
              <a:t> los </a:t>
            </a:r>
            <a:r>
              <a:rPr lang="en-US" dirty="0" err="1" smtClean="0"/>
              <a:t>respaldos</a:t>
            </a:r>
            <a:r>
              <a:rPr lang="en-US" dirty="0" smtClean="0"/>
              <a:t> hasta el </a:t>
            </a:r>
            <a:r>
              <a:rPr lang="en-US" dirty="0" err="1" smtClean="0"/>
              <a:t>momento</a:t>
            </a:r>
            <a:r>
              <a:rPr lang="en-US" dirty="0" smtClean="0"/>
              <a:t> son </a:t>
            </a:r>
            <a:r>
              <a:rPr lang="es-MX" dirty="0" smtClean="0"/>
              <a:t>omitidos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no se </a:t>
            </a:r>
            <a:r>
              <a:rPr lang="en-US" dirty="0" err="1" smtClean="0"/>
              <a:t>cuenta</a:t>
            </a:r>
            <a:r>
              <a:rPr lang="en-US" dirty="0" smtClean="0"/>
              <a:t> con personas a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cuales</a:t>
            </a:r>
            <a:r>
              <a:rPr lang="en-US" dirty="0" smtClean="0"/>
              <a:t> se les </a:t>
            </a:r>
            <a:r>
              <a:rPr lang="en-US" dirty="0" err="1" smtClean="0"/>
              <a:t>pueda</a:t>
            </a:r>
            <a:r>
              <a:rPr lang="en-US" dirty="0" smtClean="0"/>
              <a:t> </a:t>
            </a:r>
            <a:r>
              <a:rPr lang="en-US" dirty="0" err="1" smtClean="0"/>
              <a:t>generar</a:t>
            </a:r>
            <a:r>
              <a:rPr lang="en-US" dirty="0" smtClean="0"/>
              <a:t> </a:t>
            </a:r>
            <a:r>
              <a:rPr lang="en-US" dirty="0" err="1" smtClean="0"/>
              <a:t>respaldos</a:t>
            </a:r>
            <a:r>
              <a:rPr lang="en-US" dirty="0" smtClean="0"/>
              <a:t> o </a:t>
            </a:r>
            <a:r>
              <a:rPr lang="en-US" dirty="0" err="1" smtClean="0"/>
              <a:t>bien</a:t>
            </a:r>
            <a:r>
              <a:rPr lang="es-MX" dirty="0" smtClean="0"/>
              <a:t> .información que se requiera salvar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Hitos </a:t>
            </a:r>
            <a:endParaRPr/>
          </a:p>
        </p:txBody>
      </p:sp>
      <p:sp>
        <p:nvSpPr>
          <p:cNvPr id="76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s-MX" sz="3200" dirty="0" smtClean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111891"/>
              </p:ext>
            </p:extLst>
          </p:nvPr>
        </p:nvGraphicFramePr>
        <p:xfrm>
          <a:off x="1524000" y="13970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Nombre de hito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Planeada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Real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Planeación</a:t>
                      </a:r>
                      <a:r>
                        <a:rPr lang="es-MX" baseline="0" dirty="0" smtClean="0"/>
                        <a:t> 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09-02-2015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09-02-2015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Febrero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27-02-15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27-02-15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Recursos humanos</a:t>
            </a: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/>
              <a:t> </a:t>
            </a:r>
            <a:r>
              <a:rPr lang="en-US" dirty="0" smtClean="0"/>
              <a:t>Fidel Reyna        – </a:t>
            </a:r>
            <a:r>
              <a:rPr lang="es-MX" dirty="0" smtClean="0"/>
              <a:t>Dirección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 smtClean="0"/>
              <a:t> Samuel Reyna    – </a:t>
            </a:r>
            <a:r>
              <a:rPr lang="es-MX" dirty="0" smtClean="0"/>
              <a:t>Técnico</a:t>
            </a:r>
            <a:r>
              <a:rPr lang="en-US" dirty="0" smtClean="0"/>
              <a:t> de </a:t>
            </a:r>
            <a:r>
              <a:rPr lang="en-US" dirty="0" err="1" smtClean="0"/>
              <a:t>soporte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/>
              <a:t> </a:t>
            </a:r>
            <a:r>
              <a:rPr lang="en-US" dirty="0" smtClean="0"/>
              <a:t>Mayra Tejeda      – Auditor.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/>
              <a:t> </a:t>
            </a:r>
            <a:r>
              <a:rPr lang="en-US" dirty="0" smtClean="0"/>
              <a:t>Jovanny Zepeda – </a:t>
            </a:r>
            <a:r>
              <a:rPr lang="es-MX" dirty="0"/>
              <a:t>Técnico</a:t>
            </a:r>
            <a:r>
              <a:rPr lang="en-US" dirty="0"/>
              <a:t> de </a:t>
            </a:r>
            <a:r>
              <a:rPr lang="en-US" dirty="0" err="1" smtClean="0"/>
              <a:t>sorporte</a:t>
            </a:r>
            <a:r>
              <a:rPr lang="en-US" dirty="0" smtClean="0"/>
              <a:t> y </a:t>
            </a:r>
            <a:r>
              <a:rPr lang="es-MX" dirty="0" smtClean="0"/>
              <a:t>coordinador</a:t>
            </a:r>
            <a:r>
              <a:rPr lang="en-US" dirty="0" smtClean="0"/>
              <a:t> de </a:t>
            </a:r>
            <a:r>
              <a:rPr lang="en-US" dirty="0" err="1" smtClean="0"/>
              <a:t>soporte</a:t>
            </a:r>
            <a:r>
              <a:rPr lang="en-US" dirty="0" smtClean="0"/>
              <a:t>.</a:t>
            </a:r>
            <a:endParaRPr lang="en-US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 smtClean="0"/>
              <a:t> </a:t>
            </a:r>
            <a:r>
              <a:rPr lang="es-MX" dirty="0" smtClean="0"/>
              <a:t>Capacitaciones</a:t>
            </a:r>
            <a:r>
              <a:rPr lang="en-US" dirty="0" smtClean="0"/>
              <a:t>: hasta la </a:t>
            </a:r>
            <a:r>
              <a:rPr lang="en-US" dirty="0" err="1" smtClean="0"/>
              <a:t>fecha</a:t>
            </a:r>
            <a:r>
              <a:rPr lang="en-US" dirty="0" smtClean="0"/>
              <a:t> no se </a:t>
            </a:r>
            <a:r>
              <a:rPr lang="en-US" dirty="0" err="1" smtClean="0"/>
              <a:t>han</a:t>
            </a:r>
            <a:r>
              <a:rPr lang="en-US" dirty="0" smtClean="0"/>
              <a:t> </a:t>
            </a:r>
            <a:r>
              <a:rPr lang="es-MX" dirty="0" smtClean="0"/>
              <a:t>recibido</a:t>
            </a:r>
            <a:r>
              <a:rPr lang="en-US" dirty="0" smtClean="0"/>
              <a:t> </a:t>
            </a:r>
            <a:r>
              <a:rPr lang="es-MX" dirty="0" smtClean="0"/>
              <a:t>capacitaciones</a:t>
            </a:r>
            <a:r>
              <a:rPr lang="en-US" dirty="0" smtClean="0"/>
              <a:t>, motive </a:t>
            </a:r>
            <a:r>
              <a:rPr lang="en-US" dirty="0" err="1" smtClean="0"/>
              <a:t>por</a:t>
            </a:r>
            <a:r>
              <a:rPr lang="en-US" dirty="0" smtClean="0"/>
              <a:t> el </a:t>
            </a:r>
            <a:r>
              <a:rPr lang="en-US" dirty="0" err="1" smtClean="0"/>
              <a:t>cual</a:t>
            </a:r>
            <a:r>
              <a:rPr lang="en-US" dirty="0" smtClean="0"/>
              <a:t>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s-MX" dirty="0" smtClean="0"/>
              <a:t>sección</a:t>
            </a:r>
            <a:r>
              <a:rPr lang="en-US" dirty="0" smtClean="0"/>
              <a:t> </a:t>
            </a:r>
            <a:r>
              <a:rPr lang="es-MX" dirty="0" smtClean="0"/>
              <a:t>es</a:t>
            </a:r>
            <a:r>
              <a:rPr lang="en-US" dirty="0" smtClean="0"/>
              <a:t> </a:t>
            </a:r>
            <a:r>
              <a:rPr lang="es-MX" dirty="0" smtClean="0"/>
              <a:t>anulada</a:t>
            </a:r>
            <a:r>
              <a:rPr lang="en-US" dirty="0" smtClean="0"/>
              <a:t>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Costos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s-MX" sz="3200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220072" y="1416240"/>
            <a:ext cx="31683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Se obtiene una desviación del 100 % en costos para la sección de entrega de servicio por ausencia de clientes a quienes brindarles el servicio.</a:t>
            </a:r>
            <a:endParaRPr lang="es-MX" dirty="0"/>
          </a:p>
        </p:txBody>
      </p:sp>
      <p:graphicFrame>
        <p:nvGraphicFramePr>
          <p:cNvPr id="8" name="1 Gráfico">
            <a:extLst>
              <a:ext uri="{FF2B5EF4-FFF2-40B4-BE49-F238E27FC236}">
                <a16:creationId xmlns:xdr="http://schemas.openxmlformats.org/drawingml/2006/spreadsheetDrawing" xmlns:a16="http://schemas.microsoft.com/office/drawing/2014/main" xmlns="" xmlns:lc="http://schemas.openxmlformats.org/drawingml/2006/lockedCanvas" id="{00000000-0008-0000-02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9379118"/>
              </p:ext>
            </p:extLst>
          </p:nvPr>
        </p:nvGraphicFramePr>
        <p:xfrm>
          <a:off x="457200" y="908720"/>
          <a:ext cx="4751916" cy="281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2 Gráfico">
            <a:extLst>
              <a:ext uri="{FF2B5EF4-FFF2-40B4-BE49-F238E27FC236}">
                <a16:creationId xmlns:xdr="http://schemas.openxmlformats.org/drawingml/2006/spreadsheetDrawing" xmlns:a16="http://schemas.microsoft.com/office/drawing/2014/main" xmlns="" xmlns:lc="http://schemas.openxmlformats.org/drawingml/2006/lockedCanvas" id="{00000000-0008-0000-02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3017763"/>
              </p:ext>
            </p:extLst>
          </p:nvPr>
        </p:nvGraphicFramePr>
        <p:xfrm>
          <a:off x="457200" y="3861048"/>
          <a:ext cx="4565650" cy="2800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Esfuerzo</a:t>
            </a:r>
            <a:endParaRPr/>
          </a:p>
        </p:txBody>
      </p:sp>
      <p:sp>
        <p:nvSpPr>
          <p:cNvPr id="82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" name="CuadroTexto 1"/>
          <p:cNvSpPr txBox="1"/>
          <p:nvPr/>
        </p:nvSpPr>
        <p:spPr>
          <a:xfrm>
            <a:off x="683568" y="1416240"/>
            <a:ext cx="800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Por falta de clientes no existen horas a registrar en la entrega de servicio.</a:t>
            </a:r>
            <a:endParaRPr lang="es-MX" dirty="0"/>
          </a:p>
        </p:txBody>
      </p:sp>
      <p:graphicFrame>
        <p:nvGraphicFramePr>
          <p:cNvPr id="8" name="2 Gráfico">
            <a:extLst>
              <a:ext uri="{FF2B5EF4-FFF2-40B4-BE49-F238E27FC236}">
                <a16:creationId xmlns:xdr="http://schemas.openxmlformats.org/drawingml/2006/spreadsheetDrawing" xmlns:a16="http://schemas.microsoft.com/office/drawing/2014/main" xmlns="" xmlns:lc="http://schemas.openxmlformats.org/drawingml/2006/lockedCanvas" id="{00000000-0008-0000-01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4981663"/>
              </p:ext>
            </p:extLst>
          </p:nvPr>
        </p:nvGraphicFramePr>
        <p:xfrm>
          <a:off x="827584" y="1600200"/>
          <a:ext cx="6830483" cy="27453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4 Gráfico">
            <a:extLst>
              <a:ext uri="{FF2B5EF4-FFF2-40B4-BE49-F238E27FC236}">
                <a16:creationId xmlns:xdr="http://schemas.openxmlformats.org/drawingml/2006/spreadsheetDrawing" xmlns:a16="http://schemas.microsoft.com/office/drawing/2014/main" xmlns="" xmlns:lc="http://schemas.openxmlformats.org/drawingml/2006/lockedCanvas" id="{00000000-0008-0000-01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1594359"/>
              </p:ext>
            </p:extLst>
          </p:nvPr>
        </p:nvGraphicFramePr>
        <p:xfrm>
          <a:off x="681621" y="4075586"/>
          <a:ext cx="5971117" cy="28172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Auditorías físicas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graphicFrame>
        <p:nvGraphicFramePr>
          <p:cNvPr id="4" name="1 Gráfico">
            <a:extLst>
              <a:ext uri="{FF2B5EF4-FFF2-40B4-BE49-F238E27FC236}">
                <a16:creationId xmlns:lc="http://schemas.openxmlformats.org/drawingml/2006/lockedCanvas" xmlns:a16="http://schemas.microsoft.com/office/drawing/2014/main" xmlns="" xmlns:xdr="http://schemas.openxmlformats.org/drawingml/2006/spreadsheetDrawing" id="{00000000-0008-0000-05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9166806"/>
              </p:ext>
            </p:extLst>
          </p:nvPr>
        </p:nvGraphicFramePr>
        <p:xfrm>
          <a:off x="4427984" y="1268760"/>
          <a:ext cx="4457700" cy="285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CuadroTexto 1"/>
          <p:cNvSpPr txBox="1"/>
          <p:nvPr/>
        </p:nvSpPr>
        <p:spPr>
          <a:xfrm>
            <a:off x="899592" y="1416240"/>
            <a:ext cx="34563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Tras la aprobación de 2 preguntas en elementos de configuración y 3 en la línea base se obtiene el 100% del total para el mes de febrero , sin embargo dado que cambios aun no se ha generado su evaluación es inexistente.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Auditorías funcionales</a:t>
            </a: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s-MX" sz="3200" dirty="0"/>
          </a:p>
        </p:txBody>
      </p:sp>
      <p:graphicFrame>
        <p:nvGraphicFramePr>
          <p:cNvPr id="4" name="1 Gráfico">
            <a:extLst>
              <a:ext uri="{FF2B5EF4-FFF2-40B4-BE49-F238E27FC236}">
                <a16:creationId xmlns:lc="http://schemas.openxmlformats.org/drawingml/2006/lockedCanvas" xmlns:a16="http://schemas.microsoft.com/office/drawing/2014/main" xmlns="" xmlns:xdr="http://schemas.openxmlformats.org/drawingml/2006/spreadsheetDrawing" id="{00000000-0008-0000-06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5307433"/>
              </p:ext>
            </p:extLst>
          </p:nvPr>
        </p:nvGraphicFramePr>
        <p:xfrm>
          <a:off x="4427984" y="1268760"/>
          <a:ext cx="4450080" cy="285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CuadroTexto 1"/>
          <p:cNvSpPr txBox="1"/>
          <p:nvPr/>
        </p:nvSpPr>
        <p:spPr>
          <a:xfrm>
            <a:off x="1043608" y="1600200"/>
            <a:ext cx="28083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Tras un problema en la notificación de la creación de la línea base se genera un resultado del 75% en el campo , por otra parte control de cambios aun no se genera motivo por el cual se genera omisión de la misma.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Auditorías a productos</a:t>
            </a:r>
            <a:endParaRPr/>
          </a:p>
        </p:txBody>
      </p:sp>
      <p:sp>
        <p:nvSpPr>
          <p:cNvPr id="88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s-MX" sz="3200" dirty="0"/>
          </a:p>
        </p:txBody>
      </p:sp>
      <p:graphicFrame>
        <p:nvGraphicFramePr>
          <p:cNvPr id="8" name="1 Gráfico">
            <a:extLst>
              <a:ext uri="{FF2B5EF4-FFF2-40B4-BE49-F238E27FC236}">
                <a16:creationId xmlns:lc="http://schemas.openxmlformats.org/drawingml/2006/lockedCanvas" xmlns="" xmlns:a16="http://schemas.microsoft.com/office/drawing/2014/main" xmlns:xdr="http://schemas.openxmlformats.org/drawingml/2006/spreadsheetDrawing" id="{00000000-0008-0000-04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8670084"/>
              </p:ext>
            </p:extLst>
          </p:nvPr>
        </p:nvGraphicFramePr>
        <p:xfrm>
          <a:off x="2339752" y="2204864"/>
          <a:ext cx="4457700" cy="285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Auditorías a procesos</a:t>
            </a:r>
            <a:endParaRPr/>
          </a:p>
        </p:txBody>
      </p:sp>
      <p:sp>
        <p:nvSpPr>
          <p:cNvPr id="90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s-MX" sz="3200" dirty="0"/>
          </a:p>
        </p:txBody>
      </p:sp>
      <p:sp>
        <p:nvSpPr>
          <p:cNvPr id="2" name="CuadroTexto 1"/>
          <p:cNvSpPr txBox="1"/>
          <p:nvPr/>
        </p:nvSpPr>
        <p:spPr>
          <a:xfrm>
            <a:off x="1474936" y="5013176"/>
            <a:ext cx="6192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Dentro de procesos solo se puede evaluar la planeación por falta de clientes mientras que organizacionalmente no existe evaluación alguna.</a:t>
            </a:r>
            <a:endParaRPr lang="es-MX" dirty="0"/>
          </a:p>
        </p:txBody>
      </p:sp>
      <p:graphicFrame>
        <p:nvGraphicFramePr>
          <p:cNvPr id="7" name="4 Gráfico">
            <a:extLst>
              <a:ext uri="{FF2B5EF4-FFF2-40B4-BE49-F238E27FC236}">
                <a16:creationId xmlns:lc="http://schemas.openxmlformats.org/drawingml/2006/lockedCanvas" xmlns="" xmlns:a16="http://schemas.microsoft.com/office/drawing/2014/main" xmlns:xdr="http://schemas.openxmlformats.org/drawingml/2006/spreadsheetDrawing" id="{00000000-0008-0000-03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2316250"/>
              </p:ext>
            </p:extLst>
          </p:nvPr>
        </p:nvGraphicFramePr>
        <p:xfrm>
          <a:off x="1835696" y="1744343"/>
          <a:ext cx="4448175" cy="285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756</Words>
  <Application>Microsoft Office PowerPoint</Application>
  <PresentationFormat>Presentación en pantalla (4:3)</PresentationFormat>
  <Paragraphs>135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Arial</vt:lpstr>
      <vt:lpstr>Calibri</vt:lpstr>
      <vt:lpstr>DejaVu Sans</vt:lpstr>
      <vt:lpstr>StarSymbol</vt:lpstr>
      <vt:lpstr>Tahoma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Ariana Sosa</dc:creator>
  <cp:lastModifiedBy>zepeda</cp:lastModifiedBy>
  <cp:revision>24</cp:revision>
  <dcterms:modified xsi:type="dcterms:W3CDTF">2015-06-17T15:56:03Z</dcterms:modified>
</cp:coreProperties>
</file>