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11653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4329.6000000000004</c:v>
                </c:pt>
                <c:pt idx="1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347168"/>
        <c:axId val="183347728"/>
      </c:barChart>
      <c:catAx>
        <c:axId val="183347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3347728"/>
        <c:crosses val="autoZero"/>
        <c:auto val="1"/>
        <c:lblAlgn val="ctr"/>
        <c:lblOffset val="100"/>
        <c:noMultiLvlLbl val="0"/>
      </c:catAx>
      <c:valAx>
        <c:axId val="183347728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183347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0.6284561915386595</c:v>
                </c:pt>
                <c:pt idx="1">
                  <c:v>0.45143166254810119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318464"/>
        <c:axId val="189315664"/>
      </c:barChart>
      <c:catAx>
        <c:axId val="189318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9315664"/>
        <c:crosses val="autoZero"/>
        <c:auto val="1"/>
        <c:lblAlgn val="ctr"/>
        <c:lblOffset val="100"/>
        <c:noMultiLvlLbl val="0"/>
      </c:catAx>
      <c:valAx>
        <c:axId val="189315664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9318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0.77857142857142858</c:v>
                </c:pt>
                <c:pt idx="1">
                  <c:v>0.93571428571428572</c:v>
                </c:pt>
                <c:pt idx="2">
                  <c:v>0.34210526315789486</c:v>
                </c:pt>
                <c:pt idx="3">
                  <c:v>0.5614035087719299</c:v>
                </c:pt>
                <c:pt idx="4">
                  <c:v>0</c:v>
                </c:pt>
                <c:pt idx="5">
                  <c:v>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308240"/>
        <c:axId val="195307680"/>
      </c:barChart>
      <c:catAx>
        <c:axId val="195308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5307680"/>
        <c:crosses val="autoZero"/>
        <c:auto val="1"/>
        <c:lblAlgn val="ctr"/>
        <c:lblOffset val="100"/>
        <c:noMultiLvlLbl val="0"/>
      </c:catAx>
      <c:valAx>
        <c:axId val="195307680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95308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140</c:v>
                </c:pt>
                <c:pt idx="1">
                  <c:v>140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31</c:v>
                </c:pt>
                <c:pt idx="1">
                  <c:v>9</c:v>
                </c:pt>
                <c:pt idx="2">
                  <c:v>30</c:v>
                </c:pt>
                <c:pt idx="3">
                  <c:v>40</c:v>
                </c:pt>
                <c:pt idx="4">
                  <c:v>1</c:v>
                </c:pt>
                <c:pt idx="5">
                  <c:v>1.6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534672"/>
        <c:axId val="196536352"/>
      </c:barChart>
      <c:catAx>
        <c:axId val="196534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96536352"/>
        <c:crosses val="autoZero"/>
        <c:auto val="1"/>
        <c:lblAlgn val="ctr"/>
        <c:lblOffset val="100"/>
        <c:noMultiLvlLbl val="0"/>
      </c:catAx>
      <c:valAx>
        <c:axId val="1965363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96534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349968"/>
        <c:axId val="183350528"/>
      </c:barChart>
      <c:catAx>
        <c:axId val="183349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3350528"/>
        <c:crosses val="autoZero"/>
        <c:auto val="1"/>
        <c:lblAlgn val="ctr"/>
        <c:lblOffset val="100"/>
        <c:noMultiLvlLbl val="0"/>
      </c:catAx>
      <c:valAx>
        <c:axId val="18335052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33499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Funcional!$G$4:$G$6</c:f>
              <c:numCache>
                <c:formatCode>0%</c:formatCode>
                <c:ptCount val="3"/>
                <c:pt idx="0">
                  <c:v>0.875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353328"/>
        <c:axId val="183512976"/>
      </c:barChart>
      <c:catAx>
        <c:axId val="183353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3512976"/>
        <c:crosses val="autoZero"/>
        <c:auto val="1"/>
        <c:lblAlgn val="ctr"/>
        <c:lblOffset val="100"/>
        <c:noMultiLvlLbl val="0"/>
      </c:catAx>
      <c:valAx>
        <c:axId val="18351297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33533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Productos'!$G$4:$G$7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515776"/>
        <c:axId val="183516336"/>
      </c:barChart>
      <c:catAx>
        <c:axId val="18351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3516336"/>
        <c:crosses val="autoZero"/>
        <c:auto val="1"/>
        <c:lblAlgn val="ctr"/>
        <c:lblOffset val="100"/>
        <c:noMultiLvlLbl val="0"/>
      </c:catAx>
      <c:valAx>
        <c:axId val="18351633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35157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Procesos'!$G$4:$G$6</c:f>
              <c:numCache>
                <c:formatCode>0%</c:formatCode>
                <c:ptCount val="3"/>
                <c:pt idx="0">
                  <c:v>1</c:v>
                </c:pt>
                <c:pt idx="1">
                  <c:v>0.8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130624"/>
        <c:axId val="183131184"/>
      </c:barChart>
      <c:catAx>
        <c:axId val="1831306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3131184"/>
        <c:crosses val="autoZero"/>
        <c:auto val="1"/>
        <c:lblAlgn val="ctr"/>
        <c:lblOffset val="100"/>
        <c:noMultiLvlLbl val="0"/>
      </c:catAx>
      <c:valAx>
        <c:axId val="18313118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31306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</a:t>
            </a:r>
            <a:r>
              <a:rPr lang="es-MX" sz="3200">
                <a:solidFill>
                  <a:srgbClr val="8B8B8B"/>
                </a:solidFill>
                <a:latin typeface="Calibri"/>
              </a:rPr>
              <a:t>	</a:t>
            </a:r>
            <a:r>
              <a:rPr lang="es-MX" sz="3200" smtClean="0">
                <a:solidFill>
                  <a:srgbClr val="8B8B8B"/>
                </a:solidFill>
                <a:latin typeface="Calibri"/>
              </a:rPr>
              <a:t>Marzo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31/03/2015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/>
              <a:t> Por falta de coordinación y comunicación esta sección no pudo ser realizada acorde a lo planeado.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5907"/>
              </p:ext>
            </p:extLst>
          </p:nvPr>
        </p:nvGraphicFramePr>
        <p:xfrm>
          <a:off x="648920" y="1700808"/>
          <a:ext cx="8482861" cy="231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87"/>
                <a:gridCol w="1703561"/>
                <a:gridCol w="432048"/>
                <a:gridCol w="720080"/>
                <a:gridCol w="576064"/>
                <a:gridCol w="576064"/>
                <a:gridCol w="1512168"/>
                <a:gridCol w="1679462"/>
                <a:gridCol w="696802"/>
                <a:gridCol w="455325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IMPACTO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170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05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Se </a:t>
            </a:r>
            <a:r>
              <a:rPr lang="en-US" dirty="0" err="1" smtClean="0"/>
              <a:t>generan</a:t>
            </a:r>
            <a:r>
              <a:rPr lang="en-US" dirty="0" smtClean="0"/>
              <a:t> los </a:t>
            </a:r>
            <a:r>
              <a:rPr lang="en-US" dirty="0" err="1" smtClean="0"/>
              <a:t>primeros</a:t>
            </a:r>
            <a:r>
              <a:rPr lang="en-US" dirty="0" smtClean="0"/>
              <a:t> dos </a:t>
            </a:r>
            <a:r>
              <a:rPr lang="en-US" dirty="0" err="1" smtClean="0"/>
              <a:t>respaldos</a:t>
            </a:r>
            <a:r>
              <a:rPr lang="en-US" dirty="0" smtClean="0"/>
              <a:t> </a:t>
            </a:r>
            <a:r>
              <a:rPr lang="en-US" dirty="0" err="1" smtClean="0"/>
              <a:t>semanales</a:t>
            </a:r>
            <a:r>
              <a:rPr lang="en-US" dirty="0" smtClean="0"/>
              <a:t> del Sistema , los </a:t>
            </a:r>
            <a:r>
              <a:rPr lang="en-US" dirty="0" err="1" smtClean="0"/>
              <a:t>cuales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apreciados</a:t>
            </a:r>
            <a:r>
              <a:rPr lang="en-US" dirty="0" smtClean="0"/>
              <a:t> en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capturada</a:t>
            </a:r>
            <a:r>
              <a:rPr lang="en-US" dirty="0" smtClean="0"/>
              <a:t> de los logs </a:t>
            </a:r>
            <a:r>
              <a:rPr lang="en-US" dirty="0" err="1" smtClean="0"/>
              <a:t>generados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herramienta</a:t>
            </a:r>
            <a:r>
              <a:rPr lang="en-US" smtClean="0"/>
              <a:t> GIT: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301" t="22438" r="38188" b="49015"/>
          <a:stretch/>
        </p:blipFill>
        <p:spPr>
          <a:xfrm>
            <a:off x="899591" y="2492896"/>
            <a:ext cx="6570109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5049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Fidel </a:t>
            </a:r>
            <a:r>
              <a:rPr lang="en-US" dirty="0"/>
              <a:t>Reyna        – </a:t>
            </a:r>
            <a:r>
              <a:rPr lang="es-MX" dirty="0"/>
              <a:t>Dirección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Samuel Reyna    – </a:t>
            </a:r>
            <a:r>
              <a:rPr lang="es-MX" dirty="0"/>
              <a:t>Técnico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Jovanny Zepeda – </a:t>
            </a:r>
            <a:r>
              <a:rPr lang="es-MX" dirty="0"/>
              <a:t>Técnico</a:t>
            </a:r>
            <a:r>
              <a:rPr lang="en-US" dirty="0"/>
              <a:t> de </a:t>
            </a:r>
            <a:r>
              <a:rPr lang="en-US" dirty="0" err="1"/>
              <a:t>sorporte</a:t>
            </a:r>
            <a:r>
              <a:rPr lang="en-US" dirty="0"/>
              <a:t> y </a:t>
            </a:r>
            <a:r>
              <a:rPr lang="es-MX" dirty="0"/>
              <a:t>coordinador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s-MX" dirty="0"/>
              <a:t>Capacitaciones</a:t>
            </a:r>
            <a:r>
              <a:rPr lang="en-US" dirty="0"/>
              <a:t>: hasta la </a:t>
            </a:r>
            <a:r>
              <a:rPr lang="en-US" dirty="0" err="1"/>
              <a:t>fecha</a:t>
            </a:r>
            <a:r>
              <a:rPr lang="en-US" dirty="0"/>
              <a:t> no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s-MX" dirty="0"/>
              <a:t>recibido</a:t>
            </a:r>
            <a:r>
              <a:rPr lang="en-US" dirty="0"/>
              <a:t> </a:t>
            </a:r>
            <a:r>
              <a:rPr lang="es-MX" dirty="0"/>
              <a:t>capacitaciones</a:t>
            </a:r>
            <a:r>
              <a:rPr lang="en-US" dirty="0"/>
              <a:t>, motive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s-MX" dirty="0"/>
              <a:t>sección</a:t>
            </a:r>
            <a:r>
              <a:rPr lang="en-US" dirty="0"/>
              <a:t> </a:t>
            </a:r>
            <a:r>
              <a:rPr lang="es-MX" dirty="0"/>
              <a:t>es</a:t>
            </a:r>
            <a:r>
              <a:rPr lang="en-US" dirty="0"/>
              <a:t> </a:t>
            </a:r>
            <a:r>
              <a:rPr lang="es-MX" dirty="0" smtClean="0"/>
              <a:t>anulada.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la adquisición de los primeros clientes se comienzan a generar gastos en servicio y planeación.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632305"/>
              </p:ext>
            </p:extLst>
          </p:nvPr>
        </p:nvGraphicFramePr>
        <p:xfrm>
          <a:off x="457200" y="908720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633474"/>
              </p:ext>
            </p:extLst>
          </p:nvPr>
        </p:nvGraphicFramePr>
        <p:xfrm>
          <a:off x="457200" y="3645024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751295"/>
              </p:ext>
            </p:extLst>
          </p:nvPr>
        </p:nvGraphicFramePr>
        <p:xfrm>
          <a:off x="611560" y="4078872"/>
          <a:ext cx="7776864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008385"/>
              </p:ext>
            </p:extLst>
          </p:nvPr>
        </p:nvGraphicFramePr>
        <p:xfrm>
          <a:off x="755576" y="1268760"/>
          <a:ext cx="7704856" cy="277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150725"/>
              </p:ext>
            </p:extLst>
          </p:nvPr>
        </p:nvGraphicFramePr>
        <p:xfrm>
          <a:off x="2195736" y="1988840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43608" y="160020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corrige el inconveniente anterior y se consigue aumentar el promedio en la auditoria funcional de los procesos.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504626"/>
              </p:ext>
            </p:extLst>
          </p:nvPr>
        </p:nvGraphicFramePr>
        <p:xfrm>
          <a:off x="3851920" y="141624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15616" y="40770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generar auditoria a </a:t>
            </a:r>
            <a:r>
              <a:rPr lang="es-MX" dirty="0" smtClean="0"/>
              <a:t>reportes de monitoreo por primera ocasión , motivo por el cual se anexa esta sección en la grafica.</a:t>
            </a:r>
            <a:endParaRPr lang="es-MX" dirty="0"/>
          </a:p>
        </p:txBody>
      </p:sp>
      <p:graphicFrame>
        <p:nvGraphicFramePr>
          <p:cNvPr id="9" name="1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085317"/>
              </p:ext>
            </p:extLst>
          </p:nvPr>
        </p:nvGraphicFramePr>
        <p:xfrm>
          <a:off x="2123728" y="112474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547664" y="414908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presenta un pequeño inconveniente en ejecución ya que por falta de contacto con clientes no se puede realizar a tiempo la encuesta de satisfacción.</a:t>
            </a:r>
            <a:endParaRPr lang="es-MX" dirty="0"/>
          </a:p>
        </p:txBody>
      </p:sp>
      <p:graphicFrame>
        <p:nvGraphicFramePr>
          <p:cNvPr id="9" name="4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27327"/>
              </p:ext>
            </p:extLst>
          </p:nvPr>
        </p:nvGraphicFramePr>
        <p:xfrm>
          <a:off x="1907704" y="1124744"/>
          <a:ext cx="44481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364</Words>
  <Application>Microsoft Office PowerPoint</Application>
  <PresentationFormat>Presentación en pantalla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23</cp:revision>
  <dcterms:modified xsi:type="dcterms:W3CDTF">2015-06-05T17:42:53Z</dcterms:modified>
</cp:coreProperties>
</file>