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4979.0600000000004</c:v>
                </c:pt>
                <c:pt idx="1">
                  <c:v>1984.52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407552"/>
        <c:axId val="56408112"/>
      </c:barChart>
      <c:catAx>
        <c:axId val="56407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6408112"/>
        <c:crosses val="autoZero"/>
        <c:auto val="1"/>
        <c:lblAlgn val="ctr"/>
        <c:lblOffset val="100"/>
        <c:noMultiLvlLbl val="0"/>
      </c:catAx>
      <c:valAx>
        <c:axId val="5640811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5640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0.57272290397322578</c:v>
                </c:pt>
                <c:pt idx="1">
                  <c:v>0.65145519720815703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398800"/>
        <c:axId val="139401040"/>
      </c:barChart>
      <c:catAx>
        <c:axId val="13939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401040"/>
        <c:crosses val="autoZero"/>
        <c:auto val="1"/>
        <c:lblAlgn val="ctr"/>
        <c:lblOffset val="100"/>
        <c:noMultiLvlLbl val="0"/>
      </c:catAx>
      <c:valAx>
        <c:axId val="139401040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9398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33</c:v>
                </c:pt>
                <c:pt idx="1">
                  <c:v>13</c:v>
                </c:pt>
                <c:pt idx="2">
                  <c:v>17</c:v>
                </c:pt>
                <c:pt idx="3">
                  <c:v>28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304880"/>
        <c:axId val="195310480"/>
      </c:barChart>
      <c:catAx>
        <c:axId val="195304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5310480"/>
        <c:crosses val="autoZero"/>
        <c:auto val="1"/>
        <c:lblAlgn val="ctr"/>
        <c:lblOffset val="100"/>
        <c:noMultiLvlLbl val="0"/>
      </c:catAx>
      <c:valAx>
        <c:axId val="1953104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5304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0.76428571428571423</c:v>
                </c:pt>
                <c:pt idx="1">
                  <c:v>0.90714285714285714</c:v>
                </c:pt>
                <c:pt idx="2">
                  <c:v>0.62719298245614041</c:v>
                </c:pt>
                <c:pt idx="3">
                  <c:v>0.69298245614035092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135104"/>
        <c:axId val="183135664"/>
      </c:barChart>
      <c:catAx>
        <c:axId val="183135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3135664"/>
        <c:crosses val="autoZero"/>
        <c:auto val="1"/>
        <c:lblAlgn val="ctr"/>
        <c:lblOffset val="100"/>
        <c:noMultiLvlLbl val="0"/>
      </c:catAx>
      <c:valAx>
        <c:axId val="1831356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3135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27040"/>
        <c:axId val="95627600"/>
      </c:barChart>
      <c:catAx>
        <c:axId val="95627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627600"/>
        <c:crosses val="autoZero"/>
        <c:auto val="1"/>
        <c:lblAlgn val="ctr"/>
        <c:lblOffset val="100"/>
        <c:noMultiLvlLbl val="0"/>
      </c:catAx>
      <c:valAx>
        <c:axId val="956276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270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0.91666666666666663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30400"/>
        <c:axId val="95630960"/>
      </c:barChart>
      <c:catAx>
        <c:axId val="9563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630960"/>
        <c:crosses val="autoZero"/>
        <c:auto val="1"/>
        <c:lblAlgn val="ctr"/>
        <c:lblOffset val="100"/>
        <c:noMultiLvlLbl val="0"/>
      </c:catAx>
      <c:valAx>
        <c:axId val="956309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304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33760"/>
        <c:axId val="95073664"/>
      </c:barChart>
      <c:catAx>
        <c:axId val="95633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073664"/>
        <c:crosses val="autoZero"/>
        <c:auto val="1"/>
        <c:lblAlgn val="ctr"/>
        <c:lblOffset val="100"/>
        <c:noMultiLvlLbl val="0"/>
      </c:catAx>
      <c:valAx>
        <c:axId val="950736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6337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76464"/>
        <c:axId val="95077024"/>
      </c:barChart>
      <c:catAx>
        <c:axId val="95076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5077024"/>
        <c:crosses val="autoZero"/>
        <c:auto val="1"/>
        <c:lblAlgn val="ctr"/>
        <c:lblOffset val="100"/>
        <c:noMultiLvlLbl val="0"/>
      </c:catAx>
      <c:valAx>
        <c:axId val="9507702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50764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Abril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30/04/2015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Se incorporan resultados de evaluaciones tras ser el primer mes en el que se realizan las encuestas con los clientes.</a:t>
            </a:r>
            <a:endParaRPr lang="es-MX" sz="32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9685"/>
              </p:ext>
            </p:extLst>
          </p:nvPr>
        </p:nvGraphicFramePr>
        <p:xfrm>
          <a:off x="1547662" y="3645026"/>
          <a:ext cx="5688634" cy="2664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244"/>
                <a:gridCol w="1137727"/>
                <a:gridCol w="1516969"/>
                <a:gridCol w="1232537"/>
                <a:gridCol w="1422157"/>
              </a:tblGrid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Febrero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Marzo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Abril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150227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150331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150430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Qualtop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88,00%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SYE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91,00%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HTBP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100,00%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Cinovatec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88,00%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incorpora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del </a:t>
            </a:r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abril</a:t>
            </a:r>
            <a:r>
              <a:rPr lang="en-US" dirty="0" smtClean="0"/>
              <a:t> hasta la </a:t>
            </a:r>
            <a:r>
              <a:rPr lang="en-US" dirty="0" err="1" smtClean="0"/>
              <a:t>fecha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en </a:t>
            </a:r>
            <a:r>
              <a:rPr lang="en-US" dirty="0" err="1" smtClean="0"/>
              <a:t>falla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no </a:t>
            </a:r>
            <a:r>
              <a:rPr lang="en-US" dirty="0" err="1" smtClean="0"/>
              <a:t>fue</a:t>
            </a:r>
            <a:r>
              <a:rPr lang="en-US" dirty="0" smtClean="0"/>
              <a:t> possible </a:t>
            </a:r>
            <a:r>
              <a:rPr lang="en-US" dirty="0" err="1" smtClean="0"/>
              <a:t>generarse</a:t>
            </a:r>
            <a:r>
              <a:rPr lang="en-US" dirty="0" smtClean="0"/>
              <a:t> el </a:t>
            </a:r>
            <a:r>
              <a:rPr lang="en-US" dirty="0" err="1" smtClean="0"/>
              <a:t>respaldo</a:t>
            </a:r>
            <a:r>
              <a:rPr lang="en-US" dirty="0" smtClean="0"/>
              <a:t> del 24):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778" t="36219" r="27852" b="28344"/>
          <a:stretch/>
        </p:blipFill>
        <p:spPr>
          <a:xfrm>
            <a:off x="1259632" y="2740304"/>
            <a:ext cx="7050783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Conforme el proyecto avanza los costos a planeación van reduciéndose debido a que deja de ser tan necesario como la de entrega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188097"/>
              </p:ext>
            </p:extLst>
          </p:nvPr>
        </p:nvGraphicFramePr>
        <p:xfrm>
          <a:off x="482549" y="980728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323523"/>
              </p:ext>
            </p:extLst>
          </p:nvPr>
        </p:nvGraphicFramePr>
        <p:xfrm>
          <a:off x="423277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548433"/>
              </p:ext>
            </p:extLst>
          </p:nvPr>
        </p:nvGraphicFramePr>
        <p:xfrm>
          <a:off x="673776" y="1196752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132635"/>
              </p:ext>
            </p:extLst>
          </p:nvPr>
        </p:nvGraphicFramePr>
        <p:xfrm>
          <a:off x="611560" y="3933056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la auditoria abril sale </a:t>
            </a:r>
            <a:r>
              <a:rPr lang="es-MX" dirty="0" smtClean="0"/>
              <a:t>correctamente </a:t>
            </a:r>
            <a:r>
              <a:rPr lang="es-MX" dirty="0" smtClean="0"/>
              <a:t>la </a:t>
            </a:r>
            <a:r>
              <a:rPr lang="es-MX" dirty="0" smtClean="0"/>
              <a:t>evaluación por </a:t>
            </a:r>
            <a:r>
              <a:rPr lang="es-MX" dirty="0" smtClean="0"/>
              <a:t>lo que aumenta la calificación en la </a:t>
            </a:r>
            <a:r>
              <a:rPr lang="es-MX" dirty="0" smtClean="0"/>
              <a:t>línea </a:t>
            </a:r>
            <a:r>
              <a:rPr lang="es-MX" dirty="0" smtClean="0"/>
              <a:t>base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32298"/>
              </p:ext>
            </p:extLst>
          </p:nvPr>
        </p:nvGraphicFramePr>
        <p:xfrm>
          <a:off x="406794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9" name="4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940812"/>
              </p:ext>
            </p:extLst>
          </p:nvPr>
        </p:nvGraphicFramePr>
        <p:xfrm>
          <a:off x="1515564" y="1268090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367</Words>
  <Application>Microsoft Office PowerPoint</Application>
  <PresentationFormat>Presentación en pantalla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21</cp:revision>
  <dcterms:modified xsi:type="dcterms:W3CDTF">2015-06-05T17:23:32Z</dcterms:modified>
</cp:coreProperties>
</file>