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9051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90515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90515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90515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90515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00415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905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costos'!$E$18:$E$19</c:f>
              <c:strCache>
                <c:ptCount val="2"/>
                <c:pt idx="1">
                  <c:v>Desviación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costos'!$E$20:$E$21</c:f>
              <c:numCache>
                <c:formatCode>0%</c:formatCode>
                <c:ptCount val="2"/>
                <c:pt idx="0">
                  <c:v>0.68535484424611692</c:v>
                </c:pt>
                <c:pt idx="1">
                  <c:v>0.84875187267397645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53-4413-9153-0DEA66086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402720"/>
        <c:axId val="218851136"/>
      </c:barChart>
      <c:catAx>
        <c:axId val="1394027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8851136"/>
        <c:crosses val="autoZero"/>
        <c:auto val="1"/>
        <c:lblAlgn val="ctr"/>
        <c:lblOffset val="100"/>
        <c:noMultiLvlLbl val="0"/>
      </c:catAx>
      <c:valAx>
        <c:axId val="218851136"/>
        <c:scaling>
          <c:orientation val="minMax"/>
          <c:max val="1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394027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Costo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costos'!$C$18:$C$19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costos'!$C$20:$C$21</c:f>
              <c:numCache>
                <c:formatCode>_-"$"* #,##0.00_-;\-"$"* #,##0.00_-;_-"$"* "-"??_-;_-@_-</c:formatCode>
                <c:ptCount val="2"/>
                <c:pt idx="0">
                  <c:v>11653</c:v>
                </c:pt>
                <c:pt idx="1">
                  <c:v>5693.7300000000005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F3-4939-9302-9660B3AF6930}"/>
            </c:ext>
          </c:extLst>
        </c:ser>
        <c:ser>
          <c:idx val="1"/>
          <c:order val="1"/>
          <c:tx>
            <c:strRef>
              <c:f>'Desviacion de costos'!$D$18:$D$19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costos'!$D$20:$D$21</c:f>
              <c:numCache>
                <c:formatCode>_-"$"* #,##0.00_-;\-"$"* #,##0.00_-;_-"$"* "-"??_-;_-@_-</c:formatCode>
                <c:ptCount val="2"/>
                <c:pt idx="0">
                  <c:v>3666.56</c:v>
                </c:pt>
                <c:pt idx="1">
                  <c:v>861.16600000000005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F3-4939-9302-9660B3AF6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858416"/>
        <c:axId val="218861216"/>
      </c:barChart>
      <c:catAx>
        <c:axId val="2188584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18861216"/>
        <c:crosses val="autoZero"/>
        <c:auto val="1"/>
        <c:lblAlgn val="ctr"/>
        <c:lblOffset val="100"/>
        <c:noMultiLvlLbl val="0"/>
      </c:catAx>
      <c:valAx>
        <c:axId val="218861216"/>
        <c:scaling>
          <c:orientation val="minMax"/>
        </c:scaling>
        <c:delete val="0"/>
        <c:axPos val="l"/>
        <c:majorGridlines/>
        <c:numFmt formatCode="_-&quot;$&quot;* #,##0.00_-;\-&quot;$&quot;* #,##0.00_-;_-&quot;$&quot;* &quot;-&quot;??_-;_-@_-" sourceLinked="1"/>
        <c:majorTickMark val="none"/>
        <c:minorTickMark val="none"/>
        <c:tickLblPos val="nextTo"/>
        <c:crossAx val="2188584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Esfuerzo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esfuerzo'!$D$18:$D$19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esfuerzo'!$D$20:$D$26</c:f>
              <c:numCache>
                <c:formatCode>General</c:formatCode>
                <c:ptCount val="7"/>
                <c:pt idx="0">
                  <c:v>140</c:v>
                </c:pt>
                <c:pt idx="1">
                  <c:v>140</c:v>
                </c:pt>
                <c:pt idx="2">
                  <c:v>45.600000000000009</c:v>
                </c:pt>
                <c:pt idx="3">
                  <c:v>91.200000000000017</c:v>
                </c:pt>
                <c:pt idx="4">
                  <c:v>1</c:v>
                </c:pt>
                <c:pt idx="5">
                  <c:v>2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1-4054-8548-137549410953}"/>
            </c:ext>
          </c:extLst>
        </c:ser>
        <c:ser>
          <c:idx val="1"/>
          <c:order val="1"/>
          <c:tx>
            <c:strRef>
              <c:f>'Desviacion de esfuerzo'!$E$18:$E$19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esfuerzo'!$E$20:$E$26</c:f>
              <c:numCache>
                <c:formatCode>General</c:formatCode>
                <c:ptCount val="7"/>
                <c:pt idx="0">
                  <c:v>30</c:v>
                </c:pt>
                <c:pt idx="1">
                  <c:v>4</c:v>
                </c:pt>
                <c:pt idx="2">
                  <c:v>8</c:v>
                </c:pt>
                <c:pt idx="3">
                  <c:v>11.3</c:v>
                </c:pt>
                <c:pt idx="4">
                  <c:v>1</c:v>
                </c:pt>
                <c:pt idx="5">
                  <c:v>1.6</c:v>
                </c:pt>
                <c:pt idx="6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41-4054-8548-137549410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853936"/>
        <c:axId val="218864016"/>
      </c:barChart>
      <c:catAx>
        <c:axId val="2188539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18864016"/>
        <c:crosses val="autoZero"/>
        <c:auto val="1"/>
        <c:lblAlgn val="ctr"/>
        <c:lblOffset val="100"/>
        <c:noMultiLvlLbl val="0"/>
      </c:catAx>
      <c:valAx>
        <c:axId val="21886401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88539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914399648541786"/>
          <c:y val="0.21350366918420913"/>
          <c:w val="0.85941108219841622"/>
          <c:h val="0.611424643348152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'Desviacion de esfuerzo'!$F$18:$F$19</c:f>
              <c:strCache>
                <c:ptCount val="2"/>
                <c:pt idx="1">
                  <c:v>Desviación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esfuerzo'!$F$20:$F$26</c:f>
              <c:numCache>
                <c:formatCode>0%</c:formatCode>
                <c:ptCount val="7"/>
                <c:pt idx="0">
                  <c:v>0.7857142857142857</c:v>
                </c:pt>
                <c:pt idx="1">
                  <c:v>0.97142857142857142</c:v>
                </c:pt>
                <c:pt idx="2">
                  <c:v>0.82456140350877194</c:v>
                </c:pt>
                <c:pt idx="3">
                  <c:v>0.87609649122807021</c:v>
                </c:pt>
                <c:pt idx="4">
                  <c:v>0</c:v>
                </c:pt>
                <c:pt idx="5">
                  <c:v>0.19999999999999996</c:v>
                </c:pt>
                <c:pt idx="6">
                  <c:v>0.65999999999999992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06-4A10-8FB4-B31601AB0A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857856"/>
        <c:axId val="181914864"/>
      </c:barChart>
      <c:catAx>
        <c:axId val="218857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81914864"/>
        <c:crosses val="autoZero"/>
        <c:auto val="1"/>
        <c:lblAlgn val="ctr"/>
        <c:lblOffset val="100"/>
        <c:noMultiLvlLbl val="0"/>
      </c:catAx>
      <c:valAx>
        <c:axId val="181914864"/>
        <c:scaling>
          <c:orientation val="minMax"/>
          <c:max val="1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88578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Fisica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Física!$C$4:$C$6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Cambios</c:v>
                </c:pt>
              </c:strCache>
            </c:strRef>
          </c:cat>
          <c:val>
            <c:numRef>
              <c:f>Física!$G$4:$G$6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BC-4B34-A872-319CA75A4E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9937264"/>
        <c:axId val="189937824"/>
      </c:barChart>
      <c:catAx>
        <c:axId val="1899372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89937824"/>
        <c:crosses val="autoZero"/>
        <c:auto val="1"/>
        <c:lblAlgn val="ctr"/>
        <c:lblOffset val="100"/>
        <c:noMultiLvlLbl val="0"/>
      </c:catAx>
      <c:valAx>
        <c:axId val="189937824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8993726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Funcional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Funcional!$C$4:$C$6</c:f>
              <c:strCache>
                <c:ptCount val="3"/>
                <c:pt idx="0">
                  <c:v>Línea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Funcional!$H$4:$H$6</c:f>
              <c:numCache>
                <c:formatCode>0%</c:formatCode>
                <c:ptCount val="3"/>
                <c:pt idx="0">
                  <c:v>0.9375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69-423C-992C-CF9E6DAA3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5145632"/>
        <c:axId val="225152352"/>
      </c:barChart>
      <c:catAx>
        <c:axId val="2251456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25152352"/>
        <c:crosses val="autoZero"/>
        <c:auto val="1"/>
        <c:lblAlgn val="ctr"/>
        <c:lblOffset val="100"/>
        <c:noMultiLvlLbl val="0"/>
      </c:catAx>
      <c:valAx>
        <c:axId val="22515235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22514563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Productos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Productos'!$C$4:$C$7</c:f>
              <c:strCache>
                <c:ptCount val="4"/>
                <c:pt idx="0">
                  <c:v>Plan estratégico</c:v>
                </c:pt>
                <c:pt idx="1">
                  <c:v>Estimación</c:v>
                </c:pt>
                <c:pt idx="2">
                  <c:v>Catalogo de servicios</c:v>
                </c:pt>
                <c:pt idx="3">
                  <c:v>Reporte de monitoreo</c:v>
                </c:pt>
              </c:strCache>
            </c:strRef>
          </c:cat>
          <c:val>
            <c:numRef>
              <c:f>'Apego a Productos'!$G$4:$G$7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0F-40C8-BC5D-40B2D449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9943984"/>
        <c:axId val="181909824"/>
      </c:barChart>
      <c:catAx>
        <c:axId val="1899439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81909824"/>
        <c:crosses val="autoZero"/>
        <c:auto val="1"/>
        <c:lblAlgn val="ctr"/>
        <c:lblOffset val="100"/>
        <c:noMultiLvlLbl val="0"/>
      </c:catAx>
      <c:valAx>
        <c:axId val="181909824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8994398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Procesos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Procesos'!$C$4:$C$6</c:f>
              <c:strCache>
                <c:ptCount val="3"/>
                <c:pt idx="0">
                  <c:v>Planeación</c:v>
                </c:pt>
                <c:pt idx="1">
                  <c:v>Ejecución</c:v>
                </c:pt>
                <c:pt idx="2">
                  <c:v>Monitoreo</c:v>
                </c:pt>
              </c:strCache>
            </c:strRef>
          </c:cat>
          <c:val>
            <c:numRef>
              <c:f>'Apego a Procesos'!$H$4:$H$6</c:f>
              <c:numCache>
                <c:formatCode>0%</c:formatCode>
                <c:ptCount val="3"/>
                <c:pt idx="0">
                  <c:v>1</c:v>
                </c:pt>
                <c:pt idx="1">
                  <c:v>0.93333333333333324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1-4473-B8C0-833A558A1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6540272"/>
        <c:axId val="196537472"/>
      </c:barChart>
      <c:catAx>
        <c:axId val="1965402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96537472"/>
        <c:crosses val="autoZero"/>
        <c:auto val="1"/>
        <c:lblAlgn val="ctr"/>
        <c:lblOffset val="100"/>
        <c:noMultiLvlLbl val="0"/>
      </c:catAx>
      <c:valAx>
        <c:axId val="196537472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9654027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012680" y="2282760"/>
            <a:ext cx="7770960" cy="1468440"/>
          </a:xfrm>
          <a:prstGeom prst="rect">
            <a:avLst/>
          </a:prstGeom>
        </p:spPr>
      </p:sp>
      <p:sp>
        <p:nvSpPr>
          <p:cNvPr id="69" name="CustomShape 2"/>
          <p:cNvSpPr/>
          <p:nvPr/>
        </p:nvSpPr>
        <p:spPr>
          <a:xfrm>
            <a:off x="457200" y="501840"/>
            <a:ext cx="8032680" cy="114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latin typeface="Calibri"/>
              </a:rPr>
              <a:t>Reporte de Monitoreo</a:t>
            </a:r>
            <a:endParaRPr dirty="0"/>
          </a:p>
        </p:txBody>
      </p:sp>
      <p:sp>
        <p:nvSpPr>
          <p:cNvPr id="70" name="CustomShape 3"/>
          <p:cNvSpPr/>
          <p:nvPr/>
        </p:nvSpPr>
        <p:spPr>
          <a:xfrm>
            <a:off x="457200" y="1604520"/>
            <a:ext cx="3925440" cy="39765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n-US" sz="3200" dirty="0" smtClean="0">
                <a:solidFill>
                  <a:srgbClr val="8B8B8B"/>
                </a:solidFill>
                <a:latin typeface="Calibri"/>
              </a:rPr>
              <a:t>Mayo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29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/05/2015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solidFill>
                  <a:srgbClr val="000000"/>
                </a:solidFill>
                <a:latin typeface="Calibri"/>
              </a:rPr>
              <a:t>Índice de Satisfacción</a:t>
            </a:r>
            <a:endParaRPr dirty="0"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39171"/>
              </p:ext>
            </p:extLst>
          </p:nvPr>
        </p:nvGraphicFramePr>
        <p:xfrm>
          <a:off x="1115618" y="1600200"/>
          <a:ext cx="7128792" cy="3124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38"/>
                <a:gridCol w="1152128"/>
                <a:gridCol w="1656184"/>
                <a:gridCol w="1368152"/>
                <a:gridCol w="1296144"/>
                <a:gridCol w="1296146"/>
              </a:tblGrid>
              <a:tr h="52082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Febrero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Marzo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Abril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Mayo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082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150227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150331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150430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150529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0824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Qualtop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88,00%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94,00%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20824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SYE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91,00%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97,00%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20824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HTBP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100,00%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100,00%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20824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4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Cinovatec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88,00%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94,00%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Riesgos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85907"/>
              </p:ext>
            </p:extLst>
          </p:nvPr>
        </p:nvGraphicFramePr>
        <p:xfrm>
          <a:off x="648920" y="1700808"/>
          <a:ext cx="8482861" cy="2311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287"/>
                <a:gridCol w="1703561"/>
                <a:gridCol w="432048"/>
                <a:gridCol w="720080"/>
                <a:gridCol w="576064"/>
                <a:gridCol w="576064"/>
                <a:gridCol w="1512168"/>
                <a:gridCol w="1679462"/>
                <a:gridCol w="696802"/>
                <a:gridCol w="455325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ID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700" u="none" strike="noStrike">
                          <a:effectLst/>
                        </a:rPr>
                        <a:t>DESCRIPCIÓN DEL RIESGO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IMPACTO</a:t>
                      </a:r>
                      <a:endParaRPr lang="es-MX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PROBABILIDAD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EXPOSICIÓN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PRIORIDAD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MITIGACIÓN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CONTINGENCIA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RESPONSABLE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STATUS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117079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Debido a que en ocasiones el exceso de trabajo obliga a desviar las estrategias encaminadas a los objetivos organizacional, existe la posibilidad de que el apego a los procesos no sea el esperado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600" u="none" strike="noStrike">
                          <a:effectLst/>
                        </a:rPr>
                        <a:t>Generar políticas que refuercen el uso de los procesos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Capacitar al personal en los procesos</a:t>
                      </a:r>
                      <a:br>
                        <a:rPr lang="es-ES" sz="700" u="none" strike="noStrike">
                          <a:effectLst/>
                        </a:rPr>
                      </a:br>
                      <a:r>
                        <a:rPr lang="es-ES" sz="700" u="none" strike="noStrike">
                          <a:effectLst/>
                        </a:rPr>
                        <a:t>Adecuar los procesos de acuerdo a la operación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Abierto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8053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Si no se tiene el personal para la entrega del servicio calificado, la entrega del  podrían ser deficientes y no se lograría una entrega de calidad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Generar un plan de capacitación para incrementar las habilidades del personal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Contratar personal experto en los servicios que ofrece la empresa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Abierto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34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Respaldos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7516" t="27360" r="29329" b="36219"/>
          <a:stretch/>
        </p:blipFill>
        <p:spPr>
          <a:xfrm>
            <a:off x="786715" y="1600200"/>
            <a:ext cx="7902579" cy="4061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Hitos 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50492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 hito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Real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Planeación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09-02-15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Recursos humanos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Fidel Reyna        – Dirección.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Samuel Reyna    – Técnico de soporte.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Mayra Tejeda      – Auditor.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</a:t>
            </a:r>
            <a:r>
              <a:rPr lang="es-ES" dirty="0" err="1"/>
              <a:t>Jovanny</a:t>
            </a:r>
            <a:r>
              <a:rPr lang="es-ES" dirty="0"/>
              <a:t> Zepeda – Técnico de </a:t>
            </a:r>
            <a:r>
              <a:rPr lang="es-ES" dirty="0" err="1"/>
              <a:t>sorporte</a:t>
            </a:r>
            <a:r>
              <a:rPr lang="es-ES" dirty="0"/>
              <a:t> y coordinador de soporte.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Capacitaciones: hasta la fecha no se han recibido capacitaciones, motive por el cual esta sección es anulada.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Costos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" name="2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774879"/>
              </p:ext>
            </p:extLst>
          </p:nvPr>
        </p:nvGraphicFramePr>
        <p:xfrm>
          <a:off x="611560" y="1124744"/>
          <a:ext cx="4565650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1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238363"/>
              </p:ext>
            </p:extLst>
          </p:nvPr>
        </p:nvGraphicFramePr>
        <p:xfrm>
          <a:off x="4443863" y="4038600"/>
          <a:ext cx="466725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Esfuerzo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8" name="2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283841"/>
              </p:ext>
            </p:extLst>
          </p:nvPr>
        </p:nvGraphicFramePr>
        <p:xfrm>
          <a:off x="655055" y="1268760"/>
          <a:ext cx="8011584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4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884679"/>
              </p:ext>
            </p:extLst>
          </p:nvPr>
        </p:nvGraphicFramePr>
        <p:xfrm>
          <a:off x="449144" y="4045467"/>
          <a:ext cx="7495117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físicas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899592" y="141624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 se presenta ningún cambio conforme la evaluación anterior.</a:t>
            </a:r>
            <a:endParaRPr lang="es-MX" dirty="0"/>
          </a:p>
        </p:txBody>
      </p:sp>
      <p:graphicFrame>
        <p:nvGraphicFramePr>
          <p:cNvPr id="6" name="1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809132"/>
              </p:ext>
            </p:extLst>
          </p:nvPr>
        </p:nvGraphicFramePr>
        <p:xfrm>
          <a:off x="4250793" y="980728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funcionales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7" name="1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7547581"/>
              </p:ext>
            </p:extLst>
          </p:nvPr>
        </p:nvGraphicFramePr>
        <p:xfrm>
          <a:off x="2411760" y="2348880"/>
          <a:ext cx="445008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productos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7" name="1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624382"/>
              </p:ext>
            </p:extLst>
          </p:nvPr>
        </p:nvGraphicFramePr>
        <p:xfrm>
          <a:off x="2123728" y="2204864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procesos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5" name="4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385384"/>
              </p:ext>
            </p:extLst>
          </p:nvPr>
        </p:nvGraphicFramePr>
        <p:xfrm>
          <a:off x="1890712" y="2000250"/>
          <a:ext cx="5362575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281</Words>
  <Application>Microsoft Office PowerPoint</Application>
  <PresentationFormat>Presentación en pantalla 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DejaVu Sans</vt:lpstr>
      <vt:lpstr>StarSymbol</vt:lpstr>
      <vt:lpstr>Tahoma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Sosa</dc:creator>
  <cp:lastModifiedBy>zepeda</cp:lastModifiedBy>
  <cp:revision>24</cp:revision>
  <dcterms:modified xsi:type="dcterms:W3CDTF">2015-06-05T18:04:08Z</dcterms:modified>
</cp:coreProperties>
</file>