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52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529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529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529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905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9989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1415.08</c:v>
                </c:pt>
                <c:pt idx="1">
                  <c:v>861.16600000000005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324992"/>
        <c:axId val="99325552"/>
      </c:barChart>
      <c:catAx>
        <c:axId val="993249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325552"/>
        <c:crosses val="autoZero"/>
        <c:auto val="1"/>
        <c:lblAlgn val="ctr"/>
        <c:lblOffset val="100"/>
        <c:noMultiLvlLbl val="0"/>
      </c:catAx>
      <c:valAx>
        <c:axId val="99325552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993249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0%</c:formatCode>
                <c:ptCount val="2"/>
                <c:pt idx="0">
                  <c:v>0.85833616978676541</c:v>
                </c:pt>
                <c:pt idx="1">
                  <c:v>0.84875187267397645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907728"/>
        <c:axId val="99908288"/>
      </c:barChart>
      <c:catAx>
        <c:axId val="99907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908288"/>
        <c:crosses val="autoZero"/>
        <c:auto val="1"/>
        <c:lblAlgn val="ctr"/>
        <c:lblOffset val="100"/>
        <c:noMultiLvlLbl val="0"/>
      </c:catAx>
      <c:valAx>
        <c:axId val="99908288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9907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91.2</c:v>
                </c:pt>
                <c:pt idx="1">
                  <c:v>45.6</c:v>
                </c:pt>
                <c:pt idx="2">
                  <c:v>45.600000000000009</c:v>
                </c:pt>
                <c:pt idx="3">
                  <c:v>91.200000000000017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30</c:v>
                </c:pt>
                <c:pt idx="1">
                  <c:v>4</c:v>
                </c:pt>
                <c:pt idx="2">
                  <c:v>8</c:v>
                </c:pt>
                <c:pt idx="3">
                  <c:v>11.3</c:v>
                </c:pt>
                <c:pt idx="4">
                  <c:v>1</c:v>
                </c:pt>
                <c:pt idx="5">
                  <c:v>1.6</c:v>
                </c:pt>
                <c:pt idx="6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911088"/>
        <c:axId val="99911648"/>
      </c:barChart>
      <c:catAx>
        <c:axId val="99911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911648"/>
        <c:crosses val="autoZero"/>
        <c:auto val="1"/>
        <c:lblAlgn val="ctr"/>
        <c:lblOffset val="100"/>
        <c:noMultiLvlLbl val="0"/>
      </c:catAx>
      <c:valAx>
        <c:axId val="999116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999110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914399648541786"/>
          <c:y val="0.21350366918420913"/>
          <c:w val="0.85941108219841622"/>
          <c:h val="0.61142464334815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0.67105263157894735</c:v>
                </c:pt>
                <c:pt idx="1">
                  <c:v>0.91228070175438591</c:v>
                </c:pt>
                <c:pt idx="2">
                  <c:v>0.82456140350877194</c:v>
                </c:pt>
                <c:pt idx="3">
                  <c:v>0.87609649122807021</c:v>
                </c:pt>
                <c:pt idx="4">
                  <c:v>0</c:v>
                </c:pt>
                <c:pt idx="5">
                  <c:v>0.19999999999999996</c:v>
                </c:pt>
                <c:pt idx="6">
                  <c:v>0.65999999999999992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913888"/>
        <c:axId val="99914448"/>
      </c:barChart>
      <c:catAx>
        <c:axId val="99913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914448"/>
        <c:crosses val="autoZero"/>
        <c:auto val="1"/>
        <c:lblAlgn val="ctr"/>
        <c:lblOffset val="100"/>
        <c:noMultiLvlLbl val="0"/>
      </c:catAx>
      <c:valAx>
        <c:axId val="99914448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9913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066960"/>
        <c:axId val="100067520"/>
      </c:barChart>
      <c:catAx>
        <c:axId val="1000669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067520"/>
        <c:crosses val="autoZero"/>
        <c:auto val="1"/>
        <c:lblAlgn val="ctr"/>
        <c:lblOffset val="100"/>
        <c:noMultiLvlLbl val="0"/>
      </c:catAx>
      <c:valAx>
        <c:axId val="10006752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0669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Funcional!$H$4:$H$6</c:f>
              <c:numCache>
                <c:formatCode>0%</c:formatCode>
                <c:ptCount val="3"/>
                <c:pt idx="0">
                  <c:v>0.9375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070320"/>
        <c:axId val="100070880"/>
      </c:barChart>
      <c:catAx>
        <c:axId val="1000703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070880"/>
        <c:crosses val="autoZero"/>
        <c:auto val="1"/>
        <c:lblAlgn val="ctr"/>
        <c:lblOffset val="100"/>
        <c:noMultiLvlLbl val="0"/>
      </c:catAx>
      <c:valAx>
        <c:axId val="10007088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0703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Productos'!$G$4:$G$7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72160"/>
        <c:axId val="100272720"/>
      </c:barChart>
      <c:catAx>
        <c:axId val="1002721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272720"/>
        <c:crosses val="autoZero"/>
        <c:auto val="1"/>
        <c:lblAlgn val="ctr"/>
        <c:lblOffset val="100"/>
        <c:noMultiLvlLbl val="0"/>
      </c:catAx>
      <c:valAx>
        <c:axId val="10027272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2721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Procesos'!$H$4:$H$6</c:f>
              <c:numCache>
                <c:formatCode>0%</c:formatCode>
                <c:ptCount val="3"/>
                <c:pt idx="0">
                  <c:v>1</c:v>
                </c:pt>
                <c:pt idx="1">
                  <c:v>0.93333333333333324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75520"/>
        <c:axId val="100276080"/>
      </c:barChart>
      <c:catAx>
        <c:axId val="100275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276080"/>
        <c:crosses val="autoZero"/>
        <c:auto val="1"/>
        <c:lblAlgn val="ctr"/>
        <c:lblOffset val="100"/>
        <c:noMultiLvlLbl val="0"/>
      </c:catAx>
      <c:valAx>
        <c:axId val="100276080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2755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Índice</a:t>
            </a:r>
            <a:r>
              <a:rPr lang="es-MX" baseline="0"/>
              <a:t> de Satisfacción</a:t>
            </a:r>
            <a:endParaRPr lang="es-MX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Satisfacción'!$E$4:$E$7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Satisfacción'!$F$4:$F$7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Satisfacción'!$G$4:$G$7</c:f>
              <c:numCache>
                <c:formatCode>0.00%</c:formatCode>
                <c:ptCount val="4"/>
                <c:pt idx="0">
                  <c:v>0.88</c:v>
                </c:pt>
                <c:pt idx="1">
                  <c:v>0.91</c:v>
                </c:pt>
                <c:pt idx="2">
                  <c:v>1</c:v>
                </c:pt>
                <c:pt idx="3">
                  <c:v>0.88</c:v>
                </c:pt>
              </c:numCache>
            </c:numRef>
          </c:val>
        </c:ser>
        <c:ser>
          <c:idx val="3"/>
          <c:order val="3"/>
          <c:invertIfNegative val="0"/>
          <c:cat>
            <c:strRef>
              <c:f>'Indice de Satisfacción'!$D$4:$D$7</c:f>
              <c:strCache>
                <c:ptCount val="4"/>
                <c:pt idx="0">
                  <c:v>Qualtop</c:v>
                </c:pt>
                <c:pt idx="1">
                  <c:v>SYE</c:v>
                </c:pt>
                <c:pt idx="2">
                  <c:v>HTBP</c:v>
                </c:pt>
                <c:pt idx="3">
                  <c:v>Cinovatec</c:v>
                </c:pt>
              </c:strCache>
            </c:strRef>
          </c:cat>
          <c:val>
            <c:numRef>
              <c:f>'Indice de Satisfacción'!$H$4:$H$7</c:f>
              <c:numCache>
                <c:formatCode>0.00%</c:formatCode>
                <c:ptCount val="4"/>
                <c:pt idx="0">
                  <c:v>0.94</c:v>
                </c:pt>
                <c:pt idx="1">
                  <c:v>0.97</c:v>
                </c:pt>
                <c:pt idx="2">
                  <c:v>1</c:v>
                </c:pt>
                <c:pt idx="3">
                  <c:v>0.94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475392"/>
        <c:axId val="99475952"/>
      </c:barChart>
      <c:catAx>
        <c:axId val="99475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475952"/>
        <c:crosses val="autoZero"/>
        <c:auto val="1"/>
        <c:lblAlgn val="ctr"/>
        <c:lblOffset val="100"/>
        <c:noMultiLvlLbl val="0"/>
      </c:catAx>
      <c:valAx>
        <c:axId val="99475952"/>
        <c:scaling>
          <c:orientation val="minMax"/>
          <c:max val="1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994753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Mayo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29/05/2015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8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721237"/>
              </p:ext>
            </p:extLst>
          </p:nvPr>
        </p:nvGraphicFramePr>
        <p:xfrm>
          <a:off x="1259632" y="2000250"/>
          <a:ext cx="6336703" cy="387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83917"/>
              </p:ext>
            </p:extLst>
          </p:nvPr>
        </p:nvGraphicFramePr>
        <p:xfrm>
          <a:off x="457200" y="1385817"/>
          <a:ext cx="8686802" cy="4335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35"/>
                <a:gridCol w="1581725"/>
                <a:gridCol w="634382"/>
                <a:gridCol w="634382"/>
                <a:gridCol w="634382"/>
                <a:gridCol w="634382"/>
                <a:gridCol w="1581725"/>
                <a:gridCol w="1581725"/>
                <a:gridCol w="634382"/>
                <a:gridCol w="634382"/>
              </a:tblGrid>
              <a:tr h="23595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ID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IMPACTO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986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8988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99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Perdida de Servidor por falla en el equipo o siniestro natural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respaldos preventivos con toda la informacion en un lugar diferente al ordenador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Reinstalar servicio en un servidor distinto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99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Desviaciones elevadas a causa de pocos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servicio adecuado para que los clientes comiencen a recomendar los servicios otorgados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Buscar mas clientes para poder invertir mas tiempo del planeado en la ejecucion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Ocurrido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64989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el servicio web en ocasiones es inestable existe la probabilidad de que el sistema utilizado de tickets sea inaccesible por algunos momentos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0,9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limpiezas y mantenimintos adecuados al servicio HTTP del servidor para evitar fallas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registro temporal en herramientas secundarias y en caso de falla total migrar la informacion a la herramienta vtigger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1991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Perdida o falta de integrantes del equipo basico de trabajo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Capacitar a todo el personal en diversas secciones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Dividir tareas del trabajo diario entre integrantes disponibles y en caso de ausencia definitiva contratacion de personale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99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7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Desviaciones de costos y esfuerzo elevadas a causa de exceso de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Distribucion de trabajo entre equipo de trabajo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Contratacion y capacitacion de personal nuevo que pueda cubrir necesidades de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899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Perdida de repositorio de datos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0,75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espaldo secundario en maquinas ajenas al repositorio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Generacion de un repositorio nuevo que contenga los datos del proyecto agregados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Mitigado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57200" y="5733256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genera cambios en riesgos encontrados ni se encuentran riesgos potenciales que deban ser anexados.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7516" t="27360" r="29329" b="36219"/>
          <a:stretch/>
        </p:blipFill>
        <p:spPr>
          <a:xfrm>
            <a:off x="786715" y="1600200"/>
            <a:ext cx="7902579" cy="4061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27399"/>
              </p:ext>
            </p:extLst>
          </p:nvPr>
        </p:nvGraphicFramePr>
        <p:xfrm>
          <a:off x="755576" y="1628804"/>
          <a:ext cx="8136904" cy="4104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055"/>
                <a:gridCol w="2794493"/>
                <a:gridCol w="2630109"/>
                <a:gridCol w="1397247"/>
              </a:tblGrid>
              <a:tr h="31996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Bitacora de Respaldos semanales en el servicio de tickets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04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Fecha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Responsable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fecha en Repositorio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Estado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20/03/2015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27/03/2015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27/03/2015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03/04/2015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03/04/2015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17/04/2015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17/04/2015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24/04/2015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 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01/05/2015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30/04/2015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08/05/2015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08/05/2015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15/05/2015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Realizada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44045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22/05/2015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Jovanny Zepeda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22/05/2015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Realizada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94246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Febrero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27-02-15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27-02-15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Marzo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31-03-15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31-03-15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Abril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30-04-15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30-04-15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Mayo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29-05-15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29-05-15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Fidel Reyna        – Dirección.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Samuel Reyna    – Técnico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Jovanny</a:t>
            </a:r>
            <a:r>
              <a:rPr lang="es-ES" dirty="0"/>
              <a:t> Zepeda – Técnico de </a:t>
            </a:r>
            <a:r>
              <a:rPr lang="es-ES" dirty="0" err="1"/>
              <a:t>sorporte</a:t>
            </a:r>
            <a:r>
              <a:rPr lang="es-ES" dirty="0"/>
              <a:t> y coordinador de soporte.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dirty="0"/>
              <a:t> Capacitaciones: hasta la fecha no se han recibido capacitaciones, motive por el cual esta sección es anulada.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" name="1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040880"/>
              </p:ext>
            </p:extLst>
          </p:nvPr>
        </p:nvGraphicFramePr>
        <p:xfrm>
          <a:off x="457200" y="1052736"/>
          <a:ext cx="46672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2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610820"/>
              </p:ext>
            </p:extLst>
          </p:nvPr>
        </p:nvGraphicFramePr>
        <p:xfrm>
          <a:off x="4150257" y="4057686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5220072" y="1268760"/>
            <a:ext cx="3465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lo acordado en la Reunión de monitoreo la sesión anterior se deja de dar señalamiento en la desviación existente en costos y esfuerzos.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2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235469"/>
              </p:ext>
            </p:extLst>
          </p:nvPr>
        </p:nvGraphicFramePr>
        <p:xfrm>
          <a:off x="451484" y="980728"/>
          <a:ext cx="8011584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4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91513"/>
              </p:ext>
            </p:extLst>
          </p:nvPr>
        </p:nvGraphicFramePr>
        <p:xfrm>
          <a:off x="0" y="3717032"/>
          <a:ext cx="7495117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presenta ningún cambio conforme la evaluación anterior.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09132"/>
              </p:ext>
            </p:extLst>
          </p:nvPr>
        </p:nvGraphicFramePr>
        <p:xfrm>
          <a:off x="4250793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547581"/>
              </p:ext>
            </p:extLst>
          </p:nvPr>
        </p:nvGraphicFramePr>
        <p:xfrm>
          <a:off x="2411760" y="234888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624382"/>
              </p:ext>
            </p:extLst>
          </p:nvPr>
        </p:nvGraphicFramePr>
        <p:xfrm>
          <a:off x="2123728" y="220486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5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385384"/>
              </p:ext>
            </p:extLst>
          </p:nvPr>
        </p:nvGraphicFramePr>
        <p:xfrm>
          <a:off x="1890712" y="2000250"/>
          <a:ext cx="53625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628</Words>
  <Application>Microsoft Office PowerPoint</Application>
  <PresentationFormat>Presentación en pantalla (4:3)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29</cp:revision>
  <dcterms:modified xsi:type="dcterms:W3CDTF">2015-06-17T15:57:07Z</dcterms:modified>
</cp:coreProperties>
</file>