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6363.6979999999994</c:v>
                </c:pt>
                <c:pt idx="1">
                  <c:v>4244.8237999999992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000240"/>
        <c:axId val="136000800"/>
      </c:barChart>
      <c:catAx>
        <c:axId val="136000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6000800"/>
        <c:crosses val="autoZero"/>
        <c:auto val="1"/>
        <c:lblAlgn val="ctr"/>
        <c:lblOffset val="100"/>
        <c:noMultiLvlLbl val="0"/>
      </c:catAx>
      <c:valAx>
        <c:axId val="136000800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36000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471519702421305"/>
          <c:y val="0.20311111111111116"/>
          <c:w val="0.86762475882567658"/>
          <c:h val="0.6691408573928259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Procesos'!$J$4:$J$6</c:f>
              <c:numCache>
                <c:formatCode>0%</c:formatCode>
                <c:ptCount val="3"/>
                <c:pt idx="0">
                  <c:v>1</c:v>
                </c:pt>
                <c:pt idx="1">
                  <c:v>0.96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998000"/>
        <c:axId val="193777344"/>
      </c:barChart>
      <c:catAx>
        <c:axId val="13599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3777344"/>
        <c:crosses val="autoZero"/>
        <c:auto val="1"/>
        <c:lblAlgn val="ctr"/>
        <c:lblOffset val="100"/>
        <c:noMultiLvlLbl val="0"/>
      </c:catAx>
      <c:valAx>
        <c:axId val="19377734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59980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Febrero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'Indice de Satisfacción'!$F$2</c:f>
              <c:strCache>
                <c:ptCount val="1"/>
                <c:pt idx="0">
                  <c:v>Marzo</c:v>
                </c:pt>
              </c:strCache>
            </c:strRef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'Indice de Satisfacción'!$G$2</c:f>
              <c:strCache>
                <c:ptCount val="1"/>
                <c:pt idx="0">
                  <c:v>Abril</c:v>
                </c:pt>
              </c:strCache>
            </c:strRef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ser>
          <c:idx val="3"/>
          <c:order val="3"/>
          <c:tx>
            <c:strRef>
              <c:f>'Indice de Satisfacción'!$H$2</c:f>
              <c:strCache>
                <c:ptCount val="1"/>
                <c:pt idx="0">
                  <c:v>Mayo</c:v>
                </c:pt>
              </c:strCache>
            </c:strRef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Satisfacción'!$H$4:$H$7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</c:ser>
        <c:ser>
          <c:idx val="4"/>
          <c:order val="4"/>
          <c:tx>
            <c:strRef>
              <c:f>'Indice de Satisfacción'!$I$2</c:f>
              <c:strCache>
                <c:ptCount val="1"/>
                <c:pt idx="0">
                  <c:v>Junio</c:v>
                </c:pt>
              </c:strCache>
            </c:strRef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Satisfacción'!$I$4:$I$7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5"/>
          <c:order val="5"/>
          <c:tx>
            <c:strRef>
              <c:f>'Indice de Satisfacción'!$J$2</c:f>
              <c:strCache>
                <c:ptCount val="1"/>
                <c:pt idx="0">
                  <c:v>Julio</c:v>
                </c:pt>
              </c:strCache>
            </c:strRef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Satisfacción'!$J$4:$J$7</c:f>
              <c:numCache>
                <c:formatCode>0.00%</c:formatCode>
                <c:ptCount val="4"/>
                <c:pt idx="0">
                  <c:v>0.97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804944"/>
        <c:axId val="132804384"/>
      </c:barChart>
      <c:catAx>
        <c:axId val="132804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2804384"/>
        <c:crosses val="autoZero"/>
        <c:auto val="1"/>
        <c:lblAlgn val="ctr"/>
        <c:lblOffset val="100"/>
        <c:noMultiLvlLbl val="0"/>
      </c:catAx>
      <c:valAx>
        <c:axId val="132804384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1328049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0.00%</c:formatCode>
                <c:ptCount val="2"/>
                <c:pt idx="0">
                  <c:v>0.36292942236460113</c:v>
                </c:pt>
                <c:pt idx="1">
                  <c:v>0.25447399156616157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310608"/>
        <c:axId val="137308928"/>
      </c:barChart>
      <c:catAx>
        <c:axId val="137310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7308928"/>
        <c:crosses val="autoZero"/>
        <c:auto val="1"/>
        <c:lblAlgn val="ctr"/>
        <c:lblOffset val="100"/>
        <c:noMultiLvlLbl val="0"/>
      </c:catAx>
      <c:valAx>
        <c:axId val="137308928"/>
        <c:scaling>
          <c:orientation val="minMax"/>
          <c:max val="1"/>
          <c:min val="0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37310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160</c:v>
                </c:pt>
                <c:pt idx="1">
                  <c:v>60</c:v>
                </c:pt>
                <c:pt idx="2">
                  <c:v>91.2</c:v>
                </c:pt>
                <c:pt idx="3">
                  <c:v>45.2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135</c:v>
                </c:pt>
                <c:pt idx="1">
                  <c:v>17.899999999999999</c:v>
                </c:pt>
                <c:pt idx="2">
                  <c:v>92.3</c:v>
                </c:pt>
                <c:pt idx="3">
                  <c:v>9.69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90848"/>
        <c:axId val="46100368"/>
      </c:barChart>
      <c:catAx>
        <c:axId val="46090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6100368"/>
        <c:crosses val="autoZero"/>
        <c:auto val="1"/>
        <c:lblAlgn val="ctr"/>
        <c:lblOffset val="100"/>
        <c:noMultiLvlLbl val="0"/>
      </c:catAx>
      <c:valAx>
        <c:axId val="461003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609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0.15625</c:v>
                </c:pt>
                <c:pt idx="1">
                  <c:v>0.70166666666666666</c:v>
                </c:pt>
                <c:pt idx="2">
                  <c:v>-1.2061403508771867E-2</c:v>
                </c:pt>
                <c:pt idx="3">
                  <c:v>0.78561946902654878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305008"/>
        <c:axId val="137310048"/>
      </c:barChart>
      <c:catAx>
        <c:axId val="137305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7310048"/>
        <c:crosses val="autoZero"/>
        <c:auto val="1"/>
        <c:lblAlgn val="ctr"/>
        <c:lblOffset val="100"/>
        <c:noMultiLvlLbl val="0"/>
      </c:catAx>
      <c:valAx>
        <c:axId val="13731004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7305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Física!$I$4:$I$6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718384"/>
        <c:axId val="93718944"/>
      </c:barChart>
      <c:catAx>
        <c:axId val="93718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718944"/>
        <c:crosses val="autoZero"/>
        <c:auto val="1"/>
        <c:lblAlgn val="ctr"/>
        <c:lblOffset val="100"/>
        <c:noMultiLvlLbl val="0"/>
      </c:catAx>
      <c:valAx>
        <c:axId val="9371894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37183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Funcional!$J$4:$J$6</c:f>
              <c:numCache>
                <c:formatCode>0%</c:formatCode>
                <c:ptCount val="3"/>
                <c:pt idx="0">
                  <c:v>0.95833333333333337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564032"/>
        <c:axId val="93560672"/>
      </c:barChart>
      <c:catAx>
        <c:axId val="93564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560672"/>
        <c:crosses val="autoZero"/>
        <c:auto val="1"/>
        <c:lblAlgn val="ctr"/>
        <c:lblOffset val="100"/>
        <c:noMultiLvlLbl val="0"/>
      </c:catAx>
      <c:valAx>
        <c:axId val="935606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35640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Productos'!$I$4:$I$7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906176"/>
        <c:axId val="93906736"/>
      </c:barChart>
      <c:catAx>
        <c:axId val="93906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906736"/>
        <c:crosses val="autoZero"/>
        <c:auto val="1"/>
        <c:lblAlgn val="ctr"/>
        <c:lblOffset val="100"/>
        <c:noMultiLvlLbl val="0"/>
      </c:catAx>
      <c:valAx>
        <c:axId val="9390673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39061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Productos'!$C$11:$C$13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auditorias</c:v>
                </c:pt>
              </c:strCache>
            </c:strRef>
          </c:cat>
          <c:val>
            <c:numRef>
              <c:f>'Apego a Productos'!$I$11:$I$13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5-4687-9B4D-5A5CC565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909536"/>
        <c:axId val="93910096"/>
      </c:barChart>
      <c:catAx>
        <c:axId val="93909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910096"/>
        <c:crosses val="autoZero"/>
        <c:auto val="1"/>
        <c:lblAlgn val="ctr"/>
        <c:lblOffset val="100"/>
        <c:noMultiLvlLbl val="0"/>
      </c:catAx>
      <c:valAx>
        <c:axId val="939100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39095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Organizacional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Procesos'!$C$10:$C$12</c:f>
              <c:strCache>
                <c:ptCount val="3"/>
                <c:pt idx="0">
                  <c:v>Metricas </c:v>
                </c:pt>
                <c:pt idx="1">
                  <c:v>Calidad</c:v>
                </c:pt>
                <c:pt idx="2">
                  <c:v>Configuración</c:v>
                </c:pt>
              </c:strCache>
            </c:strRef>
          </c:cat>
          <c:val>
            <c:numRef>
              <c:f>'Apego a Procesos'!$I$10:$I$12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0-45A3-B614-F9841A45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098144"/>
        <c:axId val="94098704"/>
      </c:barChart>
      <c:catAx>
        <c:axId val="94098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4098704"/>
        <c:crosses val="autoZero"/>
        <c:auto val="1"/>
        <c:lblAlgn val="ctr"/>
        <c:lblOffset val="100"/>
        <c:noMultiLvlLbl val="0"/>
      </c:catAx>
      <c:valAx>
        <c:axId val="9409870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40981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Julio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30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/07/2015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179512" y="1124744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697496"/>
              </p:ext>
            </p:extLst>
          </p:nvPr>
        </p:nvGraphicFramePr>
        <p:xfrm>
          <a:off x="1475656" y="1628800"/>
          <a:ext cx="590465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57200" y="573325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genera un cambio en el plan de riesgos ya que los problemas pueden presentarse nuevamente, se presenta un problema de desviación elevada por carga de trabajo y a su vez se presenta problemas de acceso al repositorio de almacenamiento el día martes 29.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99250"/>
              </p:ext>
            </p:extLst>
          </p:nvPr>
        </p:nvGraphicFramePr>
        <p:xfrm>
          <a:off x="457199" y="1052736"/>
          <a:ext cx="8686802" cy="4680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55"/>
                <a:gridCol w="1445223"/>
                <a:gridCol w="579636"/>
                <a:gridCol w="579636"/>
                <a:gridCol w="579636"/>
                <a:gridCol w="579636"/>
                <a:gridCol w="1445223"/>
                <a:gridCol w="1445223"/>
                <a:gridCol w="579636"/>
                <a:gridCol w="579636"/>
                <a:gridCol w="749662"/>
              </a:tblGrid>
              <a:tr h="20019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ID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600" u="none" strike="noStrike">
                          <a:effectLst/>
                        </a:rPr>
                        <a:t>DESCRIPCIÓN DEL RIESGO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IMPACTO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PROBABILIDAD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EXPOSICIÓN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PRIORIDAD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PLAN DE MITIGACIÓN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PLAN DE CONTINGENCIA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RESPONSABLE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STATUS</a:t>
                      </a:r>
                      <a:endParaRPr lang="es-MX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Observaciones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465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40%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1,2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500" u="none" strike="noStrike">
                          <a:effectLst/>
                        </a:rPr>
                        <a:t>Generar políticas que refuercen el uso de los procesos</a:t>
                      </a:r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600" u="none" strike="noStrike">
                          <a:effectLst/>
                        </a:rPr>
                      </a:br>
                      <a:r>
                        <a:rPr lang="es-ES" sz="600" u="none" strike="noStrike">
                          <a:effectLst/>
                        </a:rPr>
                        <a:t>Adecuar los procesos de acuerdo a la operación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Mitigado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 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04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30%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1,5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Mitigado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 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04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20%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Generar respaldos preventivos con toda la informacion en un lugar diferente al ordenador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Reinstalar servicio en un servidor distinto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effectLst/>
                        </a:rPr>
                        <a:t>Ocurrio en Junio , sin embargo queda abierto por que puede ocurrir nuevamente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232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Desviaciones elevadas a causa de pocos clientes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65%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1,3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Fidel Reyna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u="none" strike="noStrike">
                          <a:effectLst/>
                        </a:rPr>
                        <a:t>Ocurrido desde Febrero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3877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45%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0,9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effectLst/>
                        </a:rPr>
                        <a:t>Ocurrido en Junio tras la perdida del servidor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310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6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6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55%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2,2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Capacitar a todo el personal en diversas secciones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Fidel Reyna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effectLst/>
                        </a:rPr>
                        <a:t>Ocurrido por la  retirada de un integrante en Junio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3877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7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60%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1,8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Distribucion de trabajo entre equipo de trabajo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Fidel Reyna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effectLst/>
                        </a:rPr>
                        <a:t>Se presenta una pequena desviacion en julio por un mes mas largo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04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8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600" u="none" strike="noStrike">
                          <a:effectLst/>
                        </a:rPr>
                        <a:t>Perdida de repositorio de datos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15%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0,75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Generar respaldo secundario en maquinas ajenas al repositorio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effectLst/>
                        </a:rPr>
                        <a:t>Ocurrido a principios de Junio por inestabilidad en documentos.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04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9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Acceso denegado al dispositivo de respaldo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4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15%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0,6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3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effectLst/>
                        </a:rPr>
                        <a:t>Generar adquisicion de un dispositivo secundario que lea discos duros del actual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600" u="none" strike="noStrike">
                          <a:effectLst/>
                        </a:rPr>
                        <a:t>Solicitar al usuario cargar en usb la informacion mas reciente que ha generado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Jovanny Zepeda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u="none" strike="noStrike">
                          <a:effectLst/>
                        </a:rPr>
                        <a:t>Abierto</a:t>
                      </a:r>
                      <a:endParaRPr lang="es-MX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effectLst/>
                        </a:rPr>
                        <a:t>Ocurrido en Junio por problema de clima, presentado en martes 28 Julio.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241550" y="1441450"/>
          <a:ext cx="4661317" cy="397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588"/>
                <a:gridCol w="1563305"/>
                <a:gridCol w="1525175"/>
                <a:gridCol w="810249"/>
              </a:tblGrid>
              <a:tr h="1766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Bitacora de Respaldos semanales en el servicio de tickets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999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Responsable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en Repositorio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Estado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01/05/2015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29/05/2015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29/05/2015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05/06/2015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05/06/2015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12/06/2015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19/06/2015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19/06/2015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26/06/2015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26/06/2015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03/07/2015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03/07/2015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17/07/2015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  <a:tr h="18999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24/07/2015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Realizada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0" marR="9500" marT="9500" marB="0" anchor="b"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763688" y="537321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No se muestra respaldo del 31 ya q no se ha generado por el día 30 en el cual se realizo el reporte.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418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Febrero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Marzo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31-03-15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31-03-15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Abril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Junio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26-06-15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26-06-15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Julio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30-06-15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30-06-15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smtClean="0"/>
              <a:t>soporte </a:t>
            </a:r>
            <a:r>
              <a:rPr lang="es-ES" dirty="0"/>
              <a:t>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smtClean="0"/>
              <a:t>Capacitaciones: Solo se ha recibido capacitación sobre los procesos de la empresa, fuera de ello se otorga material de autoaprendizaje para el beneficio del equipo de trabajo.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268760"/>
            <a:ext cx="346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costos muestran un mejor estado de uso, esto se debe a un ajuste al momento de generar cálculos en el momento de generar el concentrado mensual.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97405"/>
              </p:ext>
            </p:extLst>
          </p:nvPr>
        </p:nvGraphicFramePr>
        <p:xfrm>
          <a:off x="487354" y="836712"/>
          <a:ext cx="4741333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599348"/>
              </p:ext>
            </p:extLst>
          </p:nvPr>
        </p:nvGraphicFramePr>
        <p:xfrm>
          <a:off x="4107098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7308304" y="4005064"/>
            <a:ext cx="183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una desviación en la planeación del mantenimiento preventivo debido a que se usaron 5 semanas en este mes</a:t>
            </a:r>
            <a:endParaRPr lang="es-MX" dirty="0"/>
          </a:p>
        </p:txBody>
      </p:sp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635376"/>
              </p:ext>
            </p:extLst>
          </p:nvPr>
        </p:nvGraphicFramePr>
        <p:xfrm>
          <a:off x="457200" y="1218398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87218"/>
              </p:ext>
            </p:extLst>
          </p:nvPr>
        </p:nvGraphicFramePr>
        <p:xfrm>
          <a:off x="-42797" y="3717032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encuentran cambios hasta el momento en los resultados físicos.</a:t>
            </a:r>
          </a:p>
          <a:p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92552"/>
              </p:ext>
            </p:extLst>
          </p:nvPr>
        </p:nvGraphicFramePr>
        <p:xfrm>
          <a:off x="4499992" y="112474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3568" y="160020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un pequeño cambio en línea base, sin embargo no es de gran importancia debido a que es muy similar al pasado.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253662"/>
              </p:ext>
            </p:extLst>
          </p:nvPr>
        </p:nvGraphicFramePr>
        <p:xfrm>
          <a:off x="3995936" y="1196752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980117"/>
              </p:ext>
            </p:extLst>
          </p:nvPr>
        </p:nvGraphicFramePr>
        <p:xfrm>
          <a:off x="323528" y="112474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391526"/>
              </p:ext>
            </p:extLst>
          </p:nvPr>
        </p:nvGraphicFramePr>
        <p:xfrm>
          <a:off x="2628860" y="4000500"/>
          <a:ext cx="65246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076056" y="14162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muestran cambios en dicha sección.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6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73166"/>
              </p:ext>
            </p:extLst>
          </p:nvPr>
        </p:nvGraphicFramePr>
        <p:xfrm>
          <a:off x="4499992" y="4010025"/>
          <a:ext cx="4448175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932040" y="141624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resultados en dicha sección son muy similares al mes anterior.</a:t>
            </a:r>
            <a:endParaRPr lang="es-MX" dirty="0"/>
          </a:p>
        </p:txBody>
      </p:sp>
      <p:graphicFrame>
        <p:nvGraphicFramePr>
          <p:cNvPr id="8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237213"/>
              </p:ext>
            </p:extLst>
          </p:nvPr>
        </p:nvGraphicFramePr>
        <p:xfrm>
          <a:off x="489176" y="1416240"/>
          <a:ext cx="3739704" cy="250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927</Words>
  <Application>Microsoft Office PowerPoint</Application>
  <PresentationFormat>Presentación en pantalla (4:3)</PresentationFormat>
  <Paragraphs>255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37</cp:revision>
  <dcterms:modified xsi:type="dcterms:W3CDTF">2015-07-30T17:02:47Z</dcterms:modified>
</cp:coreProperties>
</file>