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qtp\qualtcom\Organizacional\Medicion%20y%20Monitoreo\Concentrado_M&#233;tricas-150529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qtp\qualtcom\Organizacional\Medicion%20y%20Monitoreo\Concentrado_M&#233;tricas-150529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qtp\qualtcom\Organizacional\Medicion%20y%20Monitoreo\Concentrado_M&#233;tricas-150529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qtp\qualtcom\Organizacional\Medicion%20y%20Monitoreo\Concentrado_M&#233;tricas-150529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Costo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costos'!$C$18:$C$19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costos'!$C$20:$C$21</c:f>
              <c:numCache>
                <c:formatCode>_-"$"* #,##0.00_-;\-"$"* #,##0.00_-;_-"$"* "-"??_-;_-@_-</c:formatCode>
                <c:ptCount val="2"/>
                <c:pt idx="0">
                  <c:v>9989</c:v>
                </c:pt>
                <c:pt idx="1">
                  <c:v>5693.7300000000005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3-4939-9302-9660B3AF6930}"/>
            </c:ext>
          </c:extLst>
        </c:ser>
        <c:ser>
          <c:idx val="1"/>
          <c:order val="1"/>
          <c:tx>
            <c:strRef>
              <c:f>'Desviacion de costos'!$D$18:$D$19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costos'!$D$20:$D$21</c:f>
              <c:numCache>
                <c:formatCode>_-"$"* #,##0.00_-;\-"$"* #,##0.00_-;_-"$"* "-"??_-;_-@_-</c:formatCode>
                <c:ptCount val="2"/>
                <c:pt idx="0">
                  <c:v>1415.08</c:v>
                </c:pt>
                <c:pt idx="1">
                  <c:v>861.16600000000005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3-4939-9302-9660B3AF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037968"/>
        <c:axId val="162038528"/>
      </c:barChart>
      <c:catAx>
        <c:axId val="162037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2038528"/>
        <c:crosses val="autoZero"/>
        <c:auto val="1"/>
        <c:lblAlgn val="ctr"/>
        <c:lblOffset val="100"/>
        <c:noMultiLvlLbl val="0"/>
      </c:catAx>
      <c:valAx>
        <c:axId val="162038528"/>
        <c:scaling>
          <c:orientation val="minMax"/>
        </c:scaling>
        <c:delete val="0"/>
        <c:axPos val="l"/>
        <c:majorGridlines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162037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costos'!$E$18:$E$19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costos'!$E$20:$E$21</c:f>
              <c:numCache>
                <c:formatCode>0%</c:formatCode>
                <c:ptCount val="2"/>
                <c:pt idx="0">
                  <c:v>0.85833616978676541</c:v>
                </c:pt>
                <c:pt idx="1">
                  <c:v>0.84875187267397645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3-4413-9153-0DEA66086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040768"/>
        <c:axId val="162041328"/>
      </c:barChart>
      <c:catAx>
        <c:axId val="162040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2041328"/>
        <c:crosses val="autoZero"/>
        <c:auto val="1"/>
        <c:lblAlgn val="ctr"/>
        <c:lblOffset val="100"/>
        <c:noMultiLvlLbl val="0"/>
      </c:catAx>
      <c:valAx>
        <c:axId val="162041328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620407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Esfuerzo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esfuerzo'!$D$18:$D$19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esfuerzo'!$D$20:$D$26</c:f>
              <c:numCache>
                <c:formatCode>General</c:formatCode>
                <c:ptCount val="7"/>
                <c:pt idx="0">
                  <c:v>91.2</c:v>
                </c:pt>
                <c:pt idx="1">
                  <c:v>45.6</c:v>
                </c:pt>
                <c:pt idx="2">
                  <c:v>45.600000000000009</c:v>
                </c:pt>
                <c:pt idx="3">
                  <c:v>91.200000000000017</c:v>
                </c:pt>
                <c:pt idx="4">
                  <c:v>1</c:v>
                </c:pt>
                <c:pt idx="5">
                  <c:v>2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1-4054-8548-137549410953}"/>
            </c:ext>
          </c:extLst>
        </c:ser>
        <c:ser>
          <c:idx val="1"/>
          <c:order val="1"/>
          <c:tx>
            <c:strRef>
              <c:f>'Desviacion de esfuerzo'!$E$18:$E$19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esfuerzo'!$E$20:$E$26</c:f>
              <c:numCache>
                <c:formatCode>General</c:formatCode>
                <c:ptCount val="7"/>
                <c:pt idx="0">
                  <c:v>30</c:v>
                </c:pt>
                <c:pt idx="1">
                  <c:v>4</c:v>
                </c:pt>
                <c:pt idx="2">
                  <c:v>8</c:v>
                </c:pt>
                <c:pt idx="3">
                  <c:v>11.3</c:v>
                </c:pt>
                <c:pt idx="4">
                  <c:v>1</c:v>
                </c:pt>
                <c:pt idx="5">
                  <c:v>1.6</c:v>
                </c:pt>
                <c:pt idx="6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41-4054-8548-137549410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670496"/>
        <c:axId val="164671056"/>
      </c:barChart>
      <c:catAx>
        <c:axId val="1646704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4671056"/>
        <c:crosses val="autoZero"/>
        <c:auto val="1"/>
        <c:lblAlgn val="ctr"/>
        <c:lblOffset val="100"/>
        <c:noMultiLvlLbl val="0"/>
      </c:catAx>
      <c:valAx>
        <c:axId val="1646710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646704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914399648541786"/>
          <c:y val="0.21350366918420913"/>
          <c:w val="0.85941108219841622"/>
          <c:h val="0.61142464334815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'Desviacion de esfuerzo'!$F$18:$F$19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esfuerzo'!$F$20:$F$26</c:f>
              <c:numCache>
                <c:formatCode>0%</c:formatCode>
                <c:ptCount val="7"/>
                <c:pt idx="0">
                  <c:v>0.67105263157894735</c:v>
                </c:pt>
                <c:pt idx="1">
                  <c:v>0.91228070175438591</c:v>
                </c:pt>
                <c:pt idx="2">
                  <c:v>0.82456140350877194</c:v>
                </c:pt>
                <c:pt idx="3">
                  <c:v>0.87609649122807021</c:v>
                </c:pt>
                <c:pt idx="4">
                  <c:v>0</c:v>
                </c:pt>
                <c:pt idx="5">
                  <c:v>0.19999999999999996</c:v>
                </c:pt>
                <c:pt idx="6">
                  <c:v>0.65999999999999992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6-4A10-8FB4-B31601AB0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673296"/>
        <c:axId val="164673856"/>
      </c:barChart>
      <c:catAx>
        <c:axId val="164673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4673856"/>
        <c:crosses val="autoZero"/>
        <c:auto val="1"/>
        <c:lblAlgn val="ctr"/>
        <c:lblOffset val="100"/>
        <c:noMultiLvlLbl val="0"/>
      </c:catAx>
      <c:valAx>
        <c:axId val="164673856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64673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Fisica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Física!$C$4:$C$6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Física!$G$4:$G$6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B34-A872-319CA75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676096"/>
        <c:axId val="164676656"/>
      </c:barChart>
      <c:catAx>
        <c:axId val="1646760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4676656"/>
        <c:crosses val="autoZero"/>
        <c:auto val="1"/>
        <c:lblAlgn val="ctr"/>
        <c:lblOffset val="100"/>
        <c:noMultiLvlLbl val="0"/>
      </c:catAx>
      <c:valAx>
        <c:axId val="16467665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6467609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Funcional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Funcional!$C$4:$C$6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Funcional!$H$4:$H$6</c:f>
              <c:numCache>
                <c:formatCode>0%</c:formatCode>
                <c:ptCount val="3"/>
                <c:pt idx="0">
                  <c:v>0.9375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9-423C-992C-CF9E6DAA3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522912"/>
        <c:axId val="164523472"/>
      </c:barChart>
      <c:catAx>
        <c:axId val="1645229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4523472"/>
        <c:crosses val="autoZero"/>
        <c:auto val="1"/>
        <c:lblAlgn val="ctr"/>
        <c:lblOffset val="100"/>
        <c:noMultiLvlLbl val="0"/>
      </c:catAx>
      <c:valAx>
        <c:axId val="16452347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6452291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Productos'!$C$4:$C$7</c:f>
              <c:strCache>
                <c:ptCount val="4"/>
                <c:pt idx="0">
                  <c:v>Plan estratégico</c:v>
                </c:pt>
                <c:pt idx="1">
                  <c:v>Estimación</c:v>
                </c:pt>
                <c:pt idx="2">
                  <c:v>Catalogo de servicios</c:v>
                </c:pt>
                <c:pt idx="3">
                  <c:v>Reporte de monitoreo</c:v>
                </c:pt>
              </c:strCache>
            </c:strRef>
          </c:cat>
          <c:val>
            <c:numRef>
              <c:f>'Apego a Productos'!$G$4:$G$7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F-40C8-BC5D-40B2D449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526272"/>
        <c:axId val="164526832"/>
      </c:barChart>
      <c:catAx>
        <c:axId val="164526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4526832"/>
        <c:crosses val="autoZero"/>
        <c:auto val="1"/>
        <c:lblAlgn val="ctr"/>
        <c:lblOffset val="100"/>
        <c:noMultiLvlLbl val="0"/>
      </c:catAx>
      <c:valAx>
        <c:axId val="16452683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6452627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Procesos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Procesos'!$C$4:$C$6</c:f>
              <c:strCache>
                <c:ptCount val="3"/>
                <c:pt idx="0">
                  <c:v>Planeación</c:v>
                </c:pt>
                <c:pt idx="1">
                  <c:v>Ejecución</c:v>
                </c:pt>
                <c:pt idx="2">
                  <c:v>Monitoreo</c:v>
                </c:pt>
              </c:strCache>
            </c:strRef>
          </c:cat>
          <c:val>
            <c:numRef>
              <c:f>'Apego a Procesos'!$H$4:$H$6</c:f>
              <c:numCache>
                <c:formatCode>0%</c:formatCode>
                <c:ptCount val="3"/>
                <c:pt idx="0">
                  <c:v>1</c:v>
                </c:pt>
                <c:pt idx="1">
                  <c:v>0.93333333333333324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1-4473-B8C0-833A558A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746304"/>
        <c:axId val="164746864"/>
      </c:barChart>
      <c:catAx>
        <c:axId val="1647463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4746864"/>
        <c:crosses val="autoZero"/>
        <c:auto val="1"/>
        <c:lblAlgn val="ctr"/>
        <c:lblOffset val="100"/>
        <c:noMultiLvlLbl val="0"/>
      </c:catAx>
      <c:valAx>
        <c:axId val="164746864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6474630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Índice</a:t>
            </a:r>
            <a:r>
              <a:rPr lang="es-MX" baseline="0"/>
              <a:t> de Satisfacción</a:t>
            </a:r>
            <a:endParaRPr lang="es-MX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Satisfacción'!$E$4:$E$7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Satisfacción'!$F$4:$F$7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Satisfacción'!$G$4:$G$7</c:f>
              <c:numCache>
                <c:formatCode>0.00%</c:formatCode>
                <c:ptCount val="4"/>
                <c:pt idx="0">
                  <c:v>0.88</c:v>
                </c:pt>
                <c:pt idx="1">
                  <c:v>0.91</c:v>
                </c:pt>
                <c:pt idx="2">
                  <c:v>1</c:v>
                </c:pt>
                <c:pt idx="3">
                  <c:v>0.88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Satisfacción'!$H$4:$H$7</c:f>
              <c:numCache>
                <c:formatCode>0.00%</c:formatCode>
                <c:ptCount val="4"/>
                <c:pt idx="0">
                  <c:v>0.94</c:v>
                </c:pt>
                <c:pt idx="1">
                  <c:v>0.97</c:v>
                </c:pt>
                <c:pt idx="2">
                  <c:v>1</c:v>
                </c:pt>
                <c:pt idx="3">
                  <c:v>0.94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751344"/>
        <c:axId val="164751904"/>
      </c:barChart>
      <c:catAx>
        <c:axId val="1647513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4751904"/>
        <c:crosses val="autoZero"/>
        <c:auto val="1"/>
        <c:lblAlgn val="ctr"/>
        <c:lblOffset val="100"/>
        <c:noMultiLvlLbl val="0"/>
      </c:catAx>
      <c:valAx>
        <c:axId val="164751904"/>
        <c:scaling>
          <c:orientation val="minMax"/>
          <c:max val="1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crossAx val="16475134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n-US" sz="3200" dirty="0" smtClean="0">
                <a:solidFill>
                  <a:srgbClr val="8B8B8B"/>
                </a:solidFill>
                <a:latin typeface="Calibri"/>
              </a:rPr>
              <a:t>Mayo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29/05/2015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8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721237"/>
              </p:ext>
            </p:extLst>
          </p:nvPr>
        </p:nvGraphicFramePr>
        <p:xfrm>
          <a:off x="1259632" y="2000250"/>
          <a:ext cx="6336703" cy="387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83917"/>
              </p:ext>
            </p:extLst>
          </p:nvPr>
        </p:nvGraphicFramePr>
        <p:xfrm>
          <a:off x="457200" y="1385817"/>
          <a:ext cx="8686802" cy="4335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35"/>
                <a:gridCol w="1581725"/>
                <a:gridCol w="634382"/>
                <a:gridCol w="634382"/>
                <a:gridCol w="634382"/>
                <a:gridCol w="634382"/>
                <a:gridCol w="1581725"/>
                <a:gridCol w="1581725"/>
                <a:gridCol w="634382"/>
                <a:gridCol w="634382"/>
              </a:tblGrid>
              <a:tr h="23595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ID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DESCRIPCIÓN DEL RIESGO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IMPACTO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PROBABILIDAD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EXPOSICIÓN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PRIORIDAD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MITIGACIÓN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CONTINGENCIA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RESPONSABLE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STATUS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986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en ocasiones el exceso de trabajo obliga a desviar las estrategias encaminadas a los objetivos organizacional, existe la posibilidad de que el apego a los procesos no sea el esperado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Generar políticas que refuercen el uso de los procesos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Capacitar al personal en los procesos</a:t>
                      </a:r>
                      <a:br>
                        <a:rPr lang="es-ES" sz="700" u="none" strike="noStrike">
                          <a:effectLst/>
                        </a:rPr>
                      </a:br>
                      <a:r>
                        <a:rPr lang="es-ES" sz="700" u="none" strike="noStrike">
                          <a:effectLst/>
                        </a:rPr>
                        <a:t>Adecuar los procesos de acuerdo a la operación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8988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Si no se tiene el personal para la entrega del servicio calificado, la entrega del  podrían ser deficientes y no se lograría una entrega de calidad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Generar un plan de capacitación para incrementar las habilidades del personal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Contratar personal experto en los servicios que ofrece la empresa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993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Perdida de Servidor por falla en el equipo o siniestro natural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respaldos preventivos con toda la informacion en un lugar diferente al ordenador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Reinstalar servicio en un servidor distinto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993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Desviaciones elevadas a causa de pocos clientes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servicio adecuado para que los clientes comiencen a recomendar los servicios otorgados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Buscar mas clientes para poder invertir mas tiempo del planeado en la ejecucion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Fidel Reyna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Ocurrido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64989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el servicio web en ocasiones es inestable existe la probabilidad de que el sistema utilizado de tickets sea inaccesible por algunos momentos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0,9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limpiezas y mantenimintos adecuados al servicio HTTP del servidor para evitar fallas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registro temporal en herramientas secundarias y en caso de falla total migrar la informacion a la herramienta vtigger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1991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Perdida o falta de integrantes del equipo basico de trabajo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Capacitar a todo el personal en diversas secciones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Dividir tareas del trabajo diario entre integrantes disponibles y en caso de ausencia definitiva contratacion de personale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Fidel Reyna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993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7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Desviaciones de costos y esfuerzo elevadas a causa de exceso de clientes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1,8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Distribucion de trabajo entre equipo de trabajo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Contratacion y capacitacion de personal nuevo que pueda cubrir necesidades de clientes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Fidel Reyna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993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8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Perdida de repositorio de datos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0,75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espaldo secundario en maquinas ajenas al repositorio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Generacion de un repositorio nuevo que contenga los datos del proyecto agregados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Mitigado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457200" y="5733256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 se genera cambios en riesgos encontrados ni se encuentran riesgos potenciales que deban ser anexados.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7516" t="27360" r="29329" b="36219"/>
          <a:stretch/>
        </p:blipFill>
        <p:spPr>
          <a:xfrm>
            <a:off x="786715" y="1600200"/>
            <a:ext cx="7902579" cy="406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27399"/>
              </p:ext>
            </p:extLst>
          </p:nvPr>
        </p:nvGraphicFramePr>
        <p:xfrm>
          <a:off x="755576" y="1628804"/>
          <a:ext cx="8136904" cy="41044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5055"/>
                <a:gridCol w="2794493"/>
                <a:gridCol w="2630109"/>
                <a:gridCol w="1397247"/>
              </a:tblGrid>
              <a:tr h="31996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Bitacora de Respaldos semanales en el servicio de tickets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404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Fecha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Responsable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fecha en Repositorio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Estado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20/03/2015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20/03/2015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27/03/2015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27/03/2015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03/04/2015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03/04/2015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10/04/2015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10/04/2015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17/04/2015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17/04/2015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24/04/2015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No 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01/05/2015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30/04/2015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08/05/2015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08/05/2015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15/05/2015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15/05/2015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22/05/2015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22/05/2015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Realizada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03969"/>
              </p:ext>
            </p:extLst>
          </p:nvPr>
        </p:nvGraphicFramePr>
        <p:xfrm>
          <a:off x="1524000" y="1397000"/>
          <a:ext cx="6096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Planeación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Contratos Clientes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16-03-15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01-04-15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Mitigación problemas tratables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29-05-15</a:t>
                      </a: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29-05-15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Fidel Reyna        – Dirección.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Samuel Reyna    – Técnico de soporte.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Mayra Tejeda      – Auditor.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</a:t>
            </a:r>
            <a:r>
              <a:rPr lang="es-ES" dirty="0" err="1"/>
              <a:t>Jovanny</a:t>
            </a:r>
            <a:r>
              <a:rPr lang="es-ES" dirty="0"/>
              <a:t> Zepeda – Técnico de </a:t>
            </a:r>
            <a:r>
              <a:rPr lang="es-ES" dirty="0" err="1"/>
              <a:t>sorporte</a:t>
            </a:r>
            <a:r>
              <a:rPr lang="es-ES" dirty="0"/>
              <a:t> y coordinador de soporte.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Capacitaciones: hasta la fecha no se han recibido capacitaciones, motive por el cual esta sección es anulada.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" name="1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040880"/>
              </p:ext>
            </p:extLst>
          </p:nvPr>
        </p:nvGraphicFramePr>
        <p:xfrm>
          <a:off x="457200" y="1052736"/>
          <a:ext cx="466725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2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610820"/>
              </p:ext>
            </p:extLst>
          </p:nvPr>
        </p:nvGraphicFramePr>
        <p:xfrm>
          <a:off x="4150257" y="4057686"/>
          <a:ext cx="456565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5220072" y="1268760"/>
            <a:ext cx="3465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Tras lo acordado en la Reunión de monitoreo la sesión anterior se deja de dar señalamiento en la desviación existente en costos y esfuerzos.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6" name="2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235469"/>
              </p:ext>
            </p:extLst>
          </p:nvPr>
        </p:nvGraphicFramePr>
        <p:xfrm>
          <a:off x="451484" y="980728"/>
          <a:ext cx="8011584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4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91513"/>
              </p:ext>
            </p:extLst>
          </p:nvPr>
        </p:nvGraphicFramePr>
        <p:xfrm>
          <a:off x="0" y="3717032"/>
          <a:ext cx="7495117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899592" y="141624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 se presenta ningún cambio conforme la evaluación anterior.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09132"/>
              </p:ext>
            </p:extLst>
          </p:nvPr>
        </p:nvGraphicFramePr>
        <p:xfrm>
          <a:off x="4250793" y="980728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547581"/>
              </p:ext>
            </p:extLst>
          </p:nvPr>
        </p:nvGraphicFramePr>
        <p:xfrm>
          <a:off x="2411760" y="2348880"/>
          <a:ext cx="445008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624382"/>
              </p:ext>
            </p:extLst>
          </p:nvPr>
        </p:nvGraphicFramePr>
        <p:xfrm>
          <a:off x="2123728" y="2204864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5" name="4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385384"/>
              </p:ext>
            </p:extLst>
          </p:nvPr>
        </p:nvGraphicFramePr>
        <p:xfrm>
          <a:off x="1890712" y="2000250"/>
          <a:ext cx="536257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625</Words>
  <Application>Microsoft Office PowerPoint</Application>
  <PresentationFormat>Presentación en pantalla (4:3)</PresentationFormat>
  <Paragraphs>179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DejaVu Sans</vt:lpstr>
      <vt:lpstr>StarSymbol</vt:lpstr>
      <vt:lpstr>Tahoma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27</cp:revision>
  <dcterms:modified xsi:type="dcterms:W3CDTF">2015-06-16T01:17:10Z</dcterms:modified>
</cp:coreProperties>
</file>