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71" r:id="rId2"/>
    <p:sldId id="261" r:id="rId3"/>
    <p:sldId id="258" r:id="rId4"/>
    <p:sldId id="281" r:id="rId5"/>
    <p:sldId id="283" r:id="rId6"/>
    <p:sldId id="259" r:id="rId7"/>
    <p:sldId id="279" r:id="rId8"/>
    <p:sldId id="282" r:id="rId9"/>
    <p:sldId id="280" r:id="rId10"/>
    <p:sldId id="263" r:id="rId11"/>
    <p:sldId id="260" r:id="rId12"/>
    <p:sldId id="273" r:id="rId13"/>
    <p:sldId id="284" r:id="rId14"/>
    <p:sldId id="274" r:id="rId15"/>
    <p:sldId id="275" r:id="rId16"/>
    <p:sldId id="285" r:id="rId17"/>
    <p:sldId id="276" r:id="rId18"/>
    <p:sldId id="262" r:id="rId19"/>
    <p:sldId id="286" r:id="rId20"/>
    <p:sldId id="277" r:id="rId21"/>
    <p:sldId id="264" r:id="rId22"/>
    <p:sldId id="265" r:id="rId23"/>
    <p:sldId id="266" r:id="rId24"/>
    <p:sldId id="267" r:id="rId25"/>
    <p:sldId id="268" r:id="rId26"/>
    <p:sldId id="269" r:id="rId27"/>
    <p:sldId id="278" r:id="rId28"/>
    <p:sldId id="272" r:id="rId29"/>
    <p:sldId id="28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3A3B"/>
    <a:srgbClr val="EFA9A9"/>
    <a:srgbClr val="5FB75F"/>
    <a:srgbClr val="0055A0"/>
    <a:srgbClr val="104282"/>
    <a:srgbClr val="0B387C"/>
    <a:srgbClr val="0C3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FEFED-46D7-4ED3-8047-002303DFF7F6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64A5D-C4EB-44F8-B0DA-A92822F07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75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ogooutline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00" y="2181663"/>
            <a:ext cx="2520000" cy="2494674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r>
              <a:rPr kumimoji="0" lang="fr-CH"/>
              <a:t>Click to edit Master title style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CH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CH"/>
              <a:t>Click to edit Master text styles</a:t>
            </a:r>
          </a:p>
          <a:p>
            <a:pPr lvl="1" eaLnBrk="1" latinLnBrk="0" hangingPunct="1"/>
            <a:r>
              <a:rPr lang="fr-CH"/>
              <a:t>Second level</a:t>
            </a:r>
          </a:p>
          <a:p>
            <a:pPr lvl="2" eaLnBrk="1" latinLnBrk="0" hangingPunct="1"/>
            <a:r>
              <a:rPr lang="fr-CH"/>
              <a:t>Third level</a:t>
            </a:r>
          </a:p>
          <a:p>
            <a:pPr lvl="3" eaLnBrk="1" latinLnBrk="0" hangingPunct="1"/>
            <a:r>
              <a:rPr lang="fr-CH"/>
              <a:t>Fourth level</a:t>
            </a:r>
          </a:p>
          <a:p>
            <a:pPr lvl="4" eaLnBrk="1" latinLnBrk="0" hangingPunct="1"/>
            <a:r>
              <a:rPr lang="fr-CH"/>
              <a:t>Fifth level</a:t>
            </a:r>
            <a:endParaRPr kumimoji="0"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r>
              <a:rPr kumimoji="0" lang="fr-CH"/>
              <a:t>Click to edit Master title style</a:t>
            </a:r>
            <a:endParaRPr kumimoji="0"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58797" y="802197"/>
            <a:ext cx="4759514" cy="475951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CH"/>
              <a:t>Drag picture to placeholder or click icon to add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CH"/>
              <a:t>Click to edit Master text styles</a:t>
            </a: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itre 8"/>
          <p:cNvSpPr>
            <a:spLocks noGrp="1"/>
          </p:cNvSpPr>
          <p:nvPr>
            <p:ph type="title" hasCustomPrompt="1"/>
          </p:nvPr>
        </p:nvSpPr>
        <p:spPr>
          <a:xfrm>
            <a:off x="457200" y="6390879"/>
            <a:ext cx="8226854" cy="226402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ctr">
              <a:defRPr sz="1400">
                <a:latin typeface="Optima"/>
                <a:cs typeface="Optima"/>
              </a:defRPr>
            </a:lvl1pPr>
          </a:lstStyle>
          <a:p>
            <a:r>
              <a:rPr kumimoji="0" lang="fr-CH" dirty="0"/>
              <a:t>home.cern</a:t>
            </a:r>
            <a:endParaRPr kumimoji="0" lang="en-US" dirty="0"/>
          </a:p>
        </p:txBody>
      </p:sp>
      <p:pic>
        <p:nvPicPr>
          <p:cNvPr id="7" name="Image 2" descr="logooutline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171" y="2663938"/>
            <a:ext cx="1545657" cy="153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49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8072" y="1988840"/>
            <a:ext cx="7772400" cy="1470025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7BBA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3872" y="371703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1" descr="CERN14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5589240"/>
            <a:ext cx="1202432" cy="120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8770" y="116632"/>
            <a:ext cx="4667726" cy="101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50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8"/>
          <p:cNvSpPr>
            <a:spLocks noGrp="1"/>
          </p:cNvSpPr>
          <p:nvPr>
            <p:ph type="title" hasCustomPrompt="1"/>
          </p:nvPr>
        </p:nvSpPr>
        <p:spPr>
          <a:xfrm>
            <a:off x="457200" y="6390879"/>
            <a:ext cx="8226854" cy="226402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ctr">
              <a:defRPr sz="1400">
                <a:latin typeface="Optima"/>
                <a:cs typeface="Optima"/>
              </a:defRPr>
            </a:lvl1pPr>
          </a:lstStyle>
          <a:p>
            <a:r>
              <a:rPr kumimoji="0" lang="fr-CH" dirty="0"/>
              <a:t>home.cern</a:t>
            </a:r>
            <a:endParaRPr kumimoji="0" lang="en-US" dirty="0"/>
          </a:p>
        </p:txBody>
      </p:sp>
      <p:pic>
        <p:nvPicPr>
          <p:cNvPr id="5" name="Image 2" descr="logooutline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171" y="2663938"/>
            <a:ext cx="1545657" cy="153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61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Outline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00" y="2169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18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BadgeWeb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35"/>
          <a:stretch/>
        </p:blipFill>
        <p:spPr>
          <a:xfrm>
            <a:off x="3959440" y="2765964"/>
            <a:ext cx="1221946" cy="1261931"/>
          </a:xfrm>
          <a:prstGeom prst="rect">
            <a:avLst/>
          </a:prstGeom>
        </p:spPr>
      </p:pic>
      <p:sp>
        <p:nvSpPr>
          <p:cNvPr id="6" name="Espace réservé du titre 8"/>
          <p:cNvSpPr>
            <a:spLocks noGrp="1"/>
          </p:cNvSpPr>
          <p:nvPr>
            <p:ph type="title" hasCustomPrompt="1"/>
          </p:nvPr>
        </p:nvSpPr>
        <p:spPr>
          <a:xfrm>
            <a:off x="457200" y="6390879"/>
            <a:ext cx="8226854" cy="226402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ctr">
              <a:defRPr sz="1400">
                <a:latin typeface="Optima"/>
                <a:cs typeface="Optima"/>
              </a:defRPr>
            </a:lvl1pPr>
          </a:lstStyle>
          <a:p>
            <a:r>
              <a:rPr kumimoji="0" lang="fr-CH" dirty="0"/>
              <a:t>home.cern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3325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444814"/>
            <a:ext cx="8226854" cy="94044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fr-CH"/>
              <a:t>Click to edit Master title style</a:t>
            </a:r>
            <a:endParaRPr kumimoji="0" lang="en-US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0"/>
          </p:nvPr>
        </p:nvSpPr>
        <p:spPr>
          <a:xfrm>
            <a:off x="457200" y="3391124"/>
            <a:ext cx="2743200" cy="419653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CH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022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444814"/>
            <a:ext cx="8226854" cy="94044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fr-CH"/>
              <a:t>Click to edit Master title style</a:t>
            </a:r>
            <a:endParaRPr kumimoji="0" lang="en-US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0"/>
          </p:nvPr>
        </p:nvSpPr>
        <p:spPr>
          <a:xfrm>
            <a:off x="457200" y="3391124"/>
            <a:ext cx="2743200" cy="419653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CH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763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CH"/>
              <a:t>Click to edit Master title style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CH"/>
              <a:t>Click to edit Master text styles</a:t>
            </a:r>
          </a:p>
          <a:p>
            <a:pPr lvl="1" eaLnBrk="1" latinLnBrk="0" hangingPunct="1"/>
            <a:r>
              <a:rPr lang="fr-CH"/>
              <a:t>Second level</a:t>
            </a:r>
          </a:p>
          <a:p>
            <a:pPr lvl="2" eaLnBrk="1" latinLnBrk="0" hangingPunct="1"/>
            <a:r>
              <a:rPr lang="fr-CH"/>
              <a:t>Third level</a:t>
            </a:r>
          </a:p>
          <a:p>
            <a:pPr lvl="3" eaLnBrk="1" latinLnBrk="0" hangingPunct="1"/>
            <a:r>
              <a:rPr lang="fr-CH"/>
              <a:t>Fourth level</a:t>
            </a:r>
          </a:p>
          <a:p>
            <a:pPr lvl="4" eaLnBrk="1" latinLnBrk="0" hangingPunct="1"/>
            <a:r>
              <a:rPr lang="fr-CH"/>
              <a:t>Fifth level</a:t>
            </a:r>
            <a:endParaRPr kumimoji="0"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CH"/>
              <a:t>Click to edit Master title style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35038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CH"/>
              <a:t>Click to edit Master text styles</a:t>
            </a:r>
          </a:p>
          <a:p>
            <a:pPr lvl="1" eaLnBrk="1" latinLnBrk="0" hangingPunct="1"/>
            <a:r>
              <a:rPr lang="fr-CH"/>
              <a:t>Second level</a:t>
            </a:r>
          </a:p>
          <a:p>
            <a:pPr lvl="2" eaLnBrk="1" latinLnBrk="0" hangingPunct="1"/>
            <a:r>
              <a:rPr lang="fr-CH"/>
              <a:t>Third level</a:t>
            </a:r>
          </a:p>
          <a:p>
            <a:pPr lvl="3" eaLnBrk="1" latinLnBrk="0" hangingPunct="1"/>
            <a:r>
              <a:rPr lang="fr-CH"/>
              <a:t>Fourth level</a:t>
            </a:r>
          </a:p>
          <a:p>
            <a:pPr lvl="4" eaLnBrk="1" latinLnBrk="0" hangingPunct="1"/>
            <a:r>
              <a:rPr lang="fr-CH"/>
              <a:t>Fifth level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35038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CH"/>
              <a:t>Click to edit Master text styles</a:t>
            </a:r>
          </a:p>
          <a:p>
            <a:pPr lvl="1" eaLnBrk="1" latinLnBrk="0" hangingPunct="1"/>
            <a:r>
              <a:rPr lang="fr-CH"/>
              <a:t>Second level</a:t>
            </a:r>
          </a:p>
          <a:p>
            <a:pPr lvl="2" eaLnBrk="1" latinLnBrk="0" hangingPunct="1"/>
            <a:r>
              <a:rPr lang="fr-CH"/>
              <a:t>Third level</a:t>
            </a:r>
          </a:p>
          <a:p>
            <a:pPr lvl="3" eaLnBrk="1" latinLnBrk="0" hangingPunct="1"/>
            <a:r>
              <a:rPr lang="fr-CH"/>
              <a:t>Fourth level</a:t>
            </a:r>
          </a:p>
          <a:p>
            <a:pPr lvl="4" eaLnBrk="1" latinLnBrk="0" hangingPunct="1"/>
            <a:r>
              <a:rPr lang="fr-CH"/>
              <a:t>Fifth level</a:t>
            </a:r>
            <a:endParaRPr kumimoji="0"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893977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CH"/>
              <a:t>Click to edit Master title style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101967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CH"/>
              <a:t>Click to edit Master text styles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101967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CH"/>
              <a:t>Click to edit Master text styles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269777"/>
            <a:ext cx="4040188" cy="36866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CH"/>
              <a:t>Click to edit Master text styles</a:t>
            </a:r>
          </a:p>
          <a:p>
            <a:pPr lvl="1" eaLnBrk="1" latinLnBrk="0" hangingPunct="1"/>
            <a:r>
              <a:rPr lang="fr-CH"/>
              <a:t>Second level</a:t>
            </a:r>
          </a:p>
          <a:p>
            <a:pPr lvl="2" eaLnBrk="1" latinLnBrk="0" hangingPunct="1"/>
            <a:r>
              <a:rPr lang="fr-CH"/>
              <a:t>Third level</a:t>
            </a:r>
          </a:p>
          <a:p>
            <a:pPr lvl="3" eaLnBrk="1" latinLnBrk="0" hangingPunct="1"/>
            <a:r>
              <a:rPr lang="fr-CH"/>
              <a:t>Fourth level</a:t>
            </a:r>
          </a:p>
          <a:p>
            <a:pPr lvl="4" eaLnBrk="1" latinLnBrk="0" hangingPunct="1"/>
            <a:r>
              <a:rPr lang="fr-CH"/>
              <a:t>Fifth level</a:t>
            </a:r>
            <a:endParaRPr kumimoji="0"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269777"/>
            <a:ext cx="4041775" cy="36866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CH"/>
              <a:t>Click to edit Master text styles</a:t>
            </a:r>
          </a:p>
          <a:p>
            <a:pPr lvl="1" eaLnBrk="1" latinLnBrk="0" hangingPunct="1"/>
            <a:r>
              <a:rPr lang="fr-CH"/>
              <a:t>Second level</a:t>
            </a:r>
          </a:p>
          <a:p>
            <a:pPr lvl="2" eaLnBrk="1" latinLnBrk="0" hangingPunct="1"/>
            <a:r>
              <a:rPr lang="fr-CH"/>
              <a:t>Third level</a:t>
            </a:r>
          </a:p>
          <a:p>
            <a:pPr lvl="3" eaLnBrk="1" latinLnBrk="0" hangingPunct="1"/>
            <a:r>
              <a:rPr lang="fr-CH"/>
              <a:t>Fourth level</a:t>
            </a:r>
          </a:p>
          <a:p>
            <a:pPr lvl="4" eaLnBrk="1" latinLnBrk="0" hangingPunct="1"/>
            <a:r>
              <a:rPr lang="fr-CH"/>
              <a:t>Fifth level</a:t>
            </a:r>
            <a:endParaRPr kumimoji="0" lang="en-US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33492"/>
            <a:ext cx="8226854" cy="940443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CH" dirty="0"/>
              <a:t>Cliquez et modifiez le titre</a:t>
            </a:r>
            <a:endParaRPr kumimoji="0" lang="en-US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325606"/>
            <a:ext cx="8226854" cy="466742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CH" dirty="0"/>
              <a:t>Cliquez pour modifier les styles du texte du masque</a:t>
            </a:r>
          </a:p>
          <a:p>
            <a:pPr lvl="1" eaLnBrk="1" latinLnBrk="0" hangingPunct="1"/>
            <a:r>
              <a:rPr kumimoji="0" lang="fr-CH" dirty="0"/>
              <a:t>Deuxième niveau</a:t>
            </a:r>
          </a:p>
          <a:p>
            <a:pPr lvl="2" eaLnBrk="1" latinLnBrk="0" hangingPunct="1"/>
            <a:r>
              <a:rPr kumimoji="0" lang="fr-CH" dirty="0"/>
              <a:t>Troisième niveau</a:t>
            </a:r>
          </a:p>
          <a:p>
            <a:pPr lvl="3" eaLnBrk="1" latinLnBrk="0" hangingPunct="1"/>
            <a:r>
              <a:rPr kumimoji="0" lang="fr-CH" dirty="0"/>
              <a:t>Quatrième niveau</a:t>
            </a:r>
          </a:p>
          <a:p>
            <a:pPr lvl="4" eaLnBrk="1" latinLnBrk="0" hangingPunct="1"/>
            <a:r>
              <a:rPr kumimoji="0" lang="fr-CH" dirty="0"/>
              <a:t>Cinquième niveau</a:t>
            </a:r>
            <a:endParaRPr kumimoji="0" lang="en-US" dirty="0"/>
          </a:p>
        </p:txBody>
      </p:sp>
      <p:pic>
        <p:nvPicPr>
          <p:cNvPr id="5" name="Image 4" descr="bande-01.eps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7663"/>
            <a:ext cx="9144000" cy="70720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77" r:id="rId3"/>
    <p:sldLayoutId id="2147483678" r:id="rId4"/>
    <p:sldLayoutId id="2147483681" r:id="rId5"/>
    <p:sldLayoutId id="2147483680" r:id="rId6"/>
    <p:sldLayoutId id="2147483679" r:id="rId7"/>
    <p:sldLayoutId id="2147483664" r:id="rId8"/>
    <p:sldLayoutId id="2147483665" r:id="rId9"/>
    <p:sldLayoutId id="2147483667" r:id="rId10"/>
    <p:sldLayoutId id="2147483668" r:id="rId11"/>
    <p:sldLayoutId id="2147483669" r:id="rId12"/>
    <p:sldLayoutId id="2147483674" r:id="rId13"/>
    <p:sldLayoutId id="2147483682" r:id="rId14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3776" indent="-457200" algn="l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5256" indent="-457200" algn="l" rtl="0" eaLnBrk="1" latinLnBrk="0" hangingPunct="1">
        <a:spcBef>
          <a:spcPct val="20000"/>
        </a:spcBef>
        <a:buClr>
          <a:schemeClr val="tx1"/>
        </a:buClr>
        <a:buSzPct val="90000"/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92708" indent="-342900" algn="l" rtl="0" eaLnBrk="1" latinLnBrk="0" hangingPunct="1">
        <a:spcBef>
          <a:spcPct val="20000"/>
        </a:spcBef>
        <a:buClr>
          <a:schemeClr val="tx1"/>
        </a:buClr>
        <a:buSzPct val="85000"/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85316" indent="-342900" algn="l" rtl="0" eaLnBrk="1" latinLnBrk="0" hangingPunct="1">
        <a:spcBef>
          <a:spcPct val="20000"/>
        </a:spcBef>
        <a:buClr>
          <a:schemeClr val="tx1"/>
        </a:buClr>
        <a:buSzPct val="9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50492" indent="-342900" algn="l" rtl="0" eaLnBrk="1" latinLnBrk="0" hangingPunct="1">
        <a:spcBef>
          <a:spcPct val="20000"/>
        </a:spcBef>
        <a:buClr>
          <a:schemeClr val="tx1"/>
        </a:buClr>
        <a:buSzPct val="10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2060848"/>
            <a:ext cx="7772400" cy="1872208"/>
          </a:xfrm>
        </p:spPr>
        <p:txBody>
          <a:bodyPr>
            <a:normAutofit fontScale="90000"/>
          </a:bodyPr>
          <a:lstStyle/>
          <a:p>
            <a:r>
              <a:rPr lang="en-GB" dirty="0"/>
              <a:t>Exploring New Spectroscopy Methods for Collinear Ion Beams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0756" y="4239095"/>
            <a:ext cx="6400800" cy="679134"/>
          </a:xfrm>
        </p:spPr>
        <p:txBody>
          <a:bodyPr>
            <a:normAutofit/>
          </a:bodyPr>
          <a:lstStyle/>
          <a:p>
            <a:r>
              <a:rPr lang="en-GB" sz="1600" dirty="0"/>
              <a:t>Jovan Jovanovic (University of Cambridge)</a:t>
            </a:r>
          </a:p>
          <a:p>
            <a:r>
              <a:rPr lang="en-GB" sz="1600" dirty="0"/>
              <a:t>Supervisor: </a:t>
            </a:r>
            <a:r>
              <a:rPr lang="en-GB" sz="1600" dirty="0" err="1"/>
              <a:t>Dr.</a:t>
            </a:r>
            <a:r>
              <a:rPr lang="en-GB" sz="1600" dirty="0"/>
              <a:t> Ronald Fernando Garcia Ruiz (CERN)</a:t>
            </a:r>
          </a:p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1CC097-FCE2-41DB-ACF5-FAB3AF007C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8" y="4918229"/>
            <a:ext cx="1992055" cy="10578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03667-6616-4EC7-A74D-99B29570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68AA5-ED6C-49B8-8605-A9282D4DD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946" y="1173935"/>
            <a:ext cx="8226854" cy="4667421"/>
          </a:xfrm>
        </p:spPr>
        <p:txBody>
          <a:bodyPr/>
          <a:lstStyle/>
          <a:p>
            <a:r>
              <a:rPr lang="en-GB" dirty="0"/>
              <a:t>Two Level System Coupled </a:t>
            </a:r>
          </a:p>
          <a:p>
            <a:pPr marL="36576" indent="0">
              <a:buNone/>
            </a:pPr>
            <a:r>
              <a:rPr lang="en-GB" dirty="0"/>
              <a:t>     to a Single EM Mode: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Work in Density Matrix Formalism → Maxwell-Bloch Equations: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405C0-F188-419E-9FD4-600834BF899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0762F-0716-4A52-B6EA-32CC9C22F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9EF9C5-1D51-4140-8485-28ED06399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755" y="4421983"/>
            <a:ext cx="4589823" cy="1491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C2E860-F7C2-4F14-B7F9-611D4A430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304" y="253357"/>
            <a:ext cx="2571750" cy="1781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274FDC-BACC-4995-BF5B-53D5C7B21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06" y="2313857"/>
            <a:ext cx="8029575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D890756-F7DB-49DA-A8CC-BACB6C60DA51}"/>
              </a:ext>
            </a:extLst>
          </p:cNvPr>
          <p:cNvSpPr/>
          <p:nvPr/>
        </p:nvSpPr>
        <p:spPr>
          <a:xfrm>
            <a:off x="4314548" y="2405849"/>
            <a:ext cx="4589823" cy="82240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F47B8C-BB84-4683-86A4-2008E1E4735F}"/>
              </a:ext>
            </a:extLst>
          </p:cNvPr>
          <p:cNvCxnSpPr>
            <a:cxnSpLocks/>
          </p:cNvCxnSpPr>
          <p:nvPr/>
        </p:nvCxnSpPr>
        <p:spPr>
          <a:xfrm flipV="1">
            <a:off x="6436311" y="1400582"/>
            <a:ext cx="568171" cy="100526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576DE2-9E55-4923-804F-BAA6AFBECF88}"/>
              </a:ext>
            </a:extLst>
          </p:cNvPr>
          <p:cNvSpPr/>
          <p:nvPr/>
        </p:nvSpPr>
        <p:spPr>
          <a:xfrm>
            <a:off x="6933459" y="1081567"/>
            <a:ext cx="355107" cy="3190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BCD11CB-B9E8-4244-9F13-A59209CE7D8C}"/>
              </a:ext>
            </a:extLst>
          </p:cNvPr>
          <p:cNvSpPr/>
          <p:nvPr/>
        </p:nvSpPr>
        <p:spPr>
          <a:xfrm>
            <a:off x="3577700" y="4411467"/>
            <a:ext cx="612559" cy="38083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917D279-7645-4C23-BAA7-F516ACE508EB}"/>
              </a:ext>
            </a:extLst>
          </p:cNvPr>
          <p:cNvSpPr/>
          <p:nvPr/>
        </p:nvSpPr>
        <p:spPr>
          <a:xfrm>
            <a:off x="5477522" y="5433134"/>
            <a:ext cx="408373" cy="40822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88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6727-3CE6-452E-BBDD-37774297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Benchmarks against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83944-4892-4D9D-B4BB-64A698E70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My Model vs </a:t>
            </a:r>
            <a:r>
              <a:rPr lang="en-GB" dirty="0" err="1"/>
              <a:t>Borghs</a:t>
            </a:r>
            <a:r>
              <a:rPr lang="en-GB" dirty="0"/>
              <a:t> et al. (1981)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7D865-8F0B-4A3B-A179-B727CEFAA2F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0CD48-9E7D-4235-8405-916E82B5F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9662" y="6153602"/>
            <a:ext cx="3108988" cy="728448"/>
          </a:xfrm>
        </p:spPr>
        <p:txBody>
          <a:bodyPr/>
          <a:lstStyle/>
          <a:p>
            <a:r>
              <a:rPr lang="en-GB" sz="1400" dirty="0" err="1"/>
              <a:t>Gustaaf</a:t>
            </a:r>
            <a:r>
              <a:rPr lang="en-GB" sz="1400" dirty="0"/>
              <a:t> </a:t>
            </a:r>
            <a:r>
              <a:rPr lang="en-GB" sz="1400" dirty="0" err="1"/>
              <a:t>Borghs</a:t>
            </a:r>
            <a:r>
              <a:rPr lang="en-GB" sz="1400" dirty="0"/>
              <a:t> et al. Physical Review Letters,</a:t>
            </a:r>
          </a:p>
          <a:p>
            <a:r>
              <a:rPr lang="en-GB" sz="1400" dirty="0"/>
              <a:t>46(16):1074, 1981.</a:t>
            </a:r>
            <a:endParaRPr lang="en-US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4307-B6FC-4A44-AC91-B71991A0D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3BE24D-DE4C-47B4-9289-60C80565C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068" y="3342215"/>
            <a:ext cx="5335464" cy="26508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D931DB-4C94-4FEA-AC40-DAFD148D1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29" y="2088696"/>
            <a:ext cx="6175739" cy="204829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93B66B-4B8A-426D-8B8F-81AAC495F852}"/>
              </a:ext>
            </a:extLst>
          </p:cNvPr>
          <p:cNvCxnSpPr/>
          <p:nvPr/>
        </p:nvCxnSpPr>
        <p:spPr>
          <a:xfrm flipH="1" flipV="1">
            <a:off x="2476870" y="2601157"/>
            <a:ext cx="2370338" cy="250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1C4175-5806-468D-8666-4E9BDD049640}"/>
              </a:ext>
            </a:extLst>
          </p:cNvPr>
          <p:cNvCxnSpPr>
            <a:cxnSpLocks/>
          </p:cNvCxnSpPr>
          <p:nvPr/>
        </p:nvCxnSpPr>
        <p:spPr>
          <a:xfrm flipH="1" flipV="1">
            <a:off x="4971495" y="3190544"/>
            <a:ext cx="1793289" cy="212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762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B43C-DCB7-433F-8C3A-372CB889F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Benchmarks against Experiments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B8B31-C87E-4887-8FBB-A822C88F8BB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ADCD8-7358-45FB-B054-36675CE2B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75100" y="6441945"/>
            <a:ext cx="2895600" cy="365125"/>
          </a:xfrm>
        </p:spPr>
        <p:txBody>
          <a:bodyPr/>
          <a:lstStyle/>
          <a:p>
            <a:r>
              <a:rPr lang="en-GB" sz="1400" dirty="0" err="1"/>
              <a:t>Gustaaf</a:t>
            </a:r>
            <a:r>
              <a:rPr lang="en-GB" sz="1400" dirty="0"/>
              <a:t> </a:t>
            </a:r>
            <a:r>
              <a:rPr lang="en-GB" sz="1400" dirty="0" err="1"/>
              <a:t>Borghs</a:t>
            </a:r>
            <a:r>
              <a:rPr lang="en-GB" sz="1400" dirty="0"/>
              <a:t> et al. Physical Review Letters,</a:t>
            </a:r>
          </a:p>
          <a:p>
            <a:r>
              <a:rPr lang="en-GB" sz="1400" dirty="0"/>
              <a:t>46(16):1074, 1981.</a:t>
            </a:r>
            <a:endParaRPr lang="en-US" sz="1400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BC233-265A-4877-B6BB-60DC43400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BA217A-5F88-4EBF-B1BE-63DF047C1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b="14103"/>
          <a:stretch/>
        </p:blipFill>
        <p:spPr>
          <a:xfrm>
            <a:off x="2473894" y="1035820"/>
            <a:ext cx="4193465" cy="497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4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5C09E-2EB3-48BE-A888-959881147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Benchmarks against Experiments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7356C-0F32-4840-B2A3-BC769E4657D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08763-38EC-4F92-8E20-0EAF67687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C85672-C952-4487-B2AC-D3EDA1CE12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22" r="51545" b="17505"/>
          <a:stretch/>
        </p:blipFill>
        <p:spPr>
          <a:xfrm>
            <a:off x="2189066" y="1057275"/>
            <a:ext cx="4763122" cy="508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71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77AE-A5E8-4577-A339-8E22D9D1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Benchmarks against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8C221-0C3D-4892-9EB3-C5E5D744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My Model vs </a:t>
            </a:r>
            <a:r>
              <a:rPr lang="en-GB" dirty="0" err="1"/>
              <a:t>Silverans</a:t>
            </a:r>
            <a:r>
              <a:rPr lang="en-GB" dirty="0"/>
              <a:t> et al. (1981)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ES ← COMSOL 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BBCB4-F1B3-4473-8484-9B3B2833D1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192EE-19A6-4776-BB98-3AAC73217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</p:spPr>
        <p:txBody>
          <a:bodyPr/>
          <a:lstStyle/>
          <a:p>
            <a:r>
              <a:rPr lang="en-GB" sz="1400" dirty="0"/>
              <a:t>RE </a:t>
            </a:r>
            <a:r>
              <a:rPr lang="en-GB" sz="1400" dirty="0" err="1"/>
              <a:t>Silverans</a:t>
            </a:r>
            <a:r>
              <a:rPr lang="en-GB" sz="1400" dirty="0"/>
              <a:t> et al. Physics Letters A, 82(2):70–72, 1981.</a:t>
            </a:r>
            <a:endParaRPr lang="en-US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9F927-9A6E-43F3-B300-30BEF3DDF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47A2AF-CFA7-4755-9239-A3A9AAD54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957" y="3352703"/>
            <a:ext cx="4566405" cy="2452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3017A-83B1-42F0-A91C-ECD43EE4A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08" y="1974640"/>
            <a:ext cx="6447363" cy="23132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3F7303-43AC-41B8-A7D2-AAF72A7D5DB6}"/>
              </a:ext>
            </a:extLst>
          </p:cNvPr>
          <p:cNvCxnSpPr/>
          <p:nvPr/>
        </p:nvCxnSpPr>
        <p:spPr>
          <a:xfrm flipH="1" flipV="1">
            <a:off x="2210540" y="2583402"/>
            <a:ext cx="3338004" cy="249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860241-63A4-4057-84A8-B7A5ACAF900D}"/>
              </a:ext>
            </a:extLst>
          </p:cNvPr>
          <p:cNvCxnSpPr>
            <a:cxnSpLocks/>
          </p:cNvCxnSpPr>
          <p:nvPr/>
        </p:nvCxnSpPr>
        <p:spPr>
          <a:xfrm flipH="1" flipV="1">
            <a:off x="2894120" y="2551998"/>
            <a:ext cx="2831977" cy="252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783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E37D-771D-4566-B1D3-0C3CB9F6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Benchmarks against Experiments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7E07B-89AF-48C0-A73D-C068CDE5B9E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6E386-29F0-48D6-BED4-F1A3D7A11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z="1400" dirty="0"/>
              <a:t>RE </a:t>
            </a:r>
            <a:r>
              <a:rPr lang="en-GB" sz="1400" dirty="0" err="1"/>
              <a:t>Silverans</a:t>
            </a:r>
            <a:r>
              <a:rPr lang="en-GB" sz="1400" dirty="0"/>
              <a:t> et al. Physics Letters A, 82(2):70–72, 1981.</a:t>
            </a:r>
            <a:endParaRPr lang="en-US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56550-D530-44CA-B82B-909B89215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CE9082B7-FCE6-4CE7-81ED-619CC75F3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396" b="11473"/>
          <a:stretch/>
        </p:blipFill>
        <p:spPr>
          <a:xfrm>
            <a:off x="2559760" y="1097282"/>
            <a:ext cx="3882052" cy="492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92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C551-2A13-4ABA-83ED-C4549E71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Benchmarks against Experiments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18274-E641-4E6E-B697-E72DDC8D6C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5E706-BD5C-45F2-B619-F42ED31FB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E58E329A-BC03-4BF0-8C46-649894F74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16" t="8578" r="53734" b="22491"/>
          <a:stretch/>
        </p:blipFill>
        <p:spPr>
          <a:xfrm>
            <a:off x="2147887" y="1104900"/>
            <a:ext cx="4576763" cy="494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60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D797E3-4164-4AFD-AAA4-272FB9488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829" y="774245"/>
            <a:ext cx="4512399" cy="2990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76A799-C7DE-4ACC-9338-4085D4881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55" y="2661900"/>
            <a:ext cx="5021436" cy="33178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A71627-9B5F-46DD-A267-B565D13ED6A6}"/>
              </a:ext>
            </a:extLst>
          </p:cNvPr>
          <p:cNvSpPr/>
          <p:nvPr/>
        </p:nvSpPr>
        <p:spPr>
          <a:xfrm>
            <a:off x="4490829" y="774245"/>
            <a:ext cx="1396999" cy="132028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A6EB1-6E13-40BB-B27B-8A6EA19D0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Benchmarks against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AF4B5-5FFB-49FF-887B-247F3BEC1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5606"/>
            <a:ext cx="8226854" cy="4667421"/>
          </a:xfrm>
        </p:spPr>
        <p:txBody>
          <a:bodyPr/>
          <a:lstStyle/>
          <a:p>
            <a:r>
              <a:rPr lang="en-GB" dirty="0"/>
              <a:t>My Model vs </a:t>
            </a:r>
            <a:r>
              <a:rPr lang="en-GB" dirty="0" err="1"/>
              <a:t>Sterr</a:t>
            </a:r>
            <a:r>
              <a:rPr lang="en-GB" dirty="0"/>
              <a:t> et al. (1992)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5FB65-4630-4657-B9DD-16DD833605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84F8B-80FD-4F38-8644-9E1B99DAF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z="1400" dirty="0" err="1"/>
              <a:t>Sterr</a:t>
            </a:r>
            <a:r>
              <a:rPr lang="en-GB" sz="1400" dirty="0"/>
              <a:t>, U et al. </a:t>
            </a:r>
            <a:r>
              <a:rPr lang="en-GB" sz="1400" i="1" dirty="0"/>
              <a:t>Applied Physics B</a:t>
            </a:r>
            <a:r>
              <a:rPr lang="en-GB" sz="1400" dirty="0"/>
              <a:t> 56.2 (1993): 62-64.</a:t>
            </a:r>
            <a:endParaRPr lang="en-US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711CA-D766-4FBE-83E7-83311FE1E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C9E7F7E-72AA-4B50-8C2C-6FB1E244EFBE}"/>
              </a:ext>
            </a:extLst>
          </p:cNvPr>
          <p:cNvCxnSpPr/>
          <p:nvPr/>
        </p:nvCxnSpPr>
        <p:spPr>
          <a:xfrm rot="10800000" flipV="1">
            <a:off x="4740676" y="2547891"/>
            <a:ext cx="1889880" cy="1464816"/>
          </a:xfrm>
          <a:prstGeom prst="bentConnector3">
            <a:avLst>
              <a:gd name="adj1" fmla="val 34498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4B8A284-A087-4EE9-B5C7-4513E96E8E1D}"/>
              </a:ext>
            </a:extLst>
          </p:cNvPr>
          <p:cNvCxnSpPr/>
          <p:nvPr/>
        </p:nvCxnSpPr>
        <p:spPr>
          <a:xfrm rot="10800000" flipV="1">
            <a:off x="5530788" y="2547890"/>
            <a:ext cx="2654588" cy="1890285"/>
          </a:xfrm>
          <a:prstGeom prst="bentConnector3">
            <a:avLst>
              <a:gd name="adj1" fmla="val -164"/>
            </a:avLst>
          </a:prstGeom>
          <a:ln>
            <a:solidFill>
              <a:srgbClr val="5FB75F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9D25399-8F9F-4FD0-AF04-D6D5D32488A4}"/>
              </a:ext>
            </a:extLst>
          </p:cNvPr>
          <p:cNvCxnSpPr>
            <a:cxnSpLocks/>
          </p:cNvCxnSpPr>
          <p:nvPr/>
        </p:nvCxnSpPr>
        <p:spPr>
          <a:xfrm rot="5400000">
            <a:off x="4901728" y="2460365"/>
            <a:ext cx="2814224" cy="2669676"/>
          </a:xfrm>
          <a:prstGeom prst="bentConnector3">
            <a:avLst>
              <a:gd name="adj1" fmla="val 99842"/>
            </a:avLst>
          </a:prstGeom>
          <a:ln>
            <a:solidFill>
              <a:srgbClr val="DA3A3B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6F19E7-AB2C-486E-BB20-530720315E45}"/>
              </a:ext>
            </a:extLst>
          </p:cNvPr>
          <p:cNvCxnSpPr/>
          <p:nvPr/>
        </p:nvCxnSpPr>
        <p:spPr>
          <a:xfrm flipV="1">
            <a:off x="2459115" y="3429000"/>
            <a:ext cx="0" cy="100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917ABE-1D3F-4E8D-BBA8-D538C87AB5DF}"/>
              </a:ext>
            </a:extLst>
          </p:cNvPr>
          <p:cNvCxnSpPr/>
          <p:nvPr/>
        </p:nvCxnSpPr>
        <p:spPr>
          <a:xfrm flipV="1">
            <a:off x="2969335" y="3429000"/>
            <a:ext cx="0" cy="100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D8C01D-665A-4350-9059-FA61157D9FB9}"/>
              </a:ext>
            </a:extLst>
          </p:cNvPr>
          <p:cNvCxnSpPr>
            <a:cxnSpLocks/>
          </p:cNvCxnSpPr>
          <p:nvPr/>
        </p:nvCxnSpPr>
        <p:spPr>
          <a:xfrm>
            <a:off x="3617379" y="3456614"/>
            <a:ext cx="0" cy="930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BC48B3-920C-41FA-9B24-802EDF06EA63}"/>
              </a:ext>
            </a:extLst>
          </p:cNvPr>
          <p:cNvCxnSpPr>
            <a:cxnSpLocks/>
          </p:cNvCxnSpPr>
          <p:nvPr/>
        </p:nvCxnSpPr>
        <p:spPr>
          <a:xfrm>
            <a:off x="4124886" y="3390265"/>
            <a:ext cx="0" cy="930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492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7C5B-F433-464F-A4F2-014EC04A7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Benchmarks against Experiments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B9C3B-6872-4540-8618-18A810D90C3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BF4ED-14DD-482C-BB38-DAF8198F0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z="1400" dirty="0" err="1"/>
              <a:t>Sterr</a:t>
            </a:r>
            <a:r>
              <a:rPr lang="en-GB" sz="1400" dirty="0"/>
              <a:t>, U et al. </a:t>
            </a:r>
            <a:r>
              <a:rPr lang="en-GB" sz="1400" i="1" dirty="0"/>
              <a:t>Applied Physics B</a:t>
            </a:r>
            <a:r>
              <a:rPr lang="en-GB" sz="1400" dirty="0"/>
              <a:t> 56.2 (1993): 62-64.</a:t>
            </a:r>
            <a:endParaRPr lang="en-US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4DFDE-3829-42CC-98CE-7032A3FA3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A788D0-EB9B-4C66-89FA-456DAD5D9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785" y="1609882"/>
            <a:ext cx="5979226" cy="44012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0238E8-B706-4DF7-AE6E-347311E23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50" y="1541663"/>
            <a:ext cx="3247617" cy="430564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8C79D7-62BD-448A-8DF5-351EDE3F6C98}"/>
              </a:ext>
            </a:extLst>
          </p:cNvPr>
          <p:cNvCxnSpPr>
            <a:cxnSpLocks/>
          </p:cNvCxnSpPr>
          <p:nvPr/>
        </p:nvCxnSpPr>
        <p:spPr>
          <a:xfrm>
            <a:off x="5348000" y="5202441"/>
            <a:ext cx="1533670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DCA6EA-9760-488B-B941-172C85173D6D}"/>
              </a:ext>
            </a:extLst>
          </p:cNvPr>
          <p:cNvCxnSpPr/>
          <p:nvPr/>
        </p:nvCxnSpPr>
        <p:spPr>
          <a:xfrm>
            <a:off x="6006284" y="3070152"/>
            <a:ext cx="2166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F3D85C-7FEA-4F44-A9F5-8E2900C8D4B1}"/>
              </a:ext>
            </a:extLst>
          </p:cNvPr>
          <p:cNvSpPr txBox="1"/>
          <p:nvPr/>
        </p:nvSpPr>
        <p:spPr>
          <a:xfrm>
            <a:off x="3694967" y="1371101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Around 8x reduction w/r to the natural linewidth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34CD1C-D1E5-44A8-90CF-C95681B2CEA1}"/>
              </a:ext>
            </a:extLst>
          </p:cNvPr>
          <p:cNvCxnSpPr/>
          <p:nvPr/>
        </p:nvCxnSpPr>
        <p:spPr>
          <a:xfrm>
            <a:off x="6925733" y="3070152"/>
            <a:ext cx="2166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0DD1CF-EA1C-44A7-9233-C511ACDB46E0}"/>
              </a:ext>
            </a:extLst>
          </p:cNvPr>
          <p:cNvCxnSpPr>
            <a:cxnSpLocks/>
          </p:cNvCxnSpPr>
          <p:nvPr/>
        </p:nvCxnSpPr>
        <p:spPr>
          <a:xfrm>
            <a:off x="6925733" y="3179812"/>
            <a:ext cx="153367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77362CF-B997-4F26-96F1-3764E2EE0341}"/>
              </a:ext>
            </a:extLst>
          </p:cNvPr>
          <p:cNvSpPr txBox="1"/>
          <p:nvPr/>
        </p:nvSpPr>
        <p:spPr>
          <a:xfrm>
            <a:off x="1038687" y="5730856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Scales are not crucial.</a:t>
            </a:r>
          </a:p>
        </p:txBody>
      </p:sp>
    </p:spTree>
    <p:extLst>
      <p:ext uri="{BB962C8B-B14F-4D97-AF65-F5344CB8AC3E}">
        <p14:creationId xmlns:p14="http://schemas.microsoft.com/office/powerpoint/2010/main" val="83859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869C0-C25A-4C0C-A6A8-9241562F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Benchmarks against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9E2A-8D02-4345-A02F-CB246CB86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Mc </a:t>
            </a:r>
            <a:r>
              <a:rPr lang="en-GB" dirty="0" err="1"/>
              <a:t>Ferran</a:t>
            </a:r>
            <a:r>
              <a:rPr lang="en-GB" dirty="0"/>
              <a:t> et al. (Similar Cross Geometry as in </a:t>
            </a:r>
            <a:r>
              <a:rPr lang="en-GB" dirty="0" err="1"/>
              <a:t>Sterr</a:t>
            </a:r>
            <a:r>
              <a:rPr lang="en-GB" dirty="0"/>
              <a:t> et al.)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57580-359B-418F-ABC4-3E04CE8C68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FF9FE-7B75-4DF0-A81E-10FD584CC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John J. </a:t>
            </a:r>
            <a:r>
              <a:rPr lang="en-GB" dirty="0" err="1"/>
              <a:t>McFerran</a:t>
            </a:r>
            <a:r>
              <a:rPr lang="en-GB" dirty="0"/>
              <a:t> and Andre N. Luiten, J. Opt. Soc. Am. B </a:t>
            </a:r>
            <a:r>
              <a:rPr lang="en-GB" b="1" dirty="0"/>
              <a:t>27</a:t>
            </a:r>
            <a:r>
              <a:rPr lang="en-GB" dirty="0"/>
              <a:t>, 277-285 (2010)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6BBBF-B88E-413E-B72E-A655B03B9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CED9C6-08BB-4297-BA46-DE45BDCC4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24"/>
          <a:stretch/>
        </p:blipFill>
        <p:spPr>
          <a:xfrm>
            <a:off x="0" y="2379216"/>
            <a:ext cx="9144000" cy="365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5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415F56F-980B-4162-B17F-BBDAB1B4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1BBCD8-63D5-4BE9-9918-BC3BA93BB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Goals and Motivation</a:t>
            </a:r>
          </a:p>
          <a:p>
            <a:r>
              <a:rPr lang="en-GB" sz="2800" dirty="0"/>
              <a:t>The Model and the Theory</a:t>
            </a:r>
          </a:p>
          <a:p>
            <a:r>
              <a:rPr lang="en-GB" sz="2800" dirty="0"/>
              <a:t>Benchmarks against the old Experiments</a:t>
            </a:r>
          </a:p>
          <a:p>
            <a:r>
              <a:rPr lang="en-GB" sz="2800" dirty="0"/>
              <a:t>Hypothetical Experiments (based on the old):</a:t>
            </a:r>
          </a:p>
          <a:p>
            <a:pPr lvl="1"/>
            <a:r>
              <a:rPr lang="en-GB" sz="2800" dirty="0"/>
              <a:t>Doppler Switch</a:t>
            </a:r>
          </a:p>
          <a:p>
            <a:pPr lvl="1"/>
            <a:r>
              <a:rPr lang="en-GB" sz="2800" dirty="0"/>
              <a:t>Cross Laser Ramsey Setup (*)</a:t>
            </a:r>
          </a:p>
          <a:p>
            <a:pPr lvl="1"/>
            <a:r>
              <a:rPr lang="en-GB" sz="2800" dirty="0"/>
              <a:t>Near Degeneracy Probe (*)</a:t>
            </a:r>
          </a:p>
          <a:p>
            <a:r>
              <a:rPr lang="en-GB" sz="2800" dirty="0"/>
              <a:t>Summary and Future Plans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66C920-CCB7-4782-BC5C-753ED31974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88D79-0C17-4A13-9F40-3430CBC29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7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BE5A-8F4A-4FCD-9EA2-FDD043DC4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Benchmarks against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543F7-28F8-49E3-BEC7-1A3B6920D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Altuntas</a:t>
            </a:r>
            <a:r>
              <a:rPr lang="en-GB" dirty="0"/>
              <a:t> et al. (2018) – not modelled yet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64DC-1BAA-4766-A399-77D803A7032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23CA0-BC62-459F-BA3E-C3FAC26DE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err="1"/>
              <a:t>Altuntaş</a:t>
            </a:r>
            <a:r>
              <a:rPr lang="en-GB" dirty="0"/>
              <a:t>, </a:t>
            </a:r>
            <a:r>
              <a:rPr lang="en-GB" dirty="0" err="1"/>
              <a:t>Emine</a:t>
            </a:r>
            <a:r>
              <a:rPr lang="en-GB" dirty="0"/>
              <a:t>, et al. </a:t>
            </a:r>
            <a:r>
              <a:rPr lang="en-GB" i="1" dirty="0"/>
              <a:t>Physical Review A</a:t>
            </a:r>
            <a:r>
              <a:rPr lang="en-GB" dirty="0"/>
              <a:t> 97.4 (2018): 042101.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AB4DD-B68D-4CDA-BA02-BBB8F4D0A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A48E16-8411-4F5C-92F3-2F29BD1BA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11" y="2143124"/>
            <a:ext cx="5562161" cy="351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88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68DB-8E7C-45DF-827C-0F1E67A7D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200" dirty="0"/>
              <a:t>Double Switch: Design and Scanning Protocol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54923-591C-40E8-9EC6-295B6B3B71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1355A-79C4-4FD1-86EE-242339068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47D907-DC76-48E0-BCD4-211BD16FF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75" y="3613212"/>
            <a:ext cx="7485249" cy="2531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288FE6-8F38-4E94-ADE0-70E62444E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8986"/>
            <a:ext cx="9144000" cy="256422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12ECC2-5FDB-4032-BC0F-8254D5CA1A68}"/>
              </a:ext>
            </a:extLst>
          </p:cNvPr>
          <p:cNvCxnSpPr/>
          <p:nvPr/>
        </p:nvCxnSpPr>
        <p:spPr>
          <a:xfrm flipH="1" flipV="1">
            <a:off x="1029810" y="2556769"/>
            <a:ext cx="1225118" cy="279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DF9544-0A10-4A98-80DC-D96BD1340DF9}"/>
              </a:ext>
            </a:extLst>
          </p:cNvPr>
          <p:cNvCxnSpPr/>
          <p:nvPr/>
        </p:nvCxnSpPr>
        <p:spPr>
          <a:xfrm flipV="1">
            <a:off x="4998128" y="1926454"/>
            <a:ext cx="184628" cy="348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17759F-3E8C-45E1-B19E-D0B0C2A2E3A7}"/>
              </a:ext>
            </a:extLst>
          </p:cNvPr>
          <p:cNvCxnSpPr/>
          <p:nvPr/>
        </p:nvCxnSpPr>
        <p:spPr>
          <a:xfrm flipH="1" flipV="1">
            <a:off x="5921406" y="2281561"/>
            <a:ext cx="71021" cy="3133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F4A594-C5BE-4EE0-8DAB-EA8A29B4DD36}"/>
              </a:ext>
            </a:extLst>
          </p:cNvPr>
          <p:cNvCxnSpPr/>
          <p:nvPr/>
        </p:nvCxnSpPr>
        <p:spPr>
          <a:xfrm flipV="1">
            <a:off x="7093258" y="2459115"/>
            <a:ext cx="319596" cy="303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804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6CCE-A3A8-4206-885F-62804A59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Doppler Switch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C8563A-6CCE-4747-AC32-32B7C8777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Experimentally Reasonable Setup Results: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sz="2000" dirty="0"/>
                  <a:t>EXP: </a:t>
                </a:r>
                <a:r>
                  <a:rPr lang="en-GB" sz="2000" dirty="0">
                    <a:solidFill>
                      <a:schemeClr val="accent6"/>
                    </a:solidFill>
                  </a:rPr>
                  <a:t>905051.9 kHz</a:t>
                </a:r>
                <a:r>
                  <a:rPr lang="en-GB" sz="2000" dirty="0"/>
                  <a:t>, FIT: </a:t>
                </a:r>
                <a:r>
                  <a:rPr lang="en-GB" sz="2000" dirty="0">
                    <a:solidFill>
                      <a:srgbClr val="FF0000"/>
                    </a:solidFill>
                  </a:rPr>
                  <a:t>905051.5 kHz</a:t>
                </a:r>
                <a:r>
                  <a:rPr lang="en-GB" sz="2000" dirty="0"/>
                  <a:t>, FT: </a:t>
                </a:r>
                <a:r>
                  <a:rPr lang="en-GB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905002.0 kHz</a:t>
                </a:r>
              </a:p>
              <a:p>
                <a:r>
                  <a:rPr lang="en-GB" sz="2000" dirty="0"/>
                  <a:t>Fitting in time domain: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𝐸𝑥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𝑃𝑜𝑝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 ~ ⅇ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𝛤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i="1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𝛺</m:t>
                            </m:r>
                            <m: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GB" sz="2000" i="1">
                                <a:solidFill>
                                  <a:srgbClr val="0055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func>
                  </m:oMath>
                </a14:m>
                <a:endParaRPr lang="en-GB" sz="2000" dirty="0"/>
              </a:p>
              <a:p>
                <a:endParaRPr lang="en-GB" sz="2000" dirty="0">
                  <a:solidFill>
                    <a:srgbClr val="002060"/>
                  </a:solidFill>
                </a:endParaRPr>
              </a:p>
              <a:p>
                <a:pPr marL="36576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C8563A-6CCE-4747-AC32-32B7C8777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1697" b="-83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41961-4D01-4C93-A64F-730E9105E5A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C516E-77A6-44BD-83DA-4B4C95450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FDC378-1FFC-4B1C-8E9F-8F8409353E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945"/>
          <a:stretch/>
        </p:blipFill>
        <p:spPr>
          <a:xfrm>
            <a:off x="42922" y="1964447"/>
            <a:ext cx="9055410" cy="321123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C1B470-EEF6-4E87-850F-35EEF564F3D6}"/>
              </a:ext>
            </a:extLst>
          </p:cNvPr>
          <p:cNvCxnSpPr>
            <a:cxnSpLocks/>
          </p:cNvCxnSpPr>
          <p:nvPr/>
        </p:nvCxnSpPr>
        <p:spPr>
          <a:xfrm flipH="1" flipV="1">
            <a:off x="6826928" y="4350058"/>
            <a:ext cx="248575" cy="82562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EB46DE-2A89-4B6F-9A82-23C86CE6F509}"/>
              </a:ext>
            </a:extLst>
          </p:cNvPr>
          <p:cNvCxnSpPr>
            <a:cxnSpLocks/>
          </p:cNvCxnSpPr>
          <p:nvPr/>
        </p:nvCxnSpPr>
        <p:spPr>
          <a:xfrm flipH="1" flipV="1">
            <a:off x="3195961" y="4350058"/>
            <a:ext cx="923278" cy="825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470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521A-CCC2-44B4-A799-BA02C1A6B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Doppler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A910A-1BEF-4D7A-9296-83170ACF7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Line Shape Analysis (Super Experiment):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Lorentzian Shape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FDAA2-8808-4967-AB99-10DA81D646F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990B9-B87B-40B6-8382-5973FC7C1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ED6E9D-D2A6-47EE-8C6F-AB8B686BF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206"/>
          <a:stretch/>
        </p:blipFill>
        <p:spPr>
          <a:xfrm>
            <a:off x="216708" y="1896785"/>
            <a:ext cx="8470092" cy="335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03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B106-2D17-419F-922D-9983C03F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Doppler Switch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13618-8186-4EF9-802E-190BA6BA5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4862"/>
            <a:ext cx="8226854" cy="466742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No Power Broadening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Power factors in only as AC Stark Shift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BAF2C-AFC2-42B9-91E1-7E4658D17FC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6A8CF-9036-469C-A628-4C29450C8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4B23B9-C863-4537-8AC2-6A99C618B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952" y="2091450"/>
            <a:ext cx="4468520" cy="3347386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E6583D-2C83-4158-B49D-CAEE055566C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" y="1985623"/>
            <a:ext cx="4500687" cy="334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19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A6B7-05EA-475E-834C-8F3A9B45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Doppler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9C5C8-0D09-4D22-AE46-68640F39B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946" y="1325606"/>
            <a:ext cx="8226854" cy="4667421"/>
          </a:xfrm>
        </p:spPr>
        <p:txBody>
          <a:bodyPr/>
          <a:lstStyle/>
          <a:p>
            <a:r>
              <a:rPr lang="en-GB" dirty="0"/>
              <a:t>Pulse Shape Optimization</a:t>
            </a:r>
          </a:p>
          <a:p>
            <a:pPr lvl="1"/>
            <a:r>
              <a:rPr lang="en-GB" sz="2400" dirty="0"/>
              <a:t>Only the Area factors in (Theoretically Understood)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CB7CF-9B83-41D1-99A2-D3DE4570FF3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69B5A-D4FA-4B00-B386-FABF647AD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C6E40E-A631-4D18-9545-546A136AFA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5716"/>
          <a:stretch/>
        </p:blipFill>
        <p:spPr>
          <a:xfrm>
            <a:off x="316706" y="2319512"/>
            <a:ext cx="8507841" cy="382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29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DBC53-19E9-4B6E-810C-3841D79A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3A6AE-5666-4252-956B-72670D1ED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Line-shapes measured in the Reference Papers are now well understood and modelled well</a:t>
            </a:r>
          </a:p>
          <a:p>
            <a:r>
              <a:rPr lang="en-GB" dirty="0"/>
              <a:t>Even Low Quality Doppler Switch Setup  Promises Sub-kHz Precision</a:t>
            </a:r>
          </a:p>
          <a:p>
            <a:r>
              <a:rPr lang="en-GB" dirty="0"/>
              <a:t>Works Only for Ions</a:t>
            </a:r>
          </a:p>
          <a:p>
            <a:r>
              <a:rPr lang="en-GB" dirty="0"/>
              <a:t>For Atoms One must use Cross Laser RS and for Molecules Near-Degenerate Probe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63A2D-210E-48A9-9D02-8875E388A05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1702D-A726-4A27-A05B-92F51BE12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43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2B59-DE17-47E8-96D0-57AE3144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71E90-889C-4DB2-AD58-5E9E7D1E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Future Plan is to do the Same Analysis for the other Two Devices (Experimental Benchmark and Precision Analysis)</a:t>
            </a:r>
          </a:p>
          <a:p>
            <a:r>
              <a:rPr lang="en-GB" dirty="0"/>
              <a:t>For all Three Setups: Monte Carlo Simulations to take Thermal Broadening and Laser Linewidth into account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AE015-FEB0-45E4-B8F6-030C7446AAA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B6E3B-94ED-48A2-A92A-B128DC939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781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2651"/>
            <a:ext cx="6400800" cy="679134"/>
          </a:xfrm>
        </p:spPr>
        <p:txBody>
          <a:bodyPr>
            <a:normAutofit fontScale="85000" lnSpcReduction="10000"/>
          </a:bodyPr>
          <a:lstStyle/>
          <a:p>
            <a:r>
              <a:rPr lang="en-GB" sz="4000" b="1" dirty="0"/>
              <a:t>Thank you for your attention!</a:t>
            </a:r>
          </a:p>
          <a:p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773C19-FD60-43F7-8FDF-17B24B9C5EE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8" y="4918229"/>
            <a:ext cx="1992055" cy="105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87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A6B0E4-4E3B-40A8-BE51-7CB2EC2F2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83224"/>
            <a:ext cx="8226854" cy="940443"/>
          </a:xfrm>
        </p:spPr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88A372-736B-49F1-B1ED-5779636C1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95440"/>
            <a:ext cx="8226854" cy="2012398"/>
          </a:xfrm>
        </p:spPr>
        <p:txBody>
          <a:bodyPr>
            <a:normAutofit/>
          </a:bodyPr>
          <a:lstStyle/>
          <a:p>
            <a:r>
              <a:rPr lang="en-GB" sz="1800" dirty="0" err="1"/>
              <a:t>Gustaaf</a:t>
            </a:r>
            <a:r>
              <a:rPr lang="en-GB" sz="1800" dirty="0"/>
              <a:t> </a:t>
            </a:r>
            <a:r>
              <a:rPr lang="en-GB" sz="1800" dirty="0" err="1"/>
              <a:t>Borghs</a:t>
            </a:r>
            <a:r>
              <a:rPr lang="en-GB" sz="1800" dirty="0"/>
              <a:t> et al. Physical Review Letters, 46(16):1074, 1981.</a:t>
            </a:r>
          </a:p>
          <a:p>
            <a:r>
              <a:rPr lang="en-GB" sz="1800" dirty="0"/>
              <a:t>RE </a:t>
            </a:r>
            <a:r>
              <a:rPr lang="en-GB" sz="1800" dirty="0" err="1"/>
              <a:t>Silverans</a:t>
            </a:r>
            <a:r>
              <a:rPr lang="en-GB" sz="1800" dirty="0"/>
              <a:t> et al. Physics Letters A, 82(2):70–72, 1981.</a:t>
            </a:r>
          </a:p>
          <a:p>
            <a:r>
              <a:rPr lang="en-GB" sz="1800" dirty="0" err="1"/>
              <a:t>Sterr</a:t>
            </a:r>
            <a:r>
              <a:rPr lang="en-GB" sz="1800" dirty="0"/>
              <a:t>, U et al. </a:t>
            </a:r>
            <a:r>
              <a:rPr lang="en-GB" sz="1800" i="1" dirty="0"/>
              <a:t>Applied Physics B</a:t>
            </a:r>
            <a:r>
              <a:rPr lang="en-GB" sz="1800" dirty="0"/>
              <a:t> 56.2 (1993): 62-64.</a:t>
            </a:r>
            <a:endParaRPr lang="en-US" sz="1800" dirty="0"/>
          </a:p>
          <a:p>
            <a:r>
              <a:rPr lang="en-GB" sz="1800" dirty="0"/>
              <a:t>John J. </a:t>
            </a:r>
            <a:r>
              <a:rPr lang="en-GB" sz="1800" dirty="0" err="1"/>
              <a:t>McFerran</a:t>
            </a:r>
            <a:r>
              <a:rPr lang="en-GB" sz="1800" dirty="0"/>
              <a:t> and Andre N. Luiten, J. Opt. Soc. Am. B </a:t>
            </a:r>
            <a:r>
              <a:rPr lang="en-GB" sz="1800" b="1" dirty="0"/>
              <a:t>27</a:t>
            </a:r>
            <a:r>
              <a:rPr lang="en-GB" sz="1800" dirty="0"/>
              <a:t>, 277-285 (2010) </a:t>
            </a:r>
            <a:endParaRPr lang="en-US" sz="1800" dirty="0"/>
          </a:p>
          <a:p>
            <a:r>
              <a:rPr lang="en-GB" sz="1800" dirty="0" err="1"/>
              <a:t>Altuntaş</a:t>
            </a:r>
            <a:r>
              <a:rPr lang="en-GB" sz="1800" dirty="0"/>
              <a:t>, </a:t>
            </a:r>
            <a:r>
              <a:rPr lang="en-GB" sz="1800" dirty="0" err="1"/>
              <a:t>Emine</a:t>
            </a:r>
            <a:r>
              <a:rPr lang="en-GB" sz="1800" dirty="0"/>
              <a:t>, et al. </a:t>
            </a:r>
            <a:r>
              <a:rPr lang="en-GB" sz="1800" i="1" dirty="0"/>
              <a:t>Physical Review A</a:t>
            </a:r>
            <a:r>
              <a:rPr lang="en-GB" sz="1800" dirty="0"/>
              <a:t> 97.4 (2018): 042101.</a:t>
            </a:r>
            <a:endParaRPr lang="en-US" sz="1800" dirty="0"/>
          </a:p>
          <a:p>
            <a:endParaRPr lang="en-US" sz="3200" dirty="0"/>
          </a:p>
          <a:p>
            <a:endParaRPr lang="en-US" sz="3200" dirty="0"/>
          </a:p>
          <a:p>
            <a:endParaRPr lang="en-GB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8321CA-7CF0-4E6A-B66D-850C12F79473}"/>
              </a:ext>
            </a:extLst>
          </p:cNvPr>
          <p:cNvSpPr txBox="1">
            <a:spLocks/>
          </p:cNvSpPr>
          <p:nvPr/>
        </p:nvSpPr>
        <p:spPr>
          <a:xfrm>
            <a:off x="457200" y="279940"/>
            <a:ext cx="8226854" cy="940443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Acknowledgments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4143664-D64B-4F34-9C83-43809EA6AD28}"/>
              </a:ext>
            </a:extLst>
          </p:cNvPr>
          <p:cNvSpPr txBox="1">
            <a:spLocks/>
          </p:cNvSpPr>
          <p:nvPr/>
        </p:nvSpPr>
        <p:spPr>
          <a:xfrm>
            <a:off x="457200" y="1464086"/>
            <a:ext cx="8226854" cy="179401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93776" indent="-45720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5256" indent="-457200" algn="l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Arial"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2708" indent="-342900" algn="l" rtl="0" eaLnBrk="1" latinLnBrk="0" hangingPunct="1">
              <a:spcBef>
                <a:spcPct val="20000"/>
              </a:spcBef>
              <a:buClr>
                <a:schemeClr val="tx1"/>
              </a:buClr>
              <a:buSzPct val="85000"/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5316" indent="-342900" algn="l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50492" indent="-34290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Dr. Ronald Garcia Ruiz</a:t>
            </a:r>
          </a:p>
          <a:p>
            <a:r>
              <a:rPr lang="en-US" sz="2800" dirty="0"/>
              <a:t>Dr. Adam Vernon</a:t>
            </a:r>
          </a:p>
          <a:p>
            <a:r>
              <a:rPr lang="en-US" sz="2800" dirty="0"/>
              <a:t>CERN, ISOLDE</a:t>
            </a:r>
          </a:p>
          <a:p>
            <a:endParaRPr lang="en-US" sz="3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373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D606-9F5A-462F-B5B8-7B172A21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Goal: Higher Precision in CLS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7BC5F-7929-4C5F-9349-91259853F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645"/>
            <a:ext cx="7728176" cy="1198519"/>
          </a:xfrm>
        </p:spPr>
        <p:txBody>
          <a:bodyPr/>
          <a:lstStyle/>
          <a:p>
            <a:r>
              <a:rPr lang="en-GB" dirty="0"/>
              <a:t>Rabi Type  → Ramsey Type</a:t>
            </a:r>
          </a:p>
          <a:p>
            <a:pPr marL="36576" indent="0">
              <a:buNone/>
            </a:pPr>
            <a:r>
              <a:rPr lang="en-GB" dirty="0"/>
              <a:t>	  	Increased precision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B0719-E660-43CA-9603-C3C8E904AEA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0D0C0-1372-43F2-BAA4-000B332B9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558E8F1-F08D-44C7-8DCB-6FF5A2F018A8}"/>
              </a:ext>
            </a:extLst>
          </p:cNvPr>
          <p:cNvCxnSpPr>
            <a:cxnSpLocks/>
          </p:cNvCxnSpPr>
          <p:nvPr/>
        </p:nvCxnSpPr>
        <p:spPr>
          <a:xfrm>
            <a:off x="636666" y="2239986"/>
            <a:ext cx="1620759" cy="465114"/>
          </a:xfrm>
          <a:prstGeom prst="bentConnector3">
            <a:avLst>
              <a:gd name="adj1" fmla="val 47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34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C8CD6-D081-4FA4-B9F0-FF74E0496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Goal: Higher Precision in CLS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2B05BD-B3D3-4C35-A8A5-CB73CC230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0403" y="1383930"/>
            <a:ext cx="871537" cy="516620"/>
          </a:xfrm>
        </p:spPr>
        <p:txBody>
          <a:bodyPr>
            <a:normAutofit/>
          </a:bodyPr>
          <a:lstStyle/>
          <a:p>
            <a:r>
              <a:rPr lang="en-GB" dirty="0"/>
              <a:t>Rabi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040341-374E-45D2-A88A-917A26FA156C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5941234" y="1357200"/>
            <a:ext cx="1437103" cy="522423"/>
          </a:xfrm>
        </p:spPr>
        <p:txBody>
          <a:bodyPr>
            <a:normAutofit/>
          </a:bodyPr>
          <a:lstStyle/>
          <a:p>
            <a:r>
              <a:rPr lang="en-GB" dirty="0"/>
              <a:t>Ramsey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952BFFA-A11C-4843-B0C9-7AB24D756B99}"/>
                  </a:ext>
                </a:extLst>
              </p:cNvPr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119849" y="1766927"/>
                <a:ext cx="4040188" cy="3686655"/>
              </a:xfrm>
            </p:spPr>
            <p:txBody>
              <a:bodyPr/>
              <a:lstStyle/>
              <a:p>
                <a:r>
                  <a:rPr lang="en-GB" dirty="0"/>
                  <a:t>Driving a transition with a continuous tuneable laser + probing the averaged exited population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𝑃𝑜𝑝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~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𝑅𝑎𝑏𝑖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GB" dirty="0"/>
              </a:p>
              <a:p>
                <a:r>
                  <a:rPr lang="en-GB" dirty="0"/>
                  <a:t>Frequency Scanning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952BFFA-A11C-4843-B0C9-7AB24D756B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119849" y="1766927"/>
                <a:ext cx="4040188" cy="3686655"/>
              </a:xfrm>
              <a:blipFill>
                <a:blip r:embed="rId2"/>
                <a:stretch>
                  <a:fillRect l="-302" t="-11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A286632D-E5D1-4465-A8EF-3A1F11B17345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132493" y="1766926"/>
                <a:ext cx="4996125" cy="3686655"/>
              </a:xfrm>
            </p:spPr>
            <p:txBody>
              <a:bodyPr/>
              <a:lstStyle/>
              <a:p>
                <a:r>
                  <a:rPr lang="en-GB" dirty="0"/>
                  <a:t>Driving a transition with a two pulses separated by a well defined separation </a:t>
                </a:r>
                <a:r>
                  <a:rPr lang="en-GB" i="1" dirty="0">
                    <a:solidFill>
                      <a:srgbClr val="FF0000"/>
                    </a:solidFill>
                  </a:rPr>
                  <a:t>t</a:t>
                </a:r>
                <a:r>
                  <a:rPr lang="en-GB" dirty="0"/>
                  <a:t> + probing the averaged exited population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𝑃𝑜𝑝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~ ⅇ</m:t>
                        </m:r>
                      </m:e>
                      <m:sup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𝛤</m:t>
                            </m:r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1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𝛺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GB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func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  <m:sup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𝑅𝑎𝑏</m:t>
                        </m:r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ⅈ</m:t>
                        </m:r>
                      </m:sub>
                      <m:sup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i="1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Time and/or Frequency Scanning</a:t>
                </a: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A286632D-E5D1-4465-A8EF-3A1F11B173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132493" y="1766926"/>
                <a:ext cx="4996125" cy="3686655"/>
              </a:xfrm>
              <a:blipFill>
                <a:blip r:embed="rId3"/>
                <a:stretch>
                  <a:fillRect l="-244" t="-11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5E80-07AC-4D35-BC23-08B08CAC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ACC6F-8643-49E0-8660-643D71C2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1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D606-9F5A-462F-B5B8-7B172A21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Goal: Higher Precision in CLS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7BC5F-7929-4C5F-9349-91259853F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59007"/>
            <a:ext cx="6953250" cy="269394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Rabi Type  → Ramsey Type</a:t>
            </a:r>
          </a:p>
          <a:p>
            <a:pPr marL="36576" indent="0">
              <a:buNone/>
            </a:pPr>
            <a:r>
              <a:rPr lang="en-GB" dirty="0"/>
              <a:t>	  	Increased precision</a:t>
            </a:r>
          </a:p>
          <a:p>
            <a:pPr lvl="4"/>
            <a:endParaRPr lang="en-GB" dirty="0"/>
          </a:p>
          <a:p>
            <a:pPr lvl="2"/>
            <a:r>
              <a:rPr lang="en-GB" dirty="0"/>
              <a:t>Removal of Power Broadening</a:t>
            </a:r>
          </a:p>
          <a:p>
            <a:pPr lvl="2"/>
            <a:r>
              <a:rPr lang="en-GB" dirty="0"/>
              <a:t>No more Frequency Scanning</a:t>
            </a:r>
          </a:p>
          <a:p>
            <a:pPr lvl="2"/>
            <a:r>
              <a:rPr lang="en-GB" dirty="0"/>
              <a:t>Partial removal of Lifetime Broadening</a:t>
            </a:r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B0719-E660-43CA-9603-C3C8E904AEA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0D0C0-1372-43F2-BAA4-000B332B9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558E8F1-F08D-44C7-8DCB-6FF5A2F018A8}"/>
              </a:ext>
            </a:extLst>
          </p:cNvPr>
          <p:cNvCxnSpPr>
            <a:cxnSpLocks/>
          </p:cNvCxnSpPr>
          <p:nvPr/>
        </p:nvCxnSpPr>
        <p:spPr>
          <a:xfrm>
            <a:off x="636666" y="2289945"/>
            <a:ext cx="1611234" cy="410901"/>
          </a:xfrm>
          <a:prstGeom prst="bentConnector3">
            <a:avLst>
              <a:gd name="adj1" fmla="val -249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72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353D-2C99-417A-9B22-860CC06B0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88B98-905F-4A3D-98EC-305659F2C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Searching for New Physics using the Isotope Shift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Accessing New Observables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C5C18-3B68-42FC-B931-9DA12F7C27B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7FE18-EAA5-40DD-8CDD-2D4A59E83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6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E116-832B-4B35-BFEF-7BEC6B45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Motivation: Isotope Shift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60118-610C-42B0-97F8-59248D2F6FC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D9082-B927-487B-B38A-5CFDAEDB3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CB5B57-6706-4243-945D-CB9023DBC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72" y="1105877"/>
            <a:ext cx="7967709" cy="471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39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353D-2C99-417A-9B22-860CC06B0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088B98-905F-4A3D-98EC-305659F2C8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Searching for New Physics using the Isotope Shift</a:t>
                </a:r>
              </a:p>
              <a:p>
                <a:pPr lvl="1"/>
                <a:r>
                  <a:rPr lang="en-GB" dirty="0"/>
                  <a:t>Observing non-linearity in the King Plot</a:t>
                </a:r>
              </a:p>
              <a:p>
                <a:pPr marL="448056" lvl="1" indent="0">
                  <a:buNone/>
                </a:pPr>
                <a:r>
                  <a:rPr lang="en-GB" dirty="0"/>
                  <a:t>	→  New Gauge Fields </a:t>
                </a:r>
              </a:p>
              <a:p>
                <a:pPr marL="448056" lvl="1" indent="0">
                  <a:buNone/>
                </a:pPr>
                <a:r>
                  <a:rPr lang="en-GB" dirty="0"/>
                  <a:t>	→  Dark Matter Coupling (dark photon)</a:t>
                </a:r>
              </a:p>
              <a:p>
                <a:r>
                  <a:rPr lang="en-GB" dirty="0"/>
                  <a:t>Accessing New Observables</a:t>
                </a:r>
              </a:p>
              <a:p>
                <a:pPr lvl="1"/>
                <a:r>
                  <a:rPr lang="en-GB" dirty="0"/>
                  <a:t>E1 nuclear polarizability</a:t>
                </a:r>
              </a:p>
              <a:p>
                <a:pPr lvl="1"/>
                <a:r>
                  <a:rPr lang="en-GB" dirty="0"/>
                  <a:t>Higher spatial moments e.g.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/>
                  <a:t> ect.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088B98-905F-4A3D-98EC-305659F2C8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16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C5C18-3B68-42FC-B931-9DA12F7C27B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7FE18-EAA5-40DD-8CDD-2D4A59E83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0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EF87-57A9-44E9-86B1-922813B6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Motivation: Previous Attempts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9E272-D3DD-4E35-B0D8-18C4E2760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49617-D2CF-4878-8C65-8C98E876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7E0AA9E-8CF9-4253-A1C7-BD801CBFD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56" y="1425769"/>
            <a:ext cx="4590647" cy="17092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98A42A-231E-45FB-8B69-8AECB1B7D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669" y="3002213"/>
            <a:ext cx="2442017" cy="29379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4AB3E6-413F-4F79-9B9D-D3A51F43A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606" y="1425769"/>
            <a:ext cx="4162894" cy="19128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887967-F9B3-4198-A964-3B82D5A99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624" y="3182093"/>
            <a:ext cx="2232307" cy="29595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8C9152E-046C-4A4C-9144-C48B44094BBA}"/>
              </a:ext>
            </a:extLst>
          </p:cNvPr>
          <p:cNvSpPr/>
          <p:nvPr/>
        </p:nvSpPr>
        <p:spPr>
          <a:xfrm rot="20047159">
            <a:off x="618414" y="2669797"/>
            <a:ext cx="584854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b="1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Failed due to poor understanding of the line shape. Insufficient computing to model this.</a:t>
            </a:r>
          </a:p>
        </p:txBody>
      </p:sp>
    </p:spTree>
    <p:extLst>
      <p:ext uri="{BB962C8B-B14F-4D97-AF65-F5344CB8AC3E}">
        <p14:creationId xmlns:p14="http://schemas.microsoft.com/office/powerpoint/2010/main" val="2412776448"/>
      </p:ext>
    </p:extLst>
  </p:cSld>
  <p:clrMapOvr>
    <a:masterClrMapping/>
  </p:clrMapOvr>
</p:sld>
</file>

<file path=ppt/theme/theme1.xml><?xml version="1.0" encoding="utf-8"?>
<a:theme xmlns:a="http://schemas.openxmlformats.org/drawingml/2006/main" name="CERNCorporate4-3">
  <a:themeElements>
    <a:clrScheme name="CERN 1">
      <a:dk1>
        <a:srgbClr val="0055A0"/>
      </a:dk1>
      <a:lt1>
        <a:sysClr val="window" lastClr="FFFFFF"/>
      </a:lt1>
      <a:dk2>
        <a:srgbClr val="0055A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CERNCorporate4-3.potx</Template>
  <TotalTime>1192</TotalTime>
  <Words>772</Words>
  <Application>Microsoft Office PowerPoint</Application>
  <PresentationFormat>On-screen Show (4:3)</PresentationFormat>
  <Paragraphs>197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Optima</vt:lpstr>
      <vt:lpstr>CERNCorporate4-3</vt:lpstr>
      <vt:lpstr>Exploring New Spectroscopy Methods for Collinear Ion Beams</vt:lpstr>
      <vt:lpstr>Table of Content:</vt:lpstr>
      <vt:lpstr>Goal: Higher Precision in CLS</vt:lpstr>
      <vt:lpstr>Goal: Higher Precision in CLS</vt:lpstr>
      <vt:lpstr>Goal: Higher Precision in CLS</vt:lpstr>
      <vt:lpstr>Motivation:</vt:lpstr>
      <vt:lpstr>Motivation: Isotope Shift </vt:lpstr>
      <vt:lpstr>Motivation:</vt:lpstr>
      <vt:lpstr>Motivation: Previous Attempts</vt:lpstr>
      <vt:lpstr>The Model:</vt:lpstr>
      <vt:lpstr>Benchmarks against Experiments</vt:lpstr>
      <vt:lpstr>Benchmarks against Experiments</vt:lpstr>
      <vt:lpstr>Benchmarks against Experiments</vt:lpstr>
      <vt:lpstr>Benchmarks against Experiments</vt:lpstr>
      <vt:lpstr>Benchmarks against Experiments</vt:lpstr>
      <vt:lpstr>Benchmarks against Experiments</vt:lpstr>
      <vt:lpstr>Benchmarks against Experiments</vt:lpstr>
      <vt:lpstr>Benchmarks against Experiments</vt:lpstr>
      <vt:lpstr>Benchmarks against Experiments</vt:lpstr>
      <vt:lpstr>Benchmarks against Experiments</vt:lpstr>
      <vt:lpstr>Double Switch: Design and Scanning Protocol</vt:lpstr>
      <vt:lpstr>Doppler Switch</vt:lpstr>
      <vt:lpstr>Doppler Switch</vt:lpstr>
      <vt:lpstr>Doppler Switch </vt:lpstr>
      <vt:lpstr>Doppler Switch</vt:lpstr>
      <vt:lpstr>Conclusions and Summary</vt:lpstr>
      <vt:lpstr>Future Plans</vt:lpstr>
      <vt:lpstr>PowerPoint Presentation</vt:lpstr>
      <vt:lpstr>References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CERN User</dc:creator>
  <cp:lastModifiedBy>Jovan Jovanovic</cp:lastModifiedBy>
  <cp:revision>63</cp:revision>
  <dcterms:created xsi:type="dcterms:W3CDTF">2012-11-30T11:04:26Z</dcterms:created>
  <dcterms:modified xsi:type="dcterms:W3CDTF">2019-08-16T16:45:01Z</dcterms:modified>
</cp:coreProperties>
</file>