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D3FEF-B00E-409E-B36F-971DE1A6F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997766-C109-4BE9-9202-884F31C0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8614B8-6B64-47EE-862F-6DD31D42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0B75A3-C4DB-422F-A809-03E95D6B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31B90-2EB5-4AB4-87F7-6C5B09E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17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1097C-BA13-4C9F-ABC8-95485486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F425CE-65AA-4DFE-9B84-E7CDF8C75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7D9736-48D0-49B1-8A0A-6DAE4CCC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0E9771-AF65-4A39-A773-C00085FE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98A318-D703-4F52-A723-E0F83650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36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339980-1162-4F20-9D25-70BD58872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3DC409-BDE1-4A13-9E84-2CF1D51B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3F9CB6-1A3F-4992-92EF-342EF145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A8EA3D-5D02-49DD-9D79-A1D28F2B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820D9E-BA95-47DF-A8F8-25492D42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0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70A68-E3F3-4D05-8517-5EEE7399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641BC2-6713-4853-AC38-4B02ABF1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8AF29C-F96E-4657-8943-D020BAEF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FA8950-924B-400D-9FC7-523A1654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D0BCF6-43F5-4C1C-BDBB-8BE271CB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5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195E4-F354-49C3-9183-F5507228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A03CF5-CDFD-406E-B4B8-B7B84945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A0D081-7595-45A7-BB33-B640BCA5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FFCAAE-C8A8-418D-B370-3E04B8B8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723481-1333-40BF-A2CB-DDE1B645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05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6EA4A-7AD2-4642-8674-7A1BC374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9C638A-E83C-40DA-B986-ACA5B71C4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4F3313-9DD4-4B9F-B36A-B39355DB7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140025-10F1-4E36-B5BC-75DA1A81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577942-1293-479F-9255-C7A02F94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690538-8656-4B46-98B1-0D85A327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8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A66E9-61DF-4D24-BEFE-A8EF9C4A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FD17E1-B9AE-48F9-9F84-C7FE019C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29AEFA-B7C8-4BBA-98F7-97D36C84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974FC4-9B52-460F-A700-4F612CB9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B9E913-4769-4E9D-841C-22400B443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44A91F1-DC1D-4CAD-8BBF-5276E271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67A5A9-5E68-4982-A9C1-FFCB6AD6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35C15A0-D8D7-4491-8681-66C9EA46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0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25B18-175A-4D6F-81DF-7FE80AF6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140A3C-440C-4AEC-BE34-B43E4715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C0C6D-4F76-43A6-9005-B9753E8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F5DF5C-7C4A-443F-A468-CBDA8B72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2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E2BA68-632A-445A-8D51-BF97080A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B548ED-1C67-42F4-B2D4-546DF791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59B98-ADAA-4ADC-8BC9-211F89F8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70CA9-DEA0-4E59-BD85-9D07DEDD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D31AF8-AC95-4466-A17B-C1AB9CAD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7DB7B3-7765-43CF-99D2-5B9C7FA9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A69C57-5349-4563-9EDE-50D062A9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34AFE-8327-4D58-96EA-A8F0F23B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48CEAC-ACB0-451F-B6AF-A459A620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30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DE910-E7D9-4D8C-8AA4-DE92EF35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9CEC45-4398-4625-B465-819BDAEA9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5B363B-95EC-46AC-9A0F-96DF34ECE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201F6F-93E0-4CC2-9783-BD14D325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4EA074-812B-4C17-A598-11FCA73E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1CCAE1-BF71-4355-953F-3681F60C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2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FD5EAD-2133-462B-BA2C-E38C90C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F355DE-665F-482B-AD29-A8133DB3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223617-C028-49BC-9595-1EDEE5DA9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7206-558C-47DC-9569-8C7A3AE40D72}" type="datetimeFigureOut">
              <a:rPr lang="en-CA" smtClean="0"/>
              <a:t>13/07/2017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A4F7B5-0542-44BA-AAFF-14A38ADE5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AFEBB5-509C-44DA-9AE3-C2A8EAE5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1DB2-5E18-4AD5-AFDA-1AA394C18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53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1B363E-0ACC-4B14-B65C-BCC432CD893C}"/>
              </a:ext>
            </a:extLst>
          </p:cNvPr>
          <p:cNvSpPr txBox="1"/>
          <p:nvPr/>
        </p:nvSpPr>
        <p:spPr>
          <a:xfrm>
            <a:off x="1073884" y="55644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Supplier Post (SP)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F97464-54B3-48B3-9697-1FB52205E410}"/>
              </a:ext>
            </a:extLst>
          </p:cNvPr>
          <p:cNvSpPr txBox="1"/>
          <p:nvPr/>
        </p:nvSpPr>
        <p:spPr>
          <a:xfrm>
            <a:off x="3588489" y="5137591"/>
            <a:ext cx="36983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Sort/Rank</a:t>
            </a:r>
          </a:p>
          <a:p>
            <a:r>
              <a:rPr lang="en-CA" dirty="0"/>
              <a:t>Price – Highest (BP) to Lowest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582D4E-340A-461C-8954-27DC86E5100C}"/>
              </a:ext>
            </a:extLst>
          </p:cNvPr>
          <p:cNvSpPr txBox="1"/>
          <p:nvPr/>
        </p:nvSpPr>
        <p:spPr>
          <a:xfrm>
            <a:off x="7290385" y="57058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5B6317-E9D8-4B73-8E32-ECA62029B07F}"/>
              </a:ext>
            </a:extLst>
          </p:cNvPr>
          <p:cNvSpPr txBox="1"/>
          <p:nvPr/>
        </p:nvSpPr>
        <p:spPr>
          <a:xfrm>
            <a:off x="7442785" y="72298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EDFD85-DA58-411A-AB1C-1D87ED4980BF}"/>
              </a:ext>
            </a:extLst>
          </p:cNvPr>
          <p:cNvSpPr txBox="1"/>
          <p:nvPr/>
        </p:nvSpPr>
        <p:spPr>
          <a:xfrm>
            <a:off x="7595185" y="87538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FACE693-9BC1-4683-8CA0-B16908B8DE69}"/>
              </a:ext>
            </a:extLst>
          </p:cNvPr>
          <p:cNvSpPr txBox="1"/>
          <p:nvPr/>
        </p:nvSpPr>
        <p:spPr>
          <a:xfrm>
            <a:off x="7747585" y="102778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9132CB-702F-40CF-B233-2D35F459F4E3}"/>
              </a:ext>
            </a:extLst>
          </p:cNvPr>
          <p:cNvSpPr txBox="1"/>
          <p:nvPr/>
        </p:nvSpPr>
        <p:spPr>
          <a:xfrm>
            <a:off x="7899985" y="118018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86F154-3D09-45F5-A58E-F40858AD259C}"/>
              </a:ext>
            </a:extLst>
          </p:cNvPr>
          <p:cNvSpPr txBox="1"/>
          <p:nvPr/>
        </p:nvSpPr>
        <p:spPr>
          <a:xfrm>
            <a:off x="8024032" y="133258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B8A540-C53E-41D7-9B5E-449A50EFE8CB}"/>
              </a:ext>
            </a:extLst>
          </p:cNvPr>
          <p:cNvSpPr txBox="1"/>
          <p:nvPr/>
        </p:nvSpPr>
        <p:spPr>
          <a:xfrm>
            <a:off x="8176432" y="148498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0F77C31-77CF-4A2D-917C-E153E0FAE64E}"/>
              </a:ext>
            </a:extLst>
          </p:cNvPr>
          <p:cNvSpPr txBox="1"/>
          <p:nvPr/>
        </p:nvSpPr>
        <p:spPr>
          <a:xfrm>
            <a:off x="8328832" y="163738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58E4F01-2CE6-4EE9-8EE3-2A9B6D31855F}"/>
              </a:ext>
            </a:extLst>
          </p:cNvPr>
          <p:cNvSpPr txBox="1"/>
          <p:nvPr/>
        </p:nvSpPr>
        <p:spPr>
          <a:xfrm>
            <a:off x="8481232" y="1789786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B53041-C11F-4E7B-B485-E8D0136816EF}"/>
              </a:ext>
            </a:extLst>
          </p:cNvPr>
          <p:cNvSpPr txBox="1"/>
          <p:nvPr/>
        </p:nvSpPr>
        <p:spPr>
          <a:xfrm>
            <a:off x="8481232" y="2159118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 (BP)</a:t>
            </a:r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xmlns="" id="{CEAAEE30-5666-4D5C-AD50-E15387DD1B68}"/>
              </a:ext>
            </a:extLst>
          </p:cNvPr>
          <p:cNvSpPr/>
          <p:nvPr/>
        </p:nvSpPr>
        <p:spPr>
          <a:xfrm rot="10800000">
            <a:off x="5493483" y="622055"/>
            <a:ext cx="1720702" cy="545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xmlns="" id="{9FEFB48D-88EB-4CAA-8E0C-CE51BFA3D290}"/>
              </a:ext>
            </a:extLst>
          </p:cNvPr>
          <p:cNvSpPr/>
          <p:nvPr/>
        </p:nvSpPr>
        <p:spPr>
          <a:xfrm rot="10800000" flipH="1">
            <a:off x="3588488" y="624907"/>
            <a:ext cx="1827029" cy="545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A51DE53-88F5-4831-9B41-61270F1864E8}"/>
              </a:ext>
            </a:extLst>
          </p:cNvPr>
          <p:cNvSpPr txBox="1"/>
          <p:nvPr/>
        </p:nvSpPr>
        <p:spPr>
          <a:xfrm>
            <a:off x="1800446" y="2811960"/>
            <a:ext cx="90624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Filter/Match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Category:  (SP)=(BP)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Product: (SP) Dropdown Products/Input or (SP) Description = (BP) Dropdown Products/Input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Expiry:  (SP) =&gt; (BP)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Price:  (SP)+20% &lt;= (BP)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xmlns="" id="{55E906DD-9032-4DD7-B477-8008B86E97AF}"/>
              </a:ext>
            </a:extLst>
          </p:cNvPr>
          <p:cNvSpPr/>
          <p:nvPr/>
        </p:nvSpPr>
        <p:spPr>
          <a:xfrm>
            <a:off x="5284381" y="4423138"/>
            <a:ext cx="258726" cy="608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xmlns="" id="{70722165-88E5-4EDE-8030-1B253AFE7BF1}"/>
              </a:ext>
            </a:extLst>
          </p:cNvPr>
          <p:cNvSpPr/>
          <p:nvPr/>
        </p:nvSpPr>
        <p:spPr>
          <a:xfrm>
            <a:off x="5277291" y="5989681"/>
            <a:ext cx="258726" cy="608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8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EA093A1-5480-4A38-AB7F-EBD84F37E2E0}"/>
              </a:ext>
            </a:extLst>
          </p:cNvPr>
          <p:cNvSpPr/>
          <p:nvPr/>
        </p:nvSpPr>
        <p:spPr>
          <a:xfrm>
            <a:off x="2105247" y="1626780"/>
            <a:ext cx="7967344" cy="3726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AD44E5-233F-4C42-8BA9-23AEFE772A5E}"/>
              </a:ext>
            </a:extLst>
          </p:cNvPr>
          <p:cNvSpPr txBox="1"/>
          <p:nvPr/>
        </p:nvSpPr>
        <p:spPr>
          <a:xfrm>
            <a:off x="4185679" y="1755084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 (BP) Rank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109912-E047-4789-A3F9-22964727C71B}"/>
              </a:ext>
            </a:extLst>
          </p:cNvPr>
          <p:cNvSpPr txBox="1"/>
          <p:nvPr/>
        </p:nvSpPr>
        <p:spPr>
          <a:xfrm>
            <a:off x="4185679" y="2364684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 (BP) Rank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BE792E-712C-45E7-9AB2-3E4DA319E1A2}"/>
              </a:ext>
            </a:extLst>
          </p:cNvPr>
          <p:cNvSpPr txBox="1"/>
          <p:nvPr/>
        </p:nvSpPr>
        <p:spPr>
          <a:xfrm>
            <a:off x="4210483" y="2974284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 (BP) Rank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BFF97C-3694-455A-B5AF-0C7ECBBC023D}"/>
              </a:ext>
            </a:extLst>
          </p:cNvPr>
          <p:cNvSpPr txBox="1"/>
          <p:nvPr/>
        </p:nvSpPr>
        <p:spPr>
          <a:xfrm>
            <a:off x="4210483" y="3583884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 (BP) Rank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CE197E-A55B-4F1A-A3BC-E7457E5B84B1}"/>
              </a:ext>
            </a:extLst>
          </p:cNvPr>
          <p:cNvSpPr txBox="1"/>
          <p:nvPr/>
        </p:nvSpPr>
        <p:spPr>
          <a:xfrm>
            <a:off x="4210483" y="4193484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Buyer Post (BP) Rank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7C6C44E-B4AC-4C92-BCBC-D66B5534426C}"/>
              </a:ext>
            </a:extLst>
          </p:cNvPr>
          <p:cNvSpPr txBox="1"/>
          <p:nvPr/>
        </p:nvSpPr>
        <p:spPr>
          <a:xfrm>
            <a:off x="4210482" y="4803084"/>
            <a:ext cx="238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               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AFBCB3-2507-4D84-977A-EEF4AADB6C74}"/>
              </a:ext>
            </a:extLst>
          </p:cNvPr>
          <p:cNvSpPr txBox="1"/>
          <p:nvPr/>
        </p:nvSpPr>
        <p:spPr>
          <a:xfrm>
            <a:off x="4121878" y="471352"/>
            <a:ext cx="2509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(SP) Quantity 100,000 lb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E8BF6FE-6B83-4A1D-89C1-5FC4D3434404}"/>
              </a:ext>
            </a:extLst>
          </p:cNvPr>
          <p:cNvSpPr txBox="1"/>
          <p:nvPr/>
        </p:nvSpPr>
        <p:spPr>
          <a:xfrm>
            <a:off x="7262034" y="1106491"/>
            <a:ext cx="12652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Allocation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E8DA05-7BBD-4765-A53D-F97FDC108321}"/>
              </a:ext>
            </a:extLst>
          </p:cNvPr>
          <p:cNvSpPr txBox="1"/>
          <p:nvPr/>
        </p:nvSpPr>
        <p:spPr>
          <a:xfrm>
            <a:off x="2307255" y="1769257"/>
            <a:ext cx="1073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5,000 lb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CB5551-B7D4-4561-BC88-94F81D34DA17}"/>
              </a:ext>
            </a:extLst>
          </p:cNvPr>
          <p:cNvSpPr txBox="1"/>
          <p:nvPr/>
        </p:nvSpPr>
        <p:spPr>
          <a:xfrm>
            <a:off x="2307255" y="2378857"/>
            <a:ext cx="1073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15,000 lb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EAF2C9E-FDEB-4DE9-A755-3D17AA29C279}"/>
              </a:ext>
            </a:extLst>
          </p:cNvPr>
          <p:cNvSpPr txBox="1"/>
          <p:nvPr/>
        </p:nvSpPr>
        <p:spPr>
          <a:xfrm>
            <a:off x="2332059" y="2988457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5,000 lb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FE163D1-B58E-4816-8A12-69946352FF06}"/>
              </a:ext>
            </a:extLst>
          </p:cNvPr>
          <p:cNvSpPr txBox="1"/>
          <p:nvPr/>
        </p:nvSpPr>
        <p:spPr>
          <a:xfrm>
            <a:off x="2332059" y="3598057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45,000 lb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5BD267-E108-4275-B4FE-42968FB9C193}"/>
              </a:ext>
            </a:extLst>
          </p:cNvPr>
          <p:cNvSpPr txBox="1"/>
          <p:nvPr/>
        </p:nvSpPr>
        <p:spPr>
          <a:xfrm>
            <a:off x="2332059" y="4207657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55,000 lb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856BC1C-4BCC-44D1-B323-D6F51A61D6D3}"/>
              </a:ext>
            </a:extLst>
          </p:cNvPr>
          <p:cNvSpPr txBox="1"/>
          <p:nvPr/>
        </p:nvSpPr>
        <p:spPr>
          <a:xfrm>
            <a:off x="7265588" y="1751531"/>
            <a:ext cx="1073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5,000 lb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D3CDD9B-141E-474C-9337-68CB41E53627}"/>
              </a:ext>
            </a:extLst>
          </p:cNvPr>
          <p:cNvSpPr txBox="1"/>
          <p:nvPr/>
        </p:nvSpPr>
        <p:spPr>
          <a:xfrm>
            <a:off x="7265588" y="2361131"/>
            <a:ext cx="1073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15,000 lb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3566C1-42E3-4B07-949B-54EB7739E63E}"/>
              </a:ext>
            </a:extLst>
          </p:cNvPr>
          <p:cNvSpPr txBox="1"/>
          <p:nvPr/>
        </p:nvSpPr>
        <p:spPr>
          <a:xfrm>
            <a:off x="7290392" y="2970731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5,000 lb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A3BA8AD-709D-4628-9E8D-3F59E11C3881}"/>
              </a:ext>
            </a:extLst>
          </p:cNvPr>
          <p:cNvSpPr txBox="1"/>
          <p:nvPr/>
        </p:nvSpPr>
        <p:spPr>
          <a:xfrm>
            <a:off x="7290392" y="3580331"/>
            <a:ext cx="104909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45,000 lb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15C4A1-F0A0-42B9-AB00-670FD7F1E989}"/>
              </a:ext>
            </a:extLst>
          </p:cNvPr>
          <p:cNvSpPr txBox="1"/>
          <p:nvPr/>
        </p:nvSpPr>
        <p:spPr>
          <a:xfrm>
            <a:off x="7290392" y="4189931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30,000 lb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1ADBD1D-FAEB-4653-9B52-4DE648EF6D3B}"/>
              </a:ext>
            </a:extLst>
          </p:cNvPr>
          <p:cNvSpPr txBox="1"/>
          <p:nvPr/>
        </p:nvSpPr>
        <p:spPr>
          <a:xfrm>
            <a:off x="8747063" y="1106491"/>
            <a:ext cx="1325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Reallocation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99FBDFE-AB03-4151-BCCA-23A65564E93C}"/>
              </a:ext>
            </a:extLst>
          </p:cNvPr>
          <p:cNvSpPr txBox="1"/>
          <p:nvPr/>
        </p:nvSpPr>
        <p:spPr>
          <a:xfrm>
            <a:off x="8747063" y="1765702"/>
            <a:ext cx="1073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5,000 lb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C572173-2E89-483E-8B08-8AC61915F33C}"/>
              </a:ext>
            </a:extLst>
          </p:cNvPr>
          <p:cNvSpPr txBox="1"/>
          <p:nvPr/>
        </p:nvSpPr>
        <p:spPr>
          <a:xfrm>
            <a:off x="8747063" y="2375302"/>
            <a:ext cx="1073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15,000 lb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F960E26-BB7E-42A9-96B3-86E7914BB23A}"/>
              </a:ext>
            </a:extLst>
          </p:cNvPr>
          <p:cNvSpPr txBox="1"/>
          <p:nvPr/>
        </p:nvSpPr>
        <p:spPr>
          <a:xfrm>
            <a:off x="8771867" y="2984902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5,000 lb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6779918-B012-4B9E-910A-9BFD41A564DA}"/>
              </a:ext>
            </a:extLst>
          </p:cNvPr>
          <p:cNvSpPr txBox="1"/>
          <p:nvPr/>
        </p:nvSpPr>
        <p:spPr>
          <a:xfrm>
            <a:off x="8771867" y="3594502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CA99EE-30C5-4031-8F02-8581CDA75E96}"/>
              </a:ext>
            </a:extLst>
          </p:cNvPr>
          <p:cNvSpPr txBox="1"/>
          <p:nvPr/>
        </p:nvSpPr>
        <p:spPr>
          <a:xfrm>
            <a:off x="8771867" y="4204102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55,000 lb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E9BAA-B779-4F71-BFC4-E758483017DF}"/>
              </a:ext>
            </a:extLst>
          </p:cNvPr>
          <p:cNvSpPr txBox="1"/>
          <p:nvPr/>
        </p:nvSpPr>
        <p:spPr>
          <a:xfrm>
            <a:off x="2307254" y="5505942"/>
            <a:ext cx="12050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135,000 lb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B9106E8-71D6-4D9A-821B-D23A51AE8CE5}"/>
              </a:ext>
            </a:extLst>
          </p:cNvPr>
          <p:cNvSpPr txBox="1"/>
          <p:nvPr/>
        </p:nvSpPr>
        <p:spPr>
          <a:xfrm>
            <a:off x="8771866" y="5505942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90,000 lb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AF64EC-E93E-4028-B3F8-798F005EF869}"/>
              </a:ext>
            </a:extLst>
          </p:cNvPr>
          <p:cNvSpPr txBox="1"/>
          <p:nvPr/>
        </p:nvSpPr>
        <p:spPr>
          <a:xfrm>
            <a:off x="7290392" y="5505942"/>
            <a:ext cx="1173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100,000 lb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CC8B627-3F3F-48BD-87D1-FC512B187B9F}"/>
              </a:ext>
            </a:extLst>
          </p:cNvPr>
          <p:cNvSpPr txBox="1"/>
          <p:nvPr/>
        </p:nvSpPr>
        <p:spPr>
          <a:xfrm>
            <a:off x="999479" y="1106491"/>
            <a:ext cx="2371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(BP) Quantity Required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D5C83AF-263C-4E1C-B140-AF24987A9DA6}"/>
              </a:ext>
            </a:extLst>
          </p:cNvPr>
          <p:cNvSpPr txBox="1"/>
          <p:nvPr/>
        </p:nvSpPr>
        <p:spPr>
          <a:xfrm>
            <a:off x="868300" y="5505942"/>
            <a:ext cx="1049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Balance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B8855D4-60ED-4655-93C4-C364F4083189}"/>
              </a:ext>
            </a:extLst>
          </p:cNvPr>
          <p:cNvSpPr txBox="1"/>
          <p:nvPr/>
        </p:nvSpPr>
        <p:spPr>
          <a:xfrm>
            <a:off x="868300" y="6027674"/>
            <a:ext cx="134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Net Position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053E684-D7BF-4418-B4EC-A5596F0C33EB}"/>
              </a:ext>
            </a:extLst>
          </p:cNvPr>
          <p:cNvSpPr txBox="1"/>
          <p:nvPr/>
        </p:nvSpPr>
        <p:spPr>
          <a:xfrm>
            <a:off x="8771865" y="6027674"/>
            <a:ext cx="24135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Unallocated 10,000</a:t>
            </a:r>
          </a:p>
          <a:p>
            <a:r>
              <a:rPr lang="en-CA" dirty="0"/>
              <a:t>(available for reissue)</a:t>
            </a:r>
          </a:p>
        </p:txBody>
      </p:sp>
    </p:spTree>
    <p:extLst>
      <p:ext uri="{BB962C8B-B14F-4D97-AF65-F5344CB8AC3E}">
        <p14:creationId xmlns:p14="http://schemas.microsoft.com/office/powerpoint/2010/main" val="29384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B53041-C11F-4E7B-B485-E8D0136816EF}"/>
              </a:ext>
            </a:extLst>
          </p:cNvPr>
          <p:cNvSpPr txBox="1"/>
          <p:nvPr/>
        </p:nvSpPr>
        <p:spPr>
          <a:xfrm>
            <a:off x="376826" y="160997"/>
            <a:ext cx="23816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Reissue unallocated (SP) or Flash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A51DE53-88F5-4831-9B41-61270F1864E8}"/>
              </a:ext>
            </a:extLst>
          </p:cNvPr>
          <p:cNvSpPr txBox="1"/>
          <p:nvPr/>
        </p:nvSpPr>
        <p:spPr>
          <a:xfrm>
            <a:off x="376826" y="1149414"/>
            <a:ext cx="11146692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Eg</a:t>
            </a:r>
            <a:r>
              <a:rPr lang="en-CA" dirty="0" smtClean="0"/>
              <a:t>  Filter/Match Product</a:t>
            </a: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Product: (SP) Dropdown Products/Input or (SP) Description = (BP) Dropdown Products/Input </a:t>
            </a:r>
          </a:p>
          <a:p>
            <a:r>
              <a:rPr lang="en-CA" i="1" dirty="0" smtClean="0"/>
              <a:t>Buyers</a:t>
            </a:r>
            <a:r>
              <a:rPr lang="en-CA" dirty="0" smtClean="0"/>
              <a:t>							</a:t>
            </a:r>
            <a:r>
              <a:rPr lang="en-CA" i="1" dirty="0" smtClean="0"/>
              <a:t>Supplier</a:t>
            </a:r>
          </a:p>
          <a:p>
            <a:r>
              <a:rPr lang="en-CA" dirty="0" smtClean="0"/>
              <a:t>Confection						Confection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rgbClr val="FF0000"/>
                </a:solidFill>
              </a:rPr>
              <a:t>Chocolate	$1.00/lb</a:t>
            </a:r>
            <a:r>
              <a:rPr lang="en-CA" dirty="0" smtClean="0"/>
              <a:t>					</a:t>
            </a:r>
            <a:r>
              <a:rPr lang="en-CA" dirty="0" smtClean="0">
                <a:solidFill>
                  <a:srgbClr val="FF0000"/>
                </a:solidFill>
              </a:rPr>
              <a:t>Chocolate</a:t>
            </a:r>
            <a:r>
              <a:rPr lang="en-CA" dirty="0" smtClean="0"/>
              <a:t>		</a:t>
            </a:r>
          </a:p>
          <a:p>
            <a:r>
              <a:rPr lang="en-CA" dirty="0"/>
              <a:t>	</a:t>
            </a:r>
            <a:r>
              <a:rPr lang="en-CA" dirty="0" smtClean="0"/>
              <a:t>Gum		$1.50/lb			</a:t>
            </a:r>
          </a:p>
          <a:p>
            <a:r>
              <a:rPr lang="en-CA" dirty="0"/>
              <a:t>	</a:t>
            </a:r>
            <a:r>
              <a:rPr lang="en-CA" dirty="0" smtClean="0"/>
              <a:t>Hard candy	$.50/lb</a:t>
            </a:r>
          </a:p>
          <a:p>
            <a:r>
              <a:rPr lang="en-CA" dirty="0" smtClean="0"/>
              <a:t>			</a:t>
            </a:r>
            <a:r>
              <a:rPr lang="en-CA" dirty="0" smtClean="0">
                <a:solidFill>
                  <a:srgbClr val="FF0000"/>
                </a:solidFill>
              </a:rPr>
              <a:t>$5.00/lb</a:t>
            </a:r>
            <a:endParaRPr lang="en-CA" dirty="0">
              <a:solidFill>
                <a:srgbClr val="FF0000"/>
              </a:solidFill>
            </a:endParaRPr>
          </a:p>
          <a:p>
            <a:endParaRPr lang="en-CA" dirty="0" smtClean="0"/>
          </a:p>
          <a:p>
            <a:r>
              <a:rPr lang="en-CA" dirty="0" smtClean="0"/>
              <a:t>								</a:t>
            </a:r>
            <a:r>
              <a:rPr lang="en-CA" dirty="0" smtClean="0">
                <a:solidFill>
                  <a:srgbClr val="FF0000"/>
                </a:solidFill>
              </a:rPr>
              <a:t>$4.00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 smtClean="0"/>
              <a:t>Match:   	1.  Since </a:t>
            </a:r>
            <a:r>
              <a:rPr lang="en-CA" b="1" dirty="0" smtClean="0"/>
              <a:t>Chocolate</a:t>
            </a:r>
            <a:r>
              <a:rPr lang="en-CA" dirty="0" smtClean="0"/>
              <a:t> (BP) or Milk </a:t>
            </a:r>
            <a:r>
              <a:rPr lang="en-CA" b="1" dirty="0" smtClean="0"/>
              <a:t>Chocolate</a:t>
            </a:r>
            <a:r>
              <a:rPr lang="en-CA" dirty="0" smtClean="0"/>
              <a:t> (BP) $1.00 &lt; </a:t>
            </a:r>
            <a:r>
              <a:rPr lang="en-CA" b="1" dirty="0" smtClean="0"/>
              <a:t>Chocolate</a:t>
            </a:r>
            <a:r>
              <a:rPr lang="en-CA" dirty="0" smtClean="0"/>
              <a:t> (SP) $4.00 </a:t>
            </a:r>
            <a:r>
              <a:rPr lang="en-CA" dirty="0" smtClean="0">
                <a:sym typeface="Wingdings" panose="05000000000000000000" pitchFamily="2" charset="2"/>
              </a:rPr>
              <a:t></a:t>
            </a:r>
            <a:r>
              <a:rPr lang="en-CA" dirty="0" smtClean="0"/>
              <a:t> </a:t>
            </a:r>
            <a:r>
              <a:rPr lang="en-CA" sz="2400" dirty="0" smtClean="0"/>
              <a:t>N/A</a:t>
            </a:r>
            <a:r>
              <a:rPr lang="en-CA" dirty="0" smtClean="0"/>
              <a:t>	</a:t>
            </a:r>
          </a:p>
          <a:p>
            <a:r>
              <a:rPr lang="en-CA" dirty="0" smtClean="0"/>
              <a:t>	2.  Since </a:t>
            </a:r>
            <a:r>
              <a:rPr lang="en-CA" b="1" dirty="0" smtClean="0"/>
              <a:t>Lindt</a:t>
            </a:r>
            <a:r>
              <a:rPr lang="en-CA" dirty="0" smtClean="0"/>
              <a:t> (BP) or </a:t>
            </a:r>
            <a:r>
              <a:rPr lang="en-CA" b="1" dirty="0" smtClean="0"/>
              <a:t>Individual </a:t>
            </a:r>
            <a:r>
              <a:rPr lang="en-CA" dirty="0" smtClean="0"/>
              <a:t>(BP) $5.00 &gt; Lindt (SP) or </a:t>
            </a:r>
            <a:r>
              <a:rPr lang="en-CA" b="1" dirty="0" smtClean="0"/>
              <a:t>Individual</a:t>
            </a:r>
            <a:r>
              <a:rPr lang="en-CA" dirty="0" smtClean="0"/>
              <a:t> (SP) $4.00 </a:t>
            </a:r>
            <a:r>
              <a:rPr lang="en-CA" dirty="0" smtClean="0">
                <a:sym typeface="Wingdings" panose="05000000000000000000" pitchFamily="2" charset="2"/>
              </a:rPr>
              <a:t> </a:t>
            </a:r>
            <a:r>
              <a:rPr lang="en-CA" sz="2400" dirty="0" smtClean="0">
                <a:sym typeface="Wingdings" panose="05000000000000000000" pitchFamily="2" charset="2"/>
              </a:rPr>
              <a:t>Part of RANKING</a:t>
            </a:r>
            <a:endParaRPr lang="en-CA" sz="2400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B53041-C11F-4E7B-B485-E8D0136816EF}"/>
              </a:ext>
            </a:extLst>
          </p:cNvPr>
          <p:cNvSpPr txBox="1"/>
          <p:nvPr/>
        </p:nvSpPr>
        <p:spPr>
          <a:xfrm>
            <a:off x="1391164" y="3372412"/>
            <a:ext cx="1715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Lindt</a:t>
            </a:r>
            <a:r>
              <a:rPr lang="en-CA" dirty="0" smtClean="0"/>
              <a:t>, </a:t>
            </a:r>
            <a:r>
              <a:rPr lang="en-CA" dirty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ndividual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1B53041-C11F-4E7B-B485-E8D0136816EF}"/>
              </a:ext>
            </a:extLst>
          </p:cNvPr>
          <p:cNvSpPr txBox="1"/>
          <p:nvPr/>
        </p:nvSpPr>
        <p:spPr>
          <a:xfrm>
            <a:off x="1391167" y="3793612"/>
            <a:ext cx="1715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B53041-C11F-4E7B-B485-E8D0136816EF}"/>
              </a:ext>
            </a:extLst>
          </p:cNvPr>
          <p:cNvSpPr txBox="1"/>
          <p:nvPr/>
        </p:nvSpPr>
        <p:spPr>
          <a:xfrm>
            <a:off x="7798900" y="2828617"/>
            <a:ext cx="2238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Lindt</a:t>
            </a:r>
            <a:r>
              <a:rPr lang="en-CA" dirty="0" smtClean="0"/>
              <a:t>, Milk </a:t>
            </a:r>
            <a:r>
              <a:rPr lang="en-CA" dirty="0" smtClean="0">
                <a:solidFill>
                  <a:srgbClr val="FF0000"/>
                </a:solidFill>
              </a:rPr>
              <a:t>Chocolate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1B53041-C11F-4E7B-B485-E8D0136816EF}"/>
              </a:ext>
            </a:extLst>
          </p:cNvPr>
          <p:cNvSpPr txBox="1"/>
          <p:nvPr/>
        </p:nvSpPr>
        <p:spPr>
          <a:xfrm>
            <a:off x="7805826" y="3407048"/>
            <a:ext cx="223872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800" dirty="0" smtClean="0"/>
              <a:t>Description</a:t>
            </a:r>
          </a:p>
          <a:p>
            <a:r>
              <a:rPr lang="en-CA" dirty="0" smtClean="0"/>
              <a:t>Overstock, </a:t>
            </a:r>
            <a:r>
              <a:rPr lang="en-CA" dirty="0" smtClean="0">
                <a:solidFill>
                  <a:srgbClr val="FF0000"/>
                </a:solidFill>
              </a:rPr>
              <a:t>Individual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452255" y="2712027"/>
            <a:ext cx="5205845" cy="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932709" y="3013365"/>
            <a:ext cx="5766955" cy="47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82191" y="3491345"/>
            <a:ext cx="6037118" cy="25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52255" y="2828617"/>
            <a:ext cx="6993081" cy="18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7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218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BBH Ventures</dc:creator>
  <cp:lastModifiedBy>BBH Ventures</cp:lastModifiedBy>
  <cp:revision>29</cp:revision>
  <dcterms:created xsi:type="dcterms:W3CDTF">2017-07-09T00:37:47Z</dcterms:created>
  <dcterms:modified xsi:type="dcterms:W3CDTF">2017-07-14T01:50:00Z</dcterms:modified>
</cp:coreProperties>
</file>