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3" r:id="rId5"/>
    <p:sldId id="264" r:id="rId6"/>
    <p:sldId id="261" r:id="rId7"/>
    <p:sldId id="262" r:id="rId8"/>
    <p:sldId id="265" r:id="rId9"/>
    <p:sldId id="266" r:id="rId10"/>
    <p:sldId id="267" r:id="rId11"/>
    <p:sldId id="268" r:id="rId12"/>
    <p:sldId id="259"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9/5/2024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9/5/2024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9/5/2024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9/5/2024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9/5/2024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9/5/2024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9/5/2024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9/5/2024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IS-Package/aisp" TargetMode="External"/><Relationship Id="rId2" Type="http://schemas.openxmlformats.org/officeDocument/2006/relationships/hyperlink" Target="https://github.com/ralphrass/ai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91466-5A00-C392-744F-F48E72FF31B7}"/>
              </a:ext>
            </a:extLst>
          </p:cNvPr>
          <p:cNvSpPr>
            <a:spLocks noGrp="1"/>
          </p:cNvSpPr>
          <p:nvPr>
            <p:ph type="ctrTitle"/>
          </p:nvPr>
        </p:nvSpPr>
        <p:spPr/>
        <p:txBody>
          <a:bodyPr>
            <a:normAutofit fontScale="90000"/>
          </a:bodyPr>
          <a:lstStyle/>
          <a:p>
            <a:r>
              <a:rPr lang="sr-Latn-RS" dirty="0"/>
              <a:t>Sistem za preporuku filmova zasnovan na algoritmu veštačkih imunih sistema</a:t>
            </a:r>
          </a:p>
        </p:txBody>
      </p:sp>
      <p:sp>
        <p:nvSpPr>
          <p:cNvPr id="3" name="Subtitle 2">
            <a:extLst>
              <a:ext uri="{FF2B5EF4-FFF2-40B4-BE49-F238E27FC236}">
                <a16:creationId xmlns:a16="http://schemas.microsoft.com/office/drawing/2014/main" id="{8CB62791-FAF2-F786-3A9C-5D653351420A}"/>
              </a:ext>
            </a:extLst>
          </p:cNvPr>
          <p:cNvSpPr>
            <a:spLocks noGrp="1"/>
          </p:cNvSpPr>
          <p:nvPr>
            <p:ph type="subTitle" idx="1"/>
          </p:nvPr>
        </p:nvSpPr>
        <p:spPr/>
        <p:txBody>
          <a:bodyPr/>
          <a:lstStyle/>
          <a:p>
            <a:r>
              <a:rPr lang="en-US" dirty="0"/>
              <a:t>Jovan </a:t>
            </a:r>
            <a:r>
              <a:rPr lang="en-US" dirty="0" err="1"/>
              <a:t>Rankovi</a:t>
            </a:r>
            <a:r>
              <a:rPr lang="sr-Latn-RS" dirty="0"/>
              <a:t>ć 62/2021</a:t>
            </a:r>
          </a:p>
        </p:txBody>
      </p:sp>
    </p:spTree>
    <p:extLst>
      <p:ext uri="{BB962C8B-B14F-4D97-AF65-F5344CB8AC3E}">
        <p14:creationId xmlns:p14="http://schemas.microsoft.com/office/powerpoint/2010/main" val="1628222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4284-DA87-25E7-C38E-A71C11BEF209}"/>
              </a:ext>
            </a:extLst>
          </p:cNvPr>
          <p:cNvSpPr>
            <a:spLocks noGrp="1"/>
          </p:cNvSpPr>
          <p:nvPr>
            <p:ph type="title"/>
          </p:nvPr>
        </p:nvSpPr>
        <p:spPr/>
        <p:txBody>
          <a:bodyPr/>
          <a:lstStyle/>
          <a:p>
            <a:r>
              <a:rPr lang="sr-Latn-RS" dirty="0"/>
              <a:t>Eksperimentalni Rezultati</a:t>
            </a:r>
          </a:p>
        </p:txBody>
      </p:sp>
      <p:sp>
        <p:nvSpPr>
          <p:cNvPr id="4" name="Text Placeholder 3">
            <a:extLst>
              <a:ext uri="{FF2B5EF4-FFF2-40B4-BE49-F238E27FC236}">
                <a16:creationId xmlns:a16="http://schemas.microsoft.com/office/drawing/2014/main" id="{FBE2DA65-784A-3535-9F1E-E09C8F15C9AC}"/>
              </a:ext>
            </a:extLst>
          </p:cNvPr>
          <p:cNvSpPr>
            <a:spLocks noGrp="1"/>
          </p:cNvSpPr>
          <p:nvPr>
            <p:ph type="body" sz="half" idx="2"/>
          </p:nvPr>
        </p:nvSpPr>
        <p:spPr/>
        <p:txBody>
          <a:bodyPr>
            <a:normAutofit/>
          </a:bodyPr>
          <a:lstStyle/>
          <a:p>
            <a:r>
              <a:rPr lang="sr-Latn-RS" dirty="0">
                <a:solidFill>
                  <a:schemeClr val="bg1"/>
                </a:solidFill>
                <a:effectLst/>
                <a:latin typeface="Arial" panose="020B0604020202020204" pitchFamily="34" charset="0"/>
                <a:ea typeface="Calibri" panose="020F0502020204030204" pitchFamily="34" charset="0"/>
              </a:rPr>
              <a:t>3.Uticaj promene hiperparametara (broj generacija, učestalost mutacija) na performanse i tačnost programa</a:t>
            </a:r>
            <a:endParaRPr lang="sr-Latn-RS" dirty="0">
              <a:solidFill>
                <a:schemeClr val="bg1"/>
              </a:solidFill>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D2E9E362-E586-D861-E364-6C546875DF1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23141" y="208334"/>
            <a:ext cx="4861169" cy="2838646"/>
          </a:xfrm>
          <a:prstGeom prst="rect">
            <a:avLst/>
          </a:prstGeom>
          <a:noFill/>
        </p:spPr>
      </p:pic>
      <p:pic>
        <p:nvPicPr>
          <p:cNvPr id="8" name="Picture 7">
            <a:extLst>
              <a:ext uri="{FF2B5EF4-FFF2-40B4-BE49-F238E27FC236}">
                <a16:creationId xmlns:a16="http://schemas.microsoft.com/office/drawing/2014/main" id="{1D2DC955-A18C-5479-EC7B-B406C28F92CF}"/>
              </a:ext>
            </a:extLst>
          </p:cNvPr>
          <p:cNvPicPr>
            <a:picLocks noChangeAspect="1"/>
          </p:cNvPicPr>
          <p:nvPr/>
        </p:nvPicPr>
        <p:blipFill>
          <a:blip r:embed="rId3"/>
          <a:stretch>
            <a:fillRect/>
          </a:stretch>
        </p:blipFill>
        <p:spPr>
          <a:xfrm>
            <a:off x="6096000" y="3292373"/>
            <a:ext cx="4861168" cy="3115761"/>
          </a:xfrm>
          <a:prstGeom prst="rect">
            <a:avLst/>
          </a:prstGeom>
        </p:spPr>
      </p:pic>
    </p:spTree>
    <p:extLst>
      <p:ext uri="{BB962C8B-B14F-4D97-AF65-F5344CB8AC3E}">
        <p14:creationId xmlns:p14="http://schemas.microsoft.com/office/powerpoint/2010/main" val="173027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4284-DA87-25E7-C38E-A71C11BEF209}"/>
              </a:ext>
            </a:extLst>
          </p:cNvPr>
          <p:cNvSpPr>
            <a:spLocks noGrp="1"/>
          </p:cNvSpPr>
          <p:nvPr>
            <p:ph type="title"/>
          </p:nvPr>
        </p:nvSpPr>
        <p:spPr/>
        <p:txBody>
          <a:bodyPr/>
          <a:lstStyle/>
          <a:p>
            <a:r>
              <a:rPr lang="sr-Latn-RS" dirty="0"/>
              <a:t>Eksperimentalni Rezultati</a:t>
            </a:r>
          </a:p>
        </p:txBody>
      </p:sp>
      <p:sp>
        <p:nvSpPr>
          <p:cNvPr id="4" name="Text Placeholder 3">
            <a:extLst>
              <a:ext uri="{FF2B5EF4-FFF2-40B4-BE49-F238E27FC236}">
                <a16:creationId xmlns:a16="http://schemas.microsoft.com/office/drawing/2014/main" id="{FBE2DA65-784A-3535-9F1E-E09C8F15C9AC}"/>
              </a:ext>
            </a:extLst>
          </p:cNvPr>
          <p:cNvSpPr>
            <a:spLocks noGrp="1"/>
          </p:cNvSpPr>
          <p:nvPr>
            <p:ph type="body" sz="half" idx="2"/>
          </p:nvPr>
        </p:nvSpPr>
        <p:spPr/>
        <p:txBody>
          <a:bodyPr>
            <a:normAutofit/>
          </a:bodyPr>
          <a:lstStyle/>
          <a:p>
            <a:r>
              <a:rPr lang="sr-Latn-RS" dirty="0">
                <a:solidFill>
                  <a:schemeClr val="bg1"/>
                </a:solidFill>
                <a:effectLst/>
                <a:latin typeface="Arial" panose="020B0604020202020204" pitchFamily="34" charset="0"/>
                <a:ea typeface="Calibri" panose="020F0502020204030204" pitchFamily="34" charset="0"/>
              </a:rPr>
              <a:t>4.Uticaj promene broja K na tačnost programa i metrike koja evaluira program</a:t>
            </a:r>
            <a:endParaRPr lang="sr-Latn-RS" dirty="0">
              <a:solidFill>
                <a:schemeClr val="bg1"/>
              </a:solidFill>
              <a:latin typeface="Arial" panose="020B0604020202020204" pitchFamily="34" charset="0"/>
              <a:cs typeface="Arial" panose="020B0604020202020204" pitchFamily="34" charset="0"/>
            </a:endParaRPr>
          </a:p>
        </p:txBody>
      </p:sp>
      <p:pic>
        <p:nvPicPr>
          <p:cNvPr id="7" name="Image5">
            <a:extLst>
              <a:ext uri="{FF2B5EF4-FFF2-40B4-BE49-F238E27FC236}">
                <a16:creationId xmlns:a16="http://schemas.microsoft.com/office/drawing/2014/main" id="{667D0A92-D484-1BBA-C477-A296AFA40711}"/>
              </a:ext>
            </a:extLst>
          </p:cNvPr>
          <p:cNvPicPr>
            <a:picLocks noGrp="1"/>
          </p:cNvPicPr>
          <p:nvPr>
            <p:ph idx="1"/>
          </p:nvPr>
        </p:nvPicPr>
        <p:blipFill>
          <a:blip r:embed="rId2">
            <a:lum/>
            <a:alphaModFix/>
          </a:blip>
          <a:srcRect/>
          <a:stretch>
            <a:fillRect/>
          </a:stretch>
        </p:blipFill>
        <p:spPr>
          <a:xfrm>
            <a:off x="5110163" y="1004028"/>
            <a:ext cx="6275387" cy="4848356"/>
          </a:xfrm>
          <a:prstGeom prst="rect">
            <a:avLst/>
          </a:prstGeom>
        </p:spPr>
      </p:pic>
    </p:spTree>
    <p:extLst>
      <p:ext uri="{BB962C8B-B14F-4D97-AF65-F5344CB8AC3E}">
        <p14:creationId xmlns:p14="http://schemas.microsoft.com/office/powerpoint/2010/main" val="1911730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8BCC6-050A-3E47-7FB6-FFE91AAB2674}"/>
              </a:ext>
            </a:extLst>
          </p:cNvPr>
          <p:cNvSpPr>
            <a:spLocks noGrp="1"/>
          </p:cNvSpPr>
          <p:nvPr>
            <p:ph type="title"/>
          </p:nvPr>
        </p:nvSpPr>
        <p:spPr/>
        <p:txBody>
          <a:bodyPr/>
          <a:lstStyle/>
          <a:p>
            <a:r>
              <a:rPr lang="sr-Latn-RS" dirty="0"/>
              <a:t>Zaključak</a:t>
            </a:r>
          </a:p>
        </p:txBody>
      </p:sp>
      <p:sp>
        <p:nvSpPr>
          <p:cNvPr id="3" name="Content Placeholder 2">
            <a:extLst>
              <a:ext uri="{FF2B5EF4-FFF2-40B4-BE49-F238E27FC236}">
                <a16:creationId xmlns:a16="http://schemas.microsoft.com/office/drawing/2014/main" id="{6134B79E-E3ED-C496-5871-7688FB599227}"/>
              </a:ext>
            </a:extLst>
          </p:cNvPr>
          <p:cNvSpPr>
            <a:spLocks noGrp="1"/>
          </p:cNvSpPr>
          <p:nvPr>
            <p:ph idx="1"/>
          </p:nvPr>
        </p:nvSpPr>
        <p:spPr>
          <a:xfrm>
            <a:off x="5276103" y="441435"/>
            <a:ext cx="6281873" cy="6858000"/>
          </a:xfrm>
        </p:spPr>
        <p:txBody>
          <a:bodyPr>
            <a:normAutofit/>
          </a:bodyPr>
          <a:lstStyle/>
          <a:p>
            <a:r>
              <a:rPr lang="sr-Latn-RS" sz="1600" dirty="0">
                <a:effectLst/>
                <a:latin typeface="Arial" panose="020B0604020202020204" pitchFamily="34" charset="0"/>
                <a:ea typeface="Times New Roman" panose="02020603050405020304" pitchFamily="18" charset="0"/>
                <a:cs typeface="Arial" panose="020B0604020202020204" pitchFamily="34" charset="0"/>
              </a:rPr>
              <a:t>Pre svega, iako je VIS algoritam uspeo da generiše preporuke koje odgovaraju preferencama korisnika, performanse sistema zavise od odabira odgovarajućih tehnika mutacije i selekcije.</a:t>
            </a:r>
          </a:p>
          <a:p>
            <a:r>
              <a:rPr lang="sr-Latn-RS" sz="1600" dirty="0">
                <a:effectLst/>
                <a:latin typeface="Arial" panose="020B0604020202020204" pitchFamily="34" charset="0"/>
                <a:ea typeface="Times New Roman" panose="02020603050405020304" pitchFamily="18" charset="0"/>
                <a:cs typeface="Arial" panose="020B0604020202020204" pitchFamily="34" charset="0"/>
              </a:rPr>
              <a:t> Proces optimizacije hiperparametara značajno je doprineo promenama tačnosti preporuka, ali je sam postupak bio računski zahtevan, što može predstavljati izazov u aplikacijama sa velikim skupovima podataka ili real-time zahtevima.</a:t>
            </a:r>
          </a:p>
          <a:p>
            <a:r>
              <a:rPr lang="sr-Latn-RS" sz="1600" dirty="0">
                <a:effectLst/>
                <a:latin typeface="Arial" panose="020B0604020202020204" pitchFamily="34" charset="0"/>
                <a:ea typeface="Times New Roman" panose="02020603050405020304" pitchFamily="18" charset="0"/>
                <a:cs typeface="Arial" panose="020B0604020202020204" pitchFamily="34" charset="0"/>
              </a:rPr>
              <a:t>Dok različite tehnike mutacije omogućavaju istraživanje novih rešenja, postoji rizik da se sistem zaglavi u lokalnom optimumu, što može smanjiti kvalitet preporuka. Dalje istraživanje bi moglo uključiti hibridizaciju VIS-a sa drugim algoritmima, kao što su genetski algoritmi ili duboke neuronske mreže, kako bi se dodatno poboljšala globalna pretraga prostora rešenja.</a:t>
            </a:r>
          </a:p>
          <a:p>
            <a:r>
              <a:rPr lang="sr-Latn-RS" sz="1600" dirty="0">
                <a:effectLst/>
                <a:latin typeface="Arial" panose="020B0604020202020204" pitchFamily="34" charset="0"/>
                <a:ea typeface="Times New Roman" panose="02020603050405020304" pitchFamily="18" charset="0"/>
                <a:cs typeface="Arial" panose="020B0604020202020204" pitchFamily="34" charset="0"/>
              </a:rPr>
              <a:t>Takodje upotreba drugih dataset-ova sa različitim karakteristikama ispitala bi potencijal VIS-a u širem kontekstu, ali je broj dostupnih odgovarajućih dataset-ova bio jako mali.</a:t>
            </a:r>
          </a:p>
          <a:p>
            <a:r>
              <a:rPr lang="sr-Latn-RS" sz="1600" dirty="0">
                <a:effectLst/>
                <a:latin typeface="Arial" panose="020B0604020202020204" pitchFamily="34" charset="0"/>
                <a:ea typeface="Times New Roman" panose="02020603050405020304" pitchFamily="18" charset="0"/>
                <a:cs typeface="Arial" panose="020B0604020202020204" pitchFamily="34" charset="0"/>
              </a:rPr>
              <a:t>Zaključno, iako je VIS pokazao potencijal kao metod za generisanje preporuka, ovaj rad naglašava potrebu za daljim istraživanjima i prilagođavanjem algoritma kako bi se postigao maksimalni učinak u različitim aplikacijama preporučivačkih sistema.</a:t>
            </a:r>
          </a:p>
          <a:p>
            <a:endParaRPr lang="sr-Latn-RS" sz="1600" dirty="0">
              <a:effectLst/>
              <a:latin typeface="Arial" panose="020B0604020202020204" pitchFamily="34" charset="0"/>
              <a:ea typeface="Times New Roman" panose="02020603050405020304" pitchFamily="18" charset="0"/>
              <a:cs typeface="Arial" panose="020B0604020202020204" pitchFamily="34" charset="0"/>
            </a:endParaRPr>
          </a:p>
          <a:p>
            <a:endParaRPr lang="sr-Latn-RS" dirty="0"/>
          </a:p>
        </p:txBody>
      </p:sp>
    </p:spTree>
    <p:extLst>
      <p:ext uri="{BB962C8B-B14F-4D97-AF65-F5344CB8AC3E}">
        <p14:creationId xmlns:p14="http://schemas.microsoft.com/office/powerpoint/2010/main" val="4009826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F7E8-FDBD-8433-8170-3DDB35680ED7}"/>
              </a:ext>
            </a:extLst>
          </p:cNvPr>
          <p:cNvSpPr>
            <a:spLocks noGrp="1"/>
          </p:cNvSpPr>
          <p:nvPr>
            <p:ph type="title"/>
          </p:nvPr>
        </p:nvSpPr>
        <p:spPr/>
        <p:txBody>
          <a:bodyPr/>
          <a:lstStyle/>
          <a:p>
            <a:r>
              <a:rPr lang="sr-Latn-RS" dirty="0"/>
              <a:t>Literatura</a:t>
            </a:r>
          </a:p>
        </p:txBody>
      </p:sp>
      <p:sp>
        <p:nvSpPr>
          <p:cNvPr id="3" name="Content Placeholder 2">
            <a:extLst>
              <a:ext uri="{FF2B5EF4-FFF2-40B4-BE49-F238E27FC236}">
                <a16:creationId xmlns:a16="http://schemas.microsoft.com/office/drawing/2014/main" id="{A107266D-8F6F-5242-6AD5-585C19E15AE9}"/>
              </a:ext>
            </a:extLst>
          </p:cNvPr>
          <p:cNvSpPr>
            <a:spLocks noGrp="1"/>
          </p:cNvSpPr>
          <p:nvPr>
            <p:ph idx="1"/>
          </p:nvPr>
        </p:nvSpPr>
        <p:spPr/>
        <p:txBody>
          <a:bodyPr/>
          <a:lstStyle/>
          <a:p>
            <a:pPr marL="0" lvl="0" indent="0" algn="ctr">
              <a:lnSpc>
                <a:spcPct val="109000"/>
              </a:lnSpc>
              <a:buNone/>
            </a:pPr>
            <a:r>
              <a:rPr lang="sr-Latn-RS" b="1" kern="100" dirty="0">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Za Kod:</a:t>
            </a:r>
            <a:endParaRPr lang="sr-Latn-RS" b="1" kern="100" dirty="0">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endParaRPr>
          </a:p>
          <a:p>
            <a:pPr marL="342900" lvl="0" indent="-342900">
              <a:lnSpc>
                <a:spcPct val="109000"/>
              </a:lnSpc>
              <a:buFont typeface="+mj-lt"/>
              <a:buAutoNum type="arabicPeriod"/>
            </a:pPr>
            <a:r>
              <a:rPr lang="sr-Latn-RS" kern="100" dirty="0">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https://github.com/ralphrass/ais</a:t>
            </a:r>
            <a:endParaRPr lang="sr-Latn-RS"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9000"/>
              </a:lnSpc>
              <a:buFont typeface="+mj-lt"/>
              <a:buAutoNum type="arabicPeriod"/>
            </a:pPr>
            <a:r>
              <a:rPr lang="sr-Latn-RS" kern="100" dirty="0">
                <a:effectLst/>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https://github.com/AIS-Package/aisp</a:t>
            </a:r>
            <a:endParaRPr lang="sr-Latn-RS"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9000"/>
              </a:lnSpc>
              <a:buFont typeface="+mj-lt"/>
              <a:buAutoNum type="arabicPeriod"/>
            </a:pPr>
            <a:endParaRPr lang="sr-Latn-RS" kern="100" dirty="0">
              <a:latin typeface="Arial" panose="020B0604020202020204" pitchFamily="34" charset="0"/>
              <a:ea typeface="Calibri" panose="020F0502020204030204" pitchFamily="34" charset="0"/>
              <a:cs typeface="Arial" panose="020B0604020202020204" pitchFamily="34" charset="0"/>
            </a:endParaRPr>
          </a:p>
          <a:p>
            <a:pPr marL="0" lvl="0" indent="0" algn="ctr">
              <a:lnSpc>
                <a:spcPct val="109000"/>
              </a:lnSpc>
              <a:buNone/>
            </a:pPr>
            <a:r>
              <a:rPr lang="sr-Latn-RS" b="1" u="sng" kern="100" dirty="0">
                <a:latin typeface="Arial" panose="020B0604020202020204" pitchFamily="34" charset="0"/>
                <a:ea typeface="Calibri" panose="020F0502020204030204" pitchFamily="34" charset="0"/>
                <a:cs typeface="Arial" panose="020B0604020202020204" pitchFamily="34" charset="0"/>
              </a:rPr>
              <a:t>Za Dokumentaciju i uporedjivanje rezultata:</a:t>
            </a:r>
            <a:endParaRPr lang="sr-Latn-RS" b="1" u="sng"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9000"/>
              </a:lnSpc>
              <a:buFont typeface="+mj-lt"/>
              <a:buAutoNum type="arabicPeriod"/>
            </a:pPr>
            <a:r>
              <a:rPr lang="sr-Latn-RS"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Hart, E., &amp; Ross, P. (2001). </a:t>
            </a:r>
            <a:r>
              <a:rPr lang="sr-Latn-RS" i="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Artificial Immune Systems and Their Applications.</a:t>
            </a:r>
            <a:endParaRPr lang="sr-Latn-RS"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9000"/>
              </a:lnSpc>
              <a:buFont typeface="+mj-lt"/>
              <a:buAutoNum type="arabicPeriod"/>
            </a:pPr>
            <a:r>
              <a:rPr lang="sr-Latn-RS"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Timmis, J., Neal, M., &amp; Hunt, J. (2000). </a:t>
            </a:r>
            <a:r>
              <a:rPr lang="sr-Latn-RS" i="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Artificial Immune Systems: A New Computational Intelligence Approach.</a:t>
            </a:r>
            <a:endParaRPr lang="sr-Latn-RS"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9000"/>
              </a:lnSpc>
              <a:spcAft>
                <a:spcPts val="675"/>
              </a:spcAft>
              <a:buFont typeface="+mj-lt"/>
              <a:buAutoNum type="arabicPeriod"/>
            </a:pPr>
            <a:r>
              <a:rPr lang="sr-Latn-RS"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Wiley, J. (2016). Artifficial Immune System</a:t>
            </a:r>
            <a:r>
              <a:rPr lang="en-US"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Applications in Computer Security</a:t>
            </a:r>
            <a:endParaRPr lang="sr-Latn-RS"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endParaRPr lang="sr-Latn-RS" dirty="0"/>
          </a:p>
        </p:txBody>
      </p:sp>
    </p:spTree>
    <p:extLst>
      <p:ext uri="{BB962C8B-B14F-4D97-AF65-F5344CB8AC3E}">
        <p14:creationId xmlns:p14="http://schemas.microsoft.com/office/powerpoint/2010/main" val="404911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540D2-CC3E-BE66-F822-9D77DC9F1851}"/>
              </a:ext>
            </a:extLst>
          </p:cNvPr>
          <p:cNvSpPr>
            <a:spLocks noGrp="1"/>
          </p:cNvSpPr>
          <p:nvPr>
            <p:ph type="title"/>
          </p:nvPr>
        </p:nvSpPr>
        <p:spPr/>
        <p:txBody>
          <a:bodyPr/>
          <a:lstStyle/>
          <a:p>
            <a:r>
              <a:rPr lang="sr-Latn-RS" dirty="0"/>
              <a:t>Uvod</a:t>
            </a:r>
          </a:p>
        </p:txBody>
      </p:sp>
      <p:sp>
        <p:nvSpPr>
          <p:cNvPr id="3" name="Content Placeholder 2">
            <a:extLst>
              <a:ext uri="{FF2B5EF4-FFF2-40B4-BE49-F238E27FC236}">
                <a16:creationId xmlns:a16="http://schemas.microsoft.com/office/drawing/2014/main" id="{4CBB9E3C-3063-3B8A-6CD6-812E54FDCB7B}"/>
              </a:ext>
            </a:extLst>
          </p:cNvPr>
          <p:cNvSpPr>
            <a:spLocks noGrp="1"/>
          </p:cNvSpPr>
          <p:nvPr>
            <p:ph idx="1"/>
          </p:nvPr>
        </p:nvSpPr>
        <p:spPr/>
        <p:txBody>
          <a:bodyPr>
            <a:noAutofit/>
          </a:bodyPr>
          <a:lstStyle/>
          <a:p>
            <a:r>
              <a:rPr lang="sr-Latn-RS" sz="1600" dirty="0">
                <a:effectLst/>
                <a:latin typeface="Arial" panose="020B0604020202020204" pitchFamily="34" charset="0"/>
                <a:ea typeface="Times New Roman" panose="02020603050405020304" pitchFamily="18" charset="0"/>
                <a:cs typeface="Arial" panose="020B0604020202020204" pitchFamily="34" charset="0"/>
              </a:rPr>
              <a:t>Veštački imuni sistemi predstavljaju moćan pristup u oblasti veštačke inteligencije, inspirisan biološkim imunološkim sistemom.</a:t>
            </a:r>
          </a:p>
          <a:p>
            <a:r>
              <a:rPr lang="sr-Latn-RS" sz="1600" dirty="0">
                <a:effectLst/>
                <a:latin typeface="Arial" panose="020B0604020202020204" pitchFamily="34" charset="0"/>
                <a:ea typeface="Times New Roman" panose="02020603050405020304" pitchFamily="18" charset="0"/>
                <a:cs typeface="Arial" panose="020B0604020202020204" pitchFamily="34" charset="0"/>
              </a:rPr>
              <a:t> Ovi sistemi nude metode za rešavanje problema optimizacije, prepoznavanja uzoraka i drugih kompleksnih zadataka, zahvaljujući svojoj sposobnosti prilagođavanja, učenja i otkrivanja anomalija.</a:t>
            </a:r>
          </a:p>
          <a:p>
            <a:r>
              <a:rPr lang="sr-Latn-R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U ovom radu konkretno, fokus je na razvoju preporučivača filmova zasnovanog na veštačkim imunim sistemima. </a:t>
            </a:r>
          </a:p>
          <a:p>
            <a:r>
              <a:rPr lang="sr-Latn-R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Osnovna ideja veštačkog imuno sistema u kontekstu preporučivanja filmova jeste da simulira proces prepoznavanja i selekcije korisničkih preferenci na način sličan biološkom imunološkom odgovoru.</a:t>
            </a:r>
            <a:endParaRPr lang="sr-Latn-RS" sz="1600" dirty="0">
              <a:effectLst/>
              <a:latin typeface="Arial" panose="020B0604020202020204" pitchFamily="34" charset="0"/>
              <a:ea typeface="Times New Roman" panose="02020603050405020304" pitchFamily="18" charset="0"/>
              <a:cs typeface="Arial" panose="020B0604020202020204" pitchFamily="34" charset="0"/>
            </a:endParaRPr>
          </a:p>
          <a:p>
            <a:r>
              <a:rPr lang="sr-Latn-RS" sz="1600" dirty="0">
                <a:solidFill>
                  <a:srgbClr val="000000"/>
                </a:solidFill>
                <a:effectLst/>
                <a:latin typeface="Arial" panose="020B0604020202020204" pitchFamily="34" charset="0"/>
                <a:ea typeface="Calibri" panose="020F0502020204030204" pitchFamily="34" charset="0"/>
              </a:rPr>
              <a:t>Kroz procese kao što su kloniranje, mutacija i selekcija, sistem se prilagođava specifičnim ukusima korisnika, pružajući personalizovane i relevantne preporuke.</a:t>
            </a:r>
            <a:endParaRPr lang="sr-Latn-RS" sz="1600" dirty="0"/>
          </a:p>
        </p:txBody>
      </p:sp>
    </p:spTree>
    <p:extLst>
      <p:ext uri="{BB962C8B-B14F-4D97-AF65-F5344CB8AC3E}">
        <p14:creationId xmlns:p14="http://schemas.microsoft.com/office/powerpoint/2010/main" val="948404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7CCAF-AB5C-23EA-9BBC-B098D50B7F09}"/>
              </a:ext>
            </a:extLst>
          </p:cNvPr>
          <p:cNvSpPr>
            <a:spLocks noGrp="1"/>
          </p:cNvSpPr>
          <p:nvPr>
            <p:ph type="title"/>
          </p:nvPr>
        </p:nvSpPr>
        <p:spPr/>
        <p:txBody>
          <a:bodyPr/>
          <a:lstStyle/>
          <a:p>
            <a:r>
              <a:rPr lang="en-US" dirty="0" err="1"/>
              <a:t>Opis</a:t>
            </a:r>
            <a:r>
              <a:rPr lang="en-US" dirty="0"/>
              <a:t> Re</a:t>
            </a:r>
            <a:r>
              <a:rPr lang="sr-Latn-RS" dirty="0"/>
              <a:t>šenja</a:t>
            </a:r>
          </a:p>
        </p:txBody>
      </p:sp>
      <p:sp>
        <p:nvSpPr>
          <p:cNvPr id="3" name="Content Placeholder 2">
            <a:extLst>
              <a:ext uri="{FF2B5EF4-FFF2-40B4-BE49-F238E27FC236}">
                <a16:creationId xmlns:a16="http://schemas.microsoft.com/office/drawing/2014/main" id="{03833DDC-48D3-E6E8-B1C7-A11D30FE43EA}"/>
              </a:ext>
            </a:extLst>
          </p:cNvPr>
          <p:cNvSpPr>
            <a:spLocks noGrp="1"/>
          </p:cNvSpPr>
          <p:nvPr>
            <p:ph sz="half" idx="1"/>
          </p:nvPr>
        </p:nvSpPr>
        <p:spPr>
          <a:xfrm>
            <a:off x="5120878" y="803187"/>
            <a:ext cx="6269591" cy="2868975"/>
          </a:xfrm>
        </p:spPr>
        <p:txBody>
          <a:bodyPr>
            <a:normAutofit fontScale="92500"/>
          </a:bodyPr>
          <a:lstStyle/>
          <a:p>
            <a:pPr marL="6350" indent="-6350">
              <a:lnSpc>
                <a:spcPct val="107000"/>
              </a:lnSpc>
              <a:spcAft>
                <a:spcPts val="725"/>
              </a:spcAft>
            </a:pPr>
            <a:r>
              <a:rPr lang="sr-Latn-RS" sz="21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sr-Latn-RS" sz="19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1.Uvod u rešenje</a:t>
            </a:r>
          </a:p>
          <a:p>
            <a:pPr marL="456565" indent="-6350">
              <a:lnSpc>
                <a:spcPct val="109000"/>
              </a:lnSpc>
              <a:spcAft>
                <a:spcPts val="675"/>
              </a:spcAft>
            </a:pPr>
            <a:r>
              <a:rPr lang="sr-Latn-RS" sz="19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sr-Latn-RS" sz="17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U ovom projektu razvijen je sistem za preporuku filmova zasnovan na algoritmu veštačkih imunskih sistema (VIS). Sistem koristi MovieLens dataset, jedan od najpoznatijih skupova podataka za preporučivačke sisteme, koji sadrži informacije o ocenama filmova od strane različitih korisnika. Cilj ovog rešenja je da istraži efikasnost VIS-a u kontekstu preporučivačkih sistema, koristeći različite tehnike mutacije i optimizacije unutar VIS-a kako bi se postigli optimalni rezultati.</a:t>
            </a:r>
          </a:p>
          <a:p>
            <a:pPr marL="456565" indent="-6350">
              <a:lnSpc>
                <a:spcPct val="109000"/>
              </a:lnSpc>
              <a:spcAft>
                <a:spcPts val="675"/>
              </a:spcAft>
            </a:pPr>
            <a:endParaRPr lang="sr-Latn-RS" dirty="0"/>
          </a:p>
        </p:txBody>
      </p:sp>
      <p:sp>
        <p:nvSpPr>
          <p:cNvPr id="4" name="Content Placeholder 3">
            <a:extLst>
              <a:ext uri="{FF2B5EF4-FFF2-40B4-BE49-F238E27FC236}">
                <a16:creationId xmlns:a16="http://schemas.microsoft.com/office/drawing/2014/main" id="{05BDC8C7-BBE7-9D6D-EDE8-D024DD195FBF}"/>
              </a:ext>
            </a:extLst>
          </p:cNvPr>
          <p:cNvSpPr>
            <a:spLocks noGrp="1"/>
          </p:cNvSpPr>
          <p:nvPr>
            <p:ph sz="half" idx="2"/>
          </p:nvPr>
        </p:nvSpPr>
        <p:spPr/>
        <p:txBody>
          <a:bodyPr>
            <a:noAutofit/>
          </a:bodyPr>
          <a:lstStyle/>
          <a:p>
            <a:pPr marL="6350" indent="-6350">
              <a:lnSpc>
                <a:spcPct val="107000"/>
              </a:lnSpc>
              <a:spcAft>
                <a:spcPts val="725"/>
              </a:spcAft>
            </a:pPr>
            <a:r>
              <a:rPr lang="sr-Latn-RS" sz="16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sr-Latn-RS"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2.Korišćeni podaci</a:t>
            </a:r>
          </a:p>
          <a:p>
            <a:pPr marL="456565" indent="-6350">
              <a:lnSpc>
                <a:spcPct val="109000"/>
              </a:lnSpc>
              <a:spcAft>
                <a:spcPts val="675"/>
              </a:spcAft>
            </a:pPr>
            <a:r>
              <a:rPr lang="sr-Latn-RS" sz="16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 Podaci korišćeni u ovom radu su preuzeti iz MovieLens dataset-a, konkretno verzija 1M koja sadrži ocene od preko milion korisnika. Dataset je učitan i obrađen tako da se dobije matrica korisnika i filmova, gde svaki element matrice predstavlja ocenu koju je korisnik dao određenom filmu. Neocenjeni filmovi su predstavljeni vrednošću nula, dok su ocenjeni filmovi zadržali svoje originalne vrednosti.</a:t>
            </a:r>
          </a:p>
        </p:txBody>
      </p:sp>
    </p:spTree>
    <p:extLst>
      <p:ext uri="{BB962C8B-B14F-4D97-AF65-F5344CB8AC3E}">
        <p14:creationId xmlns:p14="http://schemas.microsoft.com/office/powerpoint/2010/main" val="3290579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31C4-D743-833A-D800-B2D40AC673AD}"/>
              </a:ext>
            </a:extLst>
          </p:cNvPr>
          <p:cNvSpPr>
            <a:spLocks noGrp="1"/>
          </p:cNvSpPr>
          <p:nvPr>
            <p:ph type="title"/>
          </p:nvPr>
        </p:nvSpPr>
        <p:spPr/>
        <p:txBody>
          <a:bodyPr/>
          <a:lstStyle/>
          <a:p>
            <a:r>
              <a:rPr lang="sr-Latn-RS" dirty="0"/>
              <a:t>Opis rešenja</a:t>
            </a:r>
            <a:br>
              <a:rPr lang="sr-Latn-RS" dirty="0"/>
            </a:br>
            <a:r>
              <a:rPr lang="sr-Latn-RS" dirty="0"/>
              <a:t>- nastavak -</a:t>
            </a:r>
          </a:p>
        </p:txBody>
      </p:sp>
      <p:sp>
        <p:nvSpPr>
          <p:cNvPr id="3" name="Content Placeholder 2">
            <a:extLst>
              <a:ext uri="{FF2B5EF4-FFF2-40B4-BE49-F238E27FC236}">
                <a16:creationId xmlns:a16="http://schemas.microsoft.com/office/drawing/2014/main" id="{2EBDD0C0-1D5A-4FBC-884C-6195CA3160E2}"/>
              </a:ext>
            </a:extLst>
          </p:cNvPr>
          <p:cNvSpPr>
            <a:spLocks noGrp="1"/>
          </p:cNvSpPr>
          <p:nvPr>
            <p:ph sz="half" idx="1"/>
          </p:nvPr>
        </p:nvSpPr>
        <p:spPr>
          <a:xfrm>
            <a:off x="5033409" y="2237674"/>
            <a:ext cx="6269591" cy="2382651"/>
          </a:xfrm>
        </p:spPr>
        <p:txBody>
          <a:bodyPr>
            <a:normAutofit fontScale="92500" lnSpcReduction="10000"/>
          </a:bodyPr>
          <a:lstStyle/>
          <a:p>
            <a:pPr marL="6350" indent="-6350">
              <a:lnSpc>
                <a:spcPct val="107000"/>
              </a:lnSpc>
              <a:spcAft>
                <a:spcPts val="725"/>
              </a:spcAft>
            </a:pPr>
            <a:r>
              <a:rPr lang="sr-Latn-RS" sz="1800" b="1" kern="100" dirty="0">
                <a:solidFill>
                  <a:srgbClr val="000000"/>
                </a:solidFill>
                <a:effectLst/>
                <a:latin typeface="Arial" panose="020B0604020202020204" pitchFamily="34" charset="0"/>
                <a:ea typeface="Calibri" panose="020F0502020204030204" pitchFamily="34" charset="0"/>
              </a:rPr>
              <a:t> </a:t>
            </a:r>
            <a:r>
              <a:rPr lang="sr-Latn-RS" sz="19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3.Definicija problema i algoritam</a:t>
            </a:r>
          </a:p>
          <a:p>
            <a:pPr marL="456565" indent="-6350">
              <a:lnSpc>
                <a:spcPct val="109000"/>
              </a:lnSpc>
              <a:spcAft>
                <a:spcPts val="675"/>
              </a:spcAft>
            </a:pPr>
            <a:r>
              <a:rPr lang="sr-Latn-RS" sz="1800" kern="100" dirty="0">
                <a:solidFill>
                  <a:srgbClr val="000000"/>
                </a:solidFill>
                <a:effectLst/>
                <a:latin typeface="Arial" panose="020B0604020202020204" pitchFamily="34" charset="0"/>
                <a:ea typeface="Calibri" panose="020F0502020204030204" pitchFamily="34" charset="0"/>
              </a:rPr>
              <a:t> </a:t>
            </a:r>
            <a:r>
              <a:rPr lang="sr-Latn-RS" sz="17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Osnovna ideja algoritma je da koristi VIS za generisanje preporuka korisnicima na osnovu njihovih prošlih ocena filmova. VIS se sastoji od nekoliko ključnih komponenti: inicijalizacije populacije antitela (korisničkih profila), izračunavanja afiniteta (sličnosti između korisničkih profila i ocena), klonalne selekcije, mutacije, i na kraju generisanja preporuka.</a:t>
            </a:r>
          </a:p>
          <a:p>
            <a:endParaRPr lang="sr-Latn-RS" dirty="0"/>
          </a:p>
        </p:txBody>
      </p:sp>
    </p:spTree>
    <p:extLst>
      <p:ext uri="{BB962C8B-B14F-4D97-AF65-F5344CB8AC3E}">
        <p14:creationId xmlns:p14="http://schemas.microsoft.com/office/powerpoint/2010/main" val="117820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F4789-E9EB-DF76-200A-511F335B29A0}"/>
              </a:ext>
            </a:extLst>
          </p:cNvPr>
          <p:cNvSpPr>
            <a:spLocks noGrp="1"/>
          </p:cNvSpPr>
          <p:nvPr>
            <p:ph type="title"/>
          </p:nvPr>
        </p:nvSpPr>
        <p:spPr>
          <a:xfrm>
            <a:off x="920163" y="2356931"/>
            <a:ext cx="3498979" cy="2456442"/>
          </a:xfrm>
        </p:spPr>
        <p:txBody>
          <a:bodyPr/>
          <a:lstStyle/>
          <a:p>
            <a:r>
              <a:rPr lang="sr-Latn-RS" dirty="0"/>
              <a:t>Algoritam korak po korak</a:t>
            </a:r>
          </a:p>
        </p:txBody>
      </p:sp>
      <p:sp>
        <p:nvSpPr>
          <p:cNvPr id="3" name="Content Placeholder 2">
            <a:extLst>
              <a:ext uri="{FF2B5EF4-FFF2-40B4-BE49-F238E27FC236}">
                <a16:creationId xmlns:a16="http://schemas.microsoft.com/office/drawing/2014/main" id="{E490E5D1-5E15-A444-5527-4A4DE9E32DD9}"/>
              </a:ext>
            </a:extLst>
          </p:cNvPr>
          <p:cNvSpPr>
            <a:spLocks noGrp="1"/>
          </p:cNvSpPr>
          <p:nvPr>
            <p:ph idx="1"/>
          </p:nvPr>
        </p:nvSpPr>
        <p:spPr>
          <a:xfrm>
            <a:off x="4540469" y="141890"/>
            <a:ext cx="7651531" cy="6716110"/>
          </a:xfrm>
        </p:spPr>
        <p:txBody>
          <a:bodyPr>
            <a:normAutofit fontScale="92500" lnSpcReduction="10000"/>
          </a:bodyPr>
          <a:lstStyle/>
          <a:p>
            <a:pPr marL="6350" indent="-6350">
              <a:lnSpc>
                <a:spcPct val="107000"/>
              </a:lnSpc>
              <a:spcAft>
                <a:spcPts val="725"/>
              </a:spcAft>
            </a:pPr>
            <a:r>
              <a:rPr lang="sr-Latn-RS" sz="1800" b="1" kern="100" dirty="0">
                <a:solidFill>
                  <a:srgbClr val="000000"/>
                </a:solidFill>
                <a:effectLst/>
                <a:latin typeface="Arial" panose="020B0604020202020204" pitchFamily="34" charset="0"/>
                <a:ea typeface="Calibri" panose="020F0502020204030204" pitchFamily="34" charset="0"/>
              </a:rPr>
              <a:t> </a:t>
            </a:r>
            <a:r>
              <a:rPr lang="sr-Latn-RS" sz="19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3.1.Inicijalizacija populacije</a:t>
            </a:r>
          </a:p>
          <a:p>
            <a:pPr marL="899160" indent="-6350" algn="just">
              <a:lnSpc>
                <a:spcPct val="109000"/>
              </a:lnSpc>
              <a:spcAft>
                <a:spcPts val="675"/>
              </a:spcAft>
            </a:pPr>
            <a:r>
              <a:rPr lang="sr-Latn-RS" sz="1800" kern="100" dirty="0">
                <a:solidFill>
                  <a:srgbClr val="000000"/>
                </a:solidFill>
                <a:effectLst/>
                <a:latin typeface="Arial" panose="020B0604020202020204" pitchFamily="34" charset="0"/>
                <a:ea typeface="Calibri" panose="020F0502020204030204" pitchFamily="34" charset="0"/>
              </a:rPr>
              <a:t> </a:t>
            </a:r>
            <a:r>
              <a:rPr lang="sr-Latn-RS" sz="17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Na početku algoritma, korisnički profili se nasumično inicijalizuju. Ovi profili predstavljaju antitela u VIS modelu. Svaki profil je vektor čiji elementi predstavljaju ocene filmova od strane određenog korisnika.</a:t>
            </a:r>
          </a:p>
          <a:p>
            <a:pPr marL="6350" indent="-6350">
              <a:lnSpc>
                <a:spcPct val="107000"/>
              </a:lnSpc>
              <a:spcAft>
                <a:spcPts val="725"/>
              </a:spcAft>
            </a:pPr>
            <a:r>
              <a:rPr lang="sr-Latn-RS" sz="1800" b="1" kern="100" dirty="0">
                <a:solidFill>
                  <a:srgbClr val="000000"/>
                </a:solidFill>
                <a:effectLst/>
                <a:latin typeface="Arial" panose="020B0604020202020204" pitchFamily="34" charset="0"/>
                <a:ea typeface="Calibri" panose="020F0502020204030204" pitchFamily="34" charset="0"/>
              </a:rPr>
              <a:t> </a:t>
            </a:r>
            <a:r>
              <a:rPr lang="sr-Latn-RS" sz="19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3.2.Izračunavanje afiniteta</a:t>
            </a:r>
          </a:p>
          <a:p>
            <a:pPr marL="899160" indent="-6350" algn="just">
              <a:lnSpc>
                <a:spcPct val="109000"/>
              </a:lnSpc>
              <a:spcAft>
                <a:spcPts val="675"/>
              </a:spcAft>
            </a:pPr>
            <a:r>
              <a:rPr lang="sr-Latn-RS" kern="100" dirty="0">
                <a:solidFill>
                  <a:srgbClr val="000000"/>
                </a:solidFill>
                <a:latin typeface="Arial" panose="020B0604020202020204" pitchFamily="34" charset="0"/>
                <a:ea typeface="Calibri" panose="020F0502020204030204" pitchFamily="34" charset="0"/>
              </a:rPr>
              <a:t> </a:t>
            </a:r>
            <a:r>
              <a:rPr lang="sr-Latn-RS" sz="17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Afinitet između korisničkih profila i stvarnih ocena filmova izračunava se korišćenjem kosinusne sličnosti. Ova sličnost ukazuje na to koliko su slični korisnički profili i stvarne ocene filmova, što omogućava algoritmu da identifikuje najbolje korisničke profile za dalje kloniranje i mutaciju.</a:t>
            </a:r>
          </a:p>
          <a:p>
            <a:pPr marL="6350" indent="-6350">
              <a:lnSpc>
                <a:spcPct val="107000"/>
              </a:lnSpc>
              <a:spcAft>
                <a:spcPts val="725"/>
              </a:spcAft>
            </a:pPr>
            <a:r>
              <a:rPr lang="sr-Latn-RS" sz="1800" b="1" kern="100" dirty="0">
                <a:solidFill>
                  <a:srgbClr val="000000"/>
                </a:solidFill>
                <a:effectLst/>
                <a:latin typeface="Arial" panose="020B0604020202020204" pitchFamily="34" charset="0"/>
                <a:ea typeface="Calibri" panose="020F0502020204030204" pitchFamily="34" charset="0"/>
              </a:rPr>
              <a:t> </a:t>
            </a:r>
            <a:r>
              <a:rPr lang="sr-Latn-RS" sz="19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3.3.Klonska selekcija i mutacija</a:t>
            </a:r>
          </a:p>
          <a:p>
            <a:pPr marL="899160" indent="-6350">
              <a:lnSpc>
                <a:spcPct val="109000"/>
              </a:lnSpc>
              <a:spcAft>
                <a:spcPts val="675"/>
              </a:spcAft>
            </a:pPr>
            <a:r>
              <a:rPr lang="sr-Latn-RS" sz="1800" kern="0" dirty="0">
                <a:solidFill>
                  <a:srgbClr val="000000"/>
                </a:solidFill>
                <a:effectLst/>
                <a:latin typeface="Arial" panose="020B0604020202020204" pitchFamily="34" charset="0"/>
                <a:ea typeface="Times New Roman" panose="02020603050405020304" pitchFamily="18" charset="0"/>
              </a:rPr>
              <a:t> </a:t>
            </a:r>
            <a:r>
              <a:rPr lang="sr-Latn-RS" sz="17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Najbolje ocenjeni korisnički profili (antitela) selektuju se na osnovu afiniteta i prolaze kroz proces kloniranja, gde se odabiraju najuspešniji profili i kreiraju njihove kopije. Nakon toga, klonirani profili se mutiraju korišćenjem različitih tehnika mutacije koje su navedene i u dokumentaciji i u programu.</a:t>
            </a:r>
            <a:endParaRPr lang="sr-Latn-RS" sz="17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6350" indent="-6350">
              <a:lnSpc>
                <a:spcPct val="107000"/>
              </a:lnSpc>
              <a:spcAft>
                <a:spcPts val="725"/>
              </a:spcAft>
            </a:pPr>
            <a:r>
              <a:rPr lang="sr-Latn-RS" sz="1800" b="1" kern="100" dirty="0">
                <a:solidFill>
                  <a:srgbClr val="000000"/>
                </a:solidFill>
                <a:effectLst/>
                <a:latin typeface="Arial" panose="020B0604020202020204" pitchFamily="34" charset="0"/>
                <a:ea typeface="Calibri" panose="020F0502020204030204" pitchFamily="34" charset="0"/>
              </a:rPr>
              <a:t> </a:t>
            </a:r>
            <a:r>
              <a:rPr lang="sr-Latn-RS" sz="19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3.4.Generisanje preporuka</a:t>
            </a:r>
          </a:p>
          <a:p>
            <a:pPr marL="899160" indent="-6350">
              <a:lnSpc>
                <a:spcPct val="109000"/>
              </a:lnSpc>
              <a:spcAft>
                <a:spcPts val="675"/>
              </a:spcAft>
            </a:pPr>
            <a:r>
              <a:rPr lang="sr-Latn-RS" sz="1800" kern="100" dirty="0">
                <a:solidFill>
                  <a:srgbClr val="000000"/>
                </a:solidFill>
                <a:effectLst/>
                <a:latin typeface="Arial" panose="020B0604020202020204" pitchFamily="34" charset="0"/>
                <a:ea typeface="Calibri" panose="020F0502020204030204" pitchFamily="34" charset="0"/>
              </a:rPr>
              <a:t> </a:t>
            </a:r>
            <a:r>
              <a:rPr lang="sr-Latn-RS" sz="17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Nakon nekoliko generacija klonalne selekcije i mutacije, konačni korisnički profili se koriste za generisanje preporuka. Ove preporuke predstavljaju filmove koje korisnici još nisu gledali, ali bi im se, prema algoritmu, mogli svideti na osnovu njihovih prethodnih ocena.</a:t>
            </a:r>
          </a:p>
          <a:p>
            <a:endParaRPr lang="sr-Latn-RS" dirty="0"/>
          </a:p>
        </p:txBody>
      </p:sp>
    </p:spTree>
    <p:extLst>
      <p:ext uri="{BB962C8B-B14F-4D97-AF65-F5344CB8AC3E}">
        <p14:creationId xmlns:p14="http://schemas.microsoft.com/office/powerpoint/2010/main" val="4197918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7CCAF-AB5C-23EA-9BBC-B098D50B7F09}"/>
              </a:ext>
            </a:extLst>
          </p:cNvPr>
          <p:cNvSpPr>
            <a:spLocks noGrp="1"/>
          </p:cNvSpPr>
          <p:nvPr>
            <p:ph type="title"/>
          </p:nvPr>
        </p:nvSpPr>
        <p:spPr/>
        <p:txBody>
          <a:bodyPr/>
          <a:lstStyle/>
          <a:p>
            <a:r>
              <a:rPr lang="en-US" dirty="0" err="1"/>
              <a:t>Opis</a:t>
            </a:r>
            <a:r>
              <a:rPr lang="en-US" dirty="0"/>
              <a:t> Re</a:t>
            </a:r>
            <a:r>
              <a:rPr lang="sr-Latn-RS" dirty="0"/>
              <a:t>šenja</a:t>
            </a:r>
            <a:br>
              <a:rPr lang="sr-Latn-RS" dirty="0"/>
            </a:br>
            <a:r>
              <a:rPr lang="sr-Latn-RS" dirty="0"/>
              <a:t>- nastavak -</a:t>
            </a:r>
          </a:p>
        </p:txBody>
      </p:sp>
      <p:sp>
        <p:nvSpPr>
          <p:cNvPr id="3" name="Content Placeholder 2">
            <a:extLst>
              <a:ext uri="{FF2B5EF4-FFF2-40B4-BE49-F238E27FC236}">
                <a16:creationId xmlns:a16="http://schemas.microsoft.com/office/drawing/2014/main" id="{03833DDC-48D3-E6E8-B1C7-A11D30FE43EA}"/>
              </a:ext>
            </a:extLst>
          </p:cNvPr>
          <p:cNvSpPr>
            <a:spLocks noGrp="1"/>
          </p:cNvSpPr>
          <p:nvPr>
            <p:ph sz="half" idx="1"/>
          </p:nvPr>
        </p:nvSpPr>
        <p:spPr>
          <a:xfrm>
            <a:off x="5120878" y="803187"/>
            <a:ext cx="6269591" cy="3167317"/>
          </a:xfrm>
        </p:spPr>
        <p:txBody>
          <a:bodyPr>
            <a:normAutofit/>
          </a:bodyPr>
          <a:lstStyle/>
          <a:p>
            <a:pPr marL="6350" indent="-6350">
              <a:lnSpc>
                <a:spcPct val="107000"/>
              </a:lnSpc>
              <a:spcAft>
                <a:spcPts val="725"/>
              </a:spcAft>
            </a:pPr>
            <a:r>
              <a:rPr lang="sr-Latn-RS" sz="21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sr-Latn-RS"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4.Optimizacija</a:t>
            </a:r>
          </a:p>
          <a:p>
            <a:pPr marL="456565" indent="-6350">
              <a:lnSpc>
                <a:spcPct val="109000"/>
              </a:lnSpc>
              <a:spcAft>
                <a:spcPts val="675"/>
              </a:spcAft>
            </a:pPr>
            <a:r>
              <a:rPr lang="sr-Latn-RS" sz="1800" kern="100" dirty="0">
                <a:solidFill>
                  <a:srgbClr val="000000"/>
                </a:solidFill>
                <a:effectLst/>
                <a:latin typeface="Arial" panose="020B0604020202020204" pitchFamily="34" charset="0"/>
                <a:ea typeface="Calibri" panose="020F0502020204030204" pitchFamily="34" charset="0"/>
              </a:rPr>
              <a:t> </a:t>
            </a:r>
            <a:r>
              <a:rPr lang="sr-Latn-RS" sz="16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Za dodatno unapređenje performansi sistema, primenjen je postupak optimizacije hiperparametara. Korišćen je metod slučajne pretrage (Random Search) kako bi se identifikovale optimalne vrednosti za ključne parametre VIS algoritma, kao što su veličina populacije, stopa kloniranja, stopa mutacije, broj generacija, stopa krosovera, diferencijalni faktor i stopa hlađenja. Za svaku kombinaciju hiperparametara, sistem je treniran i testiran kako bi se utvrdila preciznost preporuka.</a:t>
            </a:r>
          </a:p>
          <a:p>
            <a:pPr marL="450215" indent="0">
              <a:lnSpc>
                <a:spcPct val="109000"/>
              </a:lnSpc>
              <a:spcAft>
                <a:spcPts val="675"/>
              </a:spcAft>
              <a:buNone/>
            </a:pPr>
            <a:endParaRPr lang="sr-Latn-RS" dirty="0"/>
          </a:p>
        </p:txBody>
      </p:sp>
      <p:sp>
        <p:nvSpPr>
          <p:cNvPr id="4" name="Content Placeholder 3">
            <a:extLst>
              <a:ext uri="{FF2B5EF4-FFF2-40B4-BE49-F238E27FC236}">
                <a16:creationId xmlns:a16="http://schemas.microsoft.com/office/drawing/2014/main" id="{05BDC8C7-BBE7-9D6D-EDE8-D024DD195FBF}"/>
              </a:ext>
            </a:extLst>
          </p:cNvPr>
          <p:cNvSpPr>
            <a:spLocks noGrp="1"/>
          </p:cNvSpPr>
          <p:nvPr>
            <p:ph sz="half" idx="2"/>
          </p:nvPr>
        </p:nvSpPr>
        <p:spPr>
          <a:xfrm>
            <a:off x="5120878" y="3970504"/>
            <a:ext cx="6272022" cy="2917824"/>
          </a:xfrm>
        </p:spPr>
        <p:txBody>
          <a:bodyPr>
            <a:noAutofit/>
          </a:bodyPr>
          <a:lstStyle/>
          <a:p>
            <a:pPr marL="6350" indent="-6350">
              <a:lnSpc>
                <a:spcPct val="107000"/>
              </a:lnSpc>
              <a:spcAft>
                <a:spcPts val="725"/>
              </a:spcAft>
            </a:pPr>
            <a:r>
              <a:rPr lang="sr-Latn-RS" sz="1800" b="1" kern="100" dirty="0">
                <a:solidFill>
                  <a:srgbClr val="000000"/>
                </a:solidFill>
                <a:effectLst/>
                <a:latin typeface="Arial" panose="020B0604020202020204" pitchFamily="34" charset="0"/>
                <a:ea typeface="Calibri" panose="020F0502020204030204" pitchFamily="34" charset="0"/>
              </a:rPr>
              <a:t> </a:t>
            </a:r>
            <a:r>
              <a:rPr lang="sr-Latn-RS"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5.Evaluacija rešenja</a:t>
            </a:r>
          </a:p>
          <a:p>
            <a:pPr marL="456565" indent="-6350">
              <a:lnSpc>
                <a:spcPct val="109000"/>
              </a:lnSpc>
              <a:spcAft>
                <a:spcPts val="675"/>
              </a:spcAft>
            </a:pPr>
            <a:r>
              <a:rPr lang="sr-Latn-RS" sz="16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 Kao mera performansi, korišćene su metrika Precision@K i RMSE (Root Mean Square Error). Precision@K je korišćen da izmeri koliko su tačne preporuke koje su visoko rangirane, dok je RMSE korišćen za poređenje preporučenih ocena sa stvarnim ocenama korisnika.</a:t>
            </a:r>
          </a:p>
          <a:p>
            <a:pPr marL="6350" indent="-6350">
              <a:lnSpc>
                <a:spcPct val="107000"/>
              </a:lnSpc>
              <a:spcAft>
                <a:spcPts val="725"/>
              </a:spcAft>
            </a:pPr>
            <a:endParaRPr lang="sr-Latn-RS" sz="16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97188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E38C-F542-7B0B-688B-69E30DEF0B7E}"/>
              </a:ext>
            </a:extLst>
          </p:cNvPr>
          <p:cNvSpPr>
            <a:spLocks noGrp="1"/>
          </p:cNvSpPr>
          <p:nvPr>
            <p:ph type="title"/>
          </p:nvPr>
        </p:nvSpPr>
        <p:spPr/>
        <p:txBody>
          <a:bodyPr/>
          <a:lstStyle/>
          <a:p>
            <a:r>
              <a:rPr lang="sr-Latn-RS" dirty="0"/>
              <a:t>Opis Rešenja</a:t>
            </a:r>
            <a:br>
              <a:rPr lang="sr-Latn-RS" dirty="0"/>
            </a:br>
            <a:r>
              <a:rPr lang="sr-Latn-RS" dirty="0"/>
              <a:t>- nastavak -</a:t>
            </a:r>
          </a:p>
        </p:txBody>
      </p:sp>
      <p:sp>
        <p:nvSpPr>
          <p:cNvPr id="3" name="Content Placeholder 2">
            <a:extLst>
              <a:ext uri="{FF2B5EF4-FFF2-40B4-BE49-F238E27FC236}">
                <a16:creationId xmlns:a16="http://schemas.microsoft.com/office/drawing/2014/main" id="{C96851D9-748D-02BB-5131-6710A697D143}"/>
              </a:ext>
            </a:extLst>
          </p:cNvPr>
          <p:cNvSpPr>
            <a:spLocks noGrp="1"/>
          </p:cNvSpPr>
          <p:nvPr>
            <p:ph idx="1"/>
          </p:nvPr>
        </p:nvSpPr>
        <p:spPr>
          <a:xfrm>
            <a:off x="4824248" y="803186"/>
            <a:ext cx="7141779" cy="5248622"/>
          </a:xfrm>
        </p:spPr>
        <p:txBody>
          <a:bodyPr/>
          <a:lstStyle/>
          <a:p>
            <a:pPr marL="6350" indent="-6350">
              <a:lnSpc>
                <a:spcPct val="107000"/>
              </a:lnSpc>
              <a:spcAft>
                <a:spcPts val="725"/>
              </a:spcAft>
            </a:pPr>
            <a:r>
              <a:rPr lang="sr-Latn-RS" sz="1800" b="1" kern="100" dirty="0">
                <a:solidFill>
                  <a:srgbClr val="000000"/>
                </a:solidFill>
                <a:effectLst/>
                <a:latin typeface="Arial" panose="020B0604020202020204" pitchFamily="34" charset="0"/>
                <a:ea typeface="Calibri" panose="020F0502020204030204" pitchFamily="34" charset="0"/>
              </a:rPr>
              <a:t> </a:t>
            </a:r>
            <a:r>
              <a:rPr lang="sr-Latn-RS" sz="1800" b="1"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6.Reprodukcija pristupa iz literature</a:t>
            </a:r>
          </a:p>
          <a:p>
            <a:pPr marL="449580" indent="-6350">
              <a:lnSpc>
                <a:spcPct val="109000"/>
              </a:lnSpc>
              <a:spcAft>
                <a:spcPts val="6140"/>
              </a:spcAft>
            </a:pPr>
            <a:r>
              <a:rPr lang="sr-Latn-RS" sz="1800" kern="100" dirty="0">
                <a:solidFill>
                  <a:srgbClr val="000000"/>
                </a:solidFill>
                <a:effectLst/>
                <a:latin typeface="Arial" panose="020B0604020202020204" pitchFamily="34" charset="0"/>
                <a:ea typeface="Calibri" panose="020F0502020204030204" pitchFamily="34" charset="0"/>
              </a:rPr>
              <a:t> </a:t>
            </a:r>
            <a:r>
              <a:rPr lang="sr-Latn-RS" sz="1600" kern="100" dirty="0">
                <a:solidFill>
                  <a:srgbClr val="000000"/>
                </a:solidFill>
                <a:effectLst/>
                <a:latin typeface="Arial" panose="020B0604020202020204" pitchFamily="34" charset="0"/>
                <a:ea typeface="Calibri" panose="020F0502020204030204" pitchFamily="34" charset="0"/>
                <a:cs typeface="Arial" panose="020B0604020202020204" pitchFamily="34" charset="0"/>
              </a:rPr>
              <a:t>Neke od tehnika mutacije i selekcije korišćene u ovom radu preuzete su iz postojećih radova o VIS-u u preporučivačkim sistemima. Konkretno, tehnike poput Gaussian noise mutacije i crossover mutacije su već bile istraživane i pokazale su se efikasnim u prethodnim radovima. Ovaj rad proširuje te tehnike kombinovanjem različitih mutacija i prilagođavanjem hiperparametara kako bi se dodatno unapredile performanse algoritma.</a:t>
            </a:r>
          </a:p>
          <a:p>
            <a:endParaRPr lang="sr-Latn-RS" dirty="0"/>
          </a:p>
        </p:txBody>
      </p:sp>
    </p:spTree>
    <p:extLst>
      <p:ext uri="{BB962C8B-B14F-4D97-AF65-F5344CB8AC3E}">
        <p14:creationId xmlns:p14="http://schemas.microsoft.com/office/powerpoint/2010/main" val="3356283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4284-DA87-25E7-C38E-A71C11BEF209}"/>
              </a:ext>
            </a:extLst>
          </p:cNvPr>
          <p:cNvSpPr>
            <a:spLocks noGrp="1"/>
          </p:cNvSpPr>
          <p:nvPr>
            <p:ph type="title"/>
          </p:nvPr>
        </p:nvSpPr>
        <p:spPr/>
        <p:txBody>
          <a:bodyPr/>
          <a:lstStyle/>
          <a:p>
            <a:r>
              <a:rPr lang="sr-Latn-RS" dirty="0"/>
              <a:t>Eksperimentalni Rezultati</a:t>
            </a:r>
          </a:p>
        </p:txBody>
      </p:sp>
      <p:sp>
        <p:nvSpPr>
          <p:cNvPr id="4" name="Text Placeholder 3">
            <a:extLst>
              <a:ext uri="{FF2B5EF4-FFF2-40B4-BE49-F238E27FC236}">
                <a16:creationId xmlns:a16="http://schemas.microsoft.com/office/drawing/2014/main" id="{FBE2DA65-784A-3535-9F1E-E09C8F15C9AC}"/>
              </a:ext>
            </a:extLst>
          </p:cNvPr>
          <p:cNvSpPr>
            <a:spLocks noGrp="1"/>
          </p:cNvSpPr>
          <p:nvPr>
            <p:ph type="body" sz="half" idx="2"/>
          </p:nvPr>
        </p:nvSpPr>
        <p:spPr/>
        <p:txBody>
          <a:bodyPr>
            <a:normAutofit/>
          </a:bodyPr>
          <a:lstStyle/>
          <a:p>
            <a:r>
              <a:rPr lang="sr-Latn-RS" dirty="0">
                <a:solidFill>
                  <a:schemeClr val="bg1"/>
                </a:solidFill>
                <a:effectLst/>
                <a:latin typeface="Arial" panose="020B0604020202020204" pitchFamily="34" charset="0"/>
                <a:ea typeface="Calibri" panose="020F0502020204030204" pitchFamily="34" charset="0"/>
                <a:cs typeface="Arial" panose="020B0604020202020204" pitchFamily="34" charset="0"/>
              </a:rPr>
              <a:t>1.Poređenje performansi i tačnosti mog programa sa programima zasnovanim na VIS i SP algoritmima</a:t>
            </a:r>
            <a:endParaRPr lang="sr-Latn-RS" dirty="0">
              <a:solidFill>
                <a:schemeClr val="bg1"/>
              </a:solidFill>
              <a:latin typeface="Arial" panose="020B0604020202020204" pitchFamily="34" charset="0"/>
              <a:cs typeface="Arial" panose="020B0604020202020204" pitchFamily="34" charset="0"/>
            </a:endParaRPr>
          </a:p>
        </p:txBody>
      </p:sp>
      <p:pic>
        <p:nvPicPr>
          <p:cNvPr id="5" name="Image1">
            <a:extLst>
              <a:ext uri="{FF2B5EF4-FFF2-40B4-BE49-F238E27FC236}">
                <a16:creationId xmlns:a16="http://schemas.microsoft.com/office/drawing/2014/main" id="{2AA277D5-114A-5212-D21F-7FDB565311D1}"/>
              </a:ext>
            </a:extLst>
          </p:cNvPr>
          <p:cNvPicPr>
            <a:picLocks noGrp="1"/>
          </p:cNvPicPr>
          <p:nvPr>
            <p:ph idx="1"/>
          </p:nvPr>
        </p:nvPicPr>
        <p:blipFill>
          <a:blip r:embed="rId2">
            <a:lum/>
            <a:alphaModFix/>
          </a:blip>
          <a:srcRect/>
          <a:stretch>
            <a:fillRect/>
          </a:stretch>
        </p:blipFill>
        <p:spPr>
          <a:xfrm>
            <a:off x="5110163" y="1681335"/>
            <a:ext cx="6275387" cy="3493743"/>
          </a:xfrm>
          <a:prstGeom prst="rect">
            <a:avLst/>
          </a:prstGeom>
        </p:spPr>
      </p:pic>
    </p:spTree>
    <p:extLst>
      <p:ext uri="{BB962C8B-B14F-4D97-AF65-F5344CB8AC3E}">
        <p14:creationId xmlns:p14="http://schemas.microsoft.com/office/powerpoint/2010/main" val="779318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4284-DA87-25E7-C38E-A71C11BEF209}"/>
              </a:ext>
            </a:extLst>
          </p:cNvPr>
          <p:cNvSpPr>
            <a:spLocks noGrp="1"/>
          </p:cNvSpPr>
          <p:nvPr>
            <p:ph type="title"/>
          </p:nvPr>
        </p:nvSpPr>
        <p:spPr/>
        <p:txBody>
          <a:bodyPr/>
          <a:lstStyle/>
          <a:p>
            <a:r>
              <a:rPr lang="sr-Latn-RS" dirty="0"/>
              <a:t>Eksperimentalni Rezultati</a:t>
            </a:r>
          </a:p>
        </p:txBody>
      </p:sp>
      <p:sp>
        <p:nvSpPr>
          <p:cNvPr id="4" name="Text Placeholder 3">
            <a:extLst>
              <a:ext uri="{FF2B5EF4-FFF2-40B4-BE49-F238E27FC236}">
                <a16:creationId xmlns:a16="http://schemas.microsoft.com/office/drawing/2014/main" id="{FBE2DA65-784A-3535-9F1E-E09C8F15C9AC}"/>
              </a:ext>
            </a:extLst>
          </p:cNvPr>
          <p:cNvSpPr>
            <a:spLocks noGrp="1"/>
          </p:cNvSpPr>
          <p:nvPr>
            <p:ph type="body" sz="half" idx="2"/>
          </p:nvPr>
        </p:nvSpPr>
        <p:spPr/>
        <p:txBody>
          <a:bodyPr>
            <a:normAutofit/>
          </a:bodyPr>
          <a:lstStyle/>
          <a:p>
            <a:r>
              <a:rPr lang="sr-Latn-RS" dirty="0">
                <a:solidFill>
                  <a:schemeClr val="bg1"/>
                </a:solidFill>
                <a:effectLst/>
                <a:latin typeface="Arial" panose="020B0604020202020204" pitchFamily="34" charset="0"/>
                <a:ea typeface="Calibri" panose="020F0502020204030204" pitchFamily="34" charset="0"/>
              </a:rPr>
              <a:t>2.Uticaj izbora tipa mutacije na performanse i tačnost programa</a:t>
            </a:r>
            <a:endParaRPr lang="sr-Latn-RS" dirty="0">
              <a:solidFill>
                <a:schemeClr val="bg1"/>
              </a:solidFill>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ECFFC921-7C31-2D8E-B45C-08B180BFFAD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7399" y="1035319"/>
            <a:ext cx="6120914" cy="4785775"/>
          </a:xfrm>
          <a:prstGeom prst="rect">
            <a:avLst/>
          </a:prstGeom>
          <a:noFill/>
        </p:spPr>
      </p:pic>
    </p:spTree>
    <p:extLst>
      <p:ext uri="{BB962C8B-B14F-4D97-AF65-F5344CB8AC3E}">
        <p14:creationId xmlns:p14="http://schemas.microsoft.com/office/powerpoint/2010/main" val="270643316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{EBEBF46C-2FE9-4410-B838-D3F4AB065F21}tf16401371</Template>
  <TotalTime>104</TotalTime>
  <Words>1088</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 Light</vt:lpstr>
      <vt:lpstr>Rockwell</vt:lpstr>
      <vt:lpstr>Wingdings</vt:lpstr>
      <vt:lpstr>Atlas</vt:lpstr>
      <vt:lpstr>Sistem za preporuku filmova zasnovan na algoritmu veštačkih imunih sistema</vt:lpstr>
      <vt:lpstr>Uvod</vt:lpstr>
      <vt:lpstr>Opis Rešenja</vt:lpstr>
      <vt:lpstr>Opis rešenja - nastavak -</vt:lpstr>
      <vt:lpstr>Algoritam korak po korak</vt:lpstr>
      <vt:lpstr>Opis Rešenja - nastavak -</vt:lpstr>
      <vt:lpstr>Opis Rešenja - nastavak -</vt:lpstr>
      <vt:lpstr>Eksperimentalni Rezultati</vt:lpstr>
      <vt:lpstr>Eksperimentalni Rezultati</vt:lpstr>
      <vt:lpstr>Eksperimentalni Rezultati</vt:lpstr>
      <vt:lpstr>Eksperimentalni Rezultati</vt:lpstr>
      <vt:lpstr>Zaključak</vt:lpstr>
      <vt:lpstr>Literatura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za preporuku filmova zasnovan na algoritmu veštačkih imunih sistema</dc:title>
  <dc:creator>Jovan Rankovic</dc:creator>
  <cp:lastModifiedBy>Jovan Rankovic</cp:lastModifiedBy>
  <cp:revision>27</cp:revision>
  <dcterms:created xsi:type="dcterms:W3CDTF">2024-09-02T20:02:00Z</dcterms:created>
  <dcterms:modified xsi:type="dcterms:W3CDTF">2024-09-05T12:14:11Z</dcterms:modified>
</cp:coreProperties>
</file>