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60" r:id="rId3"/>
    <p:sldId id="263" r:id="rId4"/>
    <p:sldId id="270" r:id="rId5"/>
    <p:sldId id="268" r:id="rId6"/>
    <p:sldId id="261" r:id="rId7"/>
    <p:sldId id="272" r:id="rId8"/>
    <p:sldId id="273" r:id="rId9"/>
    <p:sldId id="25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EE069-146B-47A2-82BB-3495D497CAAB}" v="1576" dt="2021-08-27T08:38:15.963"/>
    <p1510:client id="{448DE080-C1C0-4833-8AFD-223B619C5751}" v="10" dt="2021-08-27T08:32:11.235"/>
    <p1510:client id="{68DA784A-D8F2-4217-B093-20023F4621C4}" v="12" dt="2021-08-27T08:03:04.441"/>
    <p1510:client id="{785A2AB9-F168-4148-A945-57E1BAE4F86D}" v="124" dt="2021-08-26T11:43:51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80" userDrawn="1">
          <p15:clr>
            <a:srgbClr val="FBAE40"/>
          </p15:clr>
        </p15:guide>
        <p15:guide id="3" orient="horz" pos="24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Go to TAB </a:t>
            </a:r>
            <a:r>
              <a:rPr lang="en-US" sz="1100" b="1">
                <a:solidFill>
                  <a:schemeClr val="tx1"/>
                </a:solidFill>
              </a:rPr>
              <a:t>“Design” </a:t>
            </a:r>
            <a:r>
              <a:rPr lang="en-US" sz="1100" b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Click </a:t>
            </a:r>
            <a:r>
              <a:rPr lang="en-US" sz="1100" b="1">
                <a:solidFill>
                  <a:schemeClr val="tx1"/>
                </a:solidFill>
              </a:rPr>
              <a:t>Format Background </a:t>
            </a:r>
            <a:r>
              <a:rPr lang="en-US" sz="1100" b="0">
                <a:solidFill>
                  <a:schemeClr val="tx1"/>
                </a:solidFill>
              </a:rPr>
              <a:t>&gt; </a:t>
            </a:r>
            <a:br>
              <a:rPr lang="en-US" sz="1100" b="0">
                <a:solidFill>
                  <a:schemeClr val="tx1"/>
                </a:solidFill>
              </a:rPr>
            </a:br>
            <a:r>
              <a:rPr lang="en-US" sz="1100" b="0">
                <a:solidFill>
                  <a:schemeClr val="tx1"/>
                </a:solidFill>
              </a:rPr>
              <a:t>Now click </a:t>
            </a:r>
            <a:r>
              <a:rPr lang="en-US" sz="1100" b="1">
                <a:solidFill>
                  <a:schemeClr val="tx1"/>
                </a:solidFill>
              </a:rPr>
              <a:t>Picture</a:t>
            </a:r>
            <a:r>
              <a:rPr lang="en-US" sz="1100" b="1" baseline="0">
                <a:solidFill>
                  <a:schemeClr val="tx1"/>
                </a:solidFill>
              </a:rPr>
              <a:t> or texture fill </a:t>
            </a:r>
            <a:r>
              <a:rPr lang="en-US" sz="1100" b="0" baseline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>
                <a:solidFill>
                  <a:schemeClr val="tx1"/>
                </a:solidFill>
              </a:rPr>
              <a:t>Click </a:t>
            </a:r>
            <a:r>
              <a:rPr lang="en-US" sz="1100" b="1" i="0" baseline="0">
                <a:solidFill>
                  <a:schemeClr val="tx1"/>
                </a:solidFill>
              </a:rPr>
              <a:t>“File” </a:t>
            </a:r>
            <a:r>
              <a:rPr lang="en-US" sz="1100" b="0" i="0" baseline="0">
                <a:solidFill>
                  <a:schemeClr val="tx1"/>
                </a:solidFill>
              </a:rPr>
              <a:t>to browse to </a:t>
            </a:r>
            <a:r>
              <a:rPr lang="en-US" sz="1100" b="0" baseline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>
                <a:solidFill>
                  <a:schemeClr val="tx1"/>
                </a:solidFill>
              </a:rPr>
              <a:t>Make sure </a:t>
            </a:r>
            <a:r>
              <a:rPr lang="en-US" sz="1100" b="1" i="0" baseline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>
                <a:solidFill>
                  <a:schemeClr val="tx1"/>
                </a:solidFill>
              </a:rPr>
              <a:t>is ticked</a:t>
            </a:r>
            <a:endParaRPr lang="en-US" sz="1100" b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9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0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 userDrawn="1"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55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>
                <a:solidFill>
                  <a:schemeClr val="tx1"/>
                </a:solidFill>
              </a:rPr>
              <a:t>Only use the </a:t>
            </a:r>
            <a:r>
              <a:rPr lang="en-GB" sz="1000" b="0" u="sng" noProof="0">
                <a:solidFill>
                  <a:schemeClr val="tx1"/>
                </a:solidFill>
              </a:rPr>
              <a:t>List Level buttons</a:t>
            </a:r>
            <a:r>
              <a:rPr lang="en-GB" sz="1000" b="0" noProof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 userDrawn="1"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err="1"/>
            </a:p>
          </p:txBody>
        </p:sp>
      </p:grpSp>
      <p:grpSp>
        <p:nvGrpSpPr>
          <p:cNvPr id="82" name="Group 81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2376" userDrawn="1">
          <p15:clr>
            <a:srgbClr val="F26B43"/>
          </p15:clr>
        </p15:guide>
        <p15:guide id="23" pos="3840" userDrawn="1">
          <p15:clr>
            <a:srgbClr val="F26B43"/>
          </p15:clr>
        </p15:guide>
        <p15:guide id="24" orient="horz" pos="4005" userDrawn="1">
          <p15:clr>
            <a:srgbClr val="F26B43"/>
          </p15:clr>
        </p15:guide>
        <p15:guide id="25" pos="211" userDrawn="1">
          <p15:clr>
            <a:srgbClr val="F26B43"/>
          </p15:clr>
        </p15:guide>
        <p15:guide id="26" pos="414" userDrawn="1">
          <p15:clr>
            <a:srgbClr val="F26B43"/>
          </p15:clr>
        </p15:guide>
        <p15:guide id="27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IMAGE PROCESSING APPLICATION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95361" y="4567480"/>
            <a:ext cx="10537826" cy="1151637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ts val="4600"/>
              </a:lnSpc>
              <a:spcBef>
                <a:spcPct val="0"/>
              </a:spcBef>
            </a:pPr>
            <a:r>
              <a:rPr lang="en-GB" b="1" cap="all">
                <a:ea typeface="+mj-lt"/>
                <a:cs typeface="+mj-lt"/>
              </a:rPr>
              <a:t>IMAGE PROCESSING APPLICATION FOR DETECTING IF A PERSON IS NOT WEARING A MASK</a:t>
            </a:r>
          </a:p>
          <a:p>
            <a:pPr>
              <a:lnSpc>
                <a:spcPts val="4600"/>
              </a:lnSpc>
              <a:spcBef>
                <a:spcPct val="0"/>
              </a:spcBef>
            </a:pPr>
            <a:endParaRPr lang="en-GB" b="1" cap="al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Novi Sad, 27-08-2021</a:t>
            </a:r>
            <a:endParaRPr lang="nl-NL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>
                <a:ea typeface="+mn-lt"/>
                <a:cs typeface="+mn-lt"/>
              </a:rPr>
              <a:t>Aleksandar </a:t>
            </a:r>
            <a:r>
              <a:rPr lang="en-GB" err="1">
                <a:ea typeface="+mn-lt"/>
                <a:cs typeface="+mn-lt"/>
              </a:rPr>
              <a:t>Buljević</a:t>
            </a:r>
            <a:r>
              <a:rPr lang="en-GB">
                <a:ea typeface="+mn-lt"/>
                <a:cs typeface="+mn-lt"/>
              </a:rPr>
              <a:t>, Jovan Simić, Vladimir Vukoman, Milan Jokanović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47464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/>
              <a:t>Levi9 Global Sourcing Balkan d.o.o.</a:t>
            </a:r>
          </a:p>
          <a:p>
            <a:r>
              <a:rPr lang="nl-NL"/>
              <a:t>Novi Sad Offices</a:t>
            </a:r>
          </a:p>
          <a:p>
            <a:r>
              <a:rPr lang="nl-NL"/>
              <a:t>Trifkovićev Trg 6</a:t>
            </a:r>
          </a:p>
          <a:p>
            <a:r>
              <a:rPr lang="nl-NL"/>
              <a:t>21000 Novi Sad, Serbia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/>
              <a:t>SERBIA / NOVI SAD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8FC92-6EE4-4051-96B3-1BA1AC6D70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Description</a:t>
            </a:r>
          </a:p>
          <a:p>
            <a:r>
              <a:rPr lang="en-GB" sz="2400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Create an application that </a:t>
            </a:r>
            <a:r>
              <a:rPr lang="en-GB" sz="2400">
                <a:solidFill>
                  <a:schemeClr val="bg2">
                    <a:lumMod val="10000"/>
                  </a:schemeClr>
                </a:solidFill>
                <a:ea typeface="+mj-lt"/>
                <a:cs typeface="+mj-lt"/>
              </a:rPr>
              <a:t>will recognize and alert if someone is not wearing a mask within the office.</a:t>
            </a:r>
            <a:endParaRPr lang="en-GB" sz="2400">
              <a:solidFill>
                <a:schemeClr val="bg2">
                  <a:lumMod val="10000"/>
                </a:schemeClr>
              </a:solidFill>
            </a:endParaRPr>
          </a:p>
          <a:p>
            <a:endParaRPr lang="en-GB" sz="240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GB">
                <a:ea typeface="+mj-lt"/>
                <a:cs typeface="+mj-lt"/>
              </a:rPr>
              <a:t>Requirements</a:t>
            </a:r>
            <a:endParaRPr lang="en-GB"/>
          </a:p>
          <a:p>
            <a:pPr marL="457200" lvl="1" indent="-457200">
              <a:buAutoNum type="arabicPeriod"/>
            </a:pPr>
            <a:r>
              <a:rPr lang="en-GB">
                <a:ea typeface="+mn-lt"/>
                <a:cs typeface="+mn-lt"/>
              </a:rPr>
              <a:t>Image upload functionality</a:t>
            </a:r>
          </a:p>
          <a:p>
            <a:pPr marL="457200" lvl="1" indent="-457200">
              <a:buAutoNum type="arabicPeriod"/>
            </a:pPr>
            <a:r>
              <a:rPr lang="en-GB">
                <a:ea typeface="+mn-lt"/>
                <a:cs typeface="+mn-lt"/>
              </a:rPr>
              <a:t>Image/Live stream processing functionality</a:t>
            </a:r>
          </a:p>
          <a:p>
            <a:pPr marL="457200" lvl="1" indent="-457200">
              <a:buAutoNum type="arabicPeriod"/>
            </a:pPr>
            <a:r>
              <a:rPr lang="en-GB">
                <a:ea typeface="+mn-lt"/>
                <a:cs typeface="+mn-lt"/>
              </a:rPr>
              <a:t>Sending SMS and email if a person is found not wearing a mask</a:t>
            </a:r>
          </a:p>
          <a:p>
            <a:pPr marL="457200" lvl="1" indent="-457200">
              <a:buAutoNum type="arabicPeriod"/>
            </a:pPr>
            <a:r>
              <a:rPr lang="en-GB">
                <a:ea typeface="+mn-lt"/>
                <a:cs typeface="+mn-lt"/>
              </a:rPr>
              <a:t>Logging alert in DB</a:t>
            </a:r>
          </a:p>
          <a:p>
            <a:pPr marL="457200" lvl="1" indent="-457200">
              <a:buAutoNum type="arabicPeriod"/>
            </a:pPr>
            <a:r>
              <a:rPr lang="en-GB">
                <a:ea typeface="+mn-lt"/>
                <a:cs typeface="+mn-lt"/>
              </a:rPr>
              <a:t>Live stream alerting </a:t>
            </a:r>
            <a:r>
              <a:rPr lang="en-GB"/>
              <a:t> </a:t>
            </a:r>
          </a:p>
          <a:p>
            <a:pPr marL="457200" lvl="1" indent="-457200">
              <a:buAutoNum type="arabicPeriod"/>
            </a:pPr>
            <a:endParaRPr lang="en-GB"/>
          </a:p>
          <a:p>
            <a:pPr marL="457200" lvl="1" indent="-457200">
              <a:buFont typeface="Arial" panose="020B0604020202020204" pitchFamily="34" charset="0"/>
              <a:buAutoNum type="arabicPeriod"/>
            </a:pPr>
            <a:endParaRPr lang="en-GB"/>
          </a:p>
          <a:p>
            <a:pPr marL="361950" lvl="4" indent="0">
              <a:buNone/>
            </a:pP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49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Application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Title of this presentation (Footer Text)</a:t>
            </a:r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F6539-676D-4F9D-A62D-065D8173A88B}"/>
              </a:ext>
            </a:extLst>
          </p:cNvPr>
          <p:cNvSpPr/>
          <p:nvPr/>
        </p:nvSpPr>
        <p:spPr>
          <a:xfrm>
            <a:off x="1190392" y="2160498"/>
            <a:ext cx="1785809" cy="4059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>
                <a:solidFill>
                  <a:schemeClr val="bg1"/>
                </a:solidFill>
                <a:latin typeface="+mj-lt"/>
              </a:rPr>
              <a:t>Client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364910-3925-4EDD-95E8-AC7A7E75055F}"/>
              </a:ext>
            </a:extLst>
          </p:cNvPr>
          <p:cNvSpPr/>
          <p:nvPr/>
        </p:nvSpPr>
        <p:spPr>
          <a:xfrm>
            <a:off x="1138906" y="3427066"/>
            <a:ext cx="1785809" cy="4059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>
                <a:solidFill>
                  <a:schemeClr val="bg1"/>
                </a:solidFill>
                <a:latin typeface="+mj-lt"/>
              </a:rPr>
              <a:t>Mask detector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A03D3-91E1-4A82-AC1F-46F2F42430D5}"/>
              </a:ext>
            </a:extLst>
          </p:cNvPr>
          <p:cNvSpPr/>
          <p:nvPr/>
        </p:nvSpPr>
        <p:spPr>
          <a:xfrm>
            <a:off x="3991257" y="3427066"/>
            <a:ext cx="1785809" cy="405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>
                <a:solidFill>
                  <a:schemeClr val="bg1"/>
                </a:solidFill>
                <a:latin typeface="+mj-lt"/>
              </a:rPr>
              <a:t>Alert Service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3A535CB8-7E23-48A9-9F35-F02BE4F7FAC9}"/>
              </a:ext>
            </a:extLst>
          </p:cNvPr>
          <p:cNvSpPr/>
          <p:nvPr/>
        </p:nvSpPr>
        <p:spPr>
          <a:xfrm>
            <a:off x="6368620" y="4250960"/>
            <a:ext cx="790832" cy="866044"/>
          </a:xfrm>
          <a:prstGeom prst="can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Postgress database</a:t>
            </a:r>
            <a:endParaRPr lang="en-US" sz="1600" err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59143E-7E88-42CE-BEDF-BFE9694F1E70}"/>
              </a:ext>
            </a:extLst>
          </p:cNvPr>
          <p:cNvSpPr/>
          <p:nvPr/>
        </p:nvSpPr>
        <p:spPr>
          <a:xfrm>
            <a:off x="5988932" y="2397335"/>
            <a:ext cx="1785809" cy="4059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>
                <a:solidFill>
                  <a:schemeClr val="bg1"/>
                </a:solidFill>
                <a:latin typeface="+mj-lt"/>
              </a:rPr>
              <a:t>Email/SNS service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F631499E-FAC0-42BD-A193-D56A37309D03}"/>
              </a:ext>
            </a:extLst>
          </p:cNvPr>
          <p:cNvSpPr/>
          <p:nvPr/>
        </p:nvSpPr>
        <p:spPr>
          <a:xfrm>
            <a:off x="3094080" y="4250960"/>
            <a:ext cx="790832" cy="866044"/>
          </a:xfrm>
          <a:prstGeom prst="can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S3 storage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C7EA57-BD33-425D-86B0-9D22F77E632C}"/>
              </a:ext>
            </a:extLst>
          </p:cNvPr>
          <p:cNvCxnSpPr/>
          <p:nvPr/>
        </p:nvCxnSpPr>
        <p:spPr>
          <a:xfrm flipV="1">
            <a:off x="2402876" y="3162814"/>
            <a:ext cx="409831" cy="32127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7D3F1E-60A3-4D57-BBA7-989E6C6A5DA7}"/>
              </a:ext>
            </a:extLst>
          </p:cNvPr>
          <p:cNvCxnSpPr>
            <a:cxnSpLocks/>
          </p:cNvCxnSpPr>
          <p:nvPr/>
        </p:nvCxnSpPr>
        <p:spPr>
          <a:xfrm flipH="1">
            <a:off x="2081599" y="2557333"/>
            <a:ext cx="2060" cy="8732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0BA65B-450D-4FC3-B434-F37C893756B7}"/>
              </a:ext>
            </a:extLst>
          </p:cNvPr>
          <p:cNvCxnSpPr>
            <a:cxnSpLocks/>
          </p:cNvCxnSpPr>
          <p:nvPr/>
        </p:nvCxnSpPr>
        <p:spPr>
          <a:xfrm>
            <a:off x="2104254" y="3782712"/>
            <a:ext cx="1007075" cy="54369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8B0E7-0BE5-4266-8BCE-77001B7638C9}"/>
              </a:ext>
            </a:extLst>
          </p:cNvPr>
          <p:cNvCxnSpPr>
            <a:cxnSpLocks/>
          </p:cNvCxnSpPr>
          <p:nvPr/>
        </p:nvCxnSpPr>
        <p:spPr>
          <a:xfrm flipH="1">
            <a:off x="3883626" y="3823900"/>
            <a:ext cx="743465" cy="5745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67B60A-EF26-4FD1-B7E7-6A02CC16E05E}"/>
              </a:ext>
            </a:extLst>
          </p:cNvPr>
          <p:cNvCxnSpPr>
            <a:cxnSpLocks/>
          </p:cNvCxnSpPr>
          <p:nvPr/>
        </p:nvCxnSpPr>
        <p:spPr>
          <a:xfrm flipV="1">
            <a:off x="5625930" y="2792114"/>
            <a:ext cx="708454" cy="66108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5FD562-98D1-41B5-9BEC-AD8C21110E42}"/>
              </a:ext>
            </a:extLst>
          </p:cNvPr>
          <p:cNvCxnSpPr>
            <a:cxnSpLocks/>
          </p:cNvCxnSpPr>
          <p:nvPr/>
        </p:nvCxnSpPr>
        <p:spPr>
          <a:xfrm>
            <a:off x="5234633" y="3782712"/>
            <a:ext cx="1408668" cy="47161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0033C1F-0CDE-46AF-AE5E-CD760EB6BF9E}"/>
              </a:ext>
            </a:extLst>
          </p:cNvPr>
          <p:cNvSpPr/>
          <p:nvPr/>
        </p:nvSpPr>
        <p:spPr>
          <a:xfrm>
            <a:off x="2559933" y="2757742"/>
            <a:ext cx="1785809" cy="4059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>
                <a:solidFill>
                  <a:schemeClr val="bg1"/>
                </a:solidFill>
                <a:latin typeface="+mj-lt"/>
              </a:rPr>
              <a:t>RabbitMQ</a:t>
            </a:r>
            <a:endParaRPr lang="en-GB" sz="1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59EEB8-7FE5-4E53-89A8-0A6CFF054334}"/>
              </a:ext>
            </a:extLst>
          </p:cNvPr>
          <p:cNvCxnSpPr>
            <a:cxnSpLocks/>
          </p:cNvCxnSpPr>
          <p:nvPr/>
        </p:nvCxnSpPr>
        <p:spPr>
          <a:xfrm flipH="1" flipV="1">
            <a:off x="3914519" y="3162815"/>
            <a:ext cx="372762" cy="26979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36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E8011-A3FC-40E6-B4E6-F5F50D7B0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en-US"/>
              <a:t>Client application – Angular</a:t>
            </a:r>
          </a:p>
          <a:p>
            <a:pPr marL="514350" indent="-514350">
              <a:buAutoNum type="arabicPeriod"/>
            </a:pPr>
            <a:r>
              <a:rPr lang="en-US"/>
              <a:t>Server – Spring boot</a:t>
            </a:r>
          </a:p>
          <a:p>
            <a:pPr marL="514350" indent="-514350">
              <a:buAutoNum type="arabicPeriod"/>
            </a:pPr>
            <a:r>
              <a:rPr lang="en-US"/>
              <a:t>Image storage – AWS S3</a:t>
            </a:r>
          </a:p>
          <a:p>
            <a:pPr marL="514350" indent="-514350">
              <a:buAutoNum type="arabicPeriod"/>
            </a:pPr>
            <a:r>
              <a:rPr lang="en-US"/>
              <a:t>Micro service communication – RabbitMQ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/>
              <a:t>Database – PostgreSQL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/>
              <a:t>Email and SNS service – AWS SNS and AWS SES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D0DB8E-59F9-4882-95F3-944955AA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Technologies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A7970-FD45-4A56-9906-72B7D43AC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86AE3-0747-48B5-9C96-6017A8C66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85216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9F8EF6-16CF-4537-BD58-BBFDF8D214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9111" y="1544638"/>
            <a:ext cx="10510794" cy="447516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endParaRPr lang="en-US">
              <a:solidFill>
                <a:schemeClr val="bg2">
                  <a:lumMod val="10000"/>
                </a:schemeClr>
              </a:solidFill>
              <a:ea typeface="+mj-lt"/>
              <a:cs typeface="+mj-lt"/>
            </a:endParaRPr>
          </a:p>
          <a:p>
            <a:pPr marL="457200" indent="-457200"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  <a:ea typeface="+mj-lt"/>
              <a:cs typeface="+mj-lt"/>
            </a:endParaRPr>
          </a:p>
          <a:p>
            <a:pPr marL="457200" indent="-457200"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  <a:ea typeface="+mj-lt"/>
                <a:cs typeface="+mj-lt"/>
              </a:rPr>
              <a:t>OpenCV (Open Source Computer Vision Library) 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j-lt"/>
                <a:cs typeface="+mj-lt"/>
              </a:rPr>
              <a:t>s</a:t>
            </a:r>
            <a:r>
              <a:rPr lang="en-US">
                <a:solidFill>
                  <a:schemeClr val="bg2">
                    <a:lumMod val="10000"/>
                  </a:schemeClr>
                </a:solidFill>
                <a:ea typeface="+mj-lt"/>
                <a:cs typeface="+mj-lt"/>
              </a:rPr>
              <a:t> a library of programming functions mainly aimed at real-time computer vision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j-lt"/>
                <a:cs typeface="+mj-lt"/>
              </a:rPr>
              <a:t>.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  <a:ea typeface="+mj-lt"/>
              <a:cs typeface="+mj-lt"/>
            </a:endParaRPr>
          </a:p>
          <a:p>
            <a:pPr marL="457200" indent="-457200"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  <a:ea typeface="+mj-lt"/>
              <a:cs typeface="+mj-lt"/>
            </a:endParaRPr>
          </a:p>
          <a:p>
            <a:pPr marL="457200" indent="-457200"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  <a:ea typeface="+mj-lt"/>
              <a:cs typeface="+mj-lt"/>
            </a:endParaRPr>
          </a:p>
          <a:p>
            <a:pPr marL="457200" indent="-457200"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  <a:ea typeface="+mj-lt"/>
                <a:cs typeface="+mj-lt"/>
              </a:rPr>
              <a:t>It is used to detect and recognize faces, identify objects, classify human actions in videos, track camera movements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endParaRPr lang="en-US"/>
          </a:p>
          <a:p>
            <a:pPr marL="457200" indent="-457200"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E461CD-17A8-4942-9D21-C8975606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       opencv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AD533-7F09-4F7E-88DF-A293DFF1D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5E04-C95A-495C-A117-750C9583C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 descr="Logo, icon&#10;&#10;Description automatically generated">
            <a:extLst>
              <a:ext uri="{FF2B5EF4-FFF2-40B4-BE49-F238E27FC236}">
                <a16:creationId xmlns:a16="http://schemas.microsoft.com/office/drawing/2014/main" id="{F1A92943-E1CF-4DCD-8740-85C4E0E4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21" y="439291"/>
            <a:ext cx="1064741" cy="9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2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8813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it works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71551" y="6370641"/>
            <a:ext cx="4945062" cy="189708"/>
          </a:xfrm>
        </p:spPr>
        <p:txBody>
          <a:bodyPr/>
          <a:lstStyle/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17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9F8EF6-16CF-4537-BD58-BBFDF8D214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9111" y="1544638"/>
            <a:ext cx="10510794" cy="447516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endParaRPr lang="en-US">
              <a:solidFill>
                <a:schemeClr val="bg2">
                  <a:lumMod val="10000"/>
                </a:schemeClr>
              </a:solidFill>
              <a:ea typeface="+mj-lt"/>
              <a:cs typeface="+mj-lt"/>
            </a:endParaRPr>
          </a:p>
          <a:p>
            <a:pPr marL="457200" indent="-457200"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  <a:ea typeface="+mj-lt"/>
              <a:cs typeface="+mj-lt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E461CD-17A8-4942-9D21-C8975606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Alert notification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AD533-7F09-4F7E-88DF-A293DFF1D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5E04-C95A-495C-A117-750C9583C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C78A8C8-B30D-408A-9E7E-73490082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9" y="1157463"/>
            <a:ext cx="11732739" cy="4306235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71CFEF-7EEB-41B2-8E75-D40EF24B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129" y="3318948"/>
            <a:ext cx="4637903" cy="24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103392-E4DE-4C4C-90A8-434EBA7899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endParaRPr lang="en-US" dirty="0"/>
          </a:p>
          <a:p>
            <a:r>
              <a:rPr lang="en-US"/>
              <a:t>AWS services: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>
                <a:solidFill>
                  <a:srgbClr val="1434A0"/>
                </a:solidFill>
              </a:rPr>
              <a:t>ECR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rgbClr val="1434A0"/>
                </a:solidFill>
              </a:rPr>
              <a:t>EKS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rgbClr val="1434A0"/>
                </a:solidFill>
              </a:rPr>
              <a:t>API Gateway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rgbClr val="1434A0"/>
                </a:solidFill>
              </a:rPr>
              <a:t>S3</a:t>
            </a:r>
          </a:p>
          <a:p>
            <a:r>
              <a:rPr lang="en-US">
                <a:solidFill>
                  <a:srgbClr val="1434A0"/>
                </a:solidFill>
              </a:rPr>
              <a:t>...</a:t>
            </a:r>
            <a:endParaRPr lang="en-US" dirty="0">
              <a:solidFill>
                <a:srgbClr val="1434A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53BAF6-C715-4148-91B3-2CAEF850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D9548-A138-4C73-BD30-EE68AF174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75C8-FA88-406F-8A3E-99491DC25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2959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Questions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CF6F61-EBCF-4363-BC17-411596E34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7257"/>
      </p:ext>
    </p:extLst>
  </p:cSld>
  <p:clrMapOvr>
    <a:masterClrMapping/>
  </p:clrMapOvr>
</p:sld>
</file>

<file path=ppt/theme/theme1.xml><?xml version="1.0" encoding="utf-8"?>
<a:theme xmlns:a="http://schemas.openxmlformats.org/drawingml/2006/main" name="Levi9_PP_Template_16x9_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 9_2017_PPT [16x9 Reference] 20170614.potx" id="{AD4E6C48-9686-406B-A617-6E8FE8518958}" vid="{D35E2A69-8CDE-4DAC-AC20-67534287BF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Levi9_PP_Template_16x9_2017</vt:lpstr>
      <vt:lpstr>IMAGE PROCESSING APPLICATION</vt:lpstr>
      <vt:lpstr>Problem</vt:lpstr>
      <vt:lpstr>Application structure</vt:lpstr>
      <vt:lpstr>Technologies</vt:lpstr>
      <vt:lpstr>        opencv</vt:lpstr>
      <vt:lpstr>how it works</vt:lpstr>
      <vt:lpstr>Alert notification</vt:lpstr>
      <vt:lpstr>deployment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402</cp:revision>
  <dcterms:created xsi:type="dcterms:W3CDTF">2021-08-26T09:10:59Z</dcterms:created>
  <dcterms:modified xsi:type="dcterms:W3CDTF">2021-08-27T08:38:58Z</dcterms:modified>
</cp:coreProperties>
</file>