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93" r:id="rId2"/>
    <p:sldId id="283" r:id="rId3"/>
    <p:sldId id="285" r:id="rId4"/>
    <p:sldId id="297" r:id="rId5"/>
    <p:sldId id="298" r:id="rId6"/>
    <p:sldId id="299" r:id="rId7"/>
    <p:sldId id="284"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04591-66EE-435D-80B6-731FE7F5EB5F}" type="datetimeFigureOut">
              <a:rPr lang="en-US" smtClean="0"/>
              <a:t>1/14/2025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BF7FE-0ADC-4F20-B2CA-F1BD22F4CE1D}" type="slidenum">
              <a:rPr lang="en-US" smtClean="0"/>
              <a:t>‹#›</a:t>
            </a:fld>
            <a:endParaRPr lang="en-US" dirty="0"/>
          </a:p>
        </p:txBody>
      </p:sp>
    </p:spTree>
    <p:extLst>
      <p:ext uri="{BB962C8B-B14F-4D97-AF65-F5344CB8AC3E}">
        <p14:creationId xmlns:p14="http://schemas.microsoft.com/office/powerpoint/2010/main" val="249007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8779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16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305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335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44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8842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789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AF00E9-A49D-4007-B3B9-A3783809E5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25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87928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8478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643404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72821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3915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54658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53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34714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03467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2123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573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72321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91060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93632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15966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841382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5" r:id="rId13"/>
    <p:sldLayoutId id="2147483676" r:id="rId14"/>
    <p:sldLayoutId id="2147483677" r:id="rId15"/>
  </p:sldLayoutIdLst>
  <p:hf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datadriveninvestor.com/recurrent-neural-network-with-keras-b5b5f6fe5187" TargetMode="External"/><Relationship Id="rId7" Type="http://schemas.openxmlformats.org/officeDocument/2006/relationships/hyperlink" Target="https://k21academy.com/datascience-blog/machine-learning/recurrent-neural-networks/"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s://medium.com/@indrajitbarat9/recurrent-neural-networks-rnns-challenges-and-limitations-4534b25a394c" TargetMode="External"/><Relationship Id="rId5" Type="http://schemas.openxmlformats.org/officeDocument/2006/relationships/hyperlink" Target="https://www.linkedin.com/pulse/rnn-lstm-gru-why-do-we-need-them-suvankar-maity-joegc/" TargetMode="External"/><Relationship Id="rId4" Type="http://schemas.openxmlformats.org/officeDocument/2006/relationships/hyperlink" Target="https://medium.com/analytics-vidhya/rnn-vs-gru-vs-lstm-863b0b7b157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6556248" y="662937"/>
            <a:ext cx="5340096" cy="5542025"/>
          </a:xfrm>
          <a:noFill/>
        </p:spPr>
        <p:txBody>
          <a:bodyPr anchor="ctr">
            <a:noAutofit/>
          </a:bodyPr>
          <a:lstStyle/>
          <a:p>
            <a:br>
              <a:rPr lang="en-US" sz="2400" dirty="0"/>
            </a:br>
            <a:r>
              <a:rPr lang="en-US" sz="2400" dirty="0"/>
              <a:t>Recurrent Neural Networks(RNNs)</a:t>
            </a:r>
            <a:br>
              <a:rPr lang="en-US" sz="2400" dirty="0"/>
            </a:br>
            <a:br>
              <a:rPr lang="en-US" sz="2400" dirty="0"/>
            </a:br>
            <a:r>
              <a:rPr lang="en-US" sz="1600" dirty="0"/>
              <a:t>Jovan L. Thompson</a:t>
            </a:r>
            <a:br>
              <a:rPr lang="en-US" sz="1600" dirty="0"/>
            </a:br>
            <a:r>
              <a:rPr lang="en-US" sz="1600" dirty="0"/>
              <a:t>June 12, 2024</a:t>
            </a:r>
            <a:br>
              <a:rPr lang="en-US" sz="900" dirty="0"/>
            </a:br>
            <a:br>
              <a:rPr lang="en-US" sz="2000" dirty="0"/>
            </a:br>
            <a:endParaRPr lang="en-US" sz="2000" dirty="0"/>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429117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657224"/>
            <a:ext cx="4159160" cy="1057275"/>
          </a:xfrm>
          <a:noFill/>
        </p:spPr>
        <p:txBody>
          <a:bodyPr>
            <a:noAutofit/>
          </a:bodyPr>
          <a:lstStyle/>
          <a:p>
            <a:r>
              <a:rPr lang="en-US" dirty="0"/>
              <a:t>Table of Contents</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47270" y="1866900"/>
            <a:ext cx="4372201" cy="2352356"/>
          </a:xfrm>
          <a:noFill/>
        </p:spPr>
        <p:txBody>
          <a:bodyPr/>
          <a:lstStyle/>
          <a:p>
            <a:pPr marL="457200" indent="-457200">
              <a:buFont typeface="+mj-lt"/>
              <a:buAutoNum type="arabicPeriod" startAt="3"/>
            </a:pPr>
            <a:r>
              <a:rPr lang="en-US" dirty="0"/>
              <a:t>Introduction to Recurrent Neural Networks (RNNs)</a:t>
            </a:r>
          </a:p>
          <a:p>
            <a:pPr marL="457200" indent="-457200">
              <a:buFont typeface="+mj-lt"/>
              <a:buAutoNum type="arabicPeriod" startAt="3"/>
            </a:pPr>
            <a:r>
              <a:rPr lang="en-US" dirty="0"/>
              <a:t>Core Concepts of RNNs</a:t>
            </a:r>
          </a:p>
          <a:p>
            <a:pPr marL="457200" indent="-457200">
              <a:buFont typeface="+mj-lt"/>
              <a:buAutoNum type="arabicPeriod" startAt="3"/>
            </a:pPr>
            <a:r>
              <a:rPr lang="en-US" dirty="0"/>
              <a:t>Architecture of RNN Sequences</a:t>
            </a:r>
          </a:p>
          <a:p>
            <a:pPr marL="457200" indent="-457200">
              <a:buFont typeface="+mj-lt"/>
              <a:buAutoNum type="arabicPeriod" startAt="3"/>
            </a:pPr>
            <a:r>
              <a:rPr lang="en-US" dirty="0"/>
              <a:t>Challenges with Training RNN Models</a:t>
            </a:r>
          </a:p>
          <a:p>
            <a:pPr marL="457200" indent="-457200">
              <a:buFont typeface="+mj-lt"/>
              <a:buAutoNum type="arabicPeriod" startAt="3"/>
            </a:pPr>
            <a:r>
              <a:rPr lang="en-US" dirty="0"/>
              <a:t>Conclusions</a:t>
            </a:r>
          </a:p>
          <a:p>
            <a:pPr marL="457200" indent="-457200">
              <a:buFont typeface="+mj-lt"/>
              <a:buAutoNum type="arabicPeriod" startAt="3"/>
            </a:pPr>
            <a:r>
              <a:rPr lang="en-US" dirty="0"/>
              <a:t>References</a:t>
            </a:r>
          </a:p>
        </p:txBody>
      </p:sp>
      <p:pic>
        <p:nvPicPr>
          <p:cNvPr id="8" name="Picture Placeholder 7">
            <a:extLst>
              <a:ext uri="{FF2B5EF4-FFF2-40B4-BE49-F238E27FC236}">
                <a16:creationId xmlns:a16="http://schemas.microsoft.com/office/drawing/2014/main" id="{2885A296-AE69-7921-DB2D-1D9D66F8882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8211" b="-8211"/>
          <a:stretch/>
        </p:blipFill>
        <p:spPr>
          <a:xfrm>
            <a:off x="6097149" y="788713"/>
            <a:ext cx="4754880" cy="4754880"/>
          </a:xfrm>
          <a:prstGeom prst="roundRect">
            <a:avLst/>
          </a:prstGeom>
        </p:spPr>
      </p:pic>
      <p:sp>
        <p:nvSpPr>
          <p:cNvPr id="9" name="Slide Number Placeholder 8">
            <a:extLst>
              <a:ext uri="{FF2B5EF4-FFF2-40B4-BE49-F238E27FC236}">
                <a16:creationId xmlns:a16="http://schemas.microsoft.com/office/drawing/2014/main" id="{43094A63-E0A5-6DAA-7D5D-5D642194E4F8}"/>
              </a:ext>
            </a:extLst>
          </p:cNvPr>
          <p:cNvSpPr>
            <a:spLocks noGrp="1"/>
          </p:cNvSpPr>
          <p:nvPr>
            <p:ph type="sldNum" sz="quarter" idx="12"/>
          </p:nvPr>
        </p:nvSpPr>
        <p:spPr/>
        <p:txBody>
          <a:bodyPr/>
          <a:lstStyle/>
          <a:p>
            <a:fld id="{CBD12358-51D2-46B3-9BDE-DF29528B9454}" type="slidenum">
              <a:rPr lang="en-US" smtClean="0"/>
              <a:t>2</a:t>
            </a:fld>
            <a:endParaRPr lang="en-US" dirty="0"/>
          </a:p>
        </p:txBody>
      </p:sp>
    </p:spTree>
    <p:extLst>
      <p:ext uri="{BB962C8B-B14F-4D97-AF65-F5344CB8AC3E}">
        <p14:creationId xmlns:p14="http://schemas.microsoft.com/office/powerpoint/2010/main" val="138859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14" name="Title 3">
            <a:extLst>
              <a:ext uri="{FF2B5EF4-FFF2-40B4-BE49-F238E27FC236}">
                <a16:creationId xmlns:a16="http://schemas.microsoft.com/office/drawing/2014/main" id="{8318B36A-C3A5-1641-EC3F-52EEF1932E44}"/>
              </a:ext>
            </a:extLst>
          </p:cNvPr>
          <p:cNvSpPr txBox="1">
            <a:spLocks/>
          </p:cNvSpPr>
          <p:nvPr/>
        </p:nvSpPr>
        <p:spPr>
          <a:xfrm>
            <a:off x="550863" y="508635"/>
            <a:ext cx="11090274" cy="1332000"/>
          </a:xfrm>
          <a:prstGeom prst="rect">
            <a:avLst/>
          </a:prstGeom>
        </p:spPr>
        <p:txBody>
          <a:bodyPr vert="horz" wrap="square" lIns="0" tIns="0" rIns="0" bIns="0" rtlCol="0" anchor="b" anchorCtr="0">
            <a:noAutofit/>
          </a:bodyPr>
          <a:lstStyle>
            <a:lvl1pPr algn="ctr" defTabSz="914400" rtl="0" eaLnBrk="1" latinLnBrk="0" hangingPunct="1">
              <a:lnSpc>
                <a:spcPct val="90000"/>
              </a:lnSpc>
              <a:spcBef>
                <a:spcPct val="0"/>
              </a:spcBef>
              <a:buNone/>
              <a:defRPr lang="en-US" sz="5400" kern="1200">
                <a:solidFill>
                  <a:schemeClr val="tx1"/>
                </a:solidFill>
                <a:latin typeface="+mj-lt"/>
                <a:ea typeface="+mj-ea"/>
                <a:cs typeface="+mj-cs"/>
              </a:defRPr>
            </a:lvl1pPr>
          </a:lstStyle>
          <a:p>
            <a:r>
              <a:rPr lang="en-US" sz="3600" u="sng" dirty="0"/>
              <a:t>Introduction to Recurrent Neural Networks (RNNs)</a:t>
            </a:r>
          </a:p>
          <a:p>
            <a:endParaRPr lang="en-US" sz="3600" dirty="0"/>
          </a:p>
        </p:txBody>
      </p:sp>
      <p:sp>
        <p:nvSpPr>
          <p:cNvPr id="15" name="Content Placeholder 4">
            <a:extLst>
              <a:ext uri="{FF2B5EF4-FFF2-40B4-BE49-F238E27FC236}">
                <a16:creationId xmlns:a16="http://schemas.microsoft.com/office/drawing/2014/main" id="{4C217F37-0B80-6923-D1D3-CBC67E58A67E}"/>
              </a:ext>
            </a:extLst>
          </p:cNvPr>
          <p:cNvSpPr txBox="1">
            <a:spLocks/>
          </p:cNvSpPr>
          <p:nvPr/>
        </p:nvSpPr>
        <p:spPr>
          <a:xfrm>
            <a:off x="550862" y="2097175"/>
            <a:ext cx="3547872"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t>What are RNNs?</a:t>
            </a:r>
          </a:p>
          <a:p>
            <a:pPr marL="285750" indent="-285750" algn="l">
              <a:buFont typeface="Arial" panose="020B0604020202020204" pitchFamily="34" charset="0"/>
              <a:buChar char="•"/>
            </a:pPr>
            <a:r>
              <a:rPr lang="en-US" dirty="0"/>
              <a:t>RNNs are a specialized type of neural network designed for sequence data, capturing time dependencies and patterns.</a:t>
            </a:r>
          </a:p>
          <a:p>
            <a:pPr marL="285750" indent="-285750" algn="l">
              <a:buFont typeface="Arial" panose="020B0604020202020204" pitchFamily="34" charset="0"/>
              <a:buChar char="•"/>
            </a:pPr>
            <a:r>
              <a:rPr lang="en-US" dirty="0"/>
              <a:t>Unlike traditional neural networks, RNNs have connections that form directed cycles, enabling them to maintain a 'memory' of previous inputs.</a:t>
            </a:r>
          </a:p>
        </p:txBody>
      </p:sp>
      <p:sp>
        <p:nvSpPr>
          <p:cNvPr id="16" name="Content Placeholder 5">
            <a:extLst>
              <a:ext uri="{FF2B5EF4-FFF2-40B4-BE49-F238E27FC236}">
                <a16:creationId xmlns:a16="http://schemas.microsoft.com/office/drawing/2014/main" id="{A9E61931-EE05-35E7-DF14-4490E33E397B}"/>
              </a:ext>
            </a:extLst>
          </p:cNvPr>
          <p:cNvSpPr txBox="1">
            <a:spLocks/>
          </p:cNvSpPr>
          <p:nvPr/>
        </p:nvSpPr>
        <p:spPr>
          <a:xfrm>
            <a:off x="8093269" y="2097175"/>
            <a:ext cx="3547872" cy="3995650"/>
          </a:xfrm>
          <a:prstGeom prst="rect">
            <a:avLst/>
          </a:prstGeom>
        </p:spPr>
        <p:txBody>
          <a:bodyPr vert="horz" wrap="square" lIns="0" tIns="0" rIns="0" bIns="0" rtlCol="0">
            <a:normAutofit lnSpcReduction="10000"/>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How are RNNs Used?</a:t>
            </a:r>
          </a:p>
          <a:p>
            <a:pPr marL="342900" indent="-342900" algn="l">
              <a:buFont typeface="Arial" panose="020B0604020202020204" pitchFamily="34" charset="0"/>
              <a:buChar char="•"/>
            </a:pPr>
            <a:r>
              <a:rPr lang="en-US" dirty="0"/>
              <a:t>Time series forecasting (stock prices, weather prediction).</a:t>
            </a:r>
          </a:p>
          <a:p>
            <a:pPr marL="342900" indent="-342900" algn="l">
              <a:buFont typeface="Arial" panose="020B0604020202020204" pitchFamily="34" charset="0"/>
              <a:buChar char="•"/>
            </a:pPr>
            <a:r>
              <a:rPr lang="en-US" dirty="0"/>
              <a:t>Text generation (chatbots, creative writing).</a:t>
            </a:r>
          </a:p>
          <a:p>
            <a:pPr marL="342900" indent="-342900" algn="l">
              <a:buFont typeface="Arial" panose="020B0604020202020204" pitchFamily="34" charset="0"/>
              <a:buChar char="•"/>
            </a:pPr>
            <a:r>
              <a:rPr lang="en-US" dirty="0"/>
              <a:t>Speech recognition (voice assistants, transcription).</a:t>
            </a:r>
          </a:p>
          <a:p>
            <a:pPr marL="342900" indent="-342900" algn="l">
              <a:buFont typeface="Arial" panose="020B0604020202020204" pitchFamily="34" charset="0"/>
              <a:buChar char="•"/>
            </a:pPr>
            <a:r>
              <a:rPr lang="en-US" dirty="0"/>
              <a:t>Machine translation (language translation tools).</a:t>
            </a:r>
          </a:p>
          <a:p>
            <a:endParaRPr lang="en-US" dirty="0"/>
          </a:p>
        </p:txBody>
      </p:sp>
      <p:sp>
        <p:nvSpPr>
          <p:cNvPr id="17" name="Content Placeholder 5">
            <a:extLst>
              <a:ext uri="{FF2B5EF4-FFF2-40B4-BE49-F238E27FC236}">
                <a16:creationId xmlns:a16="http://schemas.microsoft.com/office/drawing/2014/main" id="{CA68576A-F352-91F7-AB5E-90070F846F0C}"/>
              </a:ext>
            </a:extLst>
          </p:cNvPr>
          <p:cNvSpPr txBox="1">
            <a:spLocks/>
          </p:cNvSpPr>
          <p:nvPr/>
        </p:nvSpPr>
        <p:spPr>
          <a:xfrm>
            <a:off x="4322064" y="2097175"/>
            <a:ext cx="3547872" cy="3995650"/>
          </a:xfrm>
          <a:prstGeom prst="rect">
            <a:avLst/>
          </a:prstGeom>
        </p:spPr>
        <p:txBody>
          <a:bodyPr vert="horz" wrap="square" lIns="0" tIns="0" rIns="0" bIns="0" rtlCol="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u="sng" dirty="0"/>
              <a:t>Why are RNNs Important?</a:t>
            </a:r>
          </a:p>
          <a:p>
            <a:pPr marL="285750" indent="-285750">
              <a:buFont typeface="Arial" panose="020B0604020202020204" pitchFamily="34" charset="0"/>
              <a:buChar char="•"/>
            </a:pPr>
            <a:r>
              <a:rPr lang="en-US" dirty="0"/>
              <a:t>RNNs excel in tasks where context and sequential information are crucial.</a:t>
            </a:r>
          </a:p>
          <a:p>
            <a:pPr marL="285750" indent="-285750">
              <a:buFont typeface="Arial" panose="020B0604020202020204" pitchFamily="34" charset="0"/>
              <a:buChar char="•"/>
            </a:pPr>
            <a:r>
              <a:rPr lang="en-US" dirty="0"/>
              <a:t>RNNs can handle variable-length sequences, making them versatile for various applications.</a:t>
            </a:r>
          </a:p>
          <a:p>
            <a:pPr marL="285750" indent="-285750">
              <a:buFont typeface="Arial" panose="020B0604020202020204" pitchFamily="34" charset="0"/>
              <a:buChar char="•"/>
            </a:pPr>
            <a:r>
              <a:rPr lang="en-US" dirty="0"/>
              <a:t>Their ability to model time dynamics makes them ideal for tasks requiring historical context.</a:t>
            </a:r>
          </a:p>
        </p:txBody>
      </p:sp>
      <p:sp>
        <p:nvSpPr>
          <p:cNvPr id="2" name="Slide Number Placeholder 1">
            <a:extLst>
              <a:ext uri="{FF2B5EF4-FFF2-40B4-BE49-F238E27FC236}">
                <a16:creationId xmlns:a16="http://schemas.microsoft.com/office/drawing/2014/main" id="{EFE3FD29-3A76-7BF2-D9D8-850CC2DA39A9}"/>
              </a:ext>
            </a:extLst>
          </p:cNvPr>
          <p:cNvSpPr>
            <a:spLocks noGrp="1"/>
          </p:cNvSpPr>
          <p:nvPr>
            <p:ph type="sldNum" sz="quarter" idx="12"/>
          </p:nvPr>
        </p:nvSpPr>
        <p:spPr/>
        <p:txBody>
          <a:bodyPr/>
          <a:lstStyle/>
          <a:p>
            <a:fld id="{CBD12358-51D2-46B3-9BDE-DF29528B9454}" type="slidenum">
              <a:rPr lang="en-US" smtClean="0"/>
              <a:t>3</a:t>
            </a:fld>
            <a:endParaRPr lang="en-US" dirty="0"/>
          </a:p>
        </p:txBody>
      </p:sp>
    </p:spTree>
    <p:extLst>
      <p:ext uri="{BB962C8B-B14F-4D97-AF65-F5344CB8AC3E}">
        <p14:creationId xmlns:p14="http://schemas.microsoft.com/office/powerpoint/2010/main" val="285551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14" name="Title 3">
            <a:extLst>
              <a:ext uri="{FF2B5EF4-FFF2-40B4-BE49-F238E27FC236}">
                <a16:creationId xmlns:a16="http://schemas.microsoft.com/office/drawing/2014/main" id="{8318B36A-C3A5-1641-EC3F-52EEF1932E44}"/>
              </a:ext>
            </a:extLst>
          </p:cNvPr>
          <p:cNvSpPr txBox="1">
            <a:spLocks/>
          </p:cNvSpPr>
          <p:nvPr/>
        </p:nvSpPr>
        <p:spPr>
          <a:xfrm>
            <a:off x="550863" y="508635"/>
            <a:ext cx="11090274" cy="1332000"/>
          </a:xfrm>
          <a:prstGeom prst="rect">
            <a:avLst/>
          </a:prstGeom>
        </p:spPr>
        <p:txBody>
          <a:bodyPr vert="horz" wrap="square" lIns="0" tIns="0" rIns="0" bIns="0" rtlCol="0" anchor="b" anchorCtr="0">
            <a:noAutofit/>
          </a:bodyPr>
          <a:lstStyle>
            <a:lvl1pPr algn="ctr" defTabSz="914400" rtl="0" eaLnBrk="1" latinLnBrk="0" hangingPunct="1">
              <a:lnSpc>
                <a:spcPct val="90000"/>
              </a:lnSpc>
              <a:spcBef>
                <a:spcPct val="0"/>
              </a:spcBef>
              <a:buNone/>
              <a:defRPr lang="en-US" sz="5400" kern="1200">
                <a:solidFill>
                  <a:schemeClr val="tx1"/>
                </a:solidFill>
                <a:latin typeface="+mj-lt"/>
                <a:ea typeface="+mj-ea"/>
                <a:cs typeface="+mj-cs"/>
              </a:defRPr>
            </a:lvl1pPr>
          </a:lstStyle>
          <a:p>
            <a:r>
              <a:rPr lang="en-US" sz="3600" u="sng" dirty="0"/>
              <a:t>Core Concepts of RNNs</a:t>
            </a:r>
          </a:p>
          <a:p>
            <a:endParaRPr lang="en-US" sz="3600" dirty="0"/>
          </a:p>
        </p:txBody>
      </p:sp>
      <p:sp>
        <p:nvSpPr>
          <p:cNvPr id="15" name="Content Placeholder 4">
            <a:extLst>
              <a:ext uri="{FF2B5EF4-FFF2-40B4-BE49-F238E27FC236}">
                <a16:creationId xmlns:a16="http://schemas.microsoft.com/office/drawing/2014/main" id="{4C217F37-0B80-6923-D1D3-CBC67E58A67E}"/>
              </a:ext>
            </a:extLst>
          </p:cNvPr>
          <p:cNvSpPr txBox="1">
            <a:spLocks/>
          </p:cNvSpPr>
          <p:nvPr/>
        </p:nvSpPr>
        <p:spPr>
          <a:xfrm>
            <a:off x="550862" y="1573300"/>
            <a:ext cx="3547872"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u="sng" dirty="0"/>
              <a:t>Types of Datasets</a:t>
            </a:r>
          </a:p>
          <a:p>
            <a:pPr marL="285750" indent="-285750" algn="l">
              <a:buFont typeface="Arial" panose="020B0604020202020204" pitchFamily="34" charset="0"/>
              <a:buChar char="•"/>
            </a:pPr>
            <a:r>
              <a:rPr lang="en-US" dirty="0"/>
              <a:t>Time Series Data: Stock prices, weather data, sensor readings.</a:t>
            </a:r>
          </a:p>
          <a:p>
            <a:pPr marL="285750" indent="-285750" algn="l">
              <a:buFont typeface="Arial" panose="020B0604020202020204" pitchFamily="34" charset="0"/>
              <a:buChar char="•"/>
            </a:pPr>
            <a:r>
              <a:rPr lang="en-US" dirty="0"/>
              <a:t>Text Data: Sentences, paragraphs, or entire documents.</a:t>
            </a:r>
          </a:p>
          <a:p>
            <a:pPr marL="285750" indent="-285750" algn="l">
              <a:buFont typeface="Arial" panose="020B0604020202020204" pitchFamily="34" charset="0"/>
              <a:buChar char="•"/>
            </a:pPr>
            <a:r>
              <a:rPr lang="en-US" dirty="0"/>
              <a:t>Sequential Data: Music, speech signals, video frames.</a:t>
            </a:r>
          </a:p>
        </p:txBody>
      </p:sp>
      <p:sp>
        <p:nvSpPr>
          <p:cNvPr id="16" name="Content Placeholder 5">
            <a:extLst>
              <a:ext uri="{FF2B5EF4-FFF2-40B4-BE49-F238E27FC236}">
                <a16:creationId xmlns:a16="http://schemas.microsoft.com/office/drawing/2014/main" id="{A9E61931-EE05-35E7-DF14-4490E33E397B}"/>
              </a:ext>
            </a:extLst>
          </p:cNvPr>
          <p:cNvSpPr txBox="1">
            <a:spLocks/>
          </p:cNvSpPr>
          <p:nvPr/>
        </p:nvSpPr>
        <p:spPr>
          <a:xfrm>
            <a:off x="8093269" y="1573300"/>
            <a:ext cx="3547872"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u="sng" dirty="0"/>
              <a:t>Popular Architectures</a:t>
            </a:r>
          </a:p>
          <a:p>
            <a:pPr marL="342900" indent="-342900" algn="l">
              <a:buFont typeface="Arial" panose="020B0604020202020204" pitchFamily="34" charset="0"/>
              <a:buChar char="•"/>
            </a:pPr>
            <a:r>
              <a:rPr lang="en-US" sz="1800" dirty="0"/>
              <a:t>Simple RNN: Basic RNN architecture that suffers from vanishing gradient problems.</a:t>
            </a:r>
          </a:p>
          <a:p>
            <a:pPr marL="342900" indent="-342900" algn="l">
              <a:buFont typeface="Arial" panose="020B0604020202020204" pitchFamily="34" charset="0"/>
              <a:buChar char="•"/>
            </a:pPr>
            <a:r>
              <a:rPr lang="en-US" sz="1800" dirty="0"/>
              <a:t>LSTM (Long Short-Term Memory): Designed to overcome the limitations of simple RNNs by capturing long-term dependencies.</a:t>
            </a:r>
          </a:p>
          <a:p>
            <a:pPr marL="342900" indent="-342900" algn="l">
              <a:buFont typeface="Arial" panose="020B0604020202020204" pitchFamily="34" charset="0"/>
              <a:buChar char="•"/>
            </a:pPr>
            <a:r>
              <a:rPr lang="en-US" sz="1800" dirty="0"/>
              <a:t>GRU (Gated Recurrent Unit): A simplified version of LSTMs that is computationally more efficient.</a:t>
            </a:r>
          </a:p>
          <a:p>
            <a:endParaRPr lang="en-US" sz="1800" dirty="0"/>
          </a:p>
        </p:txBody>
      </p:sp>
      <p:sp>
        <p:nvSpPr>
          <p:cNvPr id="17" name="Content Placeholder 5">
            <a:extLst>
              <a:ext uri="{FF2B5EF4-FFF2-40B4-BE49-F238E27FC236}">
                <a16:creationId xmlns:a16="http://schemas.microsoft.com/office/drawing/2014/main" id="{CA68576A-F352-91F7-AB5E-90070F846F0C}"/>
              </a:ext>
            </a:extLst>
          </p:cNvPr>
          <p:cNvSpPr txBox="1">
            <a:spLocks/>
          </p:cNvSpPr>
          <p:nvPr/>
        </p:nvSpPr>
        <p:spPr>
          <a:xfrm>
            <a:off x="4322064" y="1573300"/>
            <a:ext cx="3547872" cy="3995650"/>
          </a:xfrm>
          <a:prstGeom prst="rect">
            <a:avLst/>
          </a:prstGeom>
        </p:spPr>
        <p:txBody>
          <a:bodyPr vert="horz" wrap="square" lIns="0" tIns="0" rIns="0" bIns="0" rtlCol="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u="sng" dirty="0"/>
              <a:t>Widely Used Libraries</a:t>
            </a:r>
          </a:p>
          <a:p>
            <a:pPr marL="285750" indent="-285750">
              <a:buFont typeface="Arial" panose="020B0604020202020204" pitchFamily="34" charset="0"/>
              <a:buChar char="•"/>
            </a:pPr>
            <a:r>
              <a:rPr lang="en-US" sz="1700" dirty="0"/>
              <a:t>TensorFlow: A comprehensive deep learning framework by Google.</a:t>
            </a:r>
          </a:p>
          <a:p>
            <a:pPr marL="285750" indent="-285750">
              <a:buFont typeface="Arial" panose="020B0604020202020204" pitchFamily="34" charset="0"/>
              <a:buChar char="•"/>
            </a:pPr>
            <a:r>
              <a:rPr lang="en-US" sz="1700" dirty="0"/>
              <a:t>Keras: A high-level API for building and training deep learning models, built on TensorFlow.</a:t>
            </a:r>
          </a:p>
          <a:p>
            <a:pPr marL="285750" indent="-285750">
              <a:buFont typeface="Arial" panose="020B0604020202020204" pitchFamily="34" charset="0"/>
              <a:buChar char="•"/>
            </a:pPr>
            <a:r>
              <a:rPr lang="en-US" sz="1700" dirty="0"/>
              <a:t>PyTorch: A flexible deep learning framework used for research and production by Facebook.</a:t>
            </a:r>
          </a:p>
        </p:txBody>
      </p:sp>
      <p:pic>
        <p:nvPicPr>
          <p:cNvPr id="6" name="Picture 5">
            <a:extLst>
              <a:ext uri="{FF2B5EF4-FFF2-40B4-BE49-F238E27FC236}">
                <a16:creationId xmlns:a16="http://schemas.microsoft.com/office/drawing/2014/main" id="{3309205A-AE34-2A15-E7F7-F9957CF56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70687"/>
            <a:ext cx="6858000" cy="1987313"/>
          </a:xfrm>
          <a:prstGeom prst="rect">
            <a:avLst/>
          </a:prstGeom>
        </p:spPr>
      </p:pic>
      <p:sp>
        <p:nvSpPr>
          <p:cNvPr id="7" name="TextBox 6">
            <a:extLst>
              <a:ext uri="{FF2B5EF4-FFF2-40B4-BE49-F238E27FC236}">
                <a16:creationId xmlns:a16="http://schemas.microsoft.com/office/drawing/2014/main" id="{FE544E35-A582-79EE-A835-86D0073AF317}"/>
              </a:ext>
            </a:extLst>
          </p:cNvPr>
          <p:cNvSpPr txBox="1"/>
          <p:nvPr/>
        </p:nvSpPr>
        <p:spPr>
          <a:xfrm>
            <a:off x="1319213" y="6325850"/>
            <a:ext cx="1423988" cy="461665"/>
          </a:xfrm>
          <a:prstGeom prst="rect">
            <a:avLst/>
          </a:prstGeom>
          <a:noFill/>
        </p:spPr>
        <p:txBody>
          <a:bodyPr wrap="square" rtlCol="0">
            <a:spAutoFit/>
          </a:bodyPr>
          <a:lstStyle/>
          <a:p>
            <a:r>
              <a:rPr lang="en-US" sz="800" dirty="0">
                <a:solidFill>
                  <a:schemeClr val="bg1"/>
                </a:solidFill>
              </a:rPr>
              <a:t>Maity, S. (2024, March 20). </a:t>
            </a:r>
          </a:p>
          <a:p>
            <a:r>
              <a:rPr lang="en-US" sz="800" dirty="0">
                <a:solidFill>
                  <a:schemeClr val="bg1"/>
                </a:solidFill>
              </a:rPr>
              <a:t>RNN, LSTM, and GRU: </a:t>
            </a:r>
          </a:p>
          <a:p>
            <a:r>
              <a:rPr lang="en-US" sz="800" dirty="0">
                <a:solidFill>
                  <a:schemeClr val="bg1"/>
                </a:solidFill>
              </a:rPr>
              <a:t>Why Do We Need Them?</a:t>
            </a:r>
          </a:p>
        </p:txBody>
      </p:sp>
      <p:sp>
        <p:nvSpPr>
          <p:cNvPr id="8" name="Slide Number Placeholder 7">
            <a:extLst>
              <a:ext uri="{FF2B5EF4-FFF2-40B4-BE49-F238E27FC236}">
                <a16:creationId xmlns:a16="http://schemas.microsoft.com/office/drawing/2014/main" id="{2025462F-5C8E-348B-E4BC-067E2C66D821}"/>
              </a:ext>
            </a:extLst>
          </p:cNvPr>
          <p:cNvSpPr>
            <a:spLocks noGrp="1"/>
          </p:cNvSpPr>
          <p:nvPr>
            <p:ph type="sldNum" sz="quarter" idx="12"/>
          </p:nvPr>
        </p:nvSpPr>
        <p:spPr/>
        <p:txBody>
          <a:bodyPr/>
          <a:lstStyle/>
          <a:p>
            <a:fld id="{CBD12358-51D2-46B3-9BDE-DF29528B9454}" type="slidenum">
              <a:rPr lang="en-US" smtClean="0"/>
              <a:t>4</a:t>
            </a:fld>
            <a:endParaRPr lang="en-US" dirty="0"/>
          </a:p>
        </p:txBody>
      </p:sp>
    </p:spTree>
    <p:extLst>
      <p:ext uri="{BB962C8B-B14F-4D97-AF65-F5344CB8AC3E}">
        <p14:creationId xmlns:p14="http://schemas.microsoft.com/office/powerpoint/2010/main" val="194187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14" name="Title 3">
            <a:extLst>
              <a:ext uri="{FF2B5EF4-FFF2-40B4-BE49-F238E27FC236}">
                <a16:creationId xmlns:a16="http://schemas.microsoft.com/office/drawing/2014/main" id="{8318B36A-C3A5-1641-EC3F-52EEF1932E44}"/>
              </a:ext>
            </a:extLst>
          </p:cNvPr>
          <p:cNvSpPr txBox="1">
            <a:spLocks/>
          </p:cNvSpPr>
          <p:nvPr/>
        </p:nvSpPr>
        <p:spPr>
          <a:xfrm>
            <a:off x="550863" y="508635"/>
            <a:ext cx="11090274" cy="1332000"/>
          </a:xfrm>
          <a:prstGeom prst="rect">
            <a:avLst/>
          </a:prstGeom>
        </p:spPr>
        <p:txBody>
          <a:bodyPr vert="horz" wrap="square" lIns="0" tIns="0" rIns="0" bIns="0" rtlCol="0" anchor="b" anchorCtr="0">
            <a:noAutofit/>
          </a:bodyPr>
          <a:lstStyle>
            <a:lvl1pPr algn="ctr" defTabSz="914400" rtl="0" eaLnBrk="1" latinLnBrk="0" hangingPunct="1">
              <a:lnSpc>
                <a:spcPct val="90000"/>
              </a:lnSpc>
              <a:spcBef>
                <a:spcPct val="0"/>
              </a:spcBef>
              <a:buNone/>
              <a:defRPr lang="en-US" sz="5400" kern="1200">
                <a:solidFill>
                  <a:schemeClr val="tx1"/>
                </a:solidFill>
                <a:latin typeface="+mj-lt"/>
                <a:ea typeface="+mj-ea"/>
                <a:cs typeface="+mj-cs"/>
              </a:defRPr>
            </a:lvl1pPr>
          </a:lstStyle>
          <a:p>
            <a:r>
              <a:rPr lang="en-US" sz="3600" u="sng" dirty="0"/>
              <a:t>Architecture of RNN Sequences</a:t>
            </a:r>
          </a:p>
          <a:p>
            <a:endParaRPr lang="en-US" sz="3600" dirty="0"/>
          </a:p>
        </p:txBody>
      </p:sp>
      <p:sp>
        <p:nvSpPr>
          <p:cNvPr id="15" name="Content Placeholder 4">
            <a:extLst>
              <a:ext uri="{FF2B5EF4-FFF2-40B4-BE49-F238E27FC236}">
                <a16:creationId xmlns:a16="http://schemas.microsoft.com/office/drawing/2014/main" id="{4C217F37-0B80-6923-D1D3-CBC67E58A67E}"/>
              </a:ext>
            </a:extLst>
          </p:cNvPr>
          <p:cNvSpPr txBox="1">
            <a:spLocks/>
          </p:cNvSpPr>
          <p:nvPr/>
        </p:nvSpPr>
        <p:spPr>
          <a:xfrm>
            <a:off x="550862" y="2097175"/>
            <a:ext cx="4859338"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u="sng" dirty="0"/>
              <a:t>Biological Behavior</a:t>
            </a:r>
          </a:p>
          <a:p>
            <a:pPr marL="285750" indent="-285750" algn="l">
              <a:buFont typeface="Arial" panose="020B0604020202020204" pitchFamily="34" charset="0"/>
              <a:buChar char="•"/>
            </a:pPr>
            <a:r>
              <a:rPr lang="en-US" sz="1600" dirty="0"/>
              <a:t>RNNs process input data one element at a time, maintaining a hidden state that carries information from previous steps.</a:t>
            </a:r>
          </a:p>
          <a:p>
            <a:pPr marL="285750" indent="-285750" algn="l">
              <a:buFont typeface="Arial" panose="020B0604020202020204" pitchFamily="34" charset="0"/>
              <a:buChar char="•"/>
            </a:pPr>
            <a:r>
              <a:rPr lang="en-US" sz="1600" dirty="0"/>
              <a:t>This "memory" allows RNNs to understand context and relationships within sequences.</a:t>
            </a:r>
          </a:p>
          <a:p>
            <a:pPr marL="285750" indent="-285750" algn="l">
              <a:buFont typeface="Arial" panose="020B0604020202020204" pitchFamily="34" charset="0"/>
              <a:buChar char="•"/>
            </a:pPr>
            <a:r>
              <a:rPr lang="en-US" sz="1600" dirty="0"/>
              <a:t>RNN architecture is inspired by the recurrent connections in the human brain, where neurons continuously communicate with each other, forming complex patterns of activity over time, maintaining a form of short-term memory.</a:t>
            </a:r>
          </a:p>
        </p:txBody>
      </p:sp>
      <p:sp>
        <p:nvSpPr>
          <p:cNvPr id="16" name="Content Placeholder 5">
            <a:extLst>
              <a:ext uri="{FF2B5EF4-FFF2-40B4-BE49-F238E27FC236}">
                <a16:creationId xmlns:a16="http://schemas.microsoft.com/office/drawing/2014/main" id="{A9E61931-EE05-35E7-DF14-4490E33E397B}"/>
              </a:ext>
            </a:extLst>
          </p:cNvPr>
          <p:cNvSpPr txBox="1">
            <a:spLocks/>
          </p:cNvSpPr>
          <p:nvPr/>
        </p:nvSpPr>
        <p:spPr>
          <a:xfrm>
            <a:off x="6781802" y="2097175"/>
            <a:ext cx="4859339" cy="3995650"/>
          </a:xfrm>
          <a:prstGeom prst="rect">
            <a:avLst/>
          </a:prstGeom>
        </p:spPr>
        <p:txBody>
          <a:bodyPr vert="horz" wrap="square" lIns="0" tIns="0" rIns="0" bIns="0" rtlCol="0">
            <a:norm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RNN Workflow</a:t>
            </a:r>
          </a:p>
          <a:p>
            <a:pPr marL="342900" indent="-342900" algn="l">
              <a:buFont typeface="Arial" panose="020B0604020202020204" pitchFamily="34" charset="0"/>
              <a:buChar char="•"/>
            </a:pPr>
            <a:r>
              <a:rPr lang="en-US" dirty="0"/>
              <a:t>Input sequence is fed into the network.</a:t>
            </a:r>
          </a:p>
          <a:p>
            <a:pPr marL="342900" indent="-342900" algn="l">
              <a:buFont typeface="Arial" panose="020B0604020202020204" pitchFamily="34" charset="0"/>
              <a:buChar char="•"/>
            </a:pPr>
            <a:r>
              <a:rPr lang="en-US" dirty="0"/>
              <a:t>Hidden states update at each timestep, maintaining memory of previous inputs.</a:t>
            </a:r>
          </a:p>
          <a:p>
            <a:pPr marL="342900" indent="-342900" algn="l">
              <a:buFont typeface="Arial" panose="020B0604020202020204" pitchFamily="34" charset="0"/>
              <a:buChar char="•"/>
            </a:pPr>
            <a:r>
              <a:rPr lang="en-US" dirty="0"/>
              <a:t>Output is generated based on the current input and the hidden state.</a:t>
            </a:r>
          </a:p>
        </p:txBody>
      </p:sp>
      <p:sp>
        <p:nvSpPr>
          <p:cNvPr id="2" name="Slide Number Placeholder 1">
            <a:extLst>
              <a:ext uri="{FF2B5EF4-FFF2-40B4-BE49-F238E27FC236}">
                <a16:creationId xmlns:a16="http://schemas.microsoft.com/office/drawing/2014/main" id="{8E02D278-157A-E0A7-2F59-BEBC375292A9}"/>
              </a:ext>
            </a:extLst>
          </p:cNvPr>
          <p:cNvSpPr>
            <a:spLocks noGrp="1"/>
          </p:cNvSpPr>
          <p:nvPr>
            <p:ph type="sldNum" sz="quarter" idx="12"/>
          </p:nvPr>
        </p:nvSpPr>
        <p:spPr/>
        <p:txBody>
          <a:bodyPr/>
          <a:lstStyle/>
          <a:p>
            <a:fld id="{CBD12358-51D2-46B3-9BDE-DF29528B9454}" type="slidenum">
              <a:rPr lang="en-US" smtClean="0"/>
              <a:t>5</a:t>
            </a:fld>
            <a:endParaRPr lang="en-US" dirty="0"/>
          </a:p>
        </p:txBody>
      </p:sp>
    </p:spTree>
    <p:extLst>
      <p:ext uri="{BB962C8B-B14F-4D97-AF65-F5344CB8AC3E}">
        <p14:creationId xmlns:p14="http://schemas.microsoft.com/office/powerpoint/2010/main" val="144112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14" name="Title 3">
            <a:extLst>
              <a:ext uri="{FF2B5EF4-FFF2-40B4-BE49-F238E27FC236}">
                <a16:creationId xmlns:a16="http://schemas.microsoft.com/office/drawing/2014/main" id="{8318B36A-C3A5-1641-EC3F-52EEF1932E44}"/>
              </a:ext>
            </a:extLst>
          </p:cNvPr>
          <p:cNvSpPr txBox="1">
            <a:spLocks/>
          </p:cNvSpPr>
          <p:nvPr/>
        </p:nvSpPr>
        <p:spPr>
          <a:xfrm>
            <a:off x="550863" y="508635"/>
            <a:ext cx="11090274" cy="1332000"/>
          </a:xfrm>
          <a:prstGeom prst="rect">
            <a:avLst/>
          </a:prstGeom>
        </p:spPr>
        <p:txBody>
          <a:bodyPr vert="horz" wrap="square" lIns="0" tIns="0" rIns="0" bIns="0" rtlCol="0" anchor="b" anchorCtr="0">
            <a:noAutofit/>
          </a:bodyPr>
          <a:lstStyle>
            <a:lvl1pPr algn="ctr" defTabSz="914400" rtl="0" eaLnBrk="1" latinLnBrk="0" hangingPunct="1">
              <a:lnSpc>
                <a:spcPct val="90000"/>
              </a:lnSpc>
              <a:spcBef>
                <a:spcPct val="0"/>
              </a:spcBef>
              <a:buNone/>
              <a:defRPr lang="en-US" sz="5400" kern="1200">
                <a:solidFill>
                  <a:schemeClr val="tx1"/>
                </a:solidFill>
                <a:latin typeface="+mj-lt"/>
                <a:ea typeface="+mj-ea"/>
                <a:cs typeface="+mj-cs"/>
              </a:defRPr>
            </a:lvl1pPr>
          </a:lstStyle>
          <a:p>
            <a:r>
              <a:rPr lang="en-US" sz="3600" u="sng" dirty="0"/>
              <a:t>Challenges with Training RNN Models</a:t>
            </a:r>
          </a:p>
          <a:p>
            <a:endParaRPr lang="en-US" sz="3600" dirty="0"/>
          </a:p>
        </p:txBody>
      </p:sp>
      <p:sp>
        <p:nvSpPr>
          <p:cNvPr id="15" name="Content Placeholder 4">
            <a:extLst>
              <a:ext uri="{FF2B5EF4-FFF2-40B4-BE49-F238E27FC236}">
                <a16:creationId xmlns:a16="http://schemas.microsoft.com/office/drawing/2014/main" id="{4C217F37-0B80-6923-D1D3-CBC67E58A67E}"/>
              </a:ext>
            </a:extLst>
          </p:cNvPr>
          <p:cNvSpPr txBox="1">
            <a:spLocks/>
          </p:cNvSpPr>
          <p:nvPr/>
        </p:nvSpPr>
        <p:spPr>
          <a:xfrm>
            <a:off x="550862" y="2097175"/>
            <a:ext cx="3547872" cy="3995650"/>
          </a:xfrm>
          <a:prstGeom prst="rect">
            <a:avLst/>
          </a:prstGeom>
        </p:spPr>
        <p:txBody>
          <a:bodyPr vert="horz" wrap="square" lIns="0" tIns="0" rIns="0" bIns="0" rtlCol="0">
            <a:no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914400" indent="0" algn="ctr" defTabSz="914400" rtl="0" eaLnBrk="1" latinLnBrk="0" hangingPunct="1">
              <a:lnSpc>
                <a:spcPct val="110000"/>
              </a:lnSpc>
              <a:spcBef>
                <a:spcPts val="500"/>
              </a:spcBef>
              <a:spcAft>
                <a:spcPts val="800"/>
              </a:spcAft>
              <a:buFont typeface="Arial" panose="020B0604020202020204" pitchFamily="34" charset="0"/>
              <a:buNone/>
              <a:defRPr sz="1800" kern="1200">
                <a:solidFill>
                  <a:schemeClr val="tx1">
                    <a:alpha val="60000"/>
                  </a:schemeClr>
                </a:solidFill>
                <a:latin typeface="+mn-lt"/>
                <a:ea typeface="+mn-ea"/>
                <a:cs typeface="+mn-cs"/>
              </a:defRPr>
            </a:lvl3pPr>
            <a:lvl4pPr marL="13716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4pPr>
            <a:lvl5pPr marL="1828800" indent="0" algn="ctr" defTabSz="914400" rtl="0" eaLnBrk="1" latinLnBrk="0" hangingPunct="1">
              <a:lnSpc>
                <a:spcPct val="110000"/>
              </a:lnSpc>
              <a:spcBef>
                <a:spcPts val="500"/>
              </a:spcBef>
              <a:spcAft>
                <a:spcPts val="800"/>
              </a:spcAft>
              <a:buFont typeface="Arial" panose="020B0604020202020204" pitchFamily="34" charset="0"/>
              <a:buNone/>
              <a:defRPr sz="1600" kern="1200">
                <a:solidFill>
                  <a:schemeClr val="tx1">
                    <a:alpha val="6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t>Vanishing and Exploding Gradients</a:t>
            </a:r>
          </a:p>
          <a:p>
            <a:pPr marL="285750" indent="-285750" algn="l">
              <a:buFont typeface="Arial" panose="020B0604020202020204" pitchFamily="34" charset="0"/>
              <a:buChar char="•"/>
            </a:pPr>
            <a:r>
              <a:rPr lang="en-US" sz="2000" dirty="0"/>
              <a:t>Gradients can become too small (vanishing) or too large (exploding), making training difficult.</a:t>
            </a:r>
          </a:p>
          <a:p>
            <a:pPr marL="285750" indent="-285750" algn="l">
              <a:buFont typeface="Arial" panose="020B0604020202020204" pitchFamily="34" charset="0"/>
              <a:buChar char="•"/>
            </a:pPr>
            <a:r>
              <a:rPr lang="en-US" sz="2000" dirty="0"/>
              <a:t>Example: Training deep RNNs on long sequences often leads to vanishing gradients, hindering learning.</a:t>
            </a:r>
          </a:p>
        </p:txBody>
      </p:sp>
      <p:sp>
        <p:nvSpPr>
          <p:cNvPr id="16" name="Content Placeholder 5">
            <a:extLst>
              <a:ext uri="{FF2B5EF4-FFF2-40B4-BE49-F238E27FC236}">
                <a16:creationId xmlns:a16="http://schemas.microsoft.com/office/drawing/2014/main" id="{A9E61931-EE05-35E7-DF14-4490E33E397B}"/>
              </a:ext>
            </a:extLst>
          </p:cNvPr>
          <p:cNvSpPr txBox="1">
            <a:spLocks/>
          </p:cNvSpPr>
          <p:nvPr/>
        </p:nvSpPr>
        <p:spPr>
          <a:xfrm>
            <a:off x="8093269" y="2097175"/>
            <a:ext cx="3547872" cy="3995650"/>
          </a:xfrm>
          <a:prstGeom prst="rect">
            <a:avLst/>
          </a:prstGeom>
        </p:spPr>
        <p:txBody>
          <a:bodyPr vert="horz" wrap="square" lIns="0" tIns="0" rIns="0" bIns="0" rtlCol="0">
            <a:normAutofit/>
          </a:bodyPr>
          <a:lstStyle>
            <a:lvl1pPr marL="0" indent="0" algn="ctr"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u="sng" dirty="0"/>
              <a:t>Additional Challenges</a:t>
            </a:r>
          </a:p>
          <a:p>
            <a:pPr marL="342900" indent="-342900" algn="l">
              <a:buFont typeface="Arial" panose="020B0604020202020204" pitchFamily="34" charset="0"/>
              <a:buChar char="•"/>
            </a:pPr>
            <a:r>
              <a:rPr lang="en-US" dirty="0"/>
              <a:t>Training RNNs can be computationally intensive and time-consuming.</a:t>
            </a:r>
          </a:p>
          <a:p>
            <a:pPr marL="342900" indent="-342900" algn="l">
              <a:buFont typeface="Arial" panose="020B0604020202020204" pitchFamily="34" charset="0"/>
              <a:buChar char="•"/>
            </a:pPr>
            <a:r>
              <a:rPr lang="en-US" dirty="0"/>
              <a:t>RNNs require large amounts of labeled sequential data for effective training, which can be hard to obtain.</a:t>
            </a:r>
          </a:p>
        </p:txBody>
      </p:sp>
      <p:sp>
        <p:nvSpPr>
          <p:cNvPr id="17" name="Content Placeholder 5">
            <a:extLst>
              <a:ext uri="{FF2B5EF4-FFF2-40B4-BE49-F238E27FC236}">
                <a16:creationId xmlns:a16="http://schemas.microsoft.com/office/drawing/2014/main" id="{CA68576A-F352-91F7-AB5E-90070F846F0C}"/>
              </a:ext>
            </a:extLst>
          </p:cNvPr>
          <p:cNvSpPr txBox="1">
            <a:spLocks/>
          </p:cNvSpPr>
          <p:nvPr/>
        </p:nvSpPr>
        <p:spPr>
          <a:xfrm>
            <a:off x="4322064" y="2097175"/>
            <a:ext cx="3547872" cy="3995650"/>
          </a:xfrm>
          <a:prstGeom prst="rect">
            <a:avLst/>
          </a:prstGeom>
        </p:spPr>
        <p:txBody>
          <a:bodyPr vert="horz" wrap="square" lIns="0" tIns="0" rIns="0" bIns="0" rtlCol="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u="sng" dirty="0"/>
              <a:t>Overfitting</a:t>
            </a:r>
          </a:p>
          <a:p>
            <a:pPr marL="285750" indent="-285750">
              <a:buFont typeface="Arial" panose="020B0604020202020204" pitchFamily="34" charset="0"/>
              <a:buChar char="•"/>
            </a:pPr>
            <a:r>
              <a:rPr lang="en-US" sz="2000" dirty="0"/>
              <a:t> RNNs can easily overfit to the training data due to their high capacity and complexity.</a:t>
            </a:r>
          </a:p>
          <a:p>
            <a:pPr marL="285750" indent="-285750">
              <a:buFont typeface="Arial" panose="020B0604020202020204" pitchFamily="34" charset="0"/>
              <a:buChar char="•"/>
            </a:pPr>
            <a:r>
              <a:rPr lang="en-US" sz="2000" dirty="0"/>
              <a:t>Example: In speech recognition, overfitting can lead to poor generalization on new audio samples.</a:t>
            </a:r>
          </a:p>
        </p:txBody>
      </p:sp>
      <p:sp>
        <p:nvSpPr>
          <p:cNvPr id="4" name="Slide Number Placeholder 3">
            <a:extLst>
              <a:ext uri="{FF2B5EF4-FFF2-40B4-BE49-F238E27FC236}">
                <a16:creationId xmlns:a16="http://schemas.microsoft.com/office/drawing/2014/main" id="{48ECABD8-BC8B-5ABA-015D-2F70DEFFE9B4}"/>
              </a:ext>
            </a:extLst>
          </p:cNvPr>
          <p:cNvSpPr>
            <a:spLocks noGrp="1"/>
          </p:cNvSpPr>
          <p:nvPr>
            <p:ph type="sldNum" sz="quarter" idx="12"/>
          </p:nvPr>
        </p:nvSpPr>
        <p:spPr/>
        <p:txBody>
          <a:bodyPr/>
          <a:lstStyle/>
          <a:p>
            <a:fld id="{CBD12358-51D2-46B3-9BDE-DF29528B9454}" type="slidenum">
              <a:rPr lang="en-US" smtClean="0"/>
              <a:t>6</a:t>
            </a:fld>
            <a:endParaRPr lang="en-US" dirty="0"/>
          </a:p>
        </p:txBody>
      </p:sp>
    </p:spTree>
    <p:extLst>
      <p:ext uri="{BB962C8B-B14F-4D97-AF65-F5344CB8AC3E}">
        <p14:creationId xmlns:p14="http://schemas.microsoft.com/office/powerpoint/2010/main" val="257700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635001"/>
          </a:xfrm>
        </p:spPr>
        <p:txBody>
          <a:bodyPr/>
          <a:lstStyle/>
          <a:p>
            <a:r>
              <a:rPr lang="en-US" dirty="0"/>
              <a:t>Conclusions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2" y="1476375"/>
            <a:ext cx="9229407" cy="5124450"/>
          </a:xfrm>
        </p:spPr>
        <p:txBody>
          <a:bodyPr>
            <a:noAutofit/>
          </a:bodyPr>
          <a:lstStyle/>
          <a:p>
            <a:r>
              <a:rPr lang="en-US" sz="1400" dirty="0"/>
              <a:t>RNNs are specialized neural networks designed to process sequence data by maintaining a form of memory through directed cycles, making them highly effective for tasks that require contextual understanding and time dependencies. This unique capability is particularly useful in areas such as time series forecasting, text generation, speech recognition, and machine translation, where the order and context of the data are crucial. </a:t>
            </a:r>
          </a:p>
          <a:p>
            <a:r>
              <a:rPr lang="en-US" sz="1400" dirty="0"/>
              <a:t>Popular architectures within RNNs, such as LSTM and GRU, have been developed to address the vanishing gradient problem associated with traditional RNNs. These advanced architectures enable the capture of long-term dependencies and improve the performance of RNN models in practical applications.</a:t>
            </a:r>
          </a:p>
          <a:p>
            <a:r>
              <a:rPr lang="en-US" sz="1400" dirty="0"/>
              <a:t>However, training RNN models comes with significant challenges. The issues of vanishing and exploding gradients can hinder the learning process, especially when dealing with long sequences. Additionally, training RNNs is computationally intensive and requires substantial amounts of labeled data, which can be difficult to obtain. Overfitting is another concern due to the high capacity and complexity of RNN models, potentially leading to poor generalization on new data.</a:t>
            </a:r>
          </a:p>
          <a:p>
            <a:r>
              <a:rPr lang="en-US" sz="1400" dirty="0"/>
              <a:t>To mitigate these challenges, various techniques and architectures, such as LSTM and GRU, have been developed. These models incorporate mechanisms to regulate the flow of information, which enhances their ability to learn from sequential data without suffering from vanishing gradients. Libraries like TensorFlow, Keras, and PyTorch provide powerful tools and frameworks for building and training RNN models, which facilitates their application in real-world scenarios.</a:t>
            </a:r>
          </a:p>
          <a:p>
            <a:r>
              <a:rPr lang="en-US" sz="1400" dirty="0"/>
              <a:t>In conclusion, while RNNs offer significant advantages for sequential data processing, their successful deployment requires addressing inherent training challenges and leveraging advanced architectures and tools. By overcoming these hurdles, RNNs can deliver robust solutions for a wide range of applications, which ultimately enhances the capabilities of AI systems in handling temporal data.</a:t>
            </a:r>
          </a:p>
        </p:txBody>
      </p:sp>
      <p:sp>
        <p:nvSpPr>
          <p:cNvPr id="4" name="Slide Number Placeholder 3">
            <a:extLst>
              <a:ext uri="{FF2B5EF4-FFF2-40B4-BE49-F238E27FC236}">
                <a16:creationId xmlns:a16="http://schemas.microsoft.com/office/drawing/2014/main" id="{4A260E79-5E0C-57AE-E664-8DBA96797952}"/>
              </a:ext>
            </a:extLst>
          </p:cNvPr>
          <p:cNvSpPr>
            <a:spLocks noGrp="1"/>
          </p:cNvSpPr>
          <p:nvPr>
            <p:ph type="sldNum" sz="quarter" idx="12"/>
          </p:nvPr>
        </p:nvSpPr>
        <p:spPr/>
        <p:txBody>
          <a:bodyPr/>
          <a:lstStyle/>
          <a:p>
            <a:fld id="{DBA1B0FB-D917-4C8C-928F-313BD683BF39}" type="slidenum">
              <a:rPr lang="en-US" smtClean="0"/>
              <a:t>7</a:t>
            </a:fld>
            <a:endParaRPr lang="en-US" dirty="0"/>
          </a:p>
        </p:txBody>
      </p:sp>
    </p:spTree>
    <p:extLst>
      <p:ext uri="{BB962C8B-B14F-4D97-AF65-F5344CB8AC3E}">
        <p14:creationId xmlns:p14="http://schemas.microsoft.com/office/powerpoint/2010/main" val="65284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5"/>
            <a:ext cx="7960421" cy="663576"/>
          </a:xfrm>
        </p:spPr>
        <p:txBody>
          <a:bodyPr/>
          <a:lstStyle/>
          <a:p>
            <a:r>
              <a:rPr lang="en-US" dirty="0"/>
              <a:t>References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3" y="1485901"/>
            <a:ext cx="9200832" cy="4482464"/>
          </a:xfrm>
        </p:spPr>
        <p:txBody>
          <a:bodyPr>
            <a:normAutofit fontScale="92500" lnSpcReduction="10000"/>
          </a:bodyPr>
          <a:lstStyle/>
          <a:p>
            <a:r>
              <a:rPr lang="en-US" dirty="0"/>
              <a:t>Chaturvedi, N. (2021, June 8). Recurrent neural network with Keras: Project implementation and cheatsheet. DataDrivenInvestor. Retrieved from </a:t>
            </a:r>
            <a:r>
              <a:rPr lang="en-US" dirty="0">
                <a:hlinkClick r:id="rId3"/>
              </a:rPr>
              <a:t>https://medium.datadriveninvestor.com/recurrent-neural-network-with-keras-b5b5f6fe5187</a:t>
            </a:r>
            <a:endParaRPr lang="en-US" dirty="0"/>
          </a:p>
          <a:p>
            <a:r>
              <a:rPr lang="en-US" dirty="0"/>
              <a:t>Pedamallu, H. (2020, November 14). RNN vs GRU vs LSTM. Analytics Vidhya. Retrieved from </a:t>
            </a:r>
            <a:r>
              <a:rPr lang="en-US" dirty="0">
                <a:hlinkClick r:id="rId4"/>
              </a:rPr>
              <a:t>https://medium.com/analytics-vidhya/rnn-vs-gru-vs-lstm-863b0b7b1573</a:t>
            </a:r>
            <a:endParaRPr lang="en-US" dirty="0"/>
          </a:p>
          <a:p>
            <a:r>
              <a:rPr lang="en-US" dirty="0"/>
              <a:t>Maity, S. (2024, March 20). RNN, LSTM, and GRU: Why Do We Need Them? LinkedIn. Retrieved from </a:t>
            </a:r>
            <a:r>
              <a:rPr lang="en-US" dirty="0">
                <a:hlinkClick r:id="rId5"/>
              </a:rPr>
              <a:t>https://www.linkedin.com/pulse/rnn-lstm-gru-why-do-we-need-them-suvankar-maity-joegc/</a:t>
            </a:r>
            <a:endParaRPr lang="en-US" dirty="0"/>
          </a:p>
          <a:p>
            <a:r>
              <a:rPr lang="en-US" dirty="0"/>
              <a:t>Indrajitbarat. (2023, August 13). Recurrent Neural Networks (RNNs): Challenges and Limitations. Medium. Retrieved from </a:t>
            </a:r>
            <a:r>
              <a:rPr lang="en-US" dirty="0">
                <a:hlinkClick r:id="rId6"/>
              </a:rPr>
              <a:t>https://medium.com/@indrajitbarat9/recurrent-neural-networks-rnns-challenges-and-limitations-4534b25a394c</a:t>
            </a:r>
            <a:endParaRPr lang="en-US" dirty="0"/>
          </a:p>
          <a:p>
            <a:r>
              <a:rPr lang="en-US" dirty="0"/>
              <a:t>Tondak, A. (2023, June 23). </a:t>
            </a:r>
            <a:r>
              <a:rPr lang="en-US" i="1" dirty="0"/>
              <a:t>Recurrent Neural Networks (RNN) Tutorial: RNN Training, Advantages &amp; Disadvantages (Complete Guidance)</a:t>
            </a:r>
            <a:r>
              <a:rPr lang="en-US" dirty="0"/>
              <a:t>. K21 Academy. Retrieved from </a:t>
            </a:r>
            <a:r>
              <a:rPr lang="en-US" dirty="0">
                <a:hlinkClick r:id="rId7"/>
              </a:rPr>
              <a:t>https://k21academy.com/datascience-blog/machine-learning/recurrent-neural-networks/</a:t>
            </a: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26111B7-DB69-C727-C4E2-C977617785EC}"/>
              </a:ext>
            </a:extLst>
          </p:cNvPr>
          <p:cNvSpPr>
            <a:spLocks noGrp="1"/>
          </p:cNvSpPr>
          <p:nvPr>
            <p:ph type="sldNum" sz="quarter" idx="12"/>
          </p:nvPr>
        </p:nvSpPr>
        <p:spPr/>
        <p:txBody>
          <a:bodyPr/>
          <a:lstStyle/>
          <a:p>
            <a:fld id="{DBA1B0FB-D917-4C8C-928F-313BD683BF39}" type="slidenum">
              <a:rPr lang="en-US" smtClean="0"/>
              <a:t>8</a:t>
            </a:fld>
            <a:endParaRPr lang="en-US" dirty="0"/>
          </a:p>
        </p:txBody>
      </p:sp>
    </p:spTree>
    <p:extLst>
      <p:ext uri="{BB962C8B-B14F-4D97-AF65-F5344CB8AC3E}">
        <p14:creationId xmlns:p14="http://schemas.microsoft.com/office/powerpoint/2010/main" val="1527371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TotalTime>
  <Words>1085</Words>
  <Application>Microsoft Office PowerPoint</Application>
  <PresentationFormat>Widescreen</PresentationFormat>
  <Paragraphs>84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Walbaum Display</vt:lpstr>
      <vt:lpstr>3DFloatVTI</vt:lpstr>
      <vt:lpstr> Recurrent Neural Networks(RNNs)  Jovan L. Thompson June 12, 2024  </vt:lpstr>
      <vt:lpstr>Table of Contents</vt:lpstr>
      <vt:lpstr>PowerPoint Presentation</vt:lpstr>
      <vt:lpstr>PowerPoint Presentation</vt:lpstr>
      <vt:lpstr>PowerPoint Presentation</vt:lpstr>
      <vt:lpstr>PowerPoint Presentation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Jovan Thompson</dc:creator>
  <cp:lastModifiedBy>Jovan Thompson</cp:lastModifiedBy>
  <cp:revision>47</cp:revision>
  <dcterms:created xsi:type="dcterms:W3CDTF">2024-06-27T05:37:52Z</dcterms:created>
  <dcterms:modified xsi:type="dcterms:W3CDTF">2025-01-14T05:31:22Z</dcterms:modified>
</cp:coreProperties>
</file>