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70" r:id="rId14"/>
    <p:sldId id="275" r:id="rId15"/>
    <p:sldId id="277"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436" autoAdjust="0"/>
  </p:normalViewPr>
  <p:slideViewPr>
    <p:cSldViewPr>
      <p:cViewPr>
        <p:scale>
          <a:sx n="77" d="100"/>
          <a:sy n="77" d="100"/>
        </p:scale>
        <p:origin x="-884" y="2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688" y="-5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6341A-1BC9-4421-BEF3-2C1AA05BAB76}" type="datetimeFigureOut">
              <a:rPr lang="en-US" smtClean="0"/>
              <a:pPr/>
              <a:t>10/7/2021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8A758-79DD-42D0-9FF8-6E262222FF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C8A758-79DD-42D0-9FF8-6E262222FFB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C8A758-79DD-42D0-9FF8-6E262222FFB4}"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dirty="0" smtClean="0">
                <a:ea typeface="rainyhearts" panose="02000603000000000000" pitchFamily="2" charset="0"/>
              </a:rPr>
              <a:t>The research is focused primarily on enumerating the current processes of St. Louise de </a:t>
            </a:r>
            <a:r>
              <a:rPr lang="en-PH" dirty="0" err="1" smtClean="0">
                <a:ea typeface="rainyhearts" panose="02000603000000000000" pitchFamily="2" charset="0"/>
              </a:rPr>
              <a:t>Marillac</a:t>
            </a:r>
            <a:r>
              <a:rPr lang="en-PH" dirty="0" smtClean="0">
                <a:ea typeface="rainyhearts" panose="02000603000000000000" pitchFamily="2"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PH" dirty="0" smtClean="0">
              <a:ea typeface="rainyhearts" panose="02000603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PH" dirty="0" smtClean="0">
              <a:ea typeface="rainyhearts" panose="02000603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PH" sz="1200" kern="1200" dirty="0" smtClean="0">
                <a:solidFill>
                  <a:schemeClr val="tx1"/>
                </a:solidFill>
                <a:latin typeface="+mn-lt"/>
                <a:ea typeface="+mn-ea"/>
                <a:cs typeface="+mn-cs"/>
              </a:rPr>
              <a:t>Project limit of Patient Information System for St. Louise de </a:t>
            </a:r>
            <a:r>
              <a:rPr lang="en-PH" sz="1200" kern="1200" dirty="0" err="1" smtClean="0">
                <a:solidFill>
                  <a:schemeClr val="tx1"/>
                </a:solidFill>
                <a:latin typeface="+mn-lt"/>
                <a:ea typeface="+mn-ea"/>
                <a:cs typeface="+mn-cs"/>
              </a:rPr>
              <a:t>Marillac</a:t>
            </a:r>
            <a:r>
              <a:rPr lang="en-PH" sz="1200" kern="1200" dirty="0" smtClean="0">
                <a:solidFill>
                  <a:schemeClr val="tx1"/>
                </a:solidFill>
                <a:latin typeface="+mn-lt"/>
                <a:ea typeface="+mn-ea"/>
                <a:cs typeface="+mn-cs"/>
              </a:rPr>
              <a:t> is Laboratory system which are</a:t>
            </a:r>
            <a:r>
              <a:rPr lang="en-US" sz="1200" kern="1200" dirty="0" smtClean="0">
                <a:solidFill>
                  <a:schemeClr val="tx1"/>
                </a:solidFill>
                <a:latin typeface="+mn-lt"/>
                <a:ea typeface="+mn-ea"/>
                <a:cs typeface="+mn-cs"/>
              </a:rPr>
              <a:t> creating the result of blood type, specimen, blood sugar, diabetes, examined blood, specimen of the patient, schedule and more about Laboratory.</a:t>
            </a:r>
            <a:endParaRPr lang="en-PH" dirty="0" smtClean="0">
              <a:ea typeface="rainyhearts" panose="02000603000000000000" pitchFamily="2" charset="0"/>
            </a:endParaRPr>
          </a:p>
          <a:p>
            <a:endParaRPr lang="en-US" b="1" dirty="0"/>
          </a:p>
        </p:txBody>
      </p:sp>
      <p:sp>
        <p:nvSpPr>
          <p:cNvPr id="4" name="Slide Number Placeholder 3"/>
          <p:cNvSpPr>
            <a:spLocks noGrp="1"/>
          </p:cNvSpPr>
          <p:nvPr>
            <p:ph type="sldNum" sz="quarter" idx="10"/>
          </p:nvPr>
        </p:nvSpPr>
        <p:spPr/>
        <p:txBody>
          <a:bodyPr/>
          <a:lstStyle/>
          <a:p>
            <a:fld id="{53C8A758-79DD-42D0-9FF8-6E262222FFB4}"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sz="1200" dirty="0" smtClean="0">
                <a:ea typeface="rainyhearts" panose="02000603000000000000" pitchFamily="2" charset="0"/>
              </a:rPr>
              <a:t>Significance</a:t>
            </a:r>
            <a:r>
              <a:rPr lang="en-PH" sz="1200" baseline="0" dirty="0" smtClean="0">
                <a:ea typeface="rainyhearts" panose="02000603000000000000" pitchFamily="2" charset="0"/>
              </a:rPr>
              <a:t> of the Study -</a:t>
            </a:r>
            <a:endParaRPr lang="en-PH" sz="1200" dirty="0" smtClean="0">
              <a:ea typeface="rainyhearts" panose="02000603000000000000" pitchFamily="2" charset="0"/>
            </a:endParaRPr>
          </a:p>
          <a:p>
            <a:r>
              <a:rPr lang="en-PH" sz="1200" dirty="0" smtClean="0">
                <a:ea typeface="rainyhearts" panose="02000603000000000000" pitchFamily="2" charset="0"/>
              </a:rPr>
              <a:t>This is where it will be discussed the advantages of people who are a part of the system. The benefits for them are to make their workflow much faster and to avoid time-consuming due to manual processes</a:t>
            </a:r>
            <a:r>
              <a:rPr lang="en-PH" sz="1200" dirty="0" smtClean="0">
                <a:ea typeface="rainyhearts" panose="02000603000000000000" pitchFamily="2" charset="0"/>
              </a:rPr>
              <a:t>.</a:t>
            </a:r>
          </a:p>
          <a:p>
            <a:endParaRPr lang="en-PH" sz="1200" dirty="0" smtClean="0"/>
          </a:p>
          <a:p>
            <a:endParaRPr lang="en-US" dirty="0"/>
          </a:p>
        </p:txBody>
      </p:sp>
      <p:sp>
        <p:nvSpPr>
          <p:cNvPr id="4" name="Slide Number Placeholder 3"/>
          <p:cNvSpPr>
            <a:spLocks noGrp="1"/>
          </p:cNvSpPr>
          <p:nvPr>
            <p:ph type="sldNum" sz="quarter" idx="10"/>
          </p:nvPr>
        </p:nvSpPr>
        <p:spPr/>
        <p:txBody>
          <a:bodyPr/>
          <a:lstStyle/>
          <a:p>
            <a:fld id="{53C8A758-79DD-42D0-9FF8-6E262222FFB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D512E6B-B017-4A01-8CF9-779547F19F31}" type="datetimeFigureOut">
              <a:rPr lang="en-US" smtClean="0"/>
              <a:pPr/>
              <a:t>10/7/2021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DDF581F-71A5-433A-AB96-A6A5DABAB7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512E6B-B017-4A01-8CF9-779547F19F31}"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F581F-71A5-433A-AB96-A6A5DABAB7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D512E6B-B017-4A01-8CF9-779547F19F31}" type="datetimeFigureOut">
              <a:rPr lang="en-US" smtClean="0"/>
              <a:pPr/>
              <a:t>10/7/2021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DDF581F-71A5-433A-AB96-A6A5DABAB76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D512E6B-B017-4A01-8CF9-779547F19F31}"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DF581F-71A5-433A-AB96-A6A5DABAB76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D512E6B-B017-4A01-8CF9-779547F19F31}" type="datetimeFigureOut">
              <a:rPr lang="en-US" smtClean="0"/>
              <a:pPr/>
              <a:t>10/7/2021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DDF581F-71A5-433A-AB96-A6A5DABAB76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FD512E6B-B017-4A01-8CF9-779547F19F31}" type="datetimeFigureOut">
              <a:rPr lang="en-US" smtClean="0"/>
              <a:pPr/>
              <a:t>10/7/2021</a:t>
            </a:fld>
            <a:endParaRPr lang="en-US"/>
          </a:p>
        </p:txBody>
      </p:sp>
      <p:sp>
        <p:nvSpPr>
          <p:cNvPr id="10" name="Slide Number Placeholder 9"/>
          <p:cNvSpPr>
            <a:spLocks noGrp="1"/>
          </p:cNvSpPr>
          <p:nvPr>
            <p:ph type="sldNum" sz="quarter" idx="16"/>
          </p:nvPr>
        </p:nvSpPr>
        <p:spPr/>
        <p:txBody>
          <a:bodyPr rtlCol="0"/>
          <a:lstStyle/>
          <a:p>
            <a:fld id="{7DDF581F-71A5-433A-AB96-A6A5DABAB76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D512E6B-B017-4A01-8CF9-779547F19F31}" type="datetimeFigureOut">
              <a:rPr lang="en-US" smtClean="0"/>
              <a:pPr/>
              <a:t>10/7/2021</a:t>
            </a:fld>
            <a:endParaRPr lang="en-US"/>
          </a:p>
        </p:txBody>
      </p:sp>
      <p:sp>
        <p:nvSpPr>
          <p:cNvPr id="12" name="Slide Number Placeholder 11"/>
          <p:cNvSpPr>
            <a:spLocks noGrp="1"/>
          </p:cNvSpPr>
          <p:nvPr>
            <p:ph type="sldNum" sz="quarter" idx="16"/>
          </p:nvPr>
        </p:nvSpPr>
        <p:spPr/>
        <p:txBody>
          <a:bodyPr rtlCol="0"/>
          <a:lstStyle/>
          <a:p>
            <a:fld id="{7DDF581F-71A5-433A-AB96-A6A5DABAB76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D512E6B-B017-4A01-8CF9-779547F19F31}" type="datetimeFigureOut">
              <a:rPr lang="en-US" smtClean="0"/>
              <a:pPr/>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DDF581F-71A5-433A-AB96-A6A5DABAB7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12E6B-B017-4A01-8CF9-779547F19F31}"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DDF581F-71A5-433A-AB96-A6A5DABAB7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FD512E6B-B017-4A01-8CF9-779547F19F31}"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DDF581F-71A5-433A-AB96-A6A5DABAB76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D512E6B-B017-4A01-8CF9-779547F19F31}" type="datetimeFigureOut">
              <a:rPr lang="en-US" smtClean="0"/>
              <a:pPr/>
              <a:t>10/7/2021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DDF581F-71A5-433A-AB96-A6A5DABAB76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D512E6B-B017-4A01-8CF9-779547F19F31}" type="datetimeFigureOut">
              <a:rPr lang="en-US" smtClean="0"/>
              <a:pPr/>
              <a:t>10/7/2021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DDF581F-71A5-433A-AB96-A6A5DABAB7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600200"/>
            <a:ext cx="6781800" cy="1828800"/>
          </a:xfrm>
        </p:spPr>
        <p:txBody>
          <a:bodyPr>
            <a:normAutofit fontScale="90000"/>
          </a:bodyPr>
          <a:lstStyle/>
          <a:p>
            <a:pPr algn="ctr"/>
            <a:r>
              <a:rPr lang="en-US" dirty="0"/>
              <a:t>Patient information system for </a:t>
            </a:r>
            <a:r>
              <a:rPr lang="en-US" dirty="0" err="1"/>
              <a:t>st</a:t>
            </a:r>
            <a:r>
              <a:rPr lang="en-US" dirty="0"/>
              <a:t>. </a:t>
            </a:r>
            <a:r>
              <a:rPr lang="en-US" dirty="0" err="1"/>
              <a:t>louise</a:t>
            </a:r>
            <a:r>
              <a:rPr lang="en-US" dirty="0"/>
              <a:t> de </a:t>
            </a:r>
            <a:r>
              <a:rPr lang="en-US" dirty="0" err="1"/>
              <a:t>marillac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Objectives</a:t>
            </a:r>
          </a:p>
        </p:txBody>
      </p:sp>
      <p:sp>
        <p:nvSpPr>
          <p:cNvPr id="3" name="Content Placeholder 2"/>
          <p:cNvSpPr>
            <a:spLocks noGrp="1"/>
          </p:cNvSpPr>
          <p:nvPr>
            <p:ph sz="quarter" idx="1"/>
          </p:nvPr>
        </p:nvSpPr>
        <p:spPr/>
        <p:txBody>
          <a:bodyPr>
            <a:normAutofit/>
          </a:bodyPr>
          <a:lstStyle/>
          <a:p>
            <a:pPr marL="514350" lvl="0" indent="-514350" algn="just">
              <a:buFont typeface="+mj-lt"/>
              <a:buAutoNum type="arabicPeriod" startAt="5"/>
            </a:pPr>
            <a:r>
              <a:rPr lang="en-PH" sz="3200" dirty="0"/>
              <a:t>To develop an Inventory Module that will manage and monitor the supplies and to keep the inventory records accurately;</a:t>
            </a:r>
            <a:endParaRPr lang="en-US" sz="3200" dirty="0"/>
          </a:p>
          <a:p>
            <a:pPr marL="514350" lvl="0" indent="-514350" algn="just">
              <a:buFont typeface="+mj-lt"/>
              <a:buAutoNum type="arabicPeriod" startAt="5"/>
            </a:pPr>
            <a:r>
              <a:rPr lang="en-US" sz="3200" dirty="0"/>
              <a:t>To create a Report Generating Module that will generate a summary report of St. Louise de </a:t>
            </a:r>
            <a:r>
              <a:rPr lang="en-US" sz="3200" dirty="0" err="1"/>
              <a:t>Marillac's</a:t>
            </a:r>
            <a:r>
              <a:rPr lang="en-US" sz="3200" dirty="0"/>
              <a:t> report such as total patients and sales they’ve gathered or collected by month, today and year.</a:t>
            </a:r>
          </a:p>
          <a:p>
            <a:pPr marL="514350" indent="-514350" algn="just">
              <a:buFont typeface="+mj-lt"/>
              <a:buAutoNum type="arabicPeriod" startAt="5"/>
            </a:pPr>
            <a:endParaRPr lang="en-US" sz="3200"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Framework</a:t>
            </a:r>
          </a:p>
        </p:txBody>
      </p:sp>
      <p:pic>
        <p:nvPicPr>
          <p:cNvPr id="4" name="Content Placeholder 1" descr="240469282_654034708915120_649164844245758157_n"/>
          <p:cNvPicPr>
            <a:picLocks noGrp="1" noChangeAspect="1"/>
          </p:cNvPicPr>
          <p:nvPr>
            <p:ph sz="quarter" idx="1"/>
          </p:nvPr>
        </p:nvPicPr>
        <p:blipFill>
          <a:blip r:embed="rId2"/>
          <a:stretch>
            <a:fillRect/>
          </a:stretch>
        </p:blipFill>
        <p:spPr>
          <a:xfrm>
            <a:off x="2514600" y="1676400"/>
            <a:ext cx="3660775" cy="480131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&amp; Limitations</a:t>
            </a:r>
          </a:p>
        </p:txBody>
      </p:sp>
      <p:sp>
        <p:nvSpPr>
          <p:cNvPr id="5" name="Content Placeholder 4"/>
          <p:cNvSpPr>
            <a:spLocks noGrp="1"/>
          </p:cNvSpPr>
          <p:nvPr>
            <p:ph sz="quarter" idx="1"/>
          </p:nvPr>
        </p:nvSpPr>
        <p:spPr>
          <a:xfrm>
            <a:off x="612648" y="1752600"/>
            <a:ext cx="8153400" cy="4495800"/>
          </a:xfrm>
        </p:spPr>
        <p:txBody>
          <a:bodyPr>
            <a:normAutofit/>
          </a:bodyPr>
          <a:lstStyle/>
          <a:p>
            <a:pPr algn="just"/>
            <a:r>
              <a:rPr lang="en-PH" sz="2800" dirty="0" smtClean="0">
                <a:ea typeface="rainyhearts" panose="02000603000000000000" pitchFamily="2" charset="0"/>
              </a:rPr>
              <a:t>Patient Management</a:t>
            </a:r>
          </a:p>
          <a:p>
            <a:pPr algn="just"/>
            <a:r>
              <a:rPr lang="en-PH" sz="2800" dirty="0" smtClean="0">
                <a:ea typeface="rainyhearts" panose="02000603000000000000" pitchFamily="2" charset="0"/>
              </a:rPr>
              <a:t>Doctor’s Management</a:t>
            </a:r>
          </a:p>
          <a:p>
            <a:pPr algn="just"/>
            <a:r>
              <a:rPr lang="en-PH" sz="2800" dirty="0" smtClean="0">
                <a:ea typeface="rainyhearts" panose="02000603000000000000" pitchFamily="2" charset="0"/>
              </a:rPr>
              <a:t>Schedule</a:t>
            </a:r>
          </a:p>
          <a:p>
            <a:pPr algn="just"/>
            <a:r>
              <a:rPr lang="en-PH" sz="2800" dirty="0" smtClean="0">
                <a:ea typeface="rainyhearts" panose="02000603000000000000" pitchFamily="2" charset="0"/>
              </a:rPr>
              <a:t>Payment Transaction</a:t>
            </a:r>
          </a:p>
          <a:p>
            <a:pPr algn="just"/>
            <a:r>
              <a:rPr lang="en-PH" sz="2800" dirty="0" smtClean="0">
                <a:ea typeface="rainyhearts" panose="02000603000000000000" pitchFamily="2" charset="0"/>
              </a:rPr>
              <a:t>Inventory</a:t>
            </a:r>
          </a:p>
          <a:p>
            <a:pPr algn="just"/>
            <a:r>
              <a:rPr lang="en-PH" sz="2800" dirty="0" smtClean="0">
                <a:ea typeface="rainyhearts" panose="02000603000000000000" pitchFamily="2" charset="0"/>
              </a:rPr>
              <a:t>Report Generation</a:t>
            </a:r>
          </a:p>
          <a:p>
            <a:pPr algn="just">
              <a:buNone/>
            </a:pPr>
            <a:r>
              <a:rPr lang="en-PH" b="1" dirty="0" smtClean="0">
                <a:ea typeface="rainyhearts" panose="02000603000000000000" pitchFamily="2" charset="0"/>
              </a:rPr>
              <a:t>Limitations</a:t>
            </a:r>
          </a:p>
          <a:p>
            <a:pPr algn="just"/>
            <a:r>
              <a:rPr lang="en-PH" sz="2800" dirty="0" smtClean="0"/>
              <a:t>Laboratory</a:t>
            </a:r>
          </a:p>
          <a:p>
            <a:pPr algn="just"/>
            <a:endParaRPr lang="en-PH" dirty="0" smtClean="0">
              <a:ea typeface="rainyhearts" panose="02000603000000000000" pitchFamily="2" charset="0"/>
            </a:endParaRPr>
          </a:p>
          <a:p>
            <a:pPr algn="just">
              <a:buNone/>
            </a:pPr>
            <a:endParaRPr lang="en-US"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Study</a:t>
            </a:r>
          </a:p>
        </p:txBody>
      </p:sp>
      <p:sp>
        <p:nvSpPr>
          <p:cNvPr id="3" name="Content Placeholder 2"/>
          <p:cNvSpPr>
            <a:spLocks noGrp="1"/>
          </p:cNvSpPr>
          <p:nvPr>
            <p:ph sz="quarter" idx="1"/>
          </p:nvPr>
        </p:nvSpPr>
        <p:spPr/>
        <p:txBody>
          <a:bodyPr/>
          <a:lstStyle/>
          <a:p>
            <a:pPr algn="just"/>
            <a:r>
              <a:rPr lang="en-PH" sz="3200" dirty="0" smtClean="0"/>
              <a:t>Patient</a:t>
            </a:r>
          </a:p>
          <a:p>
            <a:pPr algn="just"/>
            <a:r>
              <a:rPr lang="en-PH" sz="3200" dirty="0" smtClean="0"/>
              <a:t>Medical Staff</a:t>
            </a:r>
          </a:p>
          <a:p>
            <a:pPr algn="just"/>
            <a:r>
              <a:rPr lang="en-PH" sz="3200" dirty="0" smtClean="0"/>
              <a:t>Doctors</a:t>
            </a:r>
          </a:p>
          <a:p>
            <a:pPr algn="just"/>
            <a:r>
              <a:rPr lang="en-PH" sz="3200" dirty="0" smtClean="0"/>
              <a:t>Owner</a:t>
            </a:r>
          </a:p>
          <a:p>
            <a:pPr algn="just">
              <a:buNone/>
            </a:pPr>
            <a:endParaRPr lang="en-PH" sz="3200" dirty="0" smtClean="0"/>
          </a:p>
          <a:p>
            <a:pPr algn="just">
              <a:buNone/>
            </a:pPr>
            <a:endParaRPr lang="en-PH" sz="3200" dirty="0" smtClean="0"/>
          </a:p>
          <a:p>
            <a:pPr algn="just"/>
            <a:endParaRPr 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p:txBody>
          <a:bodyPr>
            <a:normAutofit/>
          </a:bodyPr>
          <a:lstStyle/>
          <a:p>
            <a:pPr algn="just">
              <a:buNone/>
            </a:pPr>
            <a:r>
              <a:rPr lang="en-PH" sz="2000" dirty="0">
                <a:ea typeface="rainyhearts" panose="02000603000000000000" pitchFamily="2" charset="0"/>
              </a:rPr>
              <a:t>		The method we used to this study is extreme programming and contains </a:t>
            </a:r>
            <a:r>
              <a:rPr lang="en-PH" sz="2000" dirty="0" smtClean="0">
                <a:ea typeface="rainyhearts" panose="02000603000000000000" pitchFamily="2" charset="0"/>
              </a:rPr>
              <a:t>five </a:t>
            </a:r>
            <a:r>
              <a:rPr lang="en-PH" sz="2000" dirty="0">
                <a:ea typeface="rainyhearts" panose="02000603000000000000" pitchFamily="2" charset="0"/>
              </a:rPr>
              <a:t>phases which are the planning, designing, coding, testing and releasing. </a:t>
            </a:r>
          </a:p>
          <a:p>
            <a:pPr algn="just">
              <a:buNone/>
            </a:pPr>
            <a:endParaRPr lang="en-US" sz="2000" dirty="0"/>
          </a:p>
        </p:txBody>
      </p:sp>
      <p:sp>
        <p:nvSpPr>
          <p:cNvPr id="4" name="Rectangle 85"/>
          <p:cNvSpPr/>
          <p:nvPr/>
        </p:nvSpPr>
        <p:spPr>
          <a:xfrm>
            <a:off x="685800" y="2743200"/>
            <a:ext cx="7924800"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PH"/>
          </a:p>
          <a:p>
            <a:endParaRPr lang="en-PH"/>
          </a:p>
          <a:p>
            <a:endParaRPr lang="en-PH"/>
          </a:p>
          <a:p>
            <a:endParaRPr lang="en-PH"/>
          </a:p>
          <a:p>
            <a:endParaRPr lang="en-PH"/>
          </a:p>
          <a:p>
            <a:endParaRPr lang="en-PH"/>
          </a:p>
          <a:p>
            <a:endParaRPr lang="en-PH"/>
          </a:p>
          <a:p>
            <a:endParaRPr lang="en-PH"/>
          </a:p>
          <a:p>
            <a:endParaRPr lang="en-PH"/>
          </a:p>
        </p:txBody>
      </p:sp>
      <p:sp>
        <p:nvSpPr>
          <p:cNvPr id="5" name="Rounded Rectangle 86"/>
          <p:cNvSpPr/>
          <p:nvPr/>
        </p:nvSpPr>
        <p:spPr>
          <a:xfrm>
            <a:off x="4669155" y="2972435"/>
            <a:ext cx="1247775" cy="706120"/>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PH" sz="1600" dirty="0">
                <a:effectLst/>
                <a:ea typeface="Calibri" panose="020F0502020204030204" charset="0"/>
                <a:cs typeface="Times New Roman" panose="02020603050405020304" pitchFamily="18" charset="0"/>
              </a:rPr>
              <a:t>Designing</a:t>
            </a:r>
          </a:p>
        </p:txBody>
      </p:sp>
      <p:sp>
        <p:nvSpPr>
          <p:cNvPr id="6" name="Bent-Up Arrow 88"/>
          <p:cNvSpPr/>
          <p:nvPr/>
        </p:nvSpPr>
        <p:spPr>
          <a:xfrm flipV="1">
            <a:off x="5916613" y="3333433"/>
            <a:ext cx="1646555" cy="344805"/>
          </a:xfrm>
          <a:prstGeom prst="bentUpArrow">
            <a:avLst>
              <a:gd name="adj1" fmla="val 36648"/>
              <a:gd name="adj2" fmla="val 50000"/>
              <a:gd name="adj3" fmla="val 25000"/>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PH"/>
          </a:p>
        </p:txBody>
      </p:sp>
      <p:sp>
        <p:nvSpPr>
          <p:cNvPr id="7" name="Rounded Rectangle 89"/>
          <p:cNvSpPr/>
          <p:nvPr/>
        </p:nvSpPr>
        <p:spPr>
          <a:xfrm>
            <a:off x="6718300" y="3678555"/>
            <a:ext cx="1290320" cy="720725"/>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PH" sz="2000" dirty="0">
                <a:effectLst/>
                <a:ea typeface="Calibri" panose="020F0502020204030204" charset="0"/>
                <a:cs typeface="Times New Roman" panose="02020603050405020304" pitchFamily="18" charset="0"/>
              </a:rPr>
              <a:t>Coding</a:t>
            </a:r>
          </a:p>
        </p:txBody>
      </p:sp>
      <p:sp>
        <p:nvSpPr>
          <p:cNvPr id="8" name="Bent-Up Arrow 92"/>
          <p:cNvSpPr/>
          <p:nvPr/>
        </p:nvSpPr>
        <p:spPr>
          <a:xfrm rot="5400000" flipV="1">
            <a:off x="6415405" y="3901440"/>
            <a:ext cx="649605" cy="1647190"/>
          </a:xfrm>
          <a:prstGeom prst="bentUpArrow">
            <a:avLst>
              <a:gd name="adj1" fmla="val 25000"/>
              <a:gd name="adj2" fmla="val 22153"/>
              <a:gd name="adj3" fmla="val 25000"/>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PH"/>
          </a:p>
        </p:txBody>
      </p:sp>
      <p:sp>
        <p:nvSpPr>
          <p:cNvPr id="9" name="Rounded Rectangle 93"/>
          <p:cNvSpPr/>
          <p:nvPr/>
        </p:nvSpPr>
        <p:spPr>
          <a:xfrm>
            <a:off x="4669155" y="4575810"/>
            <a:ext cx="1247140" cy="706120"/>
          </a:xfrm>
          <a:prstGeom prst="round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PH" sz="2000" dirty="0">
                <a:effectLst/>
                <a:ea typeface="Calibri" panose="020F0502020204030204" charset="0"/>
                <a:cs typeface="Times New Roman" panose="02020603050405020304" pitchFamily="18" charset="0"/>
              </a:rPr>
              <a:t>Testing</a:t>
            </a:r>
          </a:p>
        </p:txBody>
      </p:sp>
      <p:sp>
        <p:nvSpPr>
          <p:cNvPr id="10" name="Bent-Up Arrow 91"/>
          <p:cNvSpPr/>
          <p:nvPr/>
        </p:nvSpPr>
        <p:spPr>
          <a:xfrm rot="10800000" flipV="1">
            <a:off x="2948305" y="4503420"/>
            <a:ext cx="1721485" cy="525145"/>
          </a:xfrm>
          <a:prstGeom prst="bentUpArrow">
            <a:avLst>
              <a:gd name="adj1" fmla="val 28725"/>
              <a:gd name="adj2" fmla="val 50000"/>
              <a:gd name="adj3" fmla="val 25000"/>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PH"/>
          </a:p>
        </p:txBody>
      </p:sp>
      <p:sp>
        <p:nvSpPr>
          <p:cNvPr id="12" name="Bent-Up Arrow 87"/>
          <p:cNvSpPr/>
          <p:nvPr/>
        </p:nvSpPr>
        <p:spPr>
          <a:xfrm rot="16200000" flipV="1">
            <a:off x="3623945" y="2727325"/>
            <a:ext cx="533400" cy="1556385"/>
          </a:xfrm>
          <a:prstGeom prst="bentUpArrow">
            <a:avLst>
              <a:gd name="adj1" fmla="val 25000"/>
              <a:gd name="adj2" fmla="val 25000"/>
              <a:gd name="adj3" fmla="val 25000"/>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en-PH"/>
          </a:p>
        </p:txBody>
      </p:sp>
      <p:sp>
        <p:nvSpPr>
          <p:cNvPr id="15" name="Text Box 8"/>
          <p:cNvSpPr txBox="1"/>
          <p:nvPr/>
        </p:nvSpPr>
        <p:spPr>
          <a:xfrm>
            <a:off x="2819400" y="6096000"/>
            <a:ext cx="3280410" cy="369332"/>
          </a:xfrm>
          <a:prstGeom prst="rect">
            <a:avLst/>
          </a:prstGeom>
          <a:noFill/>
        </p:spPr>
        <p:txBody>
          <a:bodyPr wrap="square" rtlCol="0" anchor="t">
            <a:spAutoFit/>
          </a:bodyPr>
          <a:lstStyle/>
          <a:p>
            <a:r>
              <a:rPr lang="en-US" b="1" dirty="0"/>
              <a:t>F</a:t>
            </a:r>
            <a:r>
              <a:rPr lang="en-US" b="1" dirty="0">
                <a:cs typeface="Times New Roman" panose="02020603050405020304" pitchFamily="18" charset="0"/>
              </a:rPr>
              <a:t>igure 2. E</a:t>
            </a:r>
            <a:r>
              <a:rPr lang="en-PH" altLang="en-US" b="1" dirty="0" err="1">
                <a:cs typeface="Times New Roman" panose="02020603050405020304" pitchFamily="18" charset="0"/>
              </a:rPr>
              <a:t>xtreme</a:t>
            </a:r>
            <a:r>
              <a:rPr lang="en-PH" altLang="en-US" b="1" dirty="0">
                <a:cs typeface="Times New Roman" panose="02020603050405020304" pitchFamily="18" charset="0"/>
              </a:rPr>
              <a:t> </a:t>
            </a:r>
            <a:r>
              <a:rPr lang="en-US" b="1" dirty="0">
                <a:cs typeface="Times New Roman" panose="02020603050405020304" pitchFamily="18" charset="0"/>
              </a:rPr>
              <a:t>Programming</a:t>
            </a:r>
          </a:p>
        </p:txBody>
      </p:sp>
      <p:sp>
        <p:nvSpPr>
          <p:cNvPr id="11" name="Rounded Rectangle 90"/>
          <p:cNvSpPr/>
          <p:nvPr/>
        </p:nvSpPr>
        <p:spPr>
          <a:xfrm>
            <a:off x="2638425" y="3797300"/>
            <a:ext cx="1247140" cy="706120"/>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PH" sz="2000" dirty="0">
                <a:effectLst/>
                <a:ea typeface="Calibri" panose="020F0502020204030204" charset="0"/>
                <a:cs typeface="Times New Roman" panose="02020603050405020304" pitchFamily="18" charset="0"/>
              </a:rPr>
              <a:t>Planning</a:t>
            </a:r>
          </a:p>
        </p:txBody>
      </p:sp>
      <p:sp>
        <p:nvSpPr>
          <p:cNvPr id="16" name="Rounded Rectangle 90"/>
          <p:cNvSpPr/>
          <p:nvPr/>
        </p:nvSpPr>
        <p:spPr>
          <a:xfrm>
            <a:off x="1066800" y="4551680"/>
            <a:ext cx="1247140" cy="706120"/>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PH" sz="2000" dirty="0">
                <a:ea typeface="Calibri" panose="020F0502020204030204" charset="0"/>
                <a:cs typeface="Times New Roman" panose="02020603050405020304" pitchFamily="18" charset="0"/>
              </a:rPr>
              <a:t>Releasing</a:t>
            </a:r>
            <a:endParaRPr lang="en-PH" sz="2000" dirty="0">
              <a:effectLst/>
              <a:ea typeface="Calibri" panose="020F0502020204030204" charset="0"/>
              <a:cs typeface="Times New Roman" panose="02020603050405020304" pitchFamily="18" charset="0"/>
            </a:endParaRPr>
          </a:p>
        </p:txBody>
      </p:sp>
      <p:sp>
        <p:nvSpPr>
          <p:cNvPr id="19" name="Bent-Up Arrow 18"/>
          <p:cNvSpPr/>
          <p:nvPr/>
        </p:nvSpPr>
        <p:spPr>
          <a:xfrm rot="10800000">
            <a:off x="1447800" y="4038600"/>
            <a:ext cx="1143000" cy="457200"/>
          </a:xfrm>
          <a:prstGeom prst="ben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p:txBody>
          <a:bodyPr>
            <a:normAutofit/>
          </a:bodyPr>
          <a:lstStyle/>
          <a:p>
            <a:pPr algn="just">
              <a:buNone/>
            </a:pPr>
            <a:r>
              <a:rPr lang="en-US" sz="2400" dirty="0">
                <a:effectLst/>
                <a:ea typeface="Calibri" panose="020F0502020204030204" pitchFamily="34" charset="0"/>
              </a:rPr>
              <a:t>		We used the extreme programming </a:t>
            </a:r>
            <a:r>
              <a:rPr lang="en-US" sz="2400" dirty="0" smtClean="0">
                <a:effectLst/>
                <a:ea typeface="Calibri" panose="020F0502020204030204" pitchFamily="34" charset="0"/>
              </a:rPr>
              <a:t>method because;</a:t>
            </a:r>
          </a:p>
          <a:p>
            <a:pPr algn="just"/>
            <a:r>
              <a:rPr lang="en-US" sz="2400" dirty="0" smtClean="0">
                <a:ea typeface="Calibri" panose="020F0502020204030204" pitchFamily="34" charset="0"/>
              </a:rPr>
              <a:t>for it allows developers to focus in coding</a:t>
            </a:r>
          </a:p>
          <a:p>
            <a:pPr algn="just"/>
            <a:r>
              <a:rPr lang="en-US" sz="2400" dirty="0" smtClean="0">
                <a:ea typeface="Calibri" panose="020F0502020204030204" pitchFamily="34" charset="0"/>
              </a:rPr>
              <a:t>it reduces the risks related to programming and project failure.</a:t>
            </a:r>
          </a:p>
          <a:p>
            <a:pPr algn="just"/>
            <a:r>
              <a:rPr lang="en-US" sz="2400" dirty="0" smtClean="0"/>
              <a:t>it contributes employee satisfaction and retention.</a:t>
            </a:r>
          </a:p>
          <a:p>
            <a:pPr algn="just"/>
            <a:r>
              <a:rPr lang="en-US" sz="2400" dirty="0" smtClean="0"/>
              <a:t>it creates extremely simple code that can be improved at any moment</a:t>
            </a:r>
          </a:p>
          <a:p>
            <a:pPr algn="just"/>
            <a:r>
              <a:rPr lang="en-US" sz="2400" dirty="0" smtClean="0"/>
              <a:t>it can create software faster than the regular testing at the development stage</a:t>
            </a:r>
            <a:endParaRPr lang="en-US" sz="2400" dirty="0" smtClean="0">
              <a:ea typeface="Calibri" panose="020F0502020204030204" pitchFamily="34" charset="0"/>
            </a:endParaRPr>
          </a:p>
          <a:p>
            <a:pPr algn="just">
              <a:buNone/>
            </a:pPr>
            <a:endParaRPr lang="en-US" sz="2400" dirty="0" smtClean="0">
              <a:ea typeface="Calibri" panose="020F0502020204030204" pitchFamily="34" charset="0"/>
            </a:endParaRPr>
          </a:p>
        </p:txBody>
      </p:sp>
    </p:spTree>
    <p:extLst>
      <p:ext uri="{BB962C8B-B14F-4D97-AF65-F5344CB8AC3E}">
        <p14:creationId xmlns="" xmlns:p14="http://schemas.microsoft.com/office/powerpoint/2010/main" val="35555608"/>
      </p:ext>
    </p:extLst>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Thank you!</a:t>
            </a:r>
          </a:p>
        </p:txBody>
      </p:sp>
      <p:sp>
        <p:nvSpPr>
          <p:cNvPr id="3" name="Subtitle 2"/>
          <p:cNvSpPr>
            <a:spLocks noGrp="1"/>
          </p:cNvSpPr>
          <p:nvPr>
            <p:ph type="subTitle" idx="1"/>
          </p:nvPr>
        </p:nvSpPr>
        <p:spPr/>
        <p:txBody>
          <a:bodyPr/>
          <a:lstStyle/>
          <a:p>
            <a:r>
              <a:rPr lang="en-US" dirty="0"/>
              <a:t>The next presentation is our running system.</a:t>
            </a:r>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209800"/>
          </a:xfrm>
        </p:spPr>
        <p:txBody>
          <a:bodyPr/>
          <a:lstStyle/>
          <a:p>
            <a:r>
              <a:rPr lang="en-US" dirty="0" err="1"/>
              <a:t>Alovera</a:t>
            </a:r>
            <a:r>
              <a:rPr lang="en-US" dirty="0"/>
              <a:t>, </a:t>
            </a:r>
            <a:r>
              <a:rPr lang="en-US" dirty="0" err="1"/>
              <a:t>Joven</a:t>
            </a:r>
            <a:endParaRPr lang="en-US" dirty="0"/>
          </a:p>
          <a:p>
            <a:r>
              <a:rPr lang="en-US" dirty="0"/>
              <a:t>Hare, </a:t>
            </a:r>
            <a:r>
              <a:rPr lang="en-US" dirty="0" err="1"/>
              <a:t>Jho</a:t>
            </a:r>
            <a:r>
              <a:rPr lang="en-US" dirty="0"/>
              <a:t> Anna</a:t>
            </a:r>
          </a:p>
          <a:p>
            <a:r>
              <a:rPr lang="en-US" dirty="0" err="1"/>
              <a:t>Jago</a:t>
            </a:r>
            <a:r>
              <a:rPr lang="en-US" dirty="0"/>
              <a:t>, Angelica</a:t>
            </a:r>
          </a:p>
          <a:p>
            <a:r>
              <a:rPr lang="en-US" dirty="0"/>
              <a:t>Erigbuagas, Osayris</a:t>
            </a:r>
          </a:p>
          <a:p>
            <a:endParaRPr lang="en-US" dirty="0"/>
          </a:p>
        </p:txBody>
      </p:sp>
      <p:sp>
        <p:nvSpPr>
          <p:cNvPr id="3" name="Title 2"/>
          <p:cNvSpPr>
            <a:spLocks noGrp="1"/>
          </p:cNvSpPr>
          <p:nvPr>
            <p:ph type="title"/>
          </p:nvPr>
        </p:nvSpPr>
        <p:spPr/>
        <p:txBody>
          <a:bodyPr/>
          <a:lstStyle/>
          <a:p>
            <a:r>
              <a:rPr lang="en-US" dirty="0"/>
              <a:t>Members: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143000"/>
            <a:ext cx="7086600" cy="4495800"/>
          </a:xfrm>
        </p:spPr>
        <p:txBody>
          <a:bodyPr>
            <a:normAutofit fontScale="90000"/>
          </a:bodyPr>
          <a:lstStyle/>
          <a:p>
            <a:r>
              <a:rPr lang="en-US" dirty="0"/>
              <a:t/>
            </a:r>
            <a:br>
              <a:rPr lang="en-US" dirty="0"/>
            </a:br>
            <a:r>
              <a:rPr lang="en-US" dirty="0"/>
              <a:t>introduction</a:t>
            </a:r>
            <a:br>
              <a:rPr lang="en-US" dirty="0"/>
            </a:br>
            <a:r>
              <a:rPr lang="en-US" dirty="0"/>
              <a:t>statement of the problems</a:t>
            </a:r>
            <a:br>
              <a:rPr lang="en-US" dirty="0"/>
            </a:br>
            <a:r>
              <a:rPr lang="en-US" dirty="0"/>
              <a:t>objectives</a:t>
            </a:r>
            <a:br>
              <a:rPr lang="en-US" dirty="0"/>
            </a:br>
            <a:r>
              <a:rPr lang="en-US" dirty="0"/>
              <a:t>conceptual framework</a:t>
            </a:r>
            <a:br>
              <a:rPr lang="en-US" dirty="0"/>
            </a:br>
            <a:r>
              <a:rPr lang="en-US" dirty="0"/>
              <a:t>scope &amp; limitations</a:t>
            </a:r>
            <a:br>
              <a:rPr lang="en-US" dirty="0"/>
            </a:br>
            <a:r>
              <a:rPr lang="en-US" dirty="0"/>
              <a:t>significance of the study</a:t>
            </a:r>
            <a:br>
              <a:rPr lang="en-US" dirty="0"/>
            </a:br>
            <a:r>
              <a:rPr lang="en-US" dirty="0"/>
              <a:t>methodology  </a:t>
            </a:r>
          </a:p>
        </p:txBody>
      </p:sp>
      <p:sp>
        <p:nvSpPr>
          <p:cNvPr id="3" name="Subtitle 2"/>
          <p:cNvSpPr>
            <a:spLocks noGrp="1"/>
          </p:cNvSpPr>
          <p:nvPr>
            <p:ph type="subTitle" idx="1"/>
          </p:nvPr>
        </p:nvSpPr>
        <p:spPr/>
        <p:txBody>
          <a:bodyPr/>
          <a:lstStyle/>
          <a:p>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a:xfrm>
            <a:off x="612648" y="1752600"/>
            <a:ext cx="8153400" cy="4495800"/>
          </a:xfrm>
        </p:spPr>
        <p:txBody>
          <a:bodyPr>
            <a:noAutofit/>
          </a:bodyPr>
          <a:lstStyle/>
          <a:p>
            <a:pPr algn="just">
              <a:buNone/>
            </a:pPr>
            <a:r>
              <a:rPr lang="en-PH" sz="3000" dirty="0">
                <a:ea typeface="rainyhearts" panose="02000603000000000000" pitchFamily="2" charset="0"/>
              </a:rPr>
              <a:t>		Patient Information System for St. Louise de </a:t>
            </a:r>
            <a:r>
              <a:rPr lang="en-PH" sz="3000" dirty="0" err="1">
                <a:ea typeface="rainyhearts" panose="02000603000000000000" pitchFamily="2" charset="0"/>
              </a:rPr>
              <a:t>Marillac</a:t>
            </a:r>
            <a:r>
              <a:rPr lang="en-PH" sz="3000" dirty="0">
                <a:ea typeface="rainyhearts" panose="02000603000000000000" pitchFamily="2" charset="0"/>
              </a:rPr>
              <a:t> helps the medical workers and the owner doing their task or duties much faster and easier every day or daily. This improves their workflow and service to their patients and to make their process of work more accurate, fast, easy, and keeping records, filtering records, easy to identify the records and secure the records, and also, including the records of payment transaction of every patient.</a:t>
            </a:r>
          </a:p>
          <a:p>
            <a:pPr>
              <a:buNone/>
            </a:pPr>
            <a:endParaRPr lang="en-US" sz="3000"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the Problems</a:t>
            </a:r>
          </a:p>
        </p:txBody>
      </p:sp>
      <p:sp>
        <p:nvSpPr>
          <p:cNvPr id="3" name="Content Placeholder 2"/>
          <p:cNvSpPr>
            <a:spLocks noGrp="1"/>
          </p:cNvSpPr>
          <p:nvPr>
            <p:ph sz="quarter" idx="1"/>
          </p:nvPr>
        </p:nvSpPr>
        <p:spPr/>
        <p:txBody>
          <a:bodyPr>
            <a:noAutofit/>
          </a:bodyPr>
          <a:lstStyle/>
          <a:p>
            <a:pPr marL="514350" lvl="0" indent="-514350" algn="just">
              <a:buFont typeface="+mj-lt"/>
              <a:buAutoNum type="arabicPeriod"/>
            </a:pPr>
            <a:r>
              <a:rPr lang="en-US" sz="3600" dirty="0"/>
              <a:t>Difficulty in retrieving /searching and erroneous recording of patient’s information that causes delays and inaccuracy of patient’s records;</a:t>
            </a:r>
          </a:p>
          <a:p>
            <a:pPr marL="514350" indent="-514350" algn="just">
              <a:buFont typeface="+mj-lt"/>
              <a:buAutoNum type="arabicPeriod"/>
            </a:pPr>
            <a:r>
              <a:rPr lang="en-US" sz="3600" dirty="0"/>
              <a:t>Disorderly/disorganized accommodation of patients due to poor scheduling of appointments that causes limited accommodation of patients;</a:t>
            </a:r>
          </a:p>
          <a:p>
            <a:pPr marL="514350" lvl="0" indent="-514350" algn="just">
              <a:buFont typeface="+mj-lt"/>
              <a:buAutoNum type="arabicPeriod"/>
            </a:pPr>
            <a:endParaRPr lang="en-US" sz="3600" dirty="0"/>
          </a:p>
          <a:p>
            <a:pPr marL="514350" indent="-514350" algn="just">
              <a:buFont typeface="+mj-lt"/>
              <a:buAutoNum type="arabicPeriod"/>
            </a:pPr>
            <a:endParaRPr lang="en-US" sz="3600"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the Problems</a:t>
            </a:r>
          </a:p>
        </p:txBody>
      </p:sp>
      <p:sp>
        <p:nvSpPr>
          <p:cNvPr id="3" name="Content Placeholder 2"/>
          <p:cNvSpPr>
            <a:spLocks noGrp="1"/>
          </p:cNvSpPr>
          <p:nvPr>
            <p:ph sz="quarter" idx="1"/>
          </p:nvPr>
        </p:nvSpPr>
        <p:spPr/>
        <p:txBody>
          <a:bodyPr>
            <a:noAutofit/>
          </a:bodyPr>
          <a:lstStyle/>
          <a:p>
            <a:pPr marL="514350" indent="-514350" algn="just">
              <a:buFont typeface="+mj-lt"/>
              <a:buAutoNum type="arabicPeriod" startAt="3"/>
            </a:pPr>
            <a:r>
              <a:rPr lang="en-US" sz="3600" dirty="0"/>
              <a:t>Erroneous calculation of the bills and income from the patient that causes delays in generating the report like the monthly collections and other related reports;</a:t>
            </a:r>
          </a:p>
          <a:p>
            <a:pPr marL="514350" indent="-514350" algn="just">
              <a:buFont typeface="+mj-lt"/>
              <a:buAutoNum type="arabicPeriod" startAt="4"/>
            </a:pPr>
            <a:r>
              <a:rPr lang="en-US" sz="3600" dirty="0"/>
              <a:t>Inaccurate recording of the inventory supplies that causes shortage of supplies and limit the accommodation of providing services to the patients.</a:t>
            </a:r>
          </a:p>
          <a:p>
            <a:pPr marL="514350" lvl="0" indent="-514350" algn="just">
              <a:buNone/>
            </a:pPr>
            <a:endParaRPr lang="en-US" sz="3600" dirty="0"/>
          </a:p>
          <a:p>
            <a:pPr marL="514350" indent="-514350" algn="just">
              <a:buFont typeface="+mj-lt"/>
              <a:buAutoNum type="arabicPeriod"/>
            </a:pPr>
            <a:endParaRPr lang="en-US" sz="3600"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Objective</a:t>
            </a:r>
          </a:p>
        </p:txBody>
      </p:sp>
      <p:sp>
        <p:nvSpPr>
          <p:cNvPr id="3" name="Content Placeholder 2"/>
          <p:cNvSpPr>
            <a:spLocks noGrp="1"/>
          </p:cNvSpPr>
          <p:nvPr>
            <p:ph sz="quarter" idx="1"/>
          </p:nvPr>
        </p:nvSpPr>
        <p:spPr/>
        <p:txBody>
          <a:bodyPr>
            <a:normAutofit/>
          </a:bodyPr>
          <a:lstStyle/>
          <a:p>
            <a:pPr marL="514350" indent="-514350" algn="just">
              <a:buNone/>
            </a:pPr>
            <a:r>
              <a:rPr lang="en-US" sz="4000" dirty="0" smtClean="0"/>
              <a:t>		To </a:t>
            </a:r>
            <a:r>
              <a:rPr lang="en-US" sz="4000" dirty="0"/>
              <a:t>create and develop a Patient Information System that will make the workflow easy and fast service for patient in St. Louise de </a:t>
            </a:r>
            <a:r>
              <a:rPr lang="en-US" sz="4000" dirty="0" err="1"/>
              <a:t>Marillac</a:t>
            </a:r>
            <a:r>
              <a:rPr lang="en-US" sz="4000" dirty="0"/>
              <a:t>.</a:t>
            </a:r>
          </a:p>
          <a:p>
            <a:pPr marL="514350" indent="-514350" algn="just">
              <a:buNone/>
            </a:pPr>
            <a:endParaRPr lang="en-US" sz="4000"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Objectives</a:t>
            </a:r>
          </a:p>
        </p:txBody>
      </p:sp>
      <p:sp>
        <p:nvSpPr>
          <p:cNvPr id="3" name="Content Placeholder 2"/>
          <p:cNvSpPr>
            <a:spLocks noGrp="1"/>
          </p:cNvSpPr>
          <p:nvPr>
            <p:ph sz="quarter" idx="1"/>
          </p:nvPr>
        </p:nvSpPr>
        <p:spPr/>
        <p:txBody>
          <a:bodyPr>
            <a:normAutofit/>
          </a:bodyPr>
          <a:lstStyle/>
          <a:p>
            <a:pPr marL="514350" lvl="0" indent="-514350" algn="just">
              <a:buFont typeface="+mj-lt"/>
              <a:buAutoNum type="arabicPeriod"/>
            </a:pPr>
            <a:r>
              <a:rPr lang="en-US" sz="3200" dirty="0"/>
              <a:t>To develop a Patient Management Module that allows medical staff to enter patient’s information, to easily locate and update the </a:t>
            </a:r>
            <a:r>
              <a:rPr lang="en-US" sz="3200" dirty="0" smtClean="0"/>
              <a:t>patient’s information</a:t>
            </a:r>
            <a:r>
              <a:rPr lang="en-US" sz="3200" dirty="0"/>
              <a:t>;</a:t>
            </a:r>
          </a:p>
          <a:p>
            <a:pPr marL="514350" lvl="0" indent="-514350" algn="just">
              <a:buFont typeface="+mj-lt"/>
              <a:buAutoNum type="arabicPeriod"/>
            </a:pPr>
            <a:r>
              <a:rPr lang="en-US" sz="3200" dirty="0"/>
              <a:t>To create a Schedule Module to easily manage the order of accommodating patients, cancel and update appointments and schedule;</a:t>
            </a:r>
          </a:p>
          <a:p>
            <a:pPr marL="514350" indent="-514350" algn="just">
              <a:buFont typeface="+mj-lt"/>
              <a:buAutoNum type="arabicPeriod"/>
            </a:pPr>
            <a:endParaRPr lang="en-US" sz="3200" dirty="0"/>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Objectives</a:t>
            </a:r>
          </a:p>
        </p:txBody>
      </p:sp>
      <p:sp>
        <p:nvSpPr>
          <p:cNvPr id="3" name="Content Placeholder 2"/>
          <p:cNvSpPr>
            <a:spLocks noGrp="1"/>
          </p:cNvSpPr>
          <p:nvPr>
            <p:ph sz="quarter" idx="1"/>
          </p:nvPr>
        </p:nvSpPr>
        <p:spPr/>
        <p:txBody>
          <a:bodyPr>
            <a:normAutofit/>
          </a:bodyPr>
          <a:lstStyle/>
          <a:p>
            <a:pPr marL="514350" lvl="0" indent="-514350" algn="just">
              <a:buFont typeface="+mj-lt"/>
              <a:buAutoNum type="arabicPeriod" startAt="3"/>
            </a:pPr>
            <a:r>
              <a:rPr lang="en-US" sz="3200" dirty="0"/>
              <a:t>To develop a Doctor Management Module that allows the easy updating of patient’s medical information;</a:t>
            </a:r>
          </a:p>
          <a:p>
            <a:pPr marL="514350" lvl="0" indent="-514350" algn="just">
              <a:buFont typeface="+mj-lt"/>
              <a:buAutoNum type="arabicPeriod" startAt="3"/>
            </a:pPr>
            <a:r>
              <a:rPr lang="en-PH" sz="3200" dirty="0"/>
              <a:t>To create a Payment Transaction Module that can quickly or automatically calculate bills and store records of each patient's payment transactions;</a:t>
            </a:r>
            <a:endParaRPr lang="en-US" sz="3200" dirty="0"/>
          </a:p>
          <a:p>
            <a:pPr marL="514350" indent="-514350" algn="just">
              <a:buFont typeface="+mj-lt"/>
              <a:buAutoNum type="arabicPeriod" startAt="3"/>
            </a:pPr>
            <a:endParaRPr lang="en-US" sz="3200"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283</TotalTime>
  <Words>425</Words>
  <Application>Microsoft Office PowerPoint</Application>
  <PresentationFormat>On-screen Show (4:3)</PresentationFormat>
  <Paragraphs>76</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Patient information system for st. louise de marillac</vt:lpstr>
      <vt:lpstr>Members:</vt:lpstr>
      <vt:lpstr> introduction statement of the problems objectives conceptual framework scope &amp; limitations significance of the study methodology  </vt:lpstr>
      <vt:lpstr>Introduction</vt:lpstr>
      <vt:lpstr>Statement of the Problems</vt:lpstr>
      <vt:lpstr>Statement of the Problems</vt:lpstr>
      <vt:lpstr>General Objective</vt:lpstr>
      <vt:lpstr>Specific Objectives</vt:lpstr>
      <vt:lpstr>Specific Objectives</vt:lpstr>
      <vt:lpstr>Specific Objectives</vt:lpstr>
      <vt:lpstr>Conceptual Framework</vt:lpstr>
      <vt:lpstr>Scope &amp; Limitations</vt:lpstr>
      <vt:lpstr>Significance of the Study</vt:lpstr>
      <vt:lpstr>Methodology</vt:lpstr>
      <vt:lpstr>Methodology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information system for st. louise de marillac</dc:title>
  <dc:creator>Osayris Erigbuagas</dc:creator>
  <cp:lastModifiedBy>Osayris Erigbuagas</cp:lastModifiedBy>
  <cp:revision>52</cp:revision>
  <dcterms:created xsi:type="dcterms:W3CDTF">2021-10-05T07:49:02Z</dcterms:created>
  <dcterms:modified xsi:type="dcterms:W3CDTF">2021-10-08T00:55:35Z</dcterms:modified>
</cp:coreProperties>
</file>