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52" r:id="rId4"/>
  </p:sldMasterIdLst>
  <p:notesMasterIdLst>
    <p:notesMasterId r:id="rId51"/>
  </p:notesMasterIdLst>
  <p:handoutMasterIdLst>
    <p:handoutMasterId r:id="rId52"/>
  </p:handoutMasterIdLst>
  <p:sldIdLst>
    <p:sldId id="256" r:id="rId5"/>
    <p:sldId id="316" r:id="rId6"/>
    <p:sldId id="440" r:id="rId7"/>
    <p:sldId id="317" r:id="rId8"/>
    <p:sldId id="385" r:id="rId9"/>
    <p:sldId id="389" r:id="rId10"/>
    <p:sldId id="390" r:id="rId11"/>
    <p:sldId id="352" r:id="rId12"/>
    <p:sldId id="402" r:id="rId13"/>
    <p:sldId id="460" r:id="rId14"/>
    <p:sldId id="406" r:id="rId15"/>
    <p:sldId id="456" r:id="rId16"/>
    <p:sldId id="443" r:id="rId17"/>
    <p:sldId id="407" r:id="rId18"/>
    <p:sldId id="450" r:id="rId19"/>
    <p:sldId id="444" r:id="rId20"/>
    <p:sldId id="428" r:id="rId21"/>
    <p:sldId id="471" r:id="rId22"/>
    <p:sldId id="445" r:id="rId23"/>
    <p:sldId id="472" r:id="rId24"/>
    <p:sldId id="474" r:id="rId25"/>
    <p:sldId id="475" r:id="rId26"/>
    <p:sldId id="409" r:id="rId27"/>
    <p:sldId id="451" r:id="rId28"/>
    <p:sldId id="430" r:id="rId29"/>
    <p:sldId id="431" r:id="rId30"/>
    <p:sldId id="446" r:id="rId31"/>
    <p:sldId id="415" r:id="rId32"/>
    <p:sldId id="426" r:id="rId33"/>
    <p:sldId id="335" r:id="rId34"/>
    <p:sldId id="433" r:id="rId35"/>
    <p:sldId id="452" r:id="rId36"/>
    <p:sldId id="453" r:id="rId37"/>
    <p:sldId id="459" r:id="rId38"/>
    <p:sldId id="458" r:id="rId39"/>
    <p:sldId id="461" r:id="rId40"/>
    <p:sldId id="464" r:id="rId41"/>
    <p:sldId id="467" r:id="rId42"/>
    <p:sldId id="468" r:id="rId43"/>
    <p:sldId id="469" r:id="rId44"/>
    <p:sldId id="470" r:id="rId45"/>
    <p:sldId id="473" r:id="rId46"/>
    <p:sldId id="476" r:id="rId47"/>
    <p:sldId id="448" r:id="rId48"/>
    <p:sldId id="447" r:id="rId49"/>
    <p:sldId id="449" r:id="rId50"/>
  </p:sldIdLst>
  <p:sldSz cx="9906000" cy="6858000" type="A4"/>
  <p:notesSz cx="7099300" cy="10234613"/>
  <p:embeddedFontLst>
    <p:embeddedFont>
      <p:font typeface="Book Antiqua" panose="02040602050305030304" pitchFamily="18" charset="0"/>
      <p:regular r:id="rId53"/>
      <p:bold r:id="rId54"/>
      <p:italic r:id="rId55"/>
      <p:boldItalic r:id="rId56"/>
    </p:embeddedFont>
    <p:embeddedFont>
      <p:font typeface="Garamond" panose="02020404030301010803" pitchFamily="18" charset="0"/>
      <p:regular r:id="rId57"/>
      <p:bold r:id="rId58"/>
      <p:italic r:id="rId59"/>
    </p:embeddedFont>
    <p:embeddedFont>
      <p:font typeface="News Gothic MT" panose="020B0504020203020204" pitchFamily="34" charset="0"/>
      <p:regular r:id="rId60"/>
      <p:bold r:id="rId61"/>
      <p:italic r:id="rId62"/>
    </p:embeddedFont>
    <p:embeddedFont>
      <p:font typeface="Verdana" panose="020B0604030504040204" pitchFamily="34" charset="0"/>
      <p:regular r:id="rId63"/>
      <p:bold r:id="rId64"/>
      <p:italic r:id="rId65"/>
      <p:boldItalic r:id="rId66"/>
    </p:embeddedFont>
  </p:embeddedFont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238" userDrawn="1">
          <p15:clr>
            <a:srgbClr val="A4A3A4"/>
          </p15:clr>
        </p15:guide>
        <p15:guide id="2" pos="306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Rg st="22" end="46"/>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418F88"/>
    <a:srgbClr val="FF3300"/>
    <a:srgbClr val="3399FF"/>
    <a:srgbClr val="FF6699"/>
    <a:srgbClr val="33CC33"/>
    <a:srgbClr val="00FFFF"/>
    <a:srgbClr val="66FF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4249" autoAdjust="0"/>
  </p:normalViewPr>
  <p:slideViewPr>
    <p:cSldViewPr>
      <p:cViewPr varScale="1">
        <p:scale>
          <a:sx n="68" d="100"/>
          <a:sy n="68" d="100"/>
        </p:scale>
        <p:origin x="64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34" y="-1656"/>
      </p:cViewPr>
      <p:guideLst>
        <p:guide orient="horz" pos="2238"/>
        <p:guide pos="30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1.fntdata"/><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font" Target="fonts/font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550910" y="252020"/>
            <a:ext cx="6147882" cy="512222"/>
          </a:xfrm>
          <a:prstGeom prst="rect">
            <a:avLst/>
          </a:prstGeom>
          <a:noFill/>
          <a:ln w="9525">
            <a:noFill/>
            <a:miter lim="800000"/>
            <a:headEnd/>
            <a:tailEnd/>
          </a:ln>
          <a:effectLst/>
        </p:spPr>
        <p:txBody>
          <a:bodyPr vert="horz" wrap="square" lIns="19973" tIns="0" rIns="19973" bIns="0" numCol="1" anchor="t" anchorCtr="0" compatLnSpc="1">
            <a:prstTxWarp prst="textNoShape">
              <a:avLst/>
            </a:prstTxWarp>
          </a:bodyPr>
          <a:lstStyle>
            <a:lvl1pPr defTabSz="959882">
              <a:defRPr sz="1000" i="1"/>
            </a:lvl1pPr>
          </a:lstStyle>
          <a:p>
            <a:r>
              <a:rPr lang="en-US" dirty="0"/>
              <a:t>School of Information Technology, NYP 	                IT2201 / IT2601 / IT2621 / IT2521 / IT2323</a:t>
            </a:r>
            <a:endParaRPr lang="en-SG" dirty="0"/>
          </a:p>
          <a:p>
            <a:r>
              <a:rPr lang="en-US" dirty="0"/>
              <a:t> 				    Database Management Systems</a:t>
            </a:r>
          </a:p>
        </p:txBody>
      </p:sp>
      <p:sp>
        <p:nvSpPr>
          <p:cNvPr id="4099" name="Rectangle 3"/>
          <p:cNvSpPr>
            <a:spLocks noGrp="1" noChangeArrowheads="1"/>
          </p:cNvSpPr>
          <p:nvPr>
            <p:ph type="sldNum" sz="quarter" idx="3"/>
          </p:nvPr>
        </p:nvSpPr>
        <p:spPr bwMode="auto">
          <a:xfrm>
            <a:off x="4776101" y="9665115"/>
            <a:ext cx="1772290" cy="351384"/>
          </a:xfrm>
          <a:prstGeom prst="rect">
            <a:avLst/>
          </a:prstGeom>
          <a:noFill/>
          <a:ln w="9525">
            <a:noFill/>
            <a:miter lim="800000"/>
            <a:headEnd/>
            <a:tailEnd/>
          </a:ln>
          <a:effectLst/>
        </p:spPr>
        <p:txBody>
          <a:bodyPr vert="horz" wrap="square" lIns="19973" tIns="0" rIns="19973" bIns="0" numCol="1" anchor="b" anchorCtr="0" compatLnSpc="1">
            <a:prstTxWarp prst="textNoShape">
              <a:avLst/>
            </a:prstTxWarp>
          </a:bodyPr>
          <a:lstStyle>
            <a:lvl1pPr algn="r" defTabSz="959882">
              <a:defRPr sz="1000" i="1"/>
            </a:lvl1pPr>
          </a:lstStyle>
          <a:p>
            <a:pPr>
              <a:defRPr/>
            </a:pPr>
            <a:r>
              <a:rPr lang="en-US" dirty="0"/>
              <a:t>Page </a:t>
            </a:r>
            <a:fld id="{B6B4F468-B50C-4FD1-99C8-D78F320E4854}" type="slidenum">
              <a:rPr lang="en-US"/>
              <a:pPr>
                <a:defRPr/>
              </a:pPr>
              <a:t>‹#›</a:t>
            </a:fld>
            <a:endParaRPr lang="en-US" dirty="0"/>
          </a:p>
          <a:p>
            <a:pPr>
              <a:defRPr/>
            </a:pPr>
            <a:r>
              <a:rPr lang="en-US" dirty="0"/>
              <a:t>AY2019/2020 S1</a:t>
            </a:r>
          </a:p>
        </p:txBody>
      </p:sp>
      <p:sp>
        <p:nvSpPr>
          <p:cNvPr id="4100" name="Rectangle 4"/>
          <p:cNvSpPr>
            <a:spLocks noGrp="1" noChangeArrowheads="1"/>
          </p:cNvSpPr>
          <p:nvPr>
            <p:ph type="ftr" sz="quarter" idx="2"/>
          </p:nvPr>
        </p:nvSpPr>
        <p:spPr bwMode="auto">
          <a:xfrm>
            <a:off x="550910" y="9665115"/>
            <a:ext cx="3995231" cy="351846"/>
          </a:xfrm>
          <a:prstGeom prst="rect">
            <a:avLst/>
          </a:prstGeom>
          <a:noFill/>
          <a:ln w="9525">
            <a:noFill/>
            <a:miter lim="800000"/>
            <a:headEnd/>
            <a:tailEnd/>
          </a:ln>
          <a:effectLst/>
        </p:spPr>
        <p:txBody>
          <a:bodyPr vert="horz" wrap="square" lIns="19973" tIns="0" rIns="19973" bIns="0" numCol="1" anchor="b" anchorCtr="0" compatLnSpc="1">
            <a:prstTxWarp prst="textNoShape">
              <a:avLst/>
            </a:prstTxWarp>
          </a:bodyPr>
          <a:lstStyle>
            <a:lvl1pPr defTabSz="959882">
              <a:defRPr sz="1000" i="1"/>
            </a:lvl1pPr>
          </a:lstStyle>
          <a:p>
            <a:pPr>
              <a:defRPr/>
            </a:pPr>
            <a:r>
              <a:rPr lang="en-US" dirty="0"/>
              <a:t>Unit 8a : SQL (Basic SELECT)</a:t>
            </a:r>
          </a:p>
          <a:p>
            <a:pPr>
              <a:defRPr/>
            </a:pPr>
            <a:endParaRPr lang="en-US" dirty="0"/>
          </a:p>
        </p:txBody>
      </p:sp>
    </p:spTree>
    <p:extLst>
      <p:ext uri="{BB962C8B-B14F-4D97-AF65-F5344CB8AC3E}">
        <p14:creationId xmlns:p14="http://schemas.microsoft.com/office/powerpoint/2010/main" val="399565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6553"/>
            <a:ext cx="3077321" cy="523677"/>
          </a:xfrm>
          <a:prstGeom prst="rect">
            <a:avLst/>
          </a:prstGeom>
          <a:noFill/>
          <a:ln w="9525">
            <a:noFill/>
            <a:miter lim="800000"/>
            <a:headEnd/>
            <a:tailEnd/>
          </a:ln>
          <a:effectLst/>
        </p:spPr>
        <p:txBody>
          <a:bodyPr vert="horz" wrap="square" lIns="19973" tIns="0" rIns="19973" bIns="0" numCol="1" anchor="t" anchorCtr="0" compatLnSpc="1">
            <a:prstTxWarp prst="textNoShape">
              <a:avLst/>
            </a:prstTxWarp>
          </a:bodyPr>
          <a:lstStyle>
            <a:lvl1pPr defTabSz="959882">
              <a:defRPr sz="1000" i="1">
                <a:latin typeface="Book Antiqua" pitchFamily="18" charset="0"/>
              </a:defRPr>
            </a:lvl1pPr>
          </a:lstStyle>
          <a:p>
            <a:pPr>
              <a:defRPr/>
            </a:pPr>
            <a:endParaRPr lang="en-US"/>
          </a:p>
        </p:txBody>
      </p:sp>
      <p:sp>
        <p:nvSpPr>
          <p:cNvPr id="2051" name="Rectangle 3"/>
          <p:cNvSpPr>
            <a:spLocks noGrp="1" noChangeArrowheads="1"/>
          </p:cNvSpPr>
          <p:nvPr>
            <p:ph type="dt" idx="1"/>
          </p:nvPr>
        </p:nvSpPr>
        <p:spPr bwMode="auto">
          <a:xfrm>
            <a:off x="4021979" y="-44185"/>
            <a:ext cx="3077321" cy="523678"/>
          </a:xfrm>
          <a:prstGeom prst="rect">
            <a:avLst/>
          </a:prstGeom>
          <a:noFill/>
          <a:ln w="9525">
            <a:noFill/>
            <a:miter lim="800000"/>
            <a:headEnd/>
            <a:tailEnd/>
          </a:ln>
          <a:effectLst/>
        </p:spPr>
        <p:txBody>
          <a:bodyPr vert="horz" wrap="square" lIns="19973" tIns="0" rIns="19973" bIns="0" numCol="1" anchor="t" anchorCtr="0" compatLnSpc="1">
            <a:prstTxWarp prst="textNoShape">
              <a:avLst/>
            </a:prstTxWarp>
          </a:bodyPr>
          <a:lstStyle>
            <a:lvl1pPr algn="r" defTabSz="959882">
              <a:defRPr sz="1000" i="1">
                <a:latin typeface="Book Antiqua" pitchFamily="18" charset="0"/>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781050" y="749300"/>
            <a:ext cx="5538788" cy="38354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709762" y="4853832"/>
            <a:ext cx="5755823" cy="4835831"/>
          </a:xfrm>
          <a:prstGeom prst="rect">
            <a:avLst/>
          </a:prstGeom>
          <a:noFill/>
          <a:ln w="9525">
            <a:noFill/>
            <a:miter lim="800000"/>
            <a:headEnd/>
            <a:tailEnd/>
          </a:ln>
          <a:effectLst/>
        </p:spPr>
        <p:txBody>
          <a:bodyPr vert="horz" wrap="square" lIns="96535" tIns="48268" rIns="96535" bIns="482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326152" y="9463826"/>
            <a:ext cx="2751169" cy="436943"/>
          </a:xfrm>
          <a:prstGeom prst="rect">
            <a:avLst/>
          </a:prstGeom>
          <a:noFill/>
          <a:ln w="9525">
            <a:noFill/>
            <a:miter lim="800000"/>
            <a:headEnd/>
            <a:tailEnd/>
          </a:ln>
          <a:effectLst/>
        </p:spPr>
        <p:txBody>
          <a:bodyPr vert="horz" wrap="square" lIns="19973" tIns="0" rIns="19973" bIns="0" numCol="1" anchor="b" anchorCtr="0" compatLnSpc="1">
            <a:prstTxWarp prst="textNoShape">
              <a:avLst/>
            </a:prstTxWarp>
          </a:bodyPr>
          <a:lstStyle>
            <a:lvl1pPr defTabSz="959882">
              <a:defRPr sz="1000" i="1">
                <a:latin typeface="Book Antiqua"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780323" y="9539105"/>
            <a:ext cx="3077320" cy="435307"/>
          </a:xfrm>
          <a:prstGeom prst="rect">
            <a:avLst/>
          </a:prstGeom>
          <a:noFill/>
          <a:ln w="9525">
            <a:noFill/>
            <a:miter lim="800000"/>
            <a:headEnd/>
            <a:tailEnd/>
          </a:ln>
          <a:effectLst/>
        </p:spPr>
        <p:txBody>
          <a:bodyPr vert="horz" wrap="square" lIns="19973" tIns="0" rIns="19973" bIns="0" numCol="1" anchor="b" anchorCtr="0" compatLnSpc="1">
            <a:prstTxWarp prst="textNoShape">
              <a:avLst/>
            </a:prstTxWarp>
          </a:bodyPr>
          <a:lstStyle>
            <a:lvl1pPr algn="r" defTabSz="959882">
              <a:defRPr sz="1000" i="1">
                <a:latin typeface="Book Antiqua" pitchFamily="18" charset="0"/>
              </a:defRPr>
            </a:lvl1pPr>
          </a:lstStyle>
          <a:p>
            <a:pPr>
              <a:defRPr/>
            </a:pPr>
            <a:fld id="{1BC4B081-96A2-4965-95B6-89F322076869}" type="slidenum">
              <a:rPr lang="en-US"/>
              <a:pPr>
                <a:defRPr/>
              </a:pPr>
              <a:t>‹#›</a:t>
            </a:fld>
            <a:endParaRPr lang="en-US"/>
          </a:p>
        </p:txBody>
      </p:sp>
      <p:sp>
        <p:nvSpPr>
          <p:cNvPr id="158724" name="Rectangle 2052"/>
          <p:cNvSpPr>
            <a:spLocks noChangeArrowheads="1"/>
          </p:cNvSpPr>
          <p:nvPr/>
        </p:nvSpPr>
        <p:spPr bwMode="auto">
          <a:xfrm>
            <a:off x="403888" y="170196"/>
            <a:ext cx="2839044" cy="450035"/>
          </a:xfrm>
          <a:prstGeom prst="rect">
            <a:avLst/>
          </a:prstGeom>
          <a:noFill/>
          <a:ln w="9525">
            <a:noFill/>
            <a:miter lim="800000"/>
            <a:headEnd/>
            <a:tailEnd/>
          </a:ln>
          <a:effectLst/>
        </p:spPr>
        <p:txBody>
          <a:bodyPr lIns="19682" tIns="0" rIns="19682" bIns="0"/>
          <a:lstStyle/>
          <a:p>
            <a:pPr defTabSz="944961">
              <a:defRPr/>
            </a:pPr>
            <a:r>
              <a:rPr lang="en-US" sz="1000" i="1">
                <a:latin typeface="Book Antiqua" pitchFamily="18" charset="0"/>
              </a:rPr>
              <a:t>School of Information Technology, NYP</a:t>
            </a:r>
          </a:p>
        </p:txBody>
      </p:sp>
      <p:sp>
        <p:nvSpPr>
          <p:cNvPr id="158725" name="Rectangle 2053"/>
          <p:cNvSpPr>
            <a:spLocks noChangeArrowheads="1"/>
          </p:cNvSpPr>
          <p:nvPr/>
        </p:nvSpPr>
        <p:spPr bwMode="auto">
          <a:xfrm>
            <a:off x="3472760" y="170195"/>
            <a:ext cx="3222652" cy="374757"/>
          </a:xfrm>
          <a:prstGeom prst="rect">
            <a:avLst/>
          </a:prstGeom>
          <a:noFill/>
          <a:ln w="9525">
            <a:noFill/>
            <a:miter lim="800000"/>
            <a:headEnd/>
            <a:tailEnd/>
          </a:ln>
          <a:effectLst/>
        </p:spPr>
        <p:txBody>
          <a:bodyPr lIns="19682" tIns="0" rIns="19682" bIns="0"/>
          <a:lstStyle/>
          <a:p>
            <a:pPr algn="r">
              <a:defRPr/>
            </a:pPr>
            <a:r>
              <a:rPr lang="en-US" sz="1000" i="1" dirty="0"/>
              <a:t>IT2201 / IT2601 / IT2621 / IT2521/ IT2323</a:t>
            </a:r>
          </a:p>
          <a:p>
            <a:pPr algn="r">
              <a:defRPr/>
            </a:pPr>
            <a:r>
              <a:rPr lang="en-US" sz="1000" i="1" dirty="0"/>
              <a:t>	Database Management Systems</a:t>
            </a:r>
          </a:p>
        </p:txBody>
      </p:sp>
      <p:sp>
        <p:nvSpPr>
          <p:cNvPr id="158726" name="Rectangle 2054"/>
          <p:cNvSpPr>
            <a:spLocks noChangeArrowheads="1"/>
          </p:cNvSpPr>
          <p:nvPr/>
        </p:nvSpPr>
        <p:spPr bwMode="auto">
          <a:xfrm>
            <a:off x="326152" y="9539105"/>
            <a:ext cx="2742719" cy="435307"/>
          </a:xfrm>
          <a:prstGeom prst="rect">
            <a:avLst/>
          </a:prstGeom>
          <a:noFill/>
          <a:ln w="9525">
            <a:noFill/>
            <a:miter lim="800000"/>
            <a:headEnd/>
            <a:tailEnd/>
          </a:ln>
          <a:effectLst/>
        </p:spPr>
        <p:txBody>
          <a:bodyPr lIns="19682" tIns="0" rIns="19682" bIns="0" anchor="b"/>
          <a:lstStyle/>
          <a:p>
            <a:pPr defTabSz="944961">
              <a:defRPr/>
            </a:pPr>
            <a:r>
              <a:rPr lang="en-US" sz="1000" i="1">
                <a:latin typeface="Book Antiqua" pitchFamily="18" charset="0"/>
              </a:rPr>
              <a:t>Unit 8a SQL (Basic SELECT)</a:t>
            </a:r>
          </a:p>
        </p:txBody>
      </p:sp>
      <p:sp>
        <p:nvSpPr>
          <p:cNvPr id="158727" name="Rectangle 2055"/>
          <p:cNvSpPr>
            <a:spLocks noChangeArrowheads="1"/>
          </p:cNvSpPr>
          <p:nvPr/>
        </p:nvSpPr>
        <p:spPr bwMode="auto">
          <a:xfrm>
            <a:off x="4006770" y="9828764"/>
            <a:ext cx="3068871" cy="435307"/>
          </a:xfrm>
          <a:prstGeom prst="rect">
            <a:avLst/>
          </a:prstGeom>
          <a:noFill/>
          <a:ln w="9525">
            <a:noFill/>
            <a:miter lim="800000"/>
            <a:headEnd/>
            <a:tailEnd/>
          </a:ln>
          <a:effectLst/>
        </p:spPr>
        <p:txBody>
          <a:bodyPr lIns="19682" tIns="0" rIns="19682" bIns="0" anchor="b"/>
          <a:lstStyle/>
          <a:p>
            <a:pPr algn="r" defTabSz="944961">
              <a:defRPr/>
            </a:pPr>
            <a:endParaRPr lang="en-GB" sz="1000" i="1">
              <a:latin typeface="Book Antiqua" pitchFamily="18" charset="0"/>
            </a:endParaRPr>
          </a:p>
        </p:txBody>
      </p:sp>
    </p:spTree>
    <p:extLst>
      <p:ext uri="{BB962C8B-B14F-4D97-AF65-F5344CB8AC3E}">
        <p14:creationId xmlns:p14="http://schemas.microsoft.com/office/powerpoint/2010/main" val="1081734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mysql.com/doc/refman/8.0/en/string-functions.html#function_conca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mysql.com/doc/refman/8.0/en/string-functions.html#function_concat-w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mysql.com/doc/refman/8.0/en/string-functions.html#function_concat"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5C593B6-EE86-4BE5-B65F-1BB72CEFF23F}" type="slidenum">
              <a:rPr lang="en-US" smtClean="0"/>
              <a:pPr/>
              <a:t>1</a:t>
            </a:fld>
            <a:endParaRPr lang="en-US"/>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p:spPr>
        <p:txBody>
          <a:bodyPr/>
          <a:lstStyle/>
          <a:p>
            <a:r>
              <a:rPr lang="en-GB" dirty="0"/>
              <a:t>In Unit 1, when we introduce DBMS, we mentioned that DBMS is a software system which </a:t>
            </a:r>
            <a:r>
              <a:rPr lang="en-US" dirty="0"/>
              <a:t>enables users to define, create, and maintain the database.</a:t>
            </a:r>
          </a:p>
          <a:p>
            <a:endParaRPr lang="en-US" dirty="0"/>
          </a:p>
          <a:p>
            <a:r>
              <a:rPr lang="en-US" dirty="0"/>
              <a:t>How this is achieved is through the provision of a set of </a:t>
            </a:r>
            <a:r>
              <a:rPr lang="en-US" b="1" dirty="0"/>
              <a:t>database language</a:t>
            </a:r>
            <a:r>
              <a:rPr lang="en-US" dirty="0"/>
              <a:t> called </a:t>
            </a:r>
            <a:r>
              <a:rPr lang="en-US" b="1" dirty="0"/>
              <a:t>SQL</a:t>
            </a:r>
            <a:r>
              <a:rPr lang="en-US" dirty="0"/>
              <a:t>, or </a:t>
            </a:r>
            <a:r>
              <a:rPr lang="en-US" b="1" dirty="0"/>
              <a:t>Structured Query Language</a:t>
            </a:r>
            <a:r>
              <a:rPr lang="en-US" dirty="0"/>
              <a:t>, which allows us to create database and relation (table) structures, and to manipulate data in the database.</a:t>
            </a:r>
          </a:p>
          <a:p>
            <a:endParaRPr lang="en-US" dirty="0"/>
          </a:p>
          <a:p>
            <a:r>
              <a:rPr lang="en-US" dirty="0"/>
              <a:t>In this Unit, you are going to learn more about SQL.</a:t>
            </a:r>
          </a:p>
          <a:p>
            <a:endParaRPr lang="en-GB" dirty="0"/>
          </a:p>
        </p:txBody>
      </p:sp>
    </p:spTree>
    <p:extLst>
      <p:ext uri="{BB962C8B-B14F-4D97-AF65-F5344CB8AC3E}">
        <p14:creationId xmlns:p14="http://schemas.microsoft.com/office/powerpoint/2010/main" val="232881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C041087-C6D6-4314-A0FD-63580B26E1F4}" type="slidenum">
              <a:rPr lang="en-US" smtClean="0"/>
              <a:pPr/>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GB" dirty="0"/>
              <a:t>This slide present a summary of the </a:t>
            </a:r>
            <a:r>
              <a:rPr lang="en-GB" u="sng" dirty="0"/>
              <a:t>usage</a:t>
            </a:r>
            <a:r>
              <a:rPr lang="en-GB" dirty="0"/>
              <a:t> of each clause.</a:t>
            </a:r>
          </a:p>
          <a:p>
            <a:endParaRPr lang="en-GB" dirty="0"/>
          </a:p>
          <a:p>
            <a:r>
              <a:rPr lang="en-GB" dirty="0"/>
              <a:t>In Unit 8a, we will study the </a:t>
            </a:r>
            <a:r>
              <a:rPr lang="en-GB" u="sng" dirty="0"/>
              <a:t>basic</a:t>
            </a:r>
            <a:r>
              <a:rPr lang="en-GB" dirty="0"/>
              <a:t> SELECT statement, which consists of </a:t>
            </a:r>
            <a:r>
              <a:rPr lang="en-GB" u="sng" dirty="0"/>
              <a:t>4 clauses</a:t>
            </a:r>
            <a:r>
              <a:rPr lang="en-GB" dirty="0"/>
              <a:t> : </a:t>
            </a:r>
          </a:p>
          <a:p>
            <a:r>
              <a:rPr lang="en-GB" b="1" dirty="0"/>
              <a:t>SELECT.. FROM.. WHERE.. ORDER BY..</a:t>
            </a:r>
            <a:r>
              <a:rPr lang="en-GB" dirty="0"/>
              <a:t>. Basically, it is used to select individual records from the table(s). </a:t>
            </a:r>
          </a:p>
          <a:p>
            <a:endParaRPr lang="en-GB" dirty="0"/>
          </a:p>
          <a:p>
            <a:r>
              <a:rPr lang="en-GB" dirty="0"/>
              <a:t>In Unit 8b, we will cover the </a:t>
            </a:r>
            <a:r>
              <a:rPr lang="en-GB" u="sng" dirty="0"/>
              <a:t>advanced</a:t>
            </a:r>
            <a:r>
              <a:rPr lang="en-GB" dirty="0"/>
              <a:t> SELECT statement (includes all the 6 clauses). In advanced SELECT, records retrieved from the table(s) are grouped and summarized, and </a:t>
            </a:r>
            <a:r>
              <a:rPr lang="en-GB" u="sng" dirty="0"/>
              <a:t>summarized results</a:t>
            </a:r>
            <a:r>
              <a:rPr lang="en-GB" dirty="0"/>
              <a:t> are presented to the user.</a:t>
            </a:r>
          </a:p>
          <a:p>
            <a:endParaRPr lang="en-GB" dirty="0"/>
          </a:p>
        </p:txBody>
      </p:sp>
    </p:spTree>
    <p:extLst>
      <p:ext uri="{BB962C8B-B14F-4D97-AF65-F5344CB8AC3E}">
        <p14:creationId xmlns:p14="http://schemas.microsoft.com/office/powerpoint/2010/main" val="3843940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1FDE98B-71B1-4547-9303-CAD94A971587}" type="slidenum">
              <a:rPr lang="en-US" smtClean="0"/>
              <a:pPr/>
              <a:t>11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GB" b="1" u="sng"/>
              <a:t>SELECT .. FROM .. </a:t>
            </a:r>
            <a:r>
              <a:rPr lang="en-GB" u="sng"/>
              <a:t>clause</a:t>
            </a:r>
          </a:p>
          <a:p>
            <a:r>
              <a:rPr lang="en-GB"/>
              <a:t>Recall from Unit 2 that a relation (or table) consists of </a:t>
            </a:r>
            <a:r>
              <a:rPr lang="en-GB" b="1"/>
              <a:t>rows</a:t>
            </a:r>
            <a:r>
              <a:rPr lang="en-GB"/>
              <a:t> and </a:t>
            </a:r>
            <a:r>
              <a:rPr lang="en-GB" b="1"/>
              <a:t>columns</a:t>
            </a:r>
            <a:r>
              <a:rPr lang="en-GB"/>
              <a:t> :</a:t>
            </a:r>
          </a:p>
          <a:p>
            <a:endParaRPr lang="en-GB"/>
          </a:p>
          <a:p>
            <a:endParaRPr lang="en-GB"/>
          </a:p>
          <a:p>
            <a:endParaRPr lang="en-GB"/>
          </a:p>
          <a:p>
            <a:endParaRPr lang="en-GB"/>
          </a:p>
          <a:p>
            <a:endParaRPr lang="en-GB"/>
          </a:p>
          <a:p>
            <a:r>
              <a:rPr lang="en-GB"/>
              <a:t>To retrieve </a:t>
            </a:r>
            <a:r>
              <a:rPr lang="en-GB" u="sng"/>
              <a:t>full details</a:t>
            </a:r>
            <a:r>
              <a:rPr lang="en-GB"/>
              <a:t> of all customers (i.e. </a:t>
            </a:r>
            <a:r>
              <a:rPr lang="en-GB" b="1"/>
              <a:t>all columns, all rows</a:t>
            </a:r>
            <a:r>
              <a:rPr lang="en-GB"/>
              <a:t>), either use the wildcard * or list out all the columns in the SELECT clause.</a:t>
            </a:r>
          </a:p>
          <a:p>
            <a:endParaRPr lang="en-GB"/>
          </a:p>
          <a:p>
            <a:r>
              <a:rPr lang="en-GB"/>
              <a:t>To retrieve </a:t>
            </a:r>
            <a:r>
              <a:rPr lang="en-GB" u="sng"/>
              <a:t>specific information</a:t>
            </a:r>
            <a:r>
              <a:rPr lang="en-GB"/>
              <a:t> of all the customers (i.e. </a:t>
            </a:r>
            <a:r>
              <a:rPr lang="en-GB" b="1"/>
              <a:t>some columns</a:t>
            </a:r>
            <a:r>
              <a:rPr lang="en-GB"/>
              <a:t>), list out those columns in the SELECT clause.</a:t>
            </a:r>
            <a:r>
              <a:rPr lang="en-US"/>
              <a:t> (</a:t>
            </a:r>
            <a:r>
              <a:rPr lang="en-GB"/>
              <a:t>Note : The difference between the two SQLs here is the order in which the columns are displayed in the result.)  </a:t>
            </a:r>
          </a:p>
          <a:p>
            <a:endParaRPr lang="en-GB"/>
          </a:p>
        </p:txBody>
      </p:sp>
      <p:graphicFrame>
        <p:nvGraphicFramePr>
          <p:cNvPr id="407612" name="Group 60"/>
          <p:cNvGraphicFramePr>
            <a:graphicFrameLocks noGrp="1"/>
          </p:cNvGraphicFramePr>
          <p:nvPr/>
        </p:nvGraphicFramePr>
        <p:xfrm>
          <a:off x="1478669" y="5866820"/>
          <a:ext cx="3569084" cy="1012987"/>
        </p:xfrm>
        <a:graphic>
          <a:graphicData uri="http://schemas.openxmlformats.org/drawingml/2006/table">
            <a:tbl>
              <a:tblPr/>
              <a:tblGrid>
                <a:gridCol w="1029582">
                  <a:extLst>
                    <a:ext uri="{9D8B030D-6E8A-4147-A177-3AD203B41FA5}">
                      <a16:colId xmlns:a16="http://schemas.microsoft.com/office/drawing/2014/main" val="20000"/>
                    </a:ext>
                  </a:extLst>
                </a:gridCol>
                <a:gridCol w="653228">
                  <a:extLst>
                    <a:ext uri="{9D8B030D-6E8A-4147-A177-3AD203B41FA5}">
                      <a16:colId xmlns:a16="http://schemas.microsoft.com/office/drawing/2014/main" val="20001"/>
                    </a:ext>
                  </a:extLst>
                </a:gridCol>
                <a:gridCol w="605147">
                  <a:extLst>
                    <a:ext uri="{9D8B030D-6E8A-4147-A177-3AD203B41FA5}">
                      <a16:colId xmlns:a16="http://schemas.microsoft.com/office/drawing/2014/main" val="20002"/>
                    </a:ext>
                  </a:extLst>
                </a:gridCol>
                <a:gridCol w="639965">
                  <a:extLst>
                    <a:ext uri="{9D8B030D-6E8A-4147-A177-3AD203B41FA5}">
                      <a16:colId xmlns:a16="http://schemas.microsoft.com/office/drawing/2014/main" val="20003"/>
                    </a:ext>
                  </a:extLst>
                </a:gridCol>
                <a:gridCol w="641624">
                  <a:extLst>
                    <a:ext uri="{9D8B030D-6E8A-4147-A177-3AD203B41FA5}">
                      <a16:colId xmlns:a16="http://schemas.microsoft.com/office/drawing/2014/main" val="20004"/>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Customer_num</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FName</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LName</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Address</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Zipcode</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Ah Kaw</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Lim</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AMK</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101</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Jennifer</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Tan</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AMK</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102</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Jeffrey</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Koh</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Jurong</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654321</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115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94DB361-F976-433B-B83B-A698745EC817}" type="slidenum">
              <a:rPr lang="en-US" smtClean="0"/>
              <a:pPr/>
              <a:t>12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GB" b="1" u="sng"/>
              <a:t>SELECT .. FROM .. </a:t>
            </a:r>
            <a:r>
              <a:rPr lang="en-GB" u="sng"/>
              <a:t>clause</a:t>
            </a:r>
          </a:p>
          <a:p>
            <a:r>
              <a:rPr lang="en-GB"/>
              <a:t>Recall from Unit 2 that a relation (or table) consists of </a:t>
            </a:r>
            <a:r>
              <a:rPr lang="en-GB" b="1"/>
              <a:t>rows</a:t>
            </a:r>
            <a:r>
              <a:rPr lang="en-GB"/>
              <a:t> and </a:t>
            </a:r>
            <a:r>
              <a:rPr lang="en-GB" b="1"/>
              <a:t>columns</a:t>
            </a:r>
            <a:r>
              <a:rPr lang="en-GB"/>
              <a:t> :</a:t>
            </a:r>
          </a:p>
          <a:p>
            <a:endParaRPr lang="en-GB"/>
          </a:p>
          <a:p>
            <a:endParaRPr lang="en-GB"/>
          </a:p>
          <a:p>
            <a:endParaRPr lang="en-GB"/>
          </a:p>
          <a:p>
            <a:endParaRPr lang="en-GB"/>
          </a:p>
          <a:p>
            <a:endParaRPr lang="en-GB"/>
          </a:p>
          <a:p>
            <a:r>
              <a:rPr lang="en-GB"/>
              <a:t>To retrieve </a:t>
            </a:r>
            <a:r>
              <a:rPr lang="en-GB" u="sng"/>
              <a:t>full details</a:t>
            </a:r>
            <a:r>
              <a:rPr lang="en-GB"/>
              <a:t> of all customers (i.e. </a:t>
            </a:r>
            <a:r>
              <a:rPr lang="en-GB" b="1"/>
              <a:t>all columns, all rows</a:t>
            </a:r>
            <a:r>
              <a:rPr lang="en-GB"/>
              <a:t>), either use the wildcard * or list out all the columns in the SELECT clause.</a:t>
            </a:r>
          </a:p>
          <a:p>
            <a:endParaRPr lang="en-GB"/>
          </a:p>
          <a:p>
            <a:r>
              <a:rPr lang="en-GB"/>
              <a:t>To retrieve </a:t>
            </a:r>
            <a:r>
              <a:rPr lang="en-GB" u="sng"/>
              <a:t>specific information</a:t>
            </a:r>
            <a:r>
              <a:rPr lang="en-GB"/>
              <a:t> of all the customers (i.e. </a:t>
            </a:r>
            <a:r>
              <a:rPr lang="en-GB" b="1"/>
              <a:t>some columns</a:t>
            </a:r>
            <a:r>
              <a:rPr lang="en-GB"/>
              <a:t>), list out those columns in the SELECT clause.</a:t>
            </a:r>
            <a:r>
              <a:rPr lang="en-US"/>
              <a:t> (</a:t>
            </a:r>
            <a:r>
              <a:rPr lang="en-GB"/>
              <a:t>Note : The difference between the two SQLs here is the order in which the columns are displayed in the result.)  </a:t>
            </a:r>
          </a:p>
          <a:p>
            <a:endParaRPr lang="en-GB"/>
          </a:p>
        </p:txBody>
      </p:sp>
      <p:graphicFrame>
        <p:nvGraphicFramePr>
          <p:cNvPr id="407612" name="Group 60"/>
          <p:cNvGraphicFramePr>
            <a:graphicFrameLocks noGrp="1"/>
          </p:cNvGraphicFramePr>
          <p:nvPr/>
        </p:nvGraphicFramePr>
        <p:xfrm>
          <a:off x="1478669" y="5866820"/>
          <a:ext cx="3569084" cy="1012987"/>
        </p:xfrm>
        <a:graphic>
          <a:graphicData uri="http://schemas.openxmlformats.org/drawingml/2006/table">
            <a:tbl>
              <a:tblPr/>
              <a:tblGrid>
                <a:gridCol w="1029582">
                  <a:extLst>
                    <a:ext uri="{9D8B030D-6E8A-4147-A177-3AD203B41FA5}">
                      <a16:colId xmlns:a16="http://schemas.microsoft.com/office/drawing/2014/main" val="20000"/>
                    </a:ext>
                  </a:extLst>
                </a:gridCol>
                <a:gridCol w="653228">
                  <a:extLst>
                    <a:ext uri="{9D8B030D-6E8A-4147-A177-3AD203B41FA5}">
                      <a16:colId xmlns:a16="http://schemas.microsoft.com/office/drawing/2014/main" val="20001"/>
                    </a:ext>
                  </a:extLst>
                </a:gridCol>
                <a:gridCol w="605147">
                  <a:extLst>
                    <a:ext uri="{9D8B030D-6E8A-4147-A177-3AD203B41FA5}">
                      <a16:colId xmlns:a16="http://schemas.microsoft.com/office/drawing/2014/main" val="20002"/>
                    </a:ext>
                  </a:extLst>
                </a:gridCol>
                <a:gridCol w="639965">
                  <a:extLst>
                    <a:ext uri="{9D8B030D-6E8A-4147-A177-3AD203B41FA5}">
                      <a16:colId xmlns:a16="http://schemas.microsoft.com/office/drawing/2014/main" val="20003"/>
                    </a:ext>
                  </a:extLst>
                </a:gridCol>
                <a:gridCol w="641624">
                  <a:extLst>
                    <a:ext uri="{9D8B030D-6E8A-4147-A177-3AD203B41FA5}">
                      <a16:colId xmlns:a16="http://schemas.microsoft.com/office/drawing/2014/main" val="20004"/>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Customer_num</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FName</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LName</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Address</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Zipcode</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Ah Kaw</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Lim</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AMK</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101</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Jennifer</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Tan</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AMK</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102</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Jeffrey</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Koh</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Jurong</a:t>
                      </a:r>
                    </a:p>
                  </a:txBody>
                  <a:tcPr marL="96080" marR="96080" marT="47677" marB="4767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654321</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330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1B1567-E76F-4F00-A875-40296C5B9DA2}" type="slidenum">
              <a:rPr lang="en-US" smtClean="0"/>
              <a:pPr/>
              <a:t>13</a:t>
            </a:fld>
            <a:endParaRPr lang="en-US"/>
          </a:p>
        </p:txBody>
      </p:sp>
      <p:sp>
        <p:nvSpPr>
          <p:cNvPr id="51203" name="Rectangle 2"/>
          <p:cNvSpPr>
            <a:spLocks noGrp="1" noRot="1" noChangeAspect="1" noChangeArrowheads="1" noTextEdit="1"/>
          </p:cNvSpPr>
          <p:nvPr>
            <p:ph type="sldImg"/>
          </p:nvPr>
        </p:nvSpPr>
        <p:spPr>
          <a:xfrm>
            <a:off x="790575" y="771525"/>
            <a:ext cx="5537200" cy="3833813"/>
          </a:xfrm>
          <a:ln/>
        </p:spPr>
      </p:sp>
      <p:sp>
        <p:nvSpPr>
          <p:cNvPr id="51204" name="Rectangle 3"/>
          <p:cNvSpPr>
            <a:spLocks noGrp="1" noChangeArrowheads="1"/>
          </p:cNvSpPr>
          <p:nvPr>
            <p:ph type="body" idx="1"/>
          </p:nvPr>
        </p:nvSpPr>
        <p:spPr>
          <a:noFill/>
          <a:ln/>
        </p:spPr>
        <p:txBody>
          <a:bodyPr/>
          <a:lstStyle/>
          <a:p>
            <a:r>
              <a:rPr lang="en-GB" dirty="0"/>
              <a:t>To </a:t>
            </a:r>
            <a:r>
              <a:rPr lang="en-GB" u="sng" dirty="0"/>
              <a:t>eliminate duplicate</a:t>
            </a:r>
            <a:r>
              <a:rPr lang="en-GB" dirty="0"/>
              <a:t> values in the output, use the </a:t>
            </a:r>
            <a:r>
              <a:rPr lang="en-GB" b="1" dirty="0"/>
              <a:t>DISTINCT</a:t>
            </a:r>
            <a:r>
              <a:rPr lang="en-GB" dirty="0"/>
              <a:t> or </a:t>
            </a:r>
            <a:r>
              <a:rPr lang="en-GB" b="1" dirty="0"/>
              <a:t>UNIQUE</a:t>
            </a:r>
            <a:r>
              <a:rPr lang="en-GB" dirty="0"/>
              <a:t> keyword :</a:t>
            </a:r>
          </a:p>
          <a:p>
            <a:endParaRPr lang="en-GB" dirty="0"/>
          </a:p>
          <a:p>
            <a:r>
              <a:rPr lang="en-GB" dirty="0"/>
              <a:t>select </a:t>
            </a:r>
            <a:r>
              <a:rPr lang="en-GB" dirty="0" err="1"/>
              <a:t>zipcode</a:t>
            </a:r>
            <a:r>
              <a:rPr lang="en-GB" dirty="0"/>
              <a:t> from customer; </a:t>
            </a:r>
          </a:p>
          <a:p>
            <a:r>
              <a:rPr lang="en-GB" dirty="0"/>
              <a:t>-- return 3 rows, duplicate values ‘123456’ found in the </a:t>
            </a:r>
            <a:r>
              <a:rPr lang="en-GB" dirty="0" err="1"/>
              <a:t>zipcode</a:t>
            </a:r>
            <a:endParaRPr lang="en-GB" dirty="0"/>
          </a:p>
          <a:p>
            <a:endParaRPr lang="en-GB" dirty="0"/>
          </a:p>
          <a:p>
            <a:endParaRPr lang="en-GB" dirty="0"/>
          </a:p>
          <a:p>
            <a:endParaRPr lang="en-GB" dirty="0"/>
          </a:p>
          <a:p>
            <a:endParaRPr lang="en-GB" dirty="0"/>
          </a:p>
          <a:p>
            <a:r>
              <a:rPr lang="en-GB" dirty="0"/>
              <a:t>select </a:t>
            </a:r>
            <a:r>
              <a:rPr lang="en-GB" b="1" dirty="0"/>
              <a:t>distinct </a:t>
            </a:r>
            <a:r>
              <a:rPr lang="en-GB" dirty="0" err="1"/>
              <a:t>zipcode</a:t>
            </a:r>
            <a:r>
              <a:rPr lang="en-GB" dirty="0"/>
              <a:t> from customer; </a:t>
            </a:r>
          </a:p>
          <a:p>
            <a:r>
              <a:rPr lang="en-GB" dirty="0"/>
              <a:t>-- return 2 rows, no duplicate values in the </a:t>
            </a:r>
            <a:r>
              <a:rPr lang="en-GB" dirty="0" err="1"/>
              <a:t>zipcode</a:t>
            </a:r>
            <a:endParaRPr lang="en-GB" dirty="0"/>
          </a:p>
        </p:txBody>
      </p:sp>
      <p:graphicFrame>
        <p:nvGraphicFramePr>
          <p:cNvPr id="439332" name="Group 36"/>
          <p:cNvGraphicFramePr>
            <a:graphicFrameLocks noGrp="1"/>
          </p:cNvGraphicFramePr>
          <p:nvPr/>
        </p:nvGraphicFramePr>
        <p:xfrm>
          <a:off x="1632451" y="6241576"/>
          <a:ext cx="640475" cy="1012988"/>
        </p:xfrm>
        <a:graphic>
          <a:graphicData uri="http://schemas.openxmlformats.org/drawingml/2006/table">
            <a:tbl>
              <a:tblPr/>
              <a:tblGrid>
                <a:gridCol w="639965">
                  <a:extLst>
                    <a:ext uri="{9D8B030D-6E8A-4147-A177-3AD203B41FA5}">
                      <a16:colId xmlns:a16="http://schemas.microsoft.com/office/drawing/2014/main" val="20000"/>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Zipcode</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654321</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39346" name="Group 50"/>
          <p:cNvGraphicFramePr>
            <a:graphicFrameLocks noGrp="1"/>
          </p:cNvGraphicFramePr>
          <p:nvPr/>
        </p:nvGraphicFramePr>
        <p:xfrm>
          <a:off x="1632451" y="7966437"/>
          <a:ext cx="640475" cy="759332"/>
        </p:xfrm>
        <a:graphic>
          <a:graphicData uri="http://schemas.openxmlformats.org/drawingml/2006/table">
            <a:tbl>
              <a:tblPr/>
              <a:tblGrid>
                <a:gridCol w="639965">
                  <a:extLst>
                    <a:ext uri="{9D8B030D-6E8A-4147-A177-3AD203B41FA5}">
                      <a16:colId xmlns:a16="http://schemas.microsoft.com/office/drawing/2014/main" val="20000"/>
                    </a:ext>
                  </a:extLst>
                </a:gridCol>
              </a:tblGrid>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Zipcode</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654321</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6392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70CF70B-F919-4245-8064-2958AF6EF829}" type="slidenum">
              <a:rPr lang="en-US" smtClean="0"/>
              <a:pPr/>
              <a:t>14</a:t>
            </a:fld>
            <a:endParaRPr lang="en-US"/>
          </a:p>
        </p:txBody>
      </p:sp>
      <p:sp>
        <p:nvSpPr>
          <p:cNvPr id="52227" name="Rectangle 2"/>
          <p:cNvSpPr>
            <a:spLocks noGrp="1" noRot="1" noChangeAspect="1" noChangeArrowheads="1" noTextEdit="1"/>
          </p:cNvSpPr>
          <p:nvPr>
            <p:ph type="sldImg"/>
          </p:nvPr>
        </p:nvSpPr>
        <p:spPr>
          <a:ln/>
        </p:spPr>
      </p:sp>
      <p:sp>
        <p:nvSpPr>
          <p:cNvPr id="52228" name="Rectangle 75"/>
          <p:cNvSpPr>
            <a:spLocks noGrp="1" noChangeArrowheads="1"/>
          </p:cNvSpPr>
          <p:nvPr>
            <p:ph type="body" idx="1"/>
          </p:nvPr>
        </p:nvSpPr>
        <p:spPr>
          <a:noFill/>
          <a:ln/>
        </p:spPr>
        <p:txBody>
          <a:bodyPr/>
          <a:lstStyle/>
          <a:p>
            <a:r>
              <a:rPr lang="en-GB" sz="1300"/>
              <a:t>Besides retrieving the information directly from the columns, you could also </a:t>
            </a:r>
            <a:r>
              <a:rPr lang="en-GB" sz="1300" u="sng"/>
              <a:t>apply some operations</a:t>
            </a:r>
            <a:r>
              <a:rPr lang="en-GB" sz="1300"/>
              <a:t> on the column values, and then display the computed values. (The new values are called </a:t>
            </a:r>
            <a:r>
              <a:rPr lang="en-GB" sz="1300" b="1"/>
              <a:t>derived columns</a:t>
            </a:r>
            <a:r>
              <a:rPr lang="en-GB" sz="1300"/>
              <a:t>.) </a:t>
            </a:r>
          </a:p>
          <a:p>
            <a:endParaRPr lang="en-GB" sz="1300"/>
          </a:p>
          <a:p>
            <a:r>
              <a:rPr lang="en-GB" sz="1300"/>
              <a:t>Different types of operations can be performed on a base table column, </a:t>
            </a:r>
            <a:r>
              <a:rPr lang="en-GB" sz="1300" u="sng"/>
              <a:t>depending on the data types</a:t>
            </a:r>
            <a:r>
              <a:rPr lang="en-GB" sz="1300"/>
              <a:t> defined for the column.</a:t>
            </a:r>
          </a:p>
          <a:p>
            <a:endParaRPr lang="en-GB" sz="1300"/>
          </a:p>
          <a:p>
            <a:r>
              <a:rPr lang="en-GB" sz="1300"/>
              <a:t>For a </a:t>
            </a:r>
            <a:r>
              <a:rPr lang="en-GB" sz="1300" b="1"/>
              <a:t>numeric</a:t>
            </a:r>
            <a:r>
              <a:rPr lang="en-GB" sz="1300"/>
              <a:t> column, you could perform </a:t>
            </a:r>
            <a:r>
              <a:rPr lang="en-GB" sz="1300" u="sng"/>
              <a:t>arithmetic operations</a:t>
            </a:r>
            <a:r>
              <a:rPr lang="en-GB" sz="1300"/>
              <a:t>, namely +, -, *, /, or apply a </a:t>
            </a:r>
            <a:r>
              <a:rPr lang="en-GB" sz="1300" u="sng"/>
              <a:t>round </a:t>
            </a:r>
            <a:r>
              <a:rPr lang="en-GB" sz="1300" i="1" u="sng"/>
              <a:t>function</a:t>
            </a:r>
            <a:r>
              <a:rPr lang="en-GB" sz="1300"/>
              <a:t>. </a:t>
            </a:r>
          </a:p>
          <a:p>
            <a:endParaRPr lang="en-GB" sz="1300"/>
          </a:p>
          <a:p>
            <a:r>
              <a:rPr lang="en-GB" sz="1300"/>
              <a:t>For example, you might be interested to view the result of increasing the unit price of all the products by 10%, but you do not want to update the database yet. Therefore, you could use the following SQL to display the new unit price :</a:t>
            </a:r>
          </a:p>
          <a:p>
            <a:r>
              <a:rPr lang="en-GB" sz="1300"/>
              <a:t>          </a:t>
            </a:r>
            <a:r>
              <a:rPr lang="en-GB" sz="1000"/>
              <a:t>select 	prod_num, unit_price*1.1 </a:t>
            </a:r>
            <a:r>
              <a:rPr lang="en-GB" sz="1000" i="1"/>
              <a:t>new_unit_price</a:t>
            </a:r>
          </a:p>
          <a:p>
            <a:r>
              <a:rPr lang="en-GB" sz="1000"/>
              <a:t>            from	product ;</a:t>
            </a:r>
          </a:p>
          <a:p>
            <a:endParaRPr lang="en-GB" sz="1000"/>
          </a:p>
          <a:p>
            <a:endParaRPr lang="en-GB" sz="1300"/>
          </a:p>
          <a:p>
            <a:endParaRPr lang="en-GB" sz="1300"/>
          </a:p>
          <a:p>
            <a:endParaRPr lang="en-GB" sz="1300"/>
          </a:p>
          <a:p>
            <a:r>
              <a:rPr lang="en-GB" sz="1300"/>
              <a:t>Note that you could give the </a:t>
            </a:r>
            <a:r>
              <a:rPr lang="en-GB" sz="1300" b="1"/>
              <a:t>derived columns</a:t>
            </a:r>
            <a:r>
              <a:rPr lang="en-GB" sz="1300"/>
              <a:t> a name (alias), e.g. </a:t>
            </a:r>
            <a:r>
              <a:rPr lang="en-GB" sz="1300" i="1"/>
              <a:t>new_unit_price, span</a:t>
            </a:r>
            <a:r>
              <a:rPr lang="en-GB" sz="1300"/>
              <a:t>, after the computation statement. This alias is optional.</a:t>
            </a:r>
          </a:p>
        </p:txBody>
      </p:sp>
      <p:graphicFrame>
        <p:nvGraphicFramePr>
          <p:cNvPr id="408710" name="Group 134"/>
          <p:cNvGraphicFramePr>
            <a:graphicFrameLocks noGrp="1"/>
          </p:cNvGraphicFramePr>
          <p:nvPr/>
        </p:nvGraphicFramePr>
        <p:xfrm>
          <a:off x="1708497" y="8264278"/>
          <a:ext cx="1500637" cy="759332"/>
        </p:xfrm>
        <a:graphic>
          <a:graphicData uri="http://schemas.openxmlformats.org/drawingml/2006/table">
            <a:tbl>
              <a:tblPr/>
              <a:tblGrid>
                <a:gridCol w="754363">
                  <a:extLst>
                    <a:ext uri="{9D8B030D-6E8A-4147-A177-3AD203B41FA5}">
                      <a16:colId xmlns:a16="http://schemas.microsoft.com/office/drawing/2014/main" val="20000"/>
                    </a:ext>
                  </a:extLst>
                </a:gridCol>
                <a:gridCol w="746073">
                  <a:extLst>
                    <a:ext uri="{9D8B030D-6E8A-4147-A177-3AD203B41FA5}">
                      <a16:colId xmlns:a16="http://schemas.microsoft.com/office/drawing/2014/main" val="20001"/>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prod_num</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unit_price</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150</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201</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200</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08711" name="Group 135"/>
          <p:cNvGraphicFramePr>
            <a:graphicFrameLocks noGrp="1"/>
          </p:cNvGraphicFramePr>
          <p:nvPr/>
        </p:nvGraphicFramePr>
        <p:xfrm>
          <a:off x="3242932" y="8264278"/>
          <a:ext cx="1069711" cy="759332"/>
        </p:xfrm>
        <a:graphic>
          <a:graphicData uri="http://schemas.openxmlformats.org/drawingml/2006/table">
            <a:tbl>
              <a:tblPr/>
              <a:tblGrid>
                <a:gridCol w="1069372">
                  <a:extLst>
                    <a:ext uri="{9D8B030D-6E8A-4147-A177-3AD203B41FA5}">
                      <a16:colId xmlns:a16="http://schemas.microsoft.com/office/drawing/2014/main" val="20000"/>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new_unit_price</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165</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220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53" name="Line 131"/>
          <p:cNvSpPr>
            <a:spLocks noChangeShapeType="1"/>
          </p:cNvSpPr>
          <p:nvPr/>
        </p:nvSpPr>
        <p:spPr bwMode="auto">
          <a:xfrm>
            <a:off x="4316023" y="8414836"/>
            <a:ext cx="463035" cy="299478"/>
          </a:xfrm>
          <a:prstGeom prst="line">
            <a:avLst/>
          </a:prstGeom>
          <a:noFill/>
          <a:ln w="12700">
            <a:solidFill>
              <a:schemeClr val="tx1"/>
            </a:solidFill>
            <a:round/>
            <a:headEnd type="none" w="sm" len="sm"/>
            <a:tailEnd type="none" w="sm" len="sm"/>
          </a:ln>
        </p:spPr>
        <p:txBody>
          <a:bodyPr lIns="95491" tIns="47745" rIns="95491" bIns="47745"/>
          <a:lstStyle/>
          <a:p>
            <a:endParaRPr lang="en-US"/>
          </a:p>
        </p:txBody>
      </p:sp>
      <p:sp>
        <p:nvSpPr>
          <p:cNvPr id="52254" name="Text Box 132"/>
          <p:cNvSpPr txBox="1">
            <a:spLocks noChangeArrowheads="1"/>
          </p:cNvSpPr>
          <p:nvPr/>
        </p:nvSpPr>
        <p:spPr bwMode="auto">
          <a:xfrm>
            <a:off x="4777368" y="8640671"/>
            <a:ext cx="1314524" cy="404789"/>
          </a:xfrm>
          <a:prstGeom prst="rect">
            <a:avLst/>
          </a:prstGeom>
          <a:noFill/>
          <a:ln w="12700">
            <a:noFill/>
            <a:miter lim="800000"/>
            <a:headEnd type="none" w="sm" len="sm"/>
            <a:tailEnd type="none" w="sm" len="sm"/>
          </a:ln>
        </p:spPr>
        <p:txBody>
          <a:bodyPr wrap="none" lIns="96074" tIns="48037" rIns="96074" bIns="48037">
            <a:spAutoFit/>
          </a:bodyPr>
          <a:lstStyle/>
          <a:p>
            <a:pPr defTabSz="961539"/>
            <a:r>
              <a:rPr lang="en-GB" sz="1000">
                <a:latin typeface="News Gothic MT" charset="0"/>
              </a:rPr>
              <a:t>Calculated column :</a:t>
            </a:r>
          </a:p>
          <a:p>
            <a:pPr defTabSz="961539"/>
            <a:r>
              <a:rPr lang="en-GB" sz="1000">
                <a:latin typeface="News Gothic MT" charset="0"/>
              </a:rPr>
              <a:t>(unit_price* 1.1)</a:t>
            </a:r>
          </a:p>
        </p:txBody>
      </p:sp>
      <p:sp>
        <p:nvSpPr>
          <p:cNvPr id="52255" name="Line 136"/>
          <p:cNvSpPr>
            <a:spLocks noChangeShapeType="1"/>
          </p:cNvSpPr>
          <p:nvPr/>
        </p:nvSpPr>
        <p:spPr bwMode="auto">
          <a:xfrm flipH="1">
            <a:off x="1478669" y="8414835"/>
            <a:ext cx="229827" cy="0"/>
          </a:xfrm>
          <a:prstGeom prst="line">
            <a:avLst/>
          </a:prstGeom>
          <a:noFill/>
          <a:ln w="38100">
            <a:solidFill>
              <a:schemeClr val="tx1"/>
            </a:solidFill>
            <a:round/>
            <a:headEnd type="none" w="sm" len="sm"/>
            <a:tailEnd type="none" w="sm" len="sm"/>
          </a:ln>
        </p:spPr>
        <p:txBody>
          <a:bodyPr lIns="95491" tIns="47745" rIns="95491" bIns="47745"/>
          <a:lstStyle/>
          <a:p>
            <a:endParaRPr lang="en-US"/>
          </a:p>
        </p:txBody>
      </p:sp>
      <p:sp>
        <p:nvSpPr>
          <p:cNvPr id="52256" name="Text Box 137"/>
          <p:cNvSpPr txBox="1">
            <a:spLocks noChangeArrowheads="1"/>
          </p:cNvSpPr>
          <p:nvPr/>
        </p:nvSpPr>
        <p:spPr bwMode="auto">
          <a:xfrm>
            <a:off x="941279" y="8264279"/>
            <a:ext cx="767218" cy="572772"/>
          </a:xfrm>
          <a:prstGeom prst="rect">
            <a:avLst/>
          </a:prstGeom>
          <a:noFill/>
          <a:ln w="12700">
            <a:noFill/>
            <a:miter lim="800000"/>
            <a:headEnd type="none" w="sm" len="sm"/>
            <a:tailEnd type="none" w="sm" len="sm"/>
          </a:ln>
        </p:spPr>
        <p:txBody>
          <a:bodyPr lIns="96074" tIns="48037" rIns="96074" bIns="48037">
            <a:spAutoFit/>
          </a:bodyPr>
          <a:lstStyle/>
          <a:p>
            <a:pPr defTabSz="961539"/>
            <a:r>
              <a:rPr lang="en-GB" sz="1000">
                <a:latin typeface="News Gothic MT" charset="0"/>
              </a:rPr>
              <a:t>Base</a:t>
            </a:r>
          </a:p>
          <a:p>
            <a:pPr defTabSz="961539"/>
            <a:r>
              <a:rPr lang="en-GB" sz="1000">
                <a:latin typeface="News Gothic MT" charset="0"/>
              </a:rPr>
              <a:t>Table </a:t>
            </a:r>
          </a:p>
          <a:p>
            <a:pPr defTabSz="961539"/>
            <a:r>
              <a:rPr lang="en-GB" sz="1000">
                <a:latin typeface="News Gothic MT" charset="0"/>
              </a:rPr>
              <a:t>Columns</a:t>
            </a:r>
          </a:p>
        </p:txBody>
      </p:sp>
    </p:spTree>
    <p:extLst>
      <p:ext uri="{BB962C8B-B14F-4D97-AF65-F5344CB8AC3E}">
        <p14:creationId xmlns:p14="http://schemas.microsoft.com/office/powerpoint/2010/main" val="1382069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20AD1DF-E45C-4AD3-8953-FB62C16B6074}" type="slidenum">
              <a:rPr lang="en-US" smtClean="0"/>
              <a:pPr/>
              <a:t>15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GB" sz="1300"/>
              <a:t>Besides retrieving the information directly from the columns, you could also </a:t>
            </a:r>
            <a:r>
              <a:rPr lang="en-GB" sz="1300" u="sng"/>
              <a:t>apply some operations</a:t>
            </a:r>
            <a:r>
              <a:rPr lang="en-GB" sz="1300"/>
              <a:t> on the column values, and then display the computed values. (The new values are called </a:t>
            </a:r>
            <a:r>
              <a:rPr lang="en-GB" sz="1300" b="1"/>
              <a:t>derived columns</a:t>
            </a:r>
            <a:r>
              <a:rPr lang="en-GB" sz="1300"/>
              <a:t>.) </a:t>
            </a:r>
          </a:p>
          <a:p>
            <a:endParaRPr lang="en-GB" sz="1300"/>
          </a:p>
          <a:p>
            <a:r>
              <a:rPr lang="en-GB" sz="1300"/>
              <a:t>Different types of operations can be performed on a base table column, </a:t>
            </a:r>
            <a:r>
              <a:rPr lang="en-GB" sz="1300" u="sng"/>
              <a:t>depending on the data types</a:t>
            </a:r>
            <a:r>
              <a:rPr lang="en-GB" sz="1300"/>
              <a:t> defined for the column.</a:t>
            </a:r>
          </a:p>
          <a:p>
            <a:endParaRPr lang="en-GB" sz="1300"/>
          </a:p>
          <a:p>
            <a:r>
              <a:rPr lang="en-GB" sz="1300"/>
              <a:t>For a </a:t>
            </a:r>
            <a:r>
              <a:rPr lang="en-GB" sz="1300" b="1"/>
              <a:t>numeric</a:t>
            </a:r>
            <a:r>
              <a:rPr lang="en-GB" sz="1300"/>
              <a:t> column, you could perform </a:t>
            </a:r>
            <a:r>
              <a:rPr lang="en-GB" sz="1300" u="sng"/>
              <a:t>arithmetic operations</a:t>
            </a:r>
            <a:r>
              <a:rPr lang="en-GB" sz="1300"/>
              <a:t>, namely +, -, *, /, or apply a </a:t>
            </a:r>
            <a:r>
              <a:rPr lang="en-GB" sz="1300" u="sng"/>
              <a:t>round </a:t>
            </a:r>
            <a:r>
              <a:rPr lang="en-GB" sz="1300" i="1" u="sng"/>
              <a:t>function</a:t>
            </a:r>
            <a:r>
              <a:rPr lang="en-GB" sz="1300"/>
              <a:t>. </a:t>
            </a:r>
          </a:p>
          <a:p>
            <a:endParaRPr lang="en-GB" sz="1300"/>
          </a:p>
          <a:p>
            <a:r>
              <a:rPr lang="en-GB" sz="1300"/>
              <a:t>For example, you might be interested to view the result of increasing the unit price of all the products by 10%, but you do not want to update the database yet. Therefore, you could use the following SQL to display the new unit price :</a:t>
            </a:r>
          </a:p>
          <a:p>
            <a:r>
              <a:rPr lang="en-GB" sz="1300"/>
              <a:t>          </a:t>
            </a:r>
            <a:r>
              <a:rPr lang="en-GB" sz="1000"/>
              <a:t>select 	prod_num, unit_price*1.1 </a:t>
            </a:r>
            <a:r>
              <a:rPr lang="en-GB" sz="1000" i="1"/>
              <a:t>new_unit_price</a:t>
            </a:r>
          </a:p>
          <a:p>
            <a:r>
              <a:rPr lang="en-GB" sz="1000"/>
              <a:t>            from	product ;</a:t>
            </a:r>
          </a:p>
          <a:p>
            <a:endParaRPr lang="en-GB" sz="1000"/>
          </a:p>
          <a:p>
            <a:endParaRPr lang="en-GB" sz="1300"/>
          </a:p>
          <a:p>
            <a:endParaRPr lang="en-GB" sz="1300"/>
          </a:p>
          <a:p>
            <a:endParaRPr lang="en-GB" sz="1300"/>
          </a:p>
          <a:p>
            <a:r>
              <a:rPr lang="en-GB" sz="1300"/>
              <a:t>Note that you could give the </a:t>
            </a:r>
            <a:r>
              <a:rPr lang="en-GB" sz="1300" b="1"/>
              <a:t>derived columns</a:t>
            </a:r>
            <a:r>
              <a:rPr lang="en-GB" sz="1300"/>
              <a:t> a name (alias), e.g. </a:t>
            </a:r>
            <a:r>
              <a:rPr lang="en-GB" sz="1300" i="1"/>
              <a:t>new_unit_price, span</a:t>
            </a:r>
            <a:r>
              <a:rPr lang="en-GB" sz="1300"/>
              <a:t>, after the computation statement. This alias is optional.</a:t>
            </a:r>
          </a:p>
        </p:txBody>
      </p:sp>
      <p:graphicFrame>
        <p:nvGraphicFramePr>
          <p:cNvPr id="504836" name="Group 4"/>
          <p:cNvGraphicFramePr>
            <a:graphicFrameLocks noGrp="1"/>
          </p:cNvGraphicFramePr>
          <p:nvPr/>
        </p:nvGraphicFramePr>
        <p:xfrm>
          <a:off x="1708497" y="8264278"/>
          <a:ext cx="1500637" cy="759332"/>
        </p:xfrm>
        <a:graphic>
          <a:graphicData uri="http://schemas.openxmlformats.org/drawingml/2006/table">
            <a:tbl>
              <a:tblPr/>
              <a:tblGrid>
                <a:gridCol w="754363">
                  <a:extLst>
                    <a:ext uri="{9D8B030D-6E8A-4147-A177-3AD203B41FA5}">
                      <a16:colId xmlns:a16="http://schemas.microsoft.com/office/drawing/2014/main" val="20000"/>
                    </a:ext>
                  </a:extLst>
                </a:gridCol>
                <a:gridCol w="746073">
                  <a:extLst>
                    <a:ext uri="{9D8B030D-6E8A-4147-A177-3AD203B41FA5}">
                      <a16:colId xmlns:a16="http://schemas.microsoft.com/office/drawing/2014/main" val="20001"/>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prod_num</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unit_price</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150</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201</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200</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04850" name="Group 18"/>
          <p:cNvGraphicFramePr>
            <a:graphicFrameLocks noGrp="1"/>
          </p:cNvGraphicFramePr>
          <p:nvPr/>
        </p:nvGraphicFramePr>
        <p:xfrm>
          <a:off x="3242932" y="8264278"/>
          <a:ext cx="1069711" cy="759332"/>
        </p:xfrm>
        <a:graphic>
          <a:graphicData uri="http://schemas.openxmlformats.org/drawingml/2006/table">
            <a:tbl>
              <a:tblPr/>
              <a:tblGrid>
                <a:gridCol w="1069372">
                  <a:extLst>
                    <a:ext uri="{9D8B030D-6E8A-4147-A177-3AD203B41FA5}">
                      <a16:colId xmlns:a16="http://schemas.microsoft.com/office/drawing/2014/main" val="20000"/>
                    </a:ext>
                  </a:extLst>
                </a:gridCol>
              </a:tblGrid>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new_unit_price</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331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165</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53397">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a:ln>
                            <a:noFill/>
                          </a:ln>
                          <a:solidFill>
                            <a:schemeClr val="tx1"/>
                          </a:solidFill>
                          <a:effectLst/>
                          <a:latin typeface="Times New Roman" pitchFamily="18" charset="0"/>
                        </a:rPr>
                        <a:t>220</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3277" name="Line 28"/>
          <p:cNvSpPr>
            <a:spLocks noChangeShapeType="1"/>
          </p:cNvSpPr>
          <p:nvPr/>
        </p:nvSpPr>
        <p:spPr bwMode="auto">
          <a:xfrm>
            <a:off x="4316023" y="8414836"/>
            <a:ext cx="463035" cy="299478"/>
          </a:xfrm>
          <a:prstGeom prst="line">
            <a:avLst/>
          </a:prstGeom>
          <a:noFill/>
          <a:ln w="12700">
            <a:solidFill>
              <a:schemeClr val="tx1"/>
            </a:solidFill>
            <a:round/>
            <a:headEnd type="none" w="sm" len="sm"/>
            <a:tailEnd type="none" w="sm" len="sm"/>
          </a:ln>
        </p:spPr>
        <p:txBody>
          <a:bodyPr lIns="95491" tIns="47745" rIns="95491" bIns="47745"/>
          <a:lstStyle/>
          <a:p>
            <a:endParaRPr lang="en-US"/>
          </a:p>
        </p:txBody>
      </p:sp>
      <p:sp>
        <p:nvSpPr>
          <p:cNvPr id="53278" name="Text Box 29"/>
          <p:cNvSpPr txBox="1">
            <a:spLocks noChangeArrowheads="1"/>
          </p:cNvSpPr>
          <p:nvPr/>
        </p:nvSpPr>
        <p:spPr bwMode="auto">
          <a:xfrm>
            <a:off x="4777368" y="8640671"/>
            <a:ext cx="1314524" cy="404789"/>
          </a:xfrm>
          <a:prstGeom prst="rect">
            <a:avLst/>
          </a:prstGeom>
          <a:noFill/>
          <a:ln w="12700">
            <a:noFill/>
            <a:miter lim="800000"/>
            <a:headEnd type="none" w="sm" len="sm"/>
            <a:tailEnd type="none" w="sm" len="sm"/>
          </a:ln>
        </p:spPr>
        <p:txBody>
          <a:bodyPr wrap="none" lIns="96074" tIns="48037" rIns="96074" bIns="48037">
            <a:spAutoFit/>
          </a:bodyPr>
          <a:lstStyle/>
          <a:p>
            <a:pPr defTabSz="961539"/>
            <a:r>
              <a:rPr lang="en-GB" sz="1000">
                <a:latin typeface="News Gothic MT" charset="0"/>
              </a:rPr>
              <a:t>Calculated column :</a:t>
            </a:r>
          </a:p>
          <a:p>
            <a:pPr defTabSz="961539"/>
            <a:r>
              <a:rPr lang="en-GB" sz="1000">
                <a:latin typeface="News Gothic MT" charset="0"/>
              </a:rPr>
              <a:t>(unit_price* 1.1)</a:t>
            </a:r>
          </a:p>
        </p:txBody>
      </p:sp>
      <p:sp>
        <p:nvSpPr>
          <p:cNvPr id="53279" name="Line 30"/>
          <p:cNvSpPr>
            <a:spLocks noChangeShapeType="1"/>
          </p:cNvSpPr>
          <p:nvPr/>
        </p:nvSpPr>
        <p:spPr bwMode="auto">
          <a:xfrm flipH="1">
            <a:off x="1478669" y="8414835"/>
            <a:ext cx="229827" cy="0"/>
          </a:xfrm>
          <a:prstGeom prst="line">
            <a:avLst/>
          </a:prstGeom>
          <a:noFill/>
          <a:ln w="38100">
            <a:solidFill>
              <a:schemeClr val="tx1"/>
            </a:solidFill>
            <a:round/>
            <a:headEnd type="none" w="sm" len="sm"/>
            <a:tailEnd type="none" w="sm" len="sm"/>
          </a:ln>
        </p:spPr>
        <p:txBody>
          <a:bodyPr lIns="95491" tIns="47745" rIns="95491" bIns="47745"/>
          <a:lstStyle/>
          <a:p>
            <a:endParaRPr lang="en-US"/>
          </a:p>
        </p:txBody>
      </p:sp>
      <p:sp>
        <p:nvSpPr>
          <p:cNvPr id="53280" name="Text Box 31"/>
          <p:cNvSpPr txBox="1">
            <a:spLocks noChangeArrowheads="1"/>
          </p:cNvSpPr>
          <p:nvPr/>
        </p:nvSpPr>
        <p:spPr bwMode="auto">
          <a:xfrm>
            <a:off x="941279" y="8264279"/>
            <a:ext cx="767218" cy="572772"/>
          </a:xfrm>
          <a:prstGeom prst="rect">
            <a:avLst/>
          </a:prstGeom>
          <a:noFill/>
          <a:ln w="12700">
            <a:noFill/>
            <a:miter lim="800000"/>
            <a:headEnd type="none" w="sm" len="sm"/>
            <a:tailEnd type="none" w="sm" len="sm"/>
          </a:ln>
        </p:spPr>
        <p:txBody>
          <a:bodyPr lIns="96074" tIns="48037" rIns="96074" bIns="48037">
            <a:spAutoFit/>
          </a:bodyPr>
          <a:lstStyle/>
          <a:p>
            <a:pPr defTabSz="961539"/>
            <a:r>
              <a:rPr lang="en-GB" sz="1000">
                <a:latin typeface="News Gothic MT" charset="0"/>
              </a:rPr>
              <a:t>Base</a:t>
            </a:r>
          </a:p>
          <a:p>
            <a:pPr defTabSz="961539"/>
            <a:r>
              <a:rPr lang="en-GB" sz="1000">
                <a:latin typeface="News Gothic MT" charset="0"/>
              </a:rPr>
              <a:t>Table </a:t>
            </a:r>
          </a:p>
          <a:p>
            <a:pPr defTabSz="961539"/>
            <a:r>
              <a:rPr lang="en-GB" sz="1000">
                <a:latin typeface="News Gothic MT" charset="0"/>
              </a:rPr>
              <a:t>Columns</a:t>
            </a:r>
          </a:p>
        </p:txBody>
      </p:sp>
    </p:spTree>
    <p:extLst>
      <p:ext uri="{BB962C8B-B14F-4D97-AF65-F5344CB8AC3E}">
        <p14:creationId xmlns:p14="http://schemas.microsoft.com/office/powerpoint/2010/main" val="87028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05B5699-05E2-4FFC-AE8C-F151786846D8}" type="slidenum">
              <a:rPr lang="en-US" smtClean="0"/>
              <a:pPr/>
              <a:t>16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You may have </a:t>
            </a:r>
            <a:r>
              <a:rPr lang="en-US" sz="1400" u="sng" dirty="0"/>
              <a:t>calculated (derived) columns</a:t>
            </a:r>
            <a:r>
              <a:rPr lang="en-US" sz="1400" dirty="0"/>
              <a:t> in the </a:t>
            </a:r>
            <a:r>
              <a:rPr lang="en-US" sz="1400" i="1" dirty="0" err="1"/>
              <a:t>column_list</a:t>
            </a:r>
            <a:r>
              <a:rPr lang="en-US" sz="1400" dirty="0"/>
              <a:t> :</a:t>
            </a:r>
            <a:endParaRPr lang="en-US" sz="1100" dirty="0"/>
          </a:p>
          <a:p>
            <a:endParaRPr lang="en-GB" i="1" dirty="0"/>
          </a:p>
          <a:p>
            <a:r>
              <a:rPr lang="en-GB" i="1" dirty="0"/>
              <a:t>Syntax of the round function</a:t>
            </a:r>
            <a:r>
              <a:rPr lang="en-GB" dirty="0"/>
              <a:t> : </a:t>
            </a:r>
          </a:p>
          <a:p>
            <a:r>
              <a:rPr lang="en-GB" dirty="0"/>
              <a:t>       round (</a:t>
            </a:r>
            <a:r>
              <a:rPr lang="en-GB" dirty="0" err="1"/>
              <a:t>column_name</a:t>
            </a:r>
            <a:r>
              <a:rPr lang="en-GB" dirty="0"/>
              <a:t>, </a:t>
            </a:r>
            <a:r>
              <a:rPr lang="en-GB" dirty="0" err="1"/>
              <a:t>no_of_dec_pl</a:t>
            </a:r>
            <a:r>
              <a:rPr lang="en-GB" dirty="0"/>
              <a:t>)</a:t>
            </a:r>
          </a:p>
        </p:txBody>
      </p:sp>
    </p:spTree>
    <p:extLst>
      <p:ext uri="{BB962C8B-B14F-4D97-AF65-F5344CB8AC3E}">
        <p14:creationId xmlns:p14="http://schemas.microsoft.com/office/powerpoint/2010/main" val="19377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5DEB5CE-D46C-4DB4-9032-F849FA64CFF4}" type="slidenum">
              <a:rPr lang="en-US" smtClean="0"/>
              <a:pPr/>
              <a:t>17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SG" sz="1400" b="1"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CONCAT(</a:t>
            </a:r>
            <a:r>
              <a:rPr lang="en-SG" sz="1400" b="1" i="1"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str1</a:t>
            </a:r>
            <a:r>
              <a:rPr lang="en-SG" sz="1400" b="1"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a:t>
            </a:r>
            <a:r>
              <a:rPr lang="en-SG" sz="1400" b="1" i="1"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str2</a:t>
            </a:r>
            <a:r>
              <a:rPr lang="en-SG" sz="1400" b="1"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a:t>
            </a:r>
            <a:endParaRPr lang="en-SG" sz="1400" b="1" i="0" kern="1200" dirty="0">
              <a:solidFill>
                <a:schemeClr val="tx1"/>
              </a:solidFill>
              <a:effectLst/>
              <a:latin typeface="Times New Roman" pitchFamily="18" charset="0"/>
              <a:ea typeface="+mn-ea"/>
              <a:cs typeface="+mn-cs"/>
            </a:endParaRPr>
          </a:p>
          <a:p>
            <a:r>
              <a:rPr lang="en-SG" sz="1400" b="0" i="0" kern="1200" dirty="0">
                <a:solidFill>
                  <a:schemeClr val="tx1"/>
                </a:solidFill>
                <a:effectLst/>
                <a:latin typeface="Times New Roman" pitchFamily="18" charset="0"/>
                <a:ea typeface="+mn-ea"/>
                <a:cs typeface="+mn-cs"/>
              </a:rPr>
              <a:t>Returns the string that results from concatenating the arguments. May have one or more arguments. If all arguments are nonbinary strings, the result is a nonbinary string. If the arguments include any binary strings, the result is a binary string. A numeric argument is converted to its equivalent nonbinary string form.</a:t>
            </a:r>
            <a:endParaRPr lang="en-GB" dirty="0"/>
          </a:p>
          <a:p>
            <a:endParaRPr lang="en-GB" sz="13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aphicFrame>
        <p:nvGraphicFramePr>
          <p:cNvPr id="409747" name="Group 147"/>
          <p:cNvGraphicFramePr>
            <a:graphicFrameLocks noGrp="1"/>
          </p:cNvGraphicFramePr>
          <p:nvPr/>
        </p:nvGraphicFramePr>
        <p:xfrm>
          <a:off x="1478669" y="7290566"/>
          <a:ext cx="2479093" cy="1138998"/>
        </p:xfrm>
        <a:graphic>
          <a:graphicData uri="http://schemas.openxmlformats.org/drawingml/2006/table">
            <a:tbl>
              <a:tblPr/>
              <a:tblGrid>
                <a:gridCol w="741100">
                  <a:extLst>
                    <a:ext uri="{9D8B030D-6E8A-4147-A177-3AD203B41FA5}">
                      <a16:colId xmlns:a16="http://schemas.microsoft.com/office/drawing/2014/main" val="20000"/>
                    </a:ext>
                  </a:extLst>
                </a:gridCol>
                <a:gridCol w="684729">
                  <a:extLst>
                    <a:ext uri="{9D8B030D-6E8A-4147-A177-3AD203B41FA5}">
                      <a16:colId xmlns:a16="http://schemas.microsoft.com/office/drawing/2014/main" val="20001"/>
                    </a:ext>
                  </a:extLst>
                </a:gridCol>
                <a:gridCol w="1052792">
                  <a:extLst>
                    <a:ext uri="{9D8B030D-6E8A-4147-A177-3AD203B41FA5}">
                      <a16:colId xmlns:a16="http://schemas.microsoft.com/office/drawing/2014/main" val="20002"/>
                    </a:ext>
                  </a:extLst>
                </a:gridCol>
              </a:tblGrid>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FName</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LName</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cust_name</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0"/>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Ah Kaw</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Lim</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Ah Kaw Lim</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1"/>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Jennifer</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Tan</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Jennifer Tan</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2"/>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Jeffrey</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Koh</a:t>
                      </a:r>
                    </a:p>
                  </a:txBody>
                  <a:tcPr marL="96080" marR="96080" marT="47677" marB="476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Jeffrey Koh</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sp>
        <p:nvSpPr>
          <p:cNvPr id="55328" name="Text Box 105"/>
          <p:cNvSpPr txBox="1">
            <a:spLocks noChangeArrowheads="1"/>
          </p:cNvSpPr>
          <p:nvPr/>
        </p:nvSpPr>
        <p:spPr bwMode="auto">
          <a:xfrm>
            <a:off x="3116933" y="6740707"/>
            <a:ext cx="1604667" cy="297067"/>
          </a:xfrm>
          <a:prstGeom prst="rect">
            <a:avLst/>
          </a:prstGeom>
          <a:noFill/>
          <a:ln w="12700">
            <a:noFill/>
            <a:miter lim="800000"/>
            <a:headEnd type="none" w="sm" len="sm"/>
            <a:tailEnd type="none" w="sm" len="sm"/>
          </a:ln>
        </p:spPr>
        <p:txBody>
          <a:bodyPr wrap="none" lIns="96074" tIns="48037" rIns="96074" bIns="48037">
            <a:spAutoFit/>
          </a:bodyPr>
          <a:lstStyle/>
          <a:p>
            <a:pPr algn="r" defTabSz="961539"/>
            <a:r>
              <a:rPr lang="en-GB" sz="1300">
                <a:latin typeface="News Gothic MT" charset="0"/>
              </a:rPr>
              <a:t>Calculated Column</a:t>
            </a:r>
          </a:p>
        </p:txBody>
      </p:sp>
      <p:sp>
        <p:nvSpPr>
          <p:cNvPr id="55329" name="Line 106"/>
          <p:cNvSpPr>
            <a:spLocks noChangeShapeType="1"/>
          </p:cNvSpPr>
          <p:nvPr/>
        </p:nvSpPr>
        <p:spPr bwMode="auto">
          <a:xfrm flipH="1">
            <a:off x="3550496" y="6991089"/>
            <a:ext cx="305873" cy="299478"/>
          </a:xfrm>
          <a:prstGeom prst="line">
            <a:avLst/>
          </a:prstGeom>
          <a:noFill/>
          <a:ln w="12700">
            <a:solidFill>
              <a:schemeClr val="tx1"/>
            </a:solidFill>
            <a:round/>
            <a:headEnd type="none" w="sm" len="sm"/>
            <a:tailEnd type="none" w="sm" len="sm"/>
          </a:ln>
        </p:spPr>
        <p:txBody>
          <a:bodyPr lIns="95491" tIns="47745" rIns="95491" bIns="47745"/>
          <a:lstStyle/>
          <a:p>
            <a:endParaRPr lang="en-US"/>
          </a:p>
        </p:txBody>
      </p:sp>
      <p:sp>
        <p:nvSpPr>
          <p:cNvPr id="55330" name="Text Box 107"/>
          <p:cNvSpPr txBox="1">
            <a:spLocks noChangeArrowheads="1"/>
          </p:cNvSpPr>
          <p:nvPr/>
        </p:nvSpPr>
        <p:spPr bwMode="auto">
          <a:xfrm>
            <a:off x="1292147" y="6740707"/>
            <a:ext cx="1722648" cy="297067"/>
          </a:xfrm>
          <a:prstGeom prst="rect">
            <a:avLst/>
          </a:prstGeom>
          <a:noFill/>
          <a:ln w="12700">
            <a:noFill/>
            <a:miter lim="800000"/>
            <a:headEnd type="none" w="sm" len="sm"/>
            <a:tailEnd type="none" w="sm" len="sm"/>
          </a:ln>
        </p:spPr>
        <p:txBody>
          <a:bodyPr wrap="none" lIns="96074" tIns="48037" rIns="96074" bIns="48037">
            <a:spAutoFit/>
          </a:bodyPr>
          <a:lstStyle/>
          <a:p>
            <a:pPr algn="r" defTabSz="961539"/>
            <a:r>
              <a:rPr lang="en-GB" sz="1300">
                <a:latin typeface="News Gothic MT" charset="0"/>
              </a:rPr>
              <a:t>Base Table Columns</a:t>
            </a:r>
          </a:p>
        </p:txBody>
      </p:sp>
      <p:sp>
        <p:nvSpPr>
          <p:cNvPr id="55331" name="Line 108"/>
          <p:cNvSpPr>
            <a:spLocks noChangeShapeType="1"/>
          </p:cNvSpPr>
          <p:nvPr/>
        </p:nvSpPr>
        <p:spPr bwMode="auto">
          <a:xfrm flipV="1">
            <a:off x="2168151" y="6991089"/>
            <a:ext cx="0" cy="299478"/>
          </a:xfrm>
          <a:prstGeom prst="line">
            <a:avLst/>
          </a:prstGeom>
          <a:noFill/>
          <a:ln w="38100">
            <a:solidFill>
              <a:schemeClr val="tx1"/>
            </a:solidFill>
            <a:round/>
            <a:headEnd type="none" w="sm" len="sm"/>
            <a:tailEnd type="none" w="sm" len="sm"/>
          </a:ln>
        </p:spPr>
        <p:txBody>
          <a:bodyPr lIns="95491" tIns="47745" rIns="95491" bIns="47745"/>
          <a:lstStyle/>
          <a:p>
            <a:endParaRPr lang="en-US"/>
          </a:p>
        </p:txBody>
      </p:sp>
    </p:spTree>
    <p:extLst>
      <p:ext uri="{BB962C8B-B14F-4D97-AF65-F5344CB8AC3E}">
        <p14:creationId xmlns:p14="http://schemas.microsoft.com/office/powerpoint/2010/main" val="354089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400" b="1"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CONCAT_WS()</a:t>
            </a:r>
            <a:r>
              <a:rPr lang="en-SG" sz="1400" b="1" i="0" kern="1200" dirty="0">
                <a:solidFill>
                  <a:schemeClr val="tx1"/>
                </a:solidFill>
                <a:effectLst/>
                <a:latin typeface="Times New Roman" pitchFamily="18" charset="0"/>
                <a:ea typeface="+mn-ea"/>
                <a:cs typeface="+mn-cs"/>
              </a:rPr>
              <a:t> </a:t>
            </a:r>
            <a:r>
              <a:rPr lang="en-SG" sz="1400" b="0" i="0" kern="1200" dirty="0">
                <a:solidFill>
                  <a:schemeClr val="tx1"/>
                </a:solidFill>
                <a:effectLst/>
                <a:latin typeface="Times New Roman" pitchFamily="18" charset="0"/>
                <a:ea typeface="+mn-ea"/>
                <a:cs typeface="+mn-cs"/>
              </a:rPr>
              <a:t>stands for Concatenate With Separator and is a special form of </a:t>
            </a:r>
            <a:r>
              <a:rPr lang="en-SG" sz="1400" b="1" i="0" u="none" strike="noStrike" kern="1200" dirty="0">
                <a:solidFill>
                  <a:schemeClr val="tx1"/>
                </a:solidFill>
                <a:effectLst/>
                <a:latin typeface="Times New Roman" pitchFamily="18" charset="0"/>
                <a:ea typeface="+mn-ea"/>
                <a:cs typeface="+mn-cs"/>
                <a:hlinkClick r:id="rId4">
                  <a:extLst>
                    <a:ext uri="{A12FA001-AC4F-418D-AE19-62706E023703}">
                      <ahyp:hlinkClr xmlns:ahyp="http://schemas.microsoft.com/office/drawing/2018/hyperlinkcolor" val="tx"/>
                    </a:ext>
                  </a:extLst>
                </a:hlinkClick>
              </a:rPr>
              <a:t>CONCAT()</a:t>
            </a:r>
            <a:r>
              <a:rPr lang="en-SG" sz="1400" b="1" i="0" kern="1200" dirty="0">
                <a:solidFill>
                  <a:schemeClr val="tx1"/>
                </a:solidFill>
                <a:effectLst/>
                <a:latin typeface="Times New Roman" pitchFamily="18" charset="0"/>
                <a:ea typeface="+mn-ea"/>
                <a:cs typeface="+mn-cs"/>
              </a:rPr>
              <a:t>. </a:t>
            </a:r>
            <a:r>
              <a:rPr lang="en-SG" sz="1400" b="0" i="0" kern="1200" dirty="0">
                <a:solidFill>
                  <a:schemeClr val="tx1"/>
                </a:solidFill>
                <a:effectLst/>
                <a:latin typeface="Times New Roman" pitchFamily="18" charset="0"/>
                <a:ea typeface="+mn-ea"/>
                <a:cs typeface="+mn-cs"/>
              </a:rPr>
              <a:t>The first argument is the separator for the rest of the arguments. The separator is added between the strings to be concatenated. The separator can be a string, as can the rest of the arguments. If the separator is </a:t>
            </a:r>
            <a:r>
              <a:rPr lang="en-SG" dirty="0"/>
              <a:t>NULL</a:t>
            </a:r>
            <a:r>
              <a:rPr lang="en-SG" sz="1400" b="0" i="0" kern="1200" dirty="0">
                <a:solidFill>
                  <a:schemeClr val="tx1"/>
                </a:solidFill>
                <a:effectLst/>
                <a:latin typeface="Times New Roman" pitchFamily="18" charset="0"/>
                <a:ea typeface="+mn-ea"/>
                <a:cs typeface="+mn-cs"/>
              </a:rPr>
              <a:t>, the result is </a:t>
            </a:r>
            <a:r>
              <a:rPr lang="en-SG" dirty="0"/>
              <a:t>NULL</a:t>
            </a:r>
            <a:r>
              <a:rPr lang="en-SG" sz="1400" b="0" i="0" kern="1200" dirty="0">
                <a:solidFill>
                  <a:schemeClr val="tx1"/>
                </a:solidFill>
                <a:effectLst/>
                <a:latin typeface="Times New Roman" pitchFamily="18" charset="0"/>
                <a:ea typeface="+mn-ea"/>
                <a:cs typeface="+mn-cs"/>
              </a:rPr>
              <a:t>.</a:t>
            </a:r>
            <a:endParaRPr lang="en-SG" dirty="0"/>
          </a:p>
        </p:txBody>
      </p:sp>
      <p:sp>
        <p:nvSpPr>
          <p:cNvPr id="4" name="Slide Number Placeholder 3"/>
          <p:cNvSpPr>
            <a:spLocks noGrp="1"/>
          </p:cNvSpPr>
          <p:nvPr>
            <p:ph type="sldNum" sz="quarter" idx="5"/>
          </p:nvPr>
        </p:nvSpPr>
        <p:spPr/>
        <p:txBody>
          <a:bodyPr/>
          <a:lstStyle/>
          <a:p>
            <a:pPr>
              <a:defRPr/>
            </a:pPr>
            <a:fld id="{1BC4B081-96A2-4965-95B6-89F322076869}" type="slidenum">
              <a:rPr lang="en-US" smtClean="0"/>
              <a:pPr>
                <a:defRPr/>
              </a:pPr>
              <a:t>18</a:t>
            </a:fld>
            <a:endParaRPr lang="en-US"/>
          </a:p>
        </p:txBody>
      </p:sp>
    </p:spTree>
    <p:extLst>
      <p:ext uri="{BB962C8B-B14F-4D97-AF65-F5344CB8AC3E}">
        <p14:creationId xmlns:p14="http://schemas.microsoft.com/office/powerpoint/2010/main" val="879770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8B0D8DC-61CE-4BF0-BBB3-3D8FEA98367A}" type="slidenum">
              <a:rPr lang="en-US" smtClean="0"/>
              <a:pPr/>
              <a:t>19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GB" i="1"/>
              <a:t>Syntax of the substr function :</a:t>
            </a:r>
          </a:p>
          <a:p>
            <a:r>
              <a:rPr lang="en-GB"/>
              <a:t>     substr (column_name, start_position, no_of_char_to_extract)</a:t>
            </a:r>
          </a:p>
          <a:p>
            <a:endParaRPr lang="en-GB"/>
          </a:p>
        </p:txBody>
      </p:sp>
      <p:graphicFrame>
        <p:nvGraphicFramePr>
          <p:cNvPr id="447541" name="Group 53"/>
          <p:cNvGraphicFramePr>
            <a:graphicFrameLocks noGrp="1"/>
          </p:cNvGraphicFramePr>
          <p:nvPr/>
        </p:nvGraphicFramePr>
        <p:xfrm>
          <a:off x="1784543" y="6311945"/>
          <a:ext cx="2173220" cy="1143907"/>
        </p:xfrm>
        <a:graphic>
          <a:graphicData uri="http://schemas.openxmlformats.org/drawingml/2006/table">
            <a:tbl>
              <a:tblPr/>
              <a:tblGrid>
                <a:gridCol w="731152">
                  <a:extLst>
                    <a:ext uri="{9D8B030D-6E8A-4147-A177-3AD203B41FA5}">
                      <a16:colId xmlns:a16="http://schemas.microsoft.com/office/drawing/2014/main" val="20000"/>
                    </a:ext>
                  </a:extLst>
                </a:gridCol>
                <a:gridCol w="1442408">
                  <a:extLst>
                    <a:ext uri="{9D8B030D-6E8A-4147-A177-3AD203B41FA5}">
                      <a16:colId xmlns:a16="http://schemas.microsoft.com/office/drawing/2014/main" val="20001"/>
                    </a:ext>
                  </a:extLst>
                </a:gridCol>
              </a:tblGrid>
              <a:tr h="289596">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Zipcode</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substr(zipcode,1,3)</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0"/>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123</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1"/>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123456</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123</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2"/>
                  </a:ext>
                </a:extLst>
              </a:tr>
              <a:tr h="28491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654321</a:t>
                      </a:r>
                    </a:p>
                  </a:txBody>
                  <a:tcPr marL="96080" marR="96080" marT="47677" marB="4767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Times New Roman" pitchFamily="18" charset="0"/>
                        </a:rPr>
                        <a:t>654</a:t>
                      </a:r>
                    </a:p>
                  </a:txBody>
                  <a:tcPr marL="96080" marR="96080" marT="47677" marB="47677"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10003"/>
                  </a:ext>
                </a:extLst>
              </a:tr>
            </a:tbl>
          </a:graphicData>
        </a:graphic>
      </p:graphicFrame>
      <p:sp>
        <p:nvSpPr>
          <p:cNvPr id="56347" name="Text Box 44"/>
          <p:cNvSpPr txBox="1">
            <a:spLocks noChangeArrowheads="1"/>
          </p:cNvSpPr>
          <p:nvPr/>
        </p:nvSpPr>
        <p:spPr bwMode="auto">
          <a:xfrm>
            <a:off x="3434636" y="5791541"/>
            <a:ext cx="1604667" cy="297067"/>
          </a:xfrm>
          <a:prstGeom prst="rect">
            <a:avLst/>
          </a:prstGeom>
          <a:noFill/>
          <a:ln w="12700">
            <a:noFill/>
            <a:miter lim="800000"/>
            <a:headEnd type="none" w="sm" len="sm"/>
            <a:tailEnd type="none" w="sm" len="sm"/>
          </a:ln>
        </p:spPr>
        <p:txBody>
          <a:bodyPr wrap="none" lIns="96074" tIns="48037" rIns="96074" bIns="48037">
            <a:spAutoFit/>
          </a:bodyPr>
          <a:lstStyle/>
          <a:p>
            <a:pPr algn="r" defTabSz="961539"/>
            <a:r>
              <a:rPr lang="en-GB" sz="1300">
                <a:latin typeface="News Gothic MT" charset="0"/>
              </a:rPr>
              <a:t>Calculated Column</a:t>
            </a:r>
          </a:p>
        </p:txBody>
      </p:sp>
      <p:sp>
        <p:nvSpPr>
          <p:cNvPr id="56348" name="Line 45"/>
          <p:cNvSpPr>
            <a:spLocks noChangeShapeType="1"/>
          </p:cNvSpPr>
          <p:nvPr/>
        </p:nvSpPr>
        <p:spPr bwMode="auto">
          <a:xfrm flipH="1">
            <a:off x="3472760" y="6015741"/>
            <a:ext cx="305873" cy="299478"/>
          </a:xfrm>
          <a:prstGeom prst="line">
            <a:avLst/>
          </a:prstGeom>
          <a:noFill/>
          <a:ln w="12700">
            <a:solidFill>
              <a:schemeClr val="tx1"/>
            </a:solidFill>
            <a:round/>
            <a:headEnd type="none" w="sm" len="sm"/>
            <a:tailEnd type="none" w="sm" len="sm"/>
          </a:ln>
        </p:spPr>
        <p:txBody>
          <a:bodyPr lIns="95491" tIns="47745" rIns="95491" bIns="47745"/>
          <a:lstStyle/>
          <a:p>
            <a:endParaRPr lang="en-US"/>
          </a:p>
        </p:txBody>
      </p:sp>
      <p:sp>
        <p:nvSpPr>
          <p:cNvPr id="56349" name="Text Box 46"/>
          <p:cNvSpPr txBox="1">
            <a:spLocks noChangeArrowheads="1"/>
          </p:cNvSpPr>
          <p:nvPr/>
        </p:nvSpPr>
        <p:spPr bwMode="auto">
          <a:xfrm>
            <a:off x="1459997" y="5791541"/>
            <a:ext cx="1639293" cy="297067"/>
          </a:xfrm>
          <a:prstGeom prst="rect">
            <a:avLst/>
          </a:prstGeom>
          <a:noFill/>
          <a:ln w="12700">
            <a:noFill/>
            <a:miter lim="800000"/>
            <a:headEnd type="none" w="sm" len="sm"/>
            <a:tailEnd type="none" w="sm" len="sm"/>
          </a:ln>
        </p:spPr>
        <p:txBody>
          <a:bodyPr wrap="none" lIns="96074" tIns="48037" rIns="96074" bIns="48037">
            <a:spAutoFit/>
          </a:bodyPr>
          <a:lstStyle/>
          <a:p>
            <a:pPr algn="r" defTabSz="961539"/>
            <a:r>
              <a:rPr lang="en-GB" sz="1300">
                <a:latin typeface="News Gothic MT" charset="0"/>
              </a:rPr>
              <a:t>Base Table Column</a:t>
            </a:r>
          </a:p>
        </p:txBody>
      </p:sp>
      <p:sp>
        <p:nvSpPr>
          <p:cNvPr id="56350" name="Line 47"/>
          <p:cNvSpPr>
            <a:spLocks noChangeShapeType="1"/>
          </p:cNvSpPr>
          <p:nvPr/>
        </p:nvSpPr>
        <p:spPr bwMode="auto">
          <a:xfrm flipV="1">
            <a:off x="2168151" y="6015741"/>
            <a:ext cx="0" cy="299478"/>
          </a:xfrm>
          <a:prstGeom prst="line">
            <a:avLst/>
          </a:prstGeom>
          <a:noFill/>
          <a:ln w="38100">
            <a:solidFill>
              <a:schemeClr val="tx1"/>
            </a:solidFill>
            <a:round/>
            <a:headEnd type="none" w="sm" len="sm"/>
            <a:tailEnd type="none" w="sm" len="sm"/>
          </a:ln>
        </p:spPr>
        <p:txBody>
          <a:bodyPr lIns="95491" tIns="47745" rIns="95491" bIns="47745"/>
          <a:lstStyle/>
          <a:p>
            <a:endParaRPr lang="en-US"/>
          </a:p>
        </p:txBody>
      </p:sp>
    </p:spTree>
    <p:extLst>
      <p:ext uri="{BB962C8B-B14F-4D97-AF65-F5344CB8AC3E}">
        <p14:creationId xmlns:p14="http://schemas.microsoft.com/office/powerpoint/2010/main" val="245893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569AD1B-205D-4F56-9028-3C19DBF39739}" type="slidenum">
              <a:rPr lang="en-US" smtClean="0"/>
              <a:pPr/>
              <a:t>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a:p>
        </p:txBody>
      </p:sp>
    </p:spTree>
    <p:extLst>
      <p:ext uri="{BB962C8B-B14F-4D97-AF65-F5344CB8AC3E}">
        <p14:creationId xmlns:p14="http://schemas.microsoft.com/office/powerpoint/2010/main" val="710448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5F32CC-3522-4703-B625-AAD2CE14017F}" type="slidenum">
              <a:rPr lang="en-US" smtClean="0"/>
              <a:pPr/>
              <a:t>22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GB" u="sng"/>
              <a:t>Syntax of the SELECT statement </a:t>
            </a:r>
          </a:p>
          <a:p>
            <a:r>
              <a:rPr lang="en-GB"/>
              <a:t>The SELECT statement consists of the following clauses :</a:t>
            </a:r>
          </a:p>
          <a:p>
            <a:pPr lvl="1"/>
            <a:r>
              <a:rPr lang="en-US"/>
              <a:t>SELECT 	[DISTINCT] column_list </a:t>
            </a:r>
          </a:p>
          <a:p>
            <a:pPr lvl="1"/>
            <a:r>
              <a:rPr lang="en-US"/>
              <a:t>FROM		tablename</a:t>
            </a:r>
          </a:p>
          <a:p>
            <a:pPr lvl="1"/>
            <a:r>
              <a:rPr lang="en-GB"/>
              <a:t>{[INNER JOIN	tablename ON condition]} </a:t>
            </a:r>
            <a:endParaRPr lang="en-US"/>
          </a:p>
          <a:p>
            <a:pPr lvl="1"/>
            <a:r>
              <a:rPr lang="en-US"/>
              <a:t>[WHERE 	condition]</a:t>
            </a:r>
          </a:p>
          <a:p>
            <a:pPr lvl="1"/>
            <a:r>
              <a:rPr lang="en-US"/>
              <a:t>[GROUP BY 	column_list] </a:t>
            </a:r>
          </a:p>
          <a:p>
            <a:pPr lvl="1"/>
            <a:r>
              <a:rPr lang="en-US"/>
              <a:t>[HAVING 	condition]</a:t>
            </a:r>
          </a:p>
          <a:p>
            <a:pPr lvl="1"/>
            <a:r>
              <a:rPr lang="en-US"/>
              <a:t>[ORDER BY	column_list [DESC]]</a:t>
            </a:r>
          </a:p>
          <a:p>
            <a:pPr lvl="1"/>
            <a:endParaRPr lang="en-US"/>
          </a:p>
          <a:p>
            <a:r>
              <a:rPr lang="en-US"/>
              <a:t>Note that only the first 2 clauses (SELECT.. FROM..) are mandatory, the rest are optional, depending on your requirement. The order of the clauses cannot be changed.</a:t>
            </a:r>
          </a:p>
          <a:p>
            <a:endParaRPr lang="en-US"/>
          </a:p>
          <a:p>
            <a:endParaRPr lang="en-GB"/>
          </a:p>
        </p:txBody>
      </p:sp>
    </p:spTree>
    <p:extLst>
      <p:ext uri="{BB962C8B-B14F-4D97-AF65-F5344CB8AC3E}">
        <p14:creationId xmlns:p14="http://schemas.microsoft.com/office/powerpoint/2010/main" val="351226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3DE6309-AE6D-40C0-9777-78F70683992D}" type="slidenum">
              <a:rPr lang="en-US" smtClean="0"/>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GB" b="1" u="sng"/>
              <a:t>WHERE</a:t>
            </a:r>
            <a:r>
              <a:rPr lang="en-GB" u="sng"/>
              <a:t> clause</a:t>
            </a:r>
          </a:p>
          <a:p>
            <a:r>
              <a:rPr lang="en-GB"/>
              <a:t>This clause allows you to </a:t>
            </a:r>
            <a:r>
              <a:rPr lang="en-GB" u="sng"/>
              <a:t>select only some of the rows (or records)</a:t>
            </a:r>
            <a:r>
              <a:rPr lang="en-GB"/>
              <a:t> from a base table. </a:t>
            </a:r>
          </a:p>
          <a:p>
            <a:endParaRPr lang="en-GB"/>
          </a:p>
          <a:p>
            <a:r>
              <a:rPr lang="en-GB"/>
              <a:t>The rows to be selected are based on the condition(s) which you specify on the base table column. For example, </a:t>
            </a:r>
          </a:p>
          <a:p>
            <a:pPr lvl="1"/>
            <a:r>
              <a:rPr lang="en-US"/>
              <a:t>Select	 prod_num, unit_price</a:t>
            </a:r>
          </a:p>
          <a:p>
            <a:pPr lvl="1"/>
            <a:r>
              <a:rPr lang="en-US"/>
              <a:t>from	 product</a:t>
            </a:r>
          </a:p>
          <a:p>
            <a:pPr lvl="1"/>
            <a:r>
              <a:rPr lang="en-US"/>
              <a:t>where  </a:t>
            </a:r>
            <a:r>
              <a:rPr lang="en-US" b="1"/>
              <a:t>unit_price &gt; 500</a:t>
            </a:r>
            <a:r>
              <a:rPr lang="en-US"/>
              <a:t> ;</a:t>
            </a:r>
            <a:endParaRPr lang="en-GB"/>
          </a:p>
          <a:p>
            <a:r>
              <a:rPr lang="en-GB"/>
              <a:t>will select those rows </a:t>
            </a:r>
            <a:r>
              <a:rPr lang="en-GB" b="1"/>
              <a:t>which have unit price of more than $500</a:t>
            </a:r>
            <a:r>
              <a:rPr lang="en-GB"/>
              <a:t>.</a:t>
            </a:r>
          </a:p>
          <a:p>
            <a:endParaRPr lang="en-GB"/>
          </a:p>
          <a:p>
            <a:r>
              <a:rPr lang="en-GB"/>
              <a:t>The conditions can also be specified on a </a:t>
            </a:r>
            <a:r>
              <a:rPr lang="en-GB" b="1"/>
              <a:t>calculated/derived</a:t>
            </a:r>
            <a:r>
              <a:rPr lang="en-GB"/>
              <a:t> column. </a:t>
            </a:r>
          </a:p>
        </p:txBody>
      </p:sp>
    </p:spTree>
    <p:extLst>
      <p:ext uri="{BB962C8B-B14F-4D97-AF65-F5344CB8AC3E}">
        <p14:creationId xmlns:p14="http://schemas.microsoft.com/office/powerpoint/2010/main" val="298272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A6396D9-556B-4325-83C6-0868FC5C8DFF}" type="slidenum">
              <a:rPr lang="en-US" smtClean="0"/>
              <a:pPr/>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GB" b="1" u="sng"/>
              <a:t>WHERE</a:t>
            </a:r>
            <a:r>
              <a:rPr lang="en-GB" u="sng"/>
              <a:t> clause</a:t>
            </a:r>
          </a:p>
          <a:p>
            <a:r>
              <a:rPr lang="en-GB"/>
              <a:t>This clause allows you to </a:t>
            </a:r>
            <a:r>
              <a:rPr lang="en-GB" u="sng"/>
              <a:t>select only some of the rows (or records)</a:t>
            </a:r>
            <a:r>
              <a:rPr lang="en-GB"/>
              <a:t> from a base table. </a:t>
            </a:r>
          </a:p>
          <a:p>
            <a:endParaRPr lang="en-GB"/>
          </a:p>
          <a:p>
            <a:r>
              <a:rPr lang="en-GB"/>
              <a:t>The rows to be selected are based on the condition(s) which you specify on the base table column. For example, </a:t>
            </a:r>
          </a:p>
          <a:p>
            <a:pPr lvl="1"/>
            <a:r>
              <a:rPr lang="en-US"/>
              <a:t>Select	 prod_num, unit_price</a:t>
            </a:r>
          </a:p>
          <a:p>
            <a:pPr lvl="1"/>
            <a:r>
              <a:rPr lang="en-US"/>
              <a:t>from	 product</a:t>
            </a:r>
          </a:p>
          <a:p>
            <a:pPr lvl="1"/>
            <a:r>
              <a:rPr lang="en-US"/>
              <a:t>where  </a:t>
            </a:r>
            <a:r>
              <a:rPr lang="en-US" b="1"/>
              <a:t>unit_price &gt; 500</a:t>
            </a:r>
            <a:r>
              <a:rPr lang="en-US"/>
              <a:t> ;</a:t>
            </a:r>
            <a:endParaRPr lang="en-GB"/>
          </a:p>
          <a:p>
            <a:r>
              <a:rPr lang="en-GB"/>
              <a:t>will select those rows </a:t>
            </a:r>
            <a:r>
              <a:rPr lang="en-GB" b="1"/>
              <a:t>which have unit price of more than $500</a:t>
            </a:r>
            <a:r>
              <a:rPr lang="en-GB"/>
              <a:t>.</a:t>
            </a:r>
          </a:p>
          <a:p>
            <a:endParaRPr lang="en-GB"/>
          </a:p>
          <a:p>
            <a:r>
              <a:rPr lang="en-GB"/>
              <a:t>The conditions can also be specified on a </a:t>
            </a:r>
            <a:r>
              <a:rPr lang="en-GB" b="1"/>
              <a:t>calculated/derived</a:t>
            </a:r>
            <a:r>
              <a:rPr lang="en-GB"/>
              <a:t> column. </a:t>
            </a:r>
          </a:p>
        </p:txBody>
      </p:sp>
    </p:spTree>
    <p:extLst>
      <p:ext uri="{BB962C8B-B14F-4D97-AF65-F5344CB8AC3E}">
        <p14:creationId xmlns:p14="http://schemas.microsoft.com/office/powerpoint/2010/main" val="1347045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EA574D1-1509-48BF-BBC8-E3AAEAEE2DE2}" type="slidenum">
              <a:rPr lang="en-US" smtClean="0"/>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709762" y="4742551"/>
            <a:ext cx="5755823" cy="4947112"/>
          </a:xfrm>
          <a:noFill/>
          <a:ln/>
        </p:spPr>
        <p:txBody>
          <a:bodyPr/>
          <a:lstStyle/>
          <a:p>
            <a:r>
              <a:rPr lang="en-GB" u="sng"/>
              <a:t>How to write the WHERE </a:t>
            </a:r>
            <a:r>
              <a:rPr lang="en-GB" b="1" u="sng"/>
              <a:t>conditions</a:t>
            </a:r>
            <a:endParaRPr lang="en-GB" u="sng"/>
          </a:p>
          <a:p>
            <a:r>
              <a:rPr lang="en-GB"/>
              <a:t>It is quite similar to </a:t>
            </a:r>
            <a:r>
              <a:rPr lang="en-GB" i="1"/>
              <a:t>how you write a condition in any programming languages such as Java or C</a:t>
            </a:r>
            <a:r>
              <a:rPr lang="en-GB"/>
              <a:t> - a condition need to be evaluated to be </a:t>
            </a:r>
            <a:r>
              <a:rPr lang="en-GB" u="sng"/>
              <a:t>true or false</a:t>
            </a:r>
            <a:r>
              <a:rPr lang="en-GB"/>
              <a:t>. </a:t>
            </a:r>
          </a:p>
          <a:p>
            <a:r>
              <a:rPr lang="en-GB"/>
              <a:t>Syntax :	</a:t>
            </a:r>
          </a:p>
          <a:p>
            <a:r>
              <a:rPr lang="en-GB"/>
              <a:t>   </a:t>
            </a:r>
            <a:r>
              <a:rPr lang="en-GB" i="1"/>
              <a:t>column_name</a:t>
            </a:r>
            <a:r>
              <a:rPr lang="en-GB"/>
              <a:t> </a:t>
            </a:r>
            <a:r>
              <a:rPr lang="en-GB" b="1"/>
              <a:t>&lt;operator&gt;</a:t>
            </a:r>
            <a:r>
              <a:rPr lang="en-GB"/>
              <a:t> </a:t>
            </a:r>
            <a:r>
              <a:rPr lang="en-GB" i="1"/>
              <a:t>value(s)</a:t>
            </a:r>
            <a:r>
              <a:rPr lang="en-GB"/>
              <a:t> 	where </a:t>
            </a:r>
            <a:r>
              <a:rPr lang="en-GB" b="1"/>
              <a:t>operator </a:t>
            </a:r>
            <a:r>
              <a:rPr lang="en-GB"/>
              <a:t>can be :</a:t>
            </a:r>
          </a:p>
          <a:p>
            <a:endParaRPr lang="en-GB"/>
          </a:p>
          <a:p>
            <a:pPr>
              <a:buFontTx/>
              <a:buChar char="•"/>
            </a:pPr>
            <a:r>
              <a:rPr lang="en-GB" b="1"/>
              <a:t>Comparison operators</a:t>
            </a:r>
            <a:r>
              <a:rPr lang="en-GB"/>
              <a:t> : =, &lt;, &gt;, &lt;=, &gt;=, &lt;&gt; or !=</a:t>
            </a:r>
          </a:p>
          <a:p>
            <a:r>
              <a:rPr lang="en-GB"/>
              <a:t>The condition </a:t>
            </a:r>
            <a:r>
              <a:rPr lang="en-GB" b="1"/>
              <a:t>where salary &gt; 5000</a:t>
            </a:r>
            <a:r>
              <a:rPr lang="en-GB"/>
              <a:t>, will cause the query to retrieve </a:t>
            </a:r>
            <a:r>
              <a:rPr lang="en-GB" i="1"/>
              <a:t>those rows with the salary columns having a value of more than $5000</a:t>
            </a:r>
            <a:r>
              <a:rPr lang="en-GB"/>
              <a:t>.</a:t>
            </a:r>
          </a:p>
          <a:p>
            <a:endParaRPr lang="en-GB"/>
          </a:p>
          <a:p>
            <a:pPr>
              <a:buFontTx/>
              <a:buChar char="•"/>
            </a:pPr>
            <a:r>
              <a:rPr lang="en-GB" b="1"/>
              <a:t>Range operators : BETWEEN, NOT BETWEEN</a:t>
            </a:r>
          </a:p>
          <a:p>
            <a:r>
              <a:rPr lang="en-GB"/>
              <a:t>To retrieve values between a range of values (inclusive), you could write the condition as :</a:t>
            </a:r>
          </a:p>
          <a:p>
            <a:r>
              <a:rPr lang="en-GB"/>
              <a:t>        where salary &gt;= 5000 and salary &lt;=10000;</a:t>
            </a:r>
          </a:p>
          <a:p>
            <a:r>
              <a:rPr lang="en-GB"/>
              <a:t>or simply use the keyword </a:t>
            </a:r>
            <a:r>
              <a:rPr lang="en-GB" b="1"/>
              <a:t>between </a:t>
            </a:r>
            <a:r>
              <a:rPr lang="en-GB"/>
              <a:t>:</a:t>
            </a:r>
          </a:p>
          <a:p>
            <a:r>
              <a:rPr lang="en-GB"/>
              <a:t>        where salary </a:t>
            </a:r>
            <a:r>
              <a:rPr lang="en-GB" b="1"/>
              <a:t>between</a:t>
            </a:r>
            <a:r>
              <a:rPr lang="en-GB"/>
              <a:t> 5000 and 10000;</a:t>
            </a:r>
          </a:p>
          <a:p>
            <a:endParaRPr lang="en-GB"/>
          </a:p>
        </p:txBody>
      </p:sp>
    </p:spTree>
    <p:extLst>
      <p:ext uri="{BB962C8B-B14F-4D97-AF65-F5344CB8AC3E}">
        <p14:creationId xmlns:p14="http://schemas.microsoft.com/office/powerpoint/2010/main" val="2410708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6A7E1CD-E9C4-429C-958B-567DABC12212}" type="slidenum">
              <a:rPr lang="en-US" smtClean="0"/>
              <a:pPr/>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a:lnSpc>
                <a:spcPct val="90000"/>
              </a:lnSpc>
              <a:buFontTx/>
              <a:buChar char="•"/>
            </a:pPr>
            <a:r>
              <a:rPr lang="en-GB" sz="1300" b="1" dirty="0"/>
              <a:t>Set membership operators : IN, NOT IN</a:t>
            </a:r>
          </a:p>
          <a:p>
            <a:pPr>
              <a:lnSpc>
                <a:spcPct val="90000"/>
              </a:lnSpc>
            </a:pPr>
            <a:r>
              <a:rPr lang="en-GB" sz="1300" dirty="0"/>
              <a:t>To specify multiple values, you could write :</a:t>
            </a:r>
          </a:p>
          <a:p>
            <a:pPr>
              <a:lnSpc>
                <a:spcPct val="90000"/>
              </a:lnSpc>
            </a:pPr>
            <a:r>
              <a:rPr lang="en-GB" sz="1300" dirty="0"/>
              <a:t>        where position = ‘Manager’ OR position = ‘Deputy Manager’;</a:t>
            </a:r>
          </a:p>
          <a:p>
            <a:pPr>
              <a:lnSpc>
                <a:spcPct val="90000"/>
              </a:lnSpc>
            </a:pPr>
            <a:r>
              <a:rPr lang="en-GB" sz="1300" dirty="0"/>
              <a:t>Or simply use the keyword </a:t>
            </a:r>
            <a:r>
              <a:rPr lang="en-GB" sz="1300" b="1" dirty="0"/>
              <a:t>IN</a:t>
            </a:r>
            <a:r>
              <a:rPr lang="en-GB" sz="1300" dirty="0"/>
              <a:t> :</a:t>
            </a:r>
          </a:p>
          <a:p>
            <a:pPr>
              <a:lnSpc>
                <a:spcPct val="90000"/>
              </a:lnSpc>
            </a:pPr>
            <a:r>
              <a:rPr lang="en-GB" sz="1300" dirty="0"/>
              <a:t>        where position</a:t>
            </a:r>
            <a:r>
              <a:rPr lang="en-GB" sz="1300" b="1" dirty="0"/>
              <a:t> IN </a:t>
            </a:r>
            <a:r>
              <a:rPr lang="en-GB" sz="1300" dirty="0"/>
              <a:t>(‘Manager’, ‘Deputy Manager’);</a:t>
            </a:r>
          </a:p>
          <a:p>
            <a:pPr>
              <a:lnSpc>
                <a:spcPct val="90000"/>
              </a:lnSpc>
              <a:buFontTx/>
              <a:buChar char="•"/>
            </a:pPr>
            <a:endParaRPr lang="en-GB" sz="1300" b="1" dirty="0"/>
          </a:p>
          <a:p>
            <a:pPr>
              <a:lnSpc>
                <a:spcPct val="90000"/>
              </a:lnSpc>
              <a:buFontTx/>
              <a:buChar char="•"/>
            </a:pPr>
            <a:r>
              <a:rPr lang="en-GB" sz="1300" b="1" dirty="0"/>
              <a:t>Pattern matching (LIKE) with wildcard</a:t>
            </a:r>
            <a:r>
              <a:rPr lang="en-GB" sz="1300" dirty="0"/>
              <a:t> </a:t>
            </a:r>
          </a:p>
          <a:p>
            <a:pPr>
              <a:lnSpc>
                <a:spcPct val="90000"/>
              </a:lnSpc>
            </a:pPr>
            <a:r>
              <a:rPr lang="en-GB" sz="1300" dirty="0"/>
              <a:t>This is used to match string values with some patterns.</a:t>
            </a:r>
          </a:p>
          <a:p>
            <a:pPr>
              <a:lnSpc>
                <a:spcPct val="90000"/>
              </a:lnSpc>
            </a:pPr>
            <a:r>
              <a:rPr lang="en-GB" sz="1300" dirty="0"/>
              <a:t>For example, you would like to retrieve all students staying in Ang Mo Kio. One way to do this is to use set notation, as discussed earlier :</a:t>
            </a:r>
          </a:p>
          <a:p>
            <a:pPr>
              <a:lnSpc>
                <a:spcPct val="90000"/>
              </a:lnSpc>
            </a:pPr>
            <a:r>
              <a:rPr lang="en-GB" sz="1300" dirty="0"/>
              <a:t>          where address in (‘Ang Mo Kio Ave 1’, ‘Ang Mo Kio Ave 2’, ….  );</a:t>
            </a:r>
          </a:p>
          <a:p>
            <a:pPr>
              <a:lnSpc>
                <a:spcPct val="90000"/>
              </a:lnSpc>
            </a:pPr>
            <a:r>
              <a:rPr lang="en-GB" sz="1300" dirty="0"/>
              <a:t>Alternatively, you could use the keyword </a:t>
            </a:r>
            <a:r>
              <a:rPr lang="en-GB" sz="1300" b="1" dirty="0"/>
              <a:t>LIKE</a:t>
            </a:r>
            <a:r>
              <a:rPr lang="en-GB" sz="1300" dirty="0"/>
              <a:t> with wildcard :</a:t>
            </a:r>
          </a:p>
          <a:p>
            <a:pPr>
              <a:lnSpc>
                <a:spcPct val="90000"/>
              </a:lnSpc>
            </a:pPr>
            <a:r>
              <a:rPr lang="en-GB" sz="1300" dirty="0"/>
              <a:t>          where address </a:t>
            </a:r>
            <a:r>
              <a:rPr lang="en-GB" sz="1300" b="1" dirty="0"/>
              <a:t>LIKE</a:t>
            </a:r>
            <a:r>
              <a:rPr lang="en-GB" sz="1300" dirty="0"/>
              <a:t> ‘Ang Mo Kio</a:t>
            </a:r>
            <a:r>
              <a:rPr lang="en-GB" sz="1300" b="1" dirty="0"/>
              <a:t>%</a:t>
            </a:r>
            <a:r>
              <a:rPr lang="en-GB" sz="1300" dirty="0"/>
              <a:t>’;</a:t>
            </a:r>
          </a:p>
          <a:p>
            <a:pPr>
              <a:lnSpc>
                <a:spcPct val="90000"/>
              </a:lnSpc>
            </a:pPr>
            <a:r>
              <a:rPr lang="en-GB" sz="1300" b="1" u="sng" dirty="0"/>
              <a:t>Note</a:t>
            </a:r>
          </a:p>
          <a:p>
            <a:pPr>
              <a:lnSpc>
                <a:spcPct val="90000"/>
              </a:lnSpc>
            </a:pPr>
            <a:r>
              <a:rPr lang="en-GB" sz="1300" dirty="0"/>
              <a:t>% is used to match </a:t>
            </a:r>
            <a:r>
              <a:rPr lang="en-GB" sz="1300" u="sng" dirty="0"/>
              <a:t>any number of characters</a:t>
            </a:r>
            <a:endParaRPr lang="en-GB" sz="1300" dirty="0"/>
          </a:p>
          <a:p>
            <a:pPr>
              <a:lnSpc>
                <a:spcPct val="90000"/>
              </a:lnSpc>
            </a:pPr>
            <a:r>
              <a:rPr lang="en-GB" sz="1300" dirty="0"/>
              <a:t>_ is used to match </a:t>
            </a:r>
            <a:r>
              <a:rPr lang="en-GB" sz="1300" u="sng" dirty="0"/>
              <a:t>any single character</a:t>
            </a:r>
            <a:endParaRPr lang="en-GB" sz="1300" dirty="0"/>
          </a:p>
          <a:p>
            <a:pPr>
              <a:lnSpc>
                <a:spcPct val="90000"/>
              </a:lnSpc>
            </a:pPr>
            <a:endParaRPr lang="en-GB" sz="1300" dirty="0"/>
          </a:p>
          <a:p>
            <a:pPr>
              <a:lnSpc>
                <a:spcPct val="90000"/>
              </a:lnSpc>
              <a:buFontTx/>
              <a:buChar char="•"/>
            </a:pPr>
            <a:r>
              <a:rPr lang="en-GB" sz="1300" b="1" dirty="0"/>
              <a:t>Testing for NULL values</a:t>
            </a:r>
          </a:p>
          <a:p>
            <a:pPr>
              <a:lnSpc>
                <a:spcPct val="90000"/>
              </a:lnSpc>
            </a:pPr>
            <a:r>
              <a:rPr lang="en-GB" sz="1300" dirty="0"/>
              <a:t>Recall from Unit 2 that some columns may contain NULL values, this is different from an empty string ‘  ‘. To retrieve those records having NULL values, use the keyword </a:t>
            </a:r>
            <a:r>
              <a:rPr lang="en-GB" sz="1300" b="1" dirty="0"/>
              <a:t>IS NULL</a:t>
            </a:r>
            <a:r>
              <a:rPr lang="en-GB" sz="1300" dirty="0"/>
              <a:t>.</a:t>
            </a:r>
          </a:p>
          <a:p>
            <a:pPr>
              <a:lnSpc>
                <a:spcPct val="90000"/>
              </a:lnSpc>
            </a:pPr>
            <a:endParaRPr lang="en-GB" sz="1300" dirty="0"/>
          </a:p>
        </p:txBody>
      </p:sp>
    </p:spTree>
    <p:extLst>
      <p:ext uri="{BB962C8B-B14F-4D97-AF65-F5344CB8AC3E}">
        <p14:creationId xmlns:p14="http://schemas.microsoft.com/office/powerpoint/2010/main" val="3323076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D414AC-CB7B-4AEF-81CF-3B4E4D2CB3C4}" type="slidenum">
              <a:rPr lang="en-US" smtClean="0"/>
              <a:pPr/>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GB"/>
              <a:t>To specify more than one conditions, connect them using the logical operators - </a:t>
            </a:r>
            <a:r>
              <a:rPr lang="en-GB" b="1"/>
              <a:t>AND</a:t>
            </a:r>
            <a:r>
              <a:rPr lang="en-GB"/>
              <a:t> or </a:t>
            </a:r>
            <a:r>
              <a:rPr lang="en-GB" b="1"/>
              <a:t>OR</a:t>
            </a:r>
            <a:r>
              <a:rPr lang="en-GB"/>
              <a:t>. </a:t>
            </a:r>
          </a:p>
        </p:txBody>
      </p:sp>
    </p:spTree>
    <p:extLst>
      <p:ext uri="{BB962C8B-B14F-4D97-AF65-F5344CB8AC3E}">
        <p14:creationId xmlns:p14="http://schemas.microsoft.com/office/powerpoint/2010/main" val="3238175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C653AFA-C66F-4965-B718-A0231C74060E}" type="slidenum">
              <a:rPr lang="en-US" smtClean="0"/>
              <a:pPr/>
              <a:t>28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GB" b="1" u="sng"/>
              <a:t>ORDER BY</a:t>
            </a:r>
            <a:r>
              <a:rPr lang="en-GB" u="sng"/>
              <a:t> clause</a:t>
            </a:r>
          </a:p>
          <a:p>
            <a:r>
              <a:rPr lang="en-GB"/>
              <a:t>This clause is used to sort the rows in the query result, in the order that you want. </a:t>
            </a:r>
          </a:p>
          <a:p>
            <a:endParaRPr lang="en-GB"/>
          </a:p>
          <a:p>
            <a:r>
              <a:rPr lang="en-GB" i="1"/>
              <a:t>Syntax :</a:t>
            </a:r>
          </a:p>
          <a:p>
            <a:r>
              <a:rPr lang="en-GB"/>
              <a:t>        order by  </a:t>
            </a:r>
            <a:r>
              <a:rPr lang="en-GB" i="1"/>
              <a:t>column_list</a:t>
            </a:r>
            <a:r>
              <a:rPr lang="en-GB"/>
              <a:t> [desc]</a:t>
            </a:r>
          </a:p>
          <a:p>
            <a:endParaRPr lang="en-GB"/>
          </a:p>
          <a:p>
            <a:r>
              <a:rPr lang="en-GB"/>
              <a:t>You specify the column(s) which you want the output to be sorted on in the </a:t>
            </a:r>
            <a:r>
              <a:rPr lang="en-GB" i="1"/>
              <a:t>column_list</a:t>
            </a:r>
            <a:r>
              <a:rPr lang="en-GB"/>
              <a:t>, and this </a:t>
            </a:r>
            <a:r>
              <a:rPr lang="en-GB" u="sng"/>
              <a:t>should be</a:t>
            </a:r>
            <a:r>
              <a:rPr lang="en-GB"/>
              <a:t> one or some column(s) from the SELECT clause. </a:t>
            </a:r>
          </a:p>
          <a:p>
            <a:endParaRPr lang="en-GB"/>
          </a:p>
          <a:p>
            <a:r>
              <a:rPr lang="en-GB"/>
              <a:t>Alternatively, instead of specifying the column name(s), you could use the column number, i.e. 1 for the first column you put in the SELECT clause, and 2 for the second column, and so on.</a:t>
            </a:r>
          </a:p>
          <a:p>
            <a:endParaRPr lang="en-GB"/>
          </a:p>
          <a:p>
            <a:r>
              <a:rPr lang="en-GB"/>
              <a:t>The default ordering sequence is ascending. To sort in descending order, use the keyword </a:t>
            </a:r>
            <a:r>
              <a:rPr lang="en-GB" b="1"/>
              <a:t>DESC</a:t>
            </a:r>
            <a:r>
              <a:rPr lang="en-GB"/>
              <a:t>, after the column name or number.</a:t>
            </a:r>
          </a:p>
          <a:p>
            <a:endParaRPr lang="en-GB"/>
          </a:p>
        </p:txBody>
      </p:sp>
    </p:spTree>
    <p:extLst>
      <p:ext uri="{BB962C8B-B14F-4D97-AF65-F5344CB8AC3E}">
        <p14:creationId xmlns:p14="http://schemas.microsoft.com/office/powerpoint/2010/main" val="182551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11D80FA-810A-47C7-A20A-220AFBE098ED}" type="slidenum">
              <a:rPr lang="en-US" smtClean="0"/>
              <a:pPr/>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GB" i="1"/>
              <a:t>Syntax :</a:t>
            </a:r>
          </a:p>
          <a:p>
            <a:r>
              <a:rPr lang="en-GB"/>
              <a:t>        order by  </a:t>
            </a:r>
            <a:r>
              <a:rPr lang="en-GB" i="1"/>
              <a:t>column_list</a:t>
            </a:r>
            <a:r>
              <a:rPr lang="en-GB"/>
              <a:t> [desc]</a:t>
            </a:r>
          </a:p>
          <a:p>
            <a:endParaRPr lang="en-GB"/>
          </a:p>
        </p:txBody>
      </p:sp>
    </p:spTree>
    <p:extLst>
      <p:ext uri="{BB962C8B-B14F-4D97-AF65-F5344CB8AC3E}">
        <p14:creationId xmlns:p14="http://schemas.microsoft.com/office/powerpoint/2010/main" val="95727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6BDE4ED-C24B-4468-95D9-67DE77740BEB}" type="slidenum">
              <a:rPr lang="en-US" smtClean="0"/>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GB"/>
              <a:t>We have covered the basic SELECT statement, which consists of the following 4 clauses :</a:t>
            </a:r>
          </a:p>
          <a:p>
            <a:endParaRPr lang="en-GB"/>
          </a:p>
          <a:p>
            <a:pPr>
              <a:buFontTx/>
              <a:buChar char="•"/>
            </a:pPr>
            <a:r>
              <a:rPr lang="en-GB" b="1"/>
              <a:t>SELECT</a:t>
            </a:r>
            <a:r>
              <a:rPr lang="en-GB"/>
              <a:t> – you specify the </a:t>
            </a:r>
            <a:r>
              <a:rPr lang="en-GB" u="sng"/>
              <a:t>columns</a:t>
            </a:r>
            <a:r>
              <a:rPr lang="en-GB"/>
              <a:t> to retrieve from the tables and/or the </a:t>
            </a:r>
            <a:r>
              <a:rPr lang="en-GB" u="sng"/>
              <a:t>derived columns</a:t>
            </a:r>
            <a:r>
              <a:rPr lang="en-GB"/>
              <a:t>;</a:t>
            </a:r>
          </a:p>
          <a:p>
            <a:pPr>
              <a:buFontTx/>
              <a:buChar char="•"/>
            </a:pPr>
            <a:endParaRPr lang="en-GB"/>
          </a:p>
          <a:p>
            <a:pPr>
              <a:buFontTx/>
              <a:buChar char="•"/>
            </a:pPr>
            <a:r>
              <a:rPr lang="en-GB" b="1"/>
              <a:t>FROM</a:t>
            </a:r>
            <a:r>
              <a:rPr lang="en-GB"/>
              <a:t> – you specify the </a:t>
            </a:r>
            <a:r>
              <a:rPr lang="en-GB" u="sng"/>
              <a:t>table</a:t>
            </a:r>
            <a:r>
              <a:rPr lang="en-GB"/>
              <a:t> where the columns are from; </a:t>
            </a:r>
          </a:p>
          <a:p>
            <a:pPr>
              <a:buFontTx/>
              <a:buChar char="•"/>
            </a:pPr>
            <a:endParaRPr lang="en-GB"/>
          </a:p>
          <a:p>
            <a:pPr>
              <a:buFontTx/>
              <a:buChar char="•"/>
            </a:pPr>
            <a:r>
              <a:rPr lang="en-GB" b="1"/>
              <a:t>INNER JOIN..ON </a:t>
            </a:r>
            <a:r>
              <a:rPr lang="en-GB"/>
              <a:t>– you specify an </a:t>
            </a:r>
            <a:r>
              <a:rPr lang="en-GB" u="sng"/>
              <a:t>additional table</a:t>
            </a:r>
            <a:r>
              <a:rPr lang="en-GB"/>
              <a:t>  where columns are from and the join condition. Repeat for each additional table.</a:t>
            </a:r>
          </a:p>
          <a:p>
            <a:pPr>
              <a:buFontTx/>
              <a:buChar char="•"/>
            </a:pPr>
            <a:endParaRPr lang="en-GB"/>
          </a:p>
          <a:p>
            <a:pPr>
              <a:buFontTx/>
              <a:buChar char="•"/>
            </a:pPr>
            <a:r>
              <a:rPr lang="en-GB" b="1"/>
              <a:t>WHERE </a:t>
            </a:r>
            <a:r>
              <a:rPr lang="en-GB"/>
              <a:t>– you specify the </a:t>
            </a:r>
            <a:r>
              <a:rPr lang="en-GB" u="sng"/>
              <a:t>conditions</a:t>
            </a:r>
            <a:r>
              <a:rPr lang="en-GB"/>
              <a:t> of those rows to be retrieved;</a:t>
            </a:r>
          </a:p>
          <a:p>
            <a:pPr>
              <a:buFontTx/>
              <a:buChar char="•"/>
            </a:pPr>
            <a:endParaRPr lang="en-GB"/>
          </a:p>
          <a:p>
            <a:pPr>
              <a:buFontTx/>
              <a:buChar char="•"/>
            </a:pPr>
            <a:r>
              <a:rPr lang="en-GB" b="1"/>
              <a:t>ORDER BY</a:t>
            </a:r>
            <a:r>
              <a:rPr lang="en-GB"/>
              <a:t> – You specify the </a:t>
            </a:r>
            <a:r>
              <a:rPr lang="en-GB" u="sng"/>
              <a:t>column name</a:t>
            </a:r>
            <a:r>
              <a:rPr lang="en-GB"/>
              <a:t> or </a:t>
            </a:r>
            <a:r>
              <a:rPr lang="en-GB" u="sng"/>
              <a:t>column number</a:t>
            </a:r>
            <a:r>
              <a:rPr lang="en-GB"/>
              <a:t> which you want the output rows to be sorted on, either in ascending or descending order.</a:t>
            </a:r>
          </a:p>
          <a:p>
            <a:endParaRPr lang="en-GB"/>
          </a:p>
        </p:txBody>
      </p:sp>
    </p:spTree>
    <p:extLst>
      <p:ext uri="{BB962C8B-B14F-4D97-AF65-F5344CB8AC3E}">
        <p14:creationId xmlns:p14="http://schemas.microsoft.com/office/powerpoint/2010/main" val="4038228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894CBDA-8F27-4110-B843-E9BCFE67DB90}" type="slidenum">
              <a:rPr lang="en-US" smtClean="0"/>
              <a:pPr/>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GB"/>
              <a:t>So far, the queries we have studied are on single table, i.e. information are retrieved from one table. </a:t>
            </a:r>
          </a:p>
          <a:p>
            <a:endParaRPr lang="en-GB"/>
          </a:p>
          <a:p>
            <a:r>
              <a:rPr lang="en-GB"/>
              <a:t>However, the information you want may be stored in two or more tables. For example, you would like to display the customer name and all the orders he has made. The formal info is stored in the CUSTOMER table, while the later info is stored in the ORDER table.</a:t>
            </a:r>
          </a:p>
          <a:p>
            <a:endParaRPr lang="en-GB"/>
          </a:p>
          <a:p>
            <a:r>
              <a:rPr lang="en-GB"/>
              <a:t>In that case, you could use a </a:t>
            </a:r>
            <a:r>
              <a:rPr lang="en-GB" u="sng"/>
              <a:t>sub query</a:t>
            </a:r>
            <a:r>
              <a:rPr lang="en-GB"/>
              <a:t>, or perform a </a:t>
            </a:r>
            <a:r>
              <a:rPr lang="en-GB" u="sng"/>
              <a:t>join</a:t>
            </a:r>
            <a:r>
              <a:rPr lang="en-GB"/>
              <a:t> on the tables to retrieve the required information.</a:t>
            </a:r>
          </a:p>
          <a:p>
            <a:endParaRPr lang="en-GB"/>
          </a:p>
          <a:p>
            <a:r>
              <a:rPr lang="en-GB"/>
              <a:t>Let’s look at how to perform a table join, and the effect of a table join.</a:t>
            </a:r>
          </a:p>
        </p:txBody>
      </p:sp>
    </p:spTree>
    <p:extLst>
      <p:ext uri="{BB962C8B-B14F-4D97-AF65-F5344CB8AC3E}">
        <p14:creationId xmlns:p14="http://schemas.microsoft.com/office/powerpoint/2010/main" val="426574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ECF8A2D-78D5-4DCF-B723-3FC02B59FB58}" type="slidenum">
              <a:rPr lang="en-US" smtClean="0"/>
              <a:pPr/>
              <a:t>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GB"/>
              <a:t>The topics covered in this unit include the following:</a:t>
            </a:r>
          </a:p>
          <a:p>
            <a:r>
              <a:rPr lang="en-GB" u="sng"/>
              <a:t>Unit 8a</a:t>
            </a:r>
          </a:p>
          <a:p>
            <a:pPr>
              <a:buFontTx/>
              <a:buChar char="•"/>
            </a:pPr>
            <a:r>
              <a:rPr lang="en-GB"/>
              <a:t>An overview of SQL</a:t>
            </a:r>
          </a:p>
          <a:p>
            <a:pPr>
              <a:buFontTx/>
              <a:buChar char="•"/>
            </a:pPr>
            <a:r>
              <a:rPr lang="en-GB"/>
              <a:t>DML – Basic SELECT statement, this is used for performing simple queries on the database</a:t>
            </a:r>
          </a:p>
          <a:p>
            <a:endParaRPr lang="en-GB"/>
          </a:p>
          <a:p>
            <a:r>
              <a:rPr lang="en-GB" u="sng"/>
              <a:t>Unit 8b</a:t>
            </a:r>
          </a:p>
          <a:p>
            <a:pPr>
              <a:buFontTx/>
              <a:buChar char="•"/>
            </a:pPr>
            <a:r>
              <a:rPr lang="en-GB"/>
              <a:t>DML – Advanced SELECT statement, this is used for performing more complex queries on the database</a:t>
            </a:r>
          </a:p>
          <a:p>
            <a:endParaRPr lang="en-GB"/>
          </a:p>
          <a:p>
            <a:r>
              <a:rPr lang="en-GB" u="sng"/>
              <a:t>Unit 8c</a:t>
            </a:r>
          </a:p>
          <a:p>
            <a:pPr>
              <a:buFontTx/>
              <a:buChar char="•"/>
            </a:pPr>
            <a:r>
              <a:rPr lang="en-GB"/>
              <a:t>DML – INSERT, UPDATE, DELETE statement, this is used for performing updates to the records</a:t>
            </a:r>
          </a:p>
          <a:p>
            <a:pPr>
              <a:buFontTx/>
              <a:buChar char="•"/>
            </a:pPr>
            <a:r>
              <a:rPr lang="en-GB"/>
              <a:t>DDL – CREATE, ALTER statement, this is used for defining/altering the database structure/objects</a:t>
            </a:r>
          </a:p>
          <a:p>
            <a:pPr>
              <a:buFontTx/>
              <a:buChar char="•"/>
            </a:pPr>
            <a:endParaRPr lang="en-GB"/>
          </a:p>
          <a:p>
            <a:r>
              <a:rPr lang="en-GB"/>
              <a:t>The examples in this Unit are mostly based on the </a:t>
            </a:r>
            <a:r>
              <a:rPr lang="en-GB" b="1"/>
              <a:t>ORDER database</a:t>
            </a:r>
            <a:r>
              <a:rPr lang="en-GB"/>
              <a:t>.</a:t>
            </a:r>
          </a:p>
        </p:txBody>
      </p:sp>
    </p:spTree>
    <p:extLst>
      <p:ext uri="{BB962C8B-B14F-4D97-AF65-F5344CB8AC3E}">
        <p14:creationId xmlns:p14="http://schemas.microsoft.com/office/powerpoint/2010/main" val="2646410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58816A9-B43C-4C14-94B5-6D6A725C68D8}" type="slidenum">
              <a:rPr lang="en-US" smtClean="0"/>
              <a:pPr/>
              <a:t>32</a:t>
            </a:fld>
            <a:endParaRPr lang="en-US"/>
          </a:p>
        </p:txBody>
      </p:sp>
      <p:sp>
        <p:nvSpPr>
          <p:cNvPr id="66563" name="Rectangle 2"/>
          <p:cNvSpPr>
            <a:spLocks noGrp="1" noRot="1" noChangeAspect="1" noChangeArrowheads="1" noTextEdit="1"/>
          </p:cNvSpPr>
          <p:nvPr>
            <p:ph type="sldImg"/>
          </p:nvPr>
        </p:nvSpPr>
        <p:spPr>
          <a:xfrm>
            <a:off x="790575" y="771525"/>
            <a:ext cx="5537200" cy="3833813"/>
          </a:xfrm>
          <a:ln/>
        </p:spPr>
      </p:sp>
      <p:sp>
        <p:nvSpPr>
          <p:cNvPr id="66564" name="Rectangle 3"/>
          <p:cNvSpPr>
            <a:spLocks noGrp="1" noChangeArrowheads="1"/>
          </p:cNvSpPr>
          <p:nvPr>
            <p:ph type="body" idx="1"/>
          </p:nvPr>
        </p:nvSpPr>
        <p:spPr>
          <a:noFill/>
          <a:ln/>
        </p:spPr>
        <p:txBody>
          <a:bodyPr/>
          <a:lstStyle/>
          <a:p>
            <a:pPr>
              <a:lnSpc>
                <a:spcPct val="90000"/>
              </a:lnSpc>
            </a:pPr>
            <a:r>
              <a:rPr lang="en-GB" dirty="0"/>
              <a:t>When joining tables, first of all we need to identify the </a:t>
            </a:r>
            <a:r>
              <a:rPr lang="en-GB" u="sng" dirty="0"/>
              <a:t>matching columns</a:t>
            </a:r>
            <a:r>
              <a:rPr lang="en-GB" dirty="0"/>
              <a:t> for the 2 tables.</a:t>
            </a:r>
          </a:p>
          <a:p>
            <a:pPr>
              <a:lnSpc>
                <a:spcPct val="90000"/>
              </a:lnSpc>
            </a:pPr>
            <a:endParaRPr lang="en-GB" dirty="0"/>
          </a:p>
          <a:p>
            <a:pPr>
              <a:lnSpc>
                <a:spcPct val="90000"/>
              </a:lnSpc>
            </a:pPr>
            <a:r>
              <a:rPr lang="en-GB" dirty="0"/>
              <a:t>In this case, CUSTOMER and ORDER tables have a one-to-many (1:*) or a parent/child relationship : each customer (parent) can have a few orders (child). The </a:t>
            </a:r>
            <a:r>
              <a:rPr lang="en-GB" dirty="0" err="1"/>
              <a:t>customer_num</a:t>
            </a:r>
            <a:r>
              <a:rPr lang="en-GB" dirty="0"/>
              <a:t> in the ORDER table is the </a:t>
            </a:r>
            <a:r>
              <a:rPr lang="en-GB" b="1" dirty="0"/>
              <a:t>foreign key</a:t>
            </a:r>
            <a:r>
              <a:rPr lang="en-GB" dirty="0"/>
              <a:t> whose values must come from the primary key of CUSTOMER table. </a:t>
            </a:r>
          </a:p>
          <a:p>
            <a:pPr>
              <a:lnSpc>
                <a:spcPct val="90000"/>
              </a:lnSpc>
            </a:pPr>
            <a:endParaRPr lang="en-GB" dirty="0"/>
          </a:p>
          <a:p>
            <a:pPr>
              <a:lnSpc>
                <a:spcPct val="90000"/>
              </a:lnSpc>
            </a:pPr>
            <a:r>
              <a:rPr lang="en-GB" dirty="0"/>
              <a:t>A join condition in multiple table query would usually </a:t>
            </a:r>
            <a:r>
              <a:rPr lang="en-GB" u="sng" dirty="0"/>
              <a:t>match the primary key and the foreign key</a:t>
            </a:r>
            <a:r>
              <a:rPr lang="en-GB" dirty="0"/>
              <a:t>. In the above example, we would match the </a:t>
            </a:r>
            <a:r>
              <a:rPr lang="en-GB" dirty="0" err="1"/>
              <a:t>customer_num</a:t>
            </a:r>
            <a:r>
              <a:rPr lang="en-GB" dirty="0"/>
              <a:t> in CUSTOMER table, with the foreign key </a:t>
            </a:r>
            <a:r>
              <a:rPr lang="en-GB" dirty="0" err="1"/>
              <a:t>customer_num</a:t>
            </a:r>
            <a:r>
              <a:rPr lang="en-GB" dirty="0"/>
              <a:t> in ORDER table. The join statement would use the INNER JOIN clause as follows :</a:t>
            </a:r>
          </a:p>
          <a:p>
            <a:pPr>
              <a:lnSpc>
                <a:spcPct val="90000"/>
              </a:lnSpc>
            </a:pPr>
            <a:r>
              <a:rPr lang="en-GB" dirty="0"/>
              <a:t>	 inner join orders o on </a:t>
            </a:r>
            <a:r>
              <a:rPr lang="en-GB" dirty="0" err="1"/>
              <a:t>c.cust_num</a:t>
            </a:r>
            <a:r>
              <a:rPr lang="en-GB" dirty="0"/>
              <a:t> = </a:t>
            </a:r>
            <a:r>
              <a:rPr lang="en-GB" dirty="0" err="1"/>
              <a:t>o.cust_num</a:t>
            </a:r>
            <a:endParaRPr lang="en-GB" dirty="0"/>
          </a:p>
          <a:p>
            <a:pPr>
              <a:lnSpc>
                <a:spcPct val="90000"/>
              </a:lnSpc>
            </a:pPr>
            <a:endParaRPr lang="en-GB" dirty="0"/>
          </a:p>
          <a:p>
            <a:pPr>
              <a:lnSpc>
                <a:spcPct val="90000"/>
              </a:lnSpc>
            </a:pPr>
            <a:r>
              <a:rPr lang="en-GB" dirty="0"/>
              <a:t>You might have noticed that we included the prefix c. and o. in the join condition. This </a:t>
            </a:r>
            <a:r>
              <a:rPr lang="en-US" dirty="0"/>
              <a:t>is because both tables are using </a:t>
            </a:r>
            <a:r>
              <a:rPr lang="en-US" b="1" dirty="0" err="1"/>
              <a:t>cust_num</a:t>
            </a:r>
            <a:r>
              <a:rPr lang="en-US" dirty="0"/>
              <a:t> as the column name, so to avoid ambiguity as to which column you are referring to, you need to qualify the column name with the table alias. </a:t>
            </a:r>
            <a:r>
              <a:rPr lang="en-US" dirty="0" err="1"/>
              <a:t>c.cust_num</a:t>
            </a:r>
            <a:r>
              <a:rPr lang="en-US" dirty="0"/>
              <a:t> means the column is from the CUSTOMER table, while </a:t>
            </a:r>
            <a:r>
              <a:rPr lang="en-US" dirty="0" err="1"/>
              <a:t>o.cust_num</a:t>
            </a:r>
            <a:r>
              <a:rPr lang="en-US" dirty="0"/>
              <a:t> means that it is from the ORDER table.</a:t>
            </a:r>
            <a:endParaRPr lang="en-GB" dirty="0"/>
          </a:p>
        </p:txBody>
      </p:sp>
    </p:spTree>
    <p:extLst>
      <p:ext uri="{BB962C8B-B14F-4D97-AF65-F5344CB8AC3E}">
        <p14:creationId xmlns:p14="http://schemas.microsoft.com/office/powerpoint/2010/main" val="979026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AB00B9F-F33A-40AB-B802-495A4A22B8BC}" type="slidenum">
              <a:rPr lang="en-US" smtClean="0"/>
              <a:pPr/>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a:t>In summary, when writing multiple table query :</a:t>
            </a:r>
          </a:p>
          <a:p>
            <a:pPr>
              <a:buFontTx/>
              <a:buChar char="•"/>
            </a:pPr>
            <a:r>
              <a:rPr lang="en-US" dirty="0"/>
              <a:t>Include the table(s) in the FROM clause</a:t>
            </a:r>
          </a:p>
          <a:p>
            <a:pPr>
              <a:buFontTx/>
              <a:buChar char="•"/>
            </a:pPr>
            <a:r>
              <a:rPr lang="en-US" dirty="0"/>
              <a:t>Include inner join condition, note these columns must have compatible data types</a:t>
            </a:r>
          </a:p>
          <a:p>
            <a:pPr>
              <a:buFontTx/>
              <a:buChar char="•"/>
            </a:pPr>
            <a:r>
              <a:rPr lang="en-US" dirty="0"/>
              <a:t>Qualify column names with table alias, when there is ambiguity</a:t>
            </a:r>
          </a:p>
          <a:p>
            <a:endParaRPr lang="en-GB" dirty="0"/>
          </a:p>
          <a:p>
            <a:r>
              <a:rPr lang="en-GB" b="1" dirty="0"/>
              <a:t>Once tables are joined, a result table consisting of all the columns from the 2 tables will be formed. </a:t>
            </a:r>
          </a:p>
          <a:p>
            <a:endParaRPr lang="en-GB" dirty="0"/>
          </a:p>
        </p:txBody>
      </p:sp>
    </p:spTree>
    <p:extLst>
      <p:ext uri="{BB962C8B-B14F-4D97-AF65-F5344CB8AC3E}">
        <p14:creationId xmlns:p14="http://schemas.microsoft.com/office/powerpoint/2010/main" val="3545250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AB3DA60-1566-4878-A63A-7B8CE7734633}" type="slidenum">
              <a:rPr lang="en-US" smtClean="0"/>
              <a:pPr/>
              <a:t>34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a:t>In summary, when writing multiple table query :</a:t>
            </a:r>
          </a:p>
          <a:p>
            <a:pPr>
              <a:buFontTx/>
              <a:buChar char="•"/>
            </a:pPr>
            <a:r>
              <a:rPr lang="en-US"/>
              <a:t>Include the table(s) in the FROM clause</a:t>
            </a:r>
          </a:p>
          <a:p>
            <a:pPr>
              <a:buFontTx/>
              <a:buChar char="•"/>
            </a:pPr>
            <a:r>
              <a:rPr lang="en-US"/>
              <a:t>Include the inner join condition, note these columns must have compatible data types</a:t>
            </a:r>
          </a:p>
          <a:p>
            <a:pPr>
              <a:buFontTx/>
              <a:buChar char="•"/>
            </a:pPr>
            <a:r>
              <a:rPr lang="en-US"/>
              <a:t>Qualify column names with table alias, when there is ambiguity</a:t>
            </a:r>
          </a:p>
          <a:p>
            <a:endParaRPr lang="en-GB"/>
          </a:p>
          <a:p>
            <a:r>
              <a:rPr lang="en-GB" b="1"/>
              <a:t>Once tables are joined, a result table consisting of all the columns from the 2 tables will be formed. </a:t>
            </a:r>
          </a:p>
          <a:p>
            <a:endParaRPr lang="en-GB"/>
          </a:p>
        </p:txBody>
      </p:sp>
    </p:spTree>
    <p:extLst>
      <p:ext uri="{BB962C8B-B14F-4D97-AF65-F5344CB8AC3E}">
        <p14:creationId xmlns:p14="http://schemas.microsoft.com/office/powerpoint/2010/main" val="3265274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FF7F75A-28DE-4FC2-A9BB-C819D57A070C}" type="slidenum">
              <a:rPr lang="en-US" smtClean="0"/>
              <a:pPr/>
              <a:t>35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a:t>In summary, when writing multiple table query :</a:t>
            </a:r>
          </a:p>
          <a:p>
            <a:pPr>
              <a:buFontTx/>
              <a:buChar char="•"/>
            </a:pPr>
            <a:r>
              <a:rPr lang="en-US"/>
              <a:t>Include the table(s) in the FROM clause</a:t>
            </a:r>
          </a:p>
          <a:p>
            <a:pPr>
              <a:buFontTx/>
              <a:buChar char="•"/>
            </a:pPr>
            <a:r>
              <a:rPr lang="en-US"/>
              <a:t>Include inner join condition, note these columns must have compatible data types</a:t>
            </a:r>
          </a:p>
          <a:p>
            <a:pPr>
              <a:buFontTx/>
              <a:buChar char="•"/>
            </a:pPr>
            <a:r>
              <a:rPr lang="en-US"/>
              <a:t>Qualify column names with table alias, when there is ambiguity</a:t>
            </a:r>
          </a:p>
          <a:p>
            <a:endParaRPr lang="en-GB"/>
          </a:p>
          <a:p>
            <a:r>
              <a:rPr lang="en-GB" b="1"/>
              <a:t>Once tables are joined, a result table consisting of all the columns from the 2 tables will be formed. </a:t>
            </a:r>
          </a:p>
          <a:p>
            <a:endParaRPr lang="en-GB"/>
          </a:p>
        </p:txBody>
      </p:sp>
    </p:spTree>
    <p:extLst>
      <p:ext uri="{BB962C8B-B14F-4D97-AF65-F5344CB8AC3E}">
        <p14:creationId xmlns:p14="http://schemas.microsoft.com/office/powerpoint/2010/main" val="3689426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Grp="1" noChangeArrowheads="1"/>
          </p:cNvSpPr>
          <p:nvPr>
            <p:ph type="ftr" sz="quarter" idx="4"/>
          </p:nvPr>
        </p:nvSpPr>
        <p:spPr>
          <a:noFill/>
        </p:spPr>
        <p:txBody>
          <a:bodyPr/>
          <a:lstStyle/>
          <a:p>
            <a:r>
              <a:rPr lang="en-US"/>
              <a:t>Oracle Database 11</a:t>
            </a:r>
            <a:r>
              <a:rPr lang="en-US" i="1"/>
              <a:t>g</a:t>
            </a:r>
            <a:r>
              <a:rPr lang="en-US"/>
              <a:t>: SQL Fundamentals I   6 - </a:t>
            </a:r>
            <a:fld id="{9021D6A9-881D-454E-9C71-AECCEA0A7569}" type="slidenum">
              <a:rPr lang="en-US" smtClean="0"/>
              <a:pPr/>
              <a:t>38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473175" y="5724445"/>
            <a:ext cx="6289834" cy="3885029"/>
          </a:xfrm>
          <a:noFill/>
          <a:ln/>
        </p:spPr>
        <p:txBody>
          <a:bodyPr/>
          <a:lstStyle/>
          <a:p>
            <a:r>
              <a:rPr lang="en-US"/>
              <a:t>Returning Records with No Direct Match with Outer Joins</a:t>
            </a:r>
          </a:p>
          <a:p>
            <a:pPr lvl="1"/>
            <a:r>
              <a:rPr lang="en-US"/>
              <a:t>If a row does not satisfy a join condition, the row does not appear in the query result. For example, in the equijoin condition of </a:t>
            </a:r>
            <a:r>
              <a:rPr lang="en-US">
                <a:latin typeface="Courier New" pitchFamily="49" charset="0"/>
              </a:rPr>
              <a:t>EMPLOYEES</a:t>
            </a:r>
            <a:r>
              <a:rPr lang="en-US"/>
              <a:t> and </a:t>
            </a:r>
            <a:r>
              <a:rPr lang="en-US">
                <a:latin typeface="Courier New" pitchFamily="49" charset="0"/>
              </a:rPr>
              <a:t>DEPARTMENTS</a:t>
            </a:r>
            <a:r>
              <a:rPr lang="en-US"/>
              <a:t> tables, department ID 190 does not appear because there are no employees with that department ID recorded in the </a:t>
            </a:r>
            <a:r>
              <a:rPr lang="en-US">
                <a:latin typeface="Courier New" pitchFamily="49" charset="0"/>
              </a:rPr>
              <a:t>EMPLOYEES</a:t>
            </a:r>
            <a:r>
              <a:rPr lang="en-US"/>
              <a:t> table. Therefore, instead of seeing 20 employees in the result set, you see 19 records. </a:t>
            </a:r>
          </a:p>
          <a:p>
            <a:pPr lvl="1"/>
            <a:r>
              <a:rPr lang="en-US"/>
              <a:t>To return the department record that does not have any employees, you can use an outer join.</a:t>
            </a:r>
          </a:p>
        </p:txBody>
      </p:sp>
    </p:spTree>
    <p:extLst>
      <p:ext uri="{BB962C8B-B14F-4D97-AF65-F5344CB8AC3E}">
        <p14:creationId xmlns:p14="http://schemas.microsoft.com/office/powerpoint/2010/main" val="2760869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p:spPr>
        <p:txBody>
          <a:bodyPr/>
          <a:lstStyle/>
          <a:p>
            <a:r>
              <a:rPr lang="en-US"/>
              <a:t>Oracle Database 11</a:t>
            </a:r>
            <a:r>
              <a:rPr lang="en-US" i="1"/>
              <a:t>g</a:t>
            </a:r>
            <a:r>
              <a:rPr lang="en-US"/>
              <a:t>: SQL Fundamentals I   6 - </a:t>
            </a:r>
            <a:fld id="{5EA7D6A2-D025-4739-8ABA-2F66B6678DD4}" type="slidenum">
              <a:rPr lang="en-US" smtClean="0"/>
              <a:pPr/>
              <a:t>39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473175" y="5724445"/>
            <a:ext cx="6289834" cy="3885029"/>
          </a:xfrm>
          <a:noFill/>
          <a:ln/>
        </p:spPr>
        <p:txBody>
          <a:bodyPr/>
          <a:lstStyle/>
          <a:p>
            <a:r>
              <a:rPr lang="en-US">
                <a:latin typeface="Courier New" pitchFamily="49" charset="0"/>
              </a:rPr>
              <a:t>LEFT</a:t>
            </a:r>
            <a:r>
              <a:rPr lang="en-US"/>
              <a:t> </a:t>
            </a:r>
            <a:r>
              <a:rPr lang="en-US">
                <a:latin typeface="Courier New" pitchFamily="49" charset="0"/>
              </a:rPr>
              <a:t>OUTER</a:t>
            </a:r>
            <a:r>
              <a:rPr lang="en-US"/>
              <a:t> </a:t>
            </a:r>
            <a:r>
              <a:rPr lang="en-US">
                <a:latin typeface="Courier New" pitchFamily="49" charset="0"/>
              </a:rPr>
              <a:t>JOIN</a:t>
            </a:r>
            <a:endParaRPr lang="en-US"/>
          </a:p>
          <a:p>
            <a:pPr lvl="1"/>
            <a:r>
              <a:rPr lang="en-US"/>
              <a:t>This query retrieves all rows in the </a:t>
            </a:r>
            <a:r>
              <a:rPr lang="en-US">
                <a:latin typeface="Courier New" pitchFamily="49" charset="0"/>
              </a:rPr>
              <a:t>EMPLOYEES</a:t>
            </a:r>
            <a:r>
              <a:rPr lang="en-US"/>
              <a:t> table, which is the left table, even if there is no match in the </a:t>
            </a:r>
            <a:r>
              <a:rPr lang="en-US">
                <a:latin typeface="Courier New" pitchFamily="49" charset="0"/>
              </a:rPr>
              <a:t>DEPARTMENTS</a:t>
            </a:r>
            <a:r>
              <a:rPr lang="en-US"/>
              <a:t> table.</a:t>
            </a:r>
          </a:p>
        </p:txBody>
      </p:sp>
    </p:spTree>
    <p:extLst>
      <p:ext uri="{BB962C8B-B14F-4D97-AF65-F5344CB8AC3E}">
        <p14:creationId xmlns:p14="http://schemas.microsoft.com/office/powerpoint/2010/main" val="274201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p:spPr>
        <p:txBody>
          <a:bodyPr/>
          <a:lstStyle/>
          <a:p>
            <a:r>
              <a:rPr lang="en-US"/>
              <a:t>Oracle Database 11</a:t>
            </a:r>
            <a:r>
              <a:rPr lang="en-US" i="1"/>
              <a:t>g</a:t>
            </a:r>
            <a:r>
              <a:rPr lang="en-US"/>
              <a:t>: SQL Fundamentals I   6 - </a:t>
            </a:r>
            <a:fld id="{B6146E93-0F5A-487E-9CCE-C4F84320BF74}" type="slidenum">
              <a:rPr lang="en-US" smtClean="0"/>
              <a:pPr/>
              <a:t>40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473175" y="5724445"/>
            <a:ext cx="6289834" cy="3885029"/>
          </a:xfrm>
          <a:noFill/>
          <a:ln/>
        </p:spPr>
        <p:txBody>
          <a:bodyPr/>
          <a:lstStyle/>
          <a:p>
            <a:r>
              <a:rPr lang="en-US">
                <a:latin typeface="Courier New" pitchFamily="49" charset="0"/>
              </a:rPr>
              <a:t>RIGHT</a:t>
            </a:r>
            <a:r>
              <a:rPr lang="en-US"/>
              <a:t> </a:t>
            </a:r>
            <a:r>
              <a:rPr lang="en-US">
                <a:latin typeface="Courier New" pitchFamily="49" charset="0"/>
              </a:rPr>
              <a:t>OUTER</a:t>
            </a:r>
            <a:r>
              <a:rPr lang="en-US"/>
              <a:t> </a:t>
            </a:r>
            <a:r>
              <a:rPr lang="en-US">
                <a:latin typeface="Courier New" pitchFamily="49" charset="0"/>
              </a:rPr>
              <a:t>JOIN</a:t>
            </a:r>
            <a:endParaRPr lang="en-US"/>
          </a:p>
          <a:p>
            <a:pPr lvl="1"/>
            <a:r>
              <a:rPr lang="en-US"/>
              <a:t>This query retrieves all rows in the </a:t>
            </a:r>
            <a:r>
              <a:rPr lang="en-US">
                <a:latin typeface="Courier New" pitchFamily="49" charset="0"/>
              </a:rPr>
              <a:t>DEPARTMENTS</a:t>
            </a:r>
            <a:r>
              <a:rPr lang="en-US"/>
              <a:t> table, which is the right table, even if there is no match in the </a:t>
            </a:r>
            <a:r>
              <a:rPr lang="en-US">
                <a:latin typeface="Courier New" pitchFamily="49" charset="0"/>
              </a:rPr>
              <a:t>EMPLOYEES</a:t>
            </a:r>
            <a:r>
              <a:rPr lang="en-US"/>
              <a:t> table.</a:t>
            </a:r>
          </a:p>
        </p:txBody>
      </p:sp>
    </p:spTree>
    <p:extLst>
      <p:ext uri="{BB962C8B-B14F-4D97-AF65-F5344CB8AC3E}">
        <p14:creationId xmlns:p14="http://schemas.microsoft.com/office/powerpoint/2010/main" val="2776807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p:spPr>
        <p:txBody>
          <a:bodyPr/>
          <a:lstStyle/>
          <a:p>
            <a:r>
              <a:rPr lang="en-US"/>
              <a:t>Oracle Database 11</a:t>
            </a:r>
            <a:r>
              <a:rPr lang="en-US" i="1"/>
              <a:t>g</a:t>
            </a:r>
            <a:r>
              <a:rPr lang="en-US"/>
              <a:t>: SQL Fundamentals I   6 - </a:t>
            </a:r>
            <a:fld id="{201B2783-1B9F-46E0-B36F-B71F850291FA}" type="slidenum">
              <a:rPr lang="en-US" smtClean="0"/>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473175" y="5724445"/>
            <a:ext cx="6289834" cy="3885029"/>
          </a:xfrm>
          <a:noFill/>
          <a:ln/>
        </p:spPr>
        <p:txBody>
          <a:bodyPr/>
          <a:lstStyle/>
          <a:p>
            <a:r>
              <a:rPr lang="en-US">
                <a:latin typeface="Courier New" pitchFamily="49" charset="0"/>
              </a:rPr>
              <a:t>FULL</a:t>
            </a:r>
            <a:r>
              <a:rPr lang="en-US"/>
              <a:t> </a:t>
            </a:r>
            <a:r>
              <a:rPr lang="en-US">
                <a:latin typeface="Courier New" pitchFamily="49" charset="0"/>
              </a:rPr>
              <a:t>OUTER</a:t>
            </a:r>
            <a:r>
              <a:rPr lang="en-US"/>
              <a:t> </a:t>
            </a:r>
            <a:r>
              <a:rPr lang="en-US">
                <a:latin typeface="Courier New" pitchFamily="49" charset="0"/>
              </a:rPr>
              <a:t>JOIN</a:t>
            </a:r>
            <a:endParaRPr lang="en-US"/>
          </a:p>
          <a:p>
            <a:pPr lvl="1"/>
            <a:r>
              <a:rPr lang="en-US"/>
              <a:t>This query retrieves all rows in the </a:t>
            </a:r>
            <a:r>
              <a:rPr lang="en-US">
                <a:latin typeface="Courier New" pitchFamily="49" charset="0"/>
              </a:rPr>
              <a:t>EMPLOYEES</a:t>
            </a:r>
            <a:r>
              <a:rPr lang="en-US"/>
              <a:t> table, even if there is no match in the </a:t>
            </a:r>
            <a:r>
              <a:rPr lang="en-US">
                <a:latin typeface="Courier New" pitchFamily="49" charset="0"/>
              </a:rPr>
              <a:t>DEPARTMENTS</a:t>
            </a:r>
            <a:r>
              <a:rPr lang="en-US"/>
              <a:t> table. It also retrieves all rows in the </a:t>
            </a:r>
            <a:r>
              <a:rPr lang="en-US">
                <a:latin typeface="Courier New" pitchFamily="49" charset="0"/>
              </a:rPr>
              <a:t>DEPARTMENTS</a:t>
            </a:r>
            <a:r>
              <a:rPr lang="en-US"/>
              <a:t> table, even if there is no match in the </a:t>
            </a:r>
            <a:r>
              <a:rPr lang="en-US">
                <a:latin typeface="Courier New" pitchFamily="49" charset="0"/>
              </a:rPr>
              <a:t>EMPLOYEES</a:t>
            </a:r>
            <a:r>
              <a:rPr lang="en-US"/>
              <a:t> table.</a:t>
            </a:r>
          </a:p>
        </p:txBody>
      </p:sp>
    </p:spTree>
    <p:extLst>
      <p:ext uri="{BB962C8B-B14F-4D97-AF65-F5344CB8AC3E}">
        <p14:creationId xmlns:p14="http://schemas.microsoft.com/office/powerpoint/2010/main" val="3497098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C041087-C6D6-4314-A0FD-63580B26E1F4}" type="slidenum">
              <a:rPr lang="en-US" smtClean="0"/>
              <a:pPr/>
              <a:t>43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GB" dirty="0"/>
              <a:t>This slide present a summary of the </a:t>
            </a:r>
            <a:r>
              <a:rPr lang="en-GB" u="sng" dirty="0"/>
              <a:t>usage</a:t>
            </a:r>
            <a:r>
              <a:rPr lang="en-GB" dirty="0"/>
              <a:t> of each clause.</a:t>
            </a:r>
          </a:p>
          <a:p>
            <a:endParaRPr lang="en-GB" dirty="0"/>
          </a:p>
          <a:p>
            <a:r>
              <a:rPr lang="en-GB" dirty="0"/>
              <a:t>In Unit 8a, we will study the </a:t>
            </a:r>
            <a:r>
              <a:rPr lang="en-GB" u="sng" dirty="0"/>
              <a:t>basic</a:t>
            </a:r>
            <a:r>
              <a:rPr lang="en-GB" dirty="0"/>
              <a:t> SELECT statement, which consists of </a:t>
            </a:r>
            <a:r>
              <a:rPr lang="en-GB" u="sng" dirty="0"/>
              <a:t>4 clauses</a:t>
            </a:r>
            <a:r>
              <a:rPr lang="en-GB" dirty="0"/>
              <a:t> : </a:t>
            </a:r>
          </a:p>
          <a:p>
            <a:r>
              <a:rPr lang="en-GB" b="1" dirty="0"/>
              <a:t>SELECT.. FROM.. WHERE.. ORDER BY..</a:t>
            </a:r>
            <a:r>
              <a:rPr lang="en-GB" dirty="0"/>
              <a:t>. Basically, it is used to select individual records from the table(s). </a:t>
            </a:r>
          </a:p>
          <a:p>
            <a:endParaRPr lang="en-GB" dirty="0"/>
          </a:p>
          <a:p>
            <a:r>
              <a:rPr lang="en-GB" dirty="0"/>
              <a:t>In Unit 8b, we will cover the </a:t>
            </a:r>
            <a:r>
              <a:rPr lang="en-GB" u="sng" dirty="0"/>
              <a:t>advanced</a:t>
            </a:r>
            <a:r>
              <a:rPr lang="en-GB" dirty="0"/>
              <a:t> SELECT statement (includes all the 6 clauses). In advanced SELECT, records retrieved from the table(s) are grouped and summarized, and </a:t>
            </a:r>
            <a:r>
              <a:rPr lang="en-GB" u="sng" dirty="0"/>
              <a:t>summarized results</a:t>
            </a:r>
            <a:r>
              <a:rPr lang="en-GB" dirty="0"/>
              <a:t> are presented to the user.</a:t>
            </a:r>
          </a:p>
          <a:p>
            <a:endParaRPr lang="en-GB" dirty="0"/>
          </a:p>
        </p:txBody>
      </p:sp>
    </p:spTree>
    <p:extLst>
      <p:ext uri="{BB962C8B-B14F-4D97-AF65-F5344CB8AC3E}">
        <p14:creationId xmlns:p14="http://schemas.microsoft.com/office/powerpoint/2010/main" val="3669739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a:p>
        </p:txBody>
      </p:sp>
      <p:sp>
        <p:nvSpPr>
          <p:cNvPr id="70660" name="Slide Number Placeholder 3"/>
          <p:cNvSpPr>
            <a:spLocks noGrp="1"/>
          </p:cNvSpPr>
          <p:nvPr>
            <p:ph type="sldNum" sz="quarter" idx="5"/>
          </p:nvPr>
        </p:nvSpPr>
        <p:spPr>
          <a:noFill/>
        </p:spPr>
        <p:txBody>
          <a:bodyPr/>
          <a:lstStyle/>
          <a:p>
            <a:fld id="{C4BF02F3-1E3F-4276-AD86-C7A5D0F5CB83}" type="slidenum">
              <a:rPr lang="en-US" smtClean="0"/>
              <a:pPr/>
              <a:t>44</a:t>
            </a:fld>
            <a:endParaRPr lang="en-US"/>
          </a:p>
        </p:txBody>
      </p:sp>
    </p:spTree>
    <p:extLst>
      <p:ext uri="{BB962C8B-B14F-4D97-AF65-F5344CB8AC3E}">
        <p14:creationId xmlns:p14="http://schemas.microsoft.com/office/powerpoint/2010/main" val="338237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6E6CFD4-B198-4D2C-B697-7C22F0550B27}" type="slidenum">
              <a:rPr lang="en-US" smtClean="0"/>
              <a:pPr/>
              <a:t>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nSpc>
                <a:spcPct val="90000"/>
              </a:lnSpc>
            </a:pPr>
            <a:r>
              <a:rPr lang="en-US" u="sng" dirty="0"/>
              <a:t>Background of SQL</a:t>
            </a:r>
          </a:p>
          <a:p>
            <a:pPr>
              <a:lnSpc>
                <a:spcPct val="90000"/>
              </a:lnSpc>
            </a:pPr>
            <a:r>
              <a:rPr lang="en-US" dirty="0"/>
              <a:t>SQL has emerged from the development of the relational model. Over the last few years, it has evolved to be a </a:t>
            </a:r>
            <a:r>
              <a:rPr lang="en-US" u="sng" dirty="0"/>
              <a:t>standard</a:t>
            </a:r>
            <a:r>
              <a:rPr lang="en-US" dirty="0"/>
              <a:t> for relational database language. </a:t>
            </a:r>
          </a:p>
          <a:p>
            <a:pPr>
              <a:lnSpc>
                <a:spcPct val="90000"/>
              </a:lnSpc>
            </a:pPr>
            <a:endParaRPr lang="en-US" dirty="0"/>
          </a:p>
          <a:p>
            <a:pPr>
              <a:lnSpc>
                <a:spcPct val="90000"/>
              </a:lnSpc>
            </a:pPr>
            <a:r>
              <a:rPr lang="en-US" u="sng" dirty="0"/>
              <a:t>What is SQL ?</a:t>
            </a:r>
          </a:p>
          <a:p>
            <a:pPr>
              <a:lnSpc>
                <a:spcPct val="90000"/>
              </a:lnSpc>
              <a:buFontTx/>
              <a:buChar char="•"/>
            </a:pPr>
            <a:r>
              <a:rPr lang="en-US" dirty="0"/>
              <a:t>As mentioned earlier, it is a comprehensive </a:t>
            </a:r>
            <a:r>
              <a:rPr lang="en-US" b="1" dirty="0"/>
              <a:t>Database Language</a:t>
            </a:r>
            <a:r>
              <a:rPr lang="en-US" dirty="0"/>
              <a:t>, i.e. it allows user to :</a:t>
            </a:r>
          </a:p>
          <a:p>
            <a:pPr>
              <a:lnSpc>
                <a:spcPct val="90000"/>
              </a:lnSpc>
            </a:pPr>
            <a:r>
              <a:rPr lang="en-US" dirty="0"/>
              <a:t>(</a:t>
            </a:r>
            <a:r>
              <a:rPr lang="en-US" dirty="0" err="1"/>
              <a:t>i</a:t>
            </a:r>
            <a:r>
              <a:rPr lang="en-US" dirty="0"/>
              <a:t>) </a:t>
            </a:r>
            <a:r>
              <a:rPr lang="en-US" u="sng" dirty="0"/>
              <a:t>create</a:t>
            </a:r>
            <a:r>
              <a:rPr lang="en-US" dirty="0"/>
              <a:t> the database and relations structure </a:t>
            </a:r>
          </a:p>
          <a:p>
            <a:pPr>
              <a:lnSpc>
                <a:spcPct val="90000"/>
              </a:lnSpc>
            </a:pPr>
            <a:r>
              <a:rPr lang="en-US" dirty="0"/>
              <a:t>(ii) perform </a:t>
            </a:r>
            <a:r>
              <a:rPr lang="en-US" u="sng" dirty="0"/>
              <a:t>insertion, modification, deletion</a:t>
            </a:r>
            <a:r>
              <a:rPr lang="en-US" dirty="0"/>
              <a:t> of data from relations </a:t>
            </a:r>
          </a:p>
          <a:p>
            <a:pPr>
              <a:lnSpc>
                <a:spcPct val="90000"/>
              </a:lnSpc>
            </a:pPr>
            <a:r>
              <a:rPr lang="en-US" dirty="0"/>
              <a:t>(iii) perform simple and complex </a:t>
            </a:r>
            <a:r>
              <a:rPr lang="en-US" u="sng" dirty="0"/>
              <a:t>queries</a:t>
            </a:r>
            <a:r>
              <a:rPr lang="en-US" dirty="0"/>
              <a:t> </a:t>
            </a:r>
          </a:p>
          <a:p>
            <a:pPr lvl="1">
              <a:lnSpc>
                <a:spcPct val="90000"/>
              </a:lnSpc>
            </a:pPr>
            <a:endParaRPr lang="en-US" u="sng" dirty="0"/>
          </a:p>
          <a:p>
            <a:pPr>
              <a:lnSpc>
                <a:spcPct val="90000"/>
              </a:lnSpc>
              <a:buFontTx/>
              <a:buChar char="•"/>
            </a:pPr>
            <a:r>
              <a:rPr lang="en-US" dirty="0"/>
              <a:t>SQL is classified into 2 major components, namely :</a:t>
            </a:r>
          </a:p>
          <a:p>
            <a:pPr>
              <a:lnSpc>
                <a:spcPct val="90000"/>
              </a:lnSpc>
            </a:pPr>
            <a:r>
              <a:rPr lang="en-US" dirty="0"/>
              <a:t>- A </a:t>
            </a:r>
            <a:r>
              <a:rPr lang="en-US" b="1" dirty="0"/>
              <a:t>Data Manipulation Language</a:t>
            </a:r>
            <a:r>
              <a:rPr lang="en-US" dirty="0"/>
              <a:t> (DML) for manipulating data, i.e. to perform the tasks mentioned in (ii) &amp; (iii);</a:t>
            </a:r>
          </a:p>
          <a:p>
            <a:pPr marL="285750" indent="-285750">
              <a:lnSpc>
                <a:spcPct val="90000"/>
              </a:lnSpc>
              <a:buFontTx/>
              <a:buChar char="-"/>
            </a:pPr>
            <a:r>
              <a:rPr lang="en-US" dirty="0"/>
              <a:t>A </a:t>
            </a:r>
            <a:r>
              <a:rPr lang="en-US" b="1" dirty="0"/>
              <a:t>Data Definition Language</a:t>
            </a:r>
            <a:r>
              <a:rPr lang="en-US" dirty="0"/>
              <a:t> (DDL), for defining and creating database and table structures, i.e. to perform the tasks mentioned in (</a:t>
            </a:r>
            <a:r>
              <a:rPr lang="en-US" dirty="0" err="1"/>
              <a:t>i</a:t>
            </a:r>
            <a:r>
              <a:rPr lang="en-US" dirty="0"/>
              <a:t>).</a:t>
            </a:r>
          </a:p>
          <a:p>
            <a:pPr marL="285750" indent="-285750">
              <a:lnSpc>
                <a:spcPct val="90000"/>
              </a:lnSpc>
              <a:buFontTx/>
              <a:buChar char="-"/>
            </a:pPr>
            <a:r>
              <a:rPr lang="en-US" dirty="0"/>
              <a:t>Other component include: DCL  data control language that controls the access right, and Transaction, that controls commit or rollback transactions. </a:t>
            </a:r>
          </a:p>
          <a:p>
            <a:pPr lvl="1">
              <a:lnSpc>
                <a:spcPct val="90000"/>
              </a:lnSpc>
            </a:pPr>
            <a:endParaRPr lang="en-US" dirty="0"/>
          </a:p>
        </p:txBody>
      </p:sp>
    </p:spTree>
    <p:extLst>
      <p:ext uri="{BB962C8B-B14F-4D97-AF65-F5344CB8AC3E}">
        <p14:creationId xmlns:p14="http://schemas.microsoft.com/office/powerpoint/2010/main" val="4059859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82CE5B9-9DD3-4CA0-9157-5CDABB3DA5A8}" type="slidenum">
              <a:rPr lang="en-US" smtClean="0"/>
              <a:pPr/>
              <a:t>45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GB" b="1"/>
          </a:p>
          <a:p>
            <a:endParaRPr lang="en-GB"/>
          </a:p>
        </p:txBody>
      </p:sp>
    </p:spTree>
    <p:extLst>
      <p:ext uri="{BB962C8B-B14F-4D97-AF65-F5344CB8AC3E}">
        <p14:creationId xmlns:p14="http://schemas.microsoft.com/office/powerpoint/2010/main" val="242858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371177E0-C612-427C-9B36-1DA730A87415}" type="slidenum">
              <a:rPr lang="en-US" smtClean="0"/>
              <a:pPr/>
              <a:t>46</a:t>
            </a:fld>
            <a:endParaRPr lang="en-US"/>
          </a:p>
        </p:txBody>
      </p:sp>
    </p:spTree>
    <p:extLst>
      <p:ext uri="{BB962C8B-B14F-4D97-AF65-F5344CB8AC3E}">
        <p14:creationId xmlns:p14="http://schemas.microsoft.com/office/powerpoint/2010/main" val="230508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CFB3898-67A5-41BC-9BED-B8B2874E2449}" type="slidenum">
              <a:rPr lang="en-US" smtClean="0"/>
              <a:pPr/>
              <a:t>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buFontTx/>
              <a:buChar char="•"/>
            </a:pPr>
            <a:r>
              <a:rPr lang="en-US" dirty="0"/>
              <a:t>SQL is a </a:t>
            </a:r>
            <a:r>
              <a:rPr lang="en-US" b="1" dirty="0"/>
              <a:t>non-procedural </a:t>
            </a:r>
            <a:r>
              <a:rPr lang="en-US" dirty="0"/>
              <a:t>language : you specify </a:t>
            </a:r>
            <a:r>
              <a:rPr lang="en-US" i="1" dirty="0"/>
              <a:t>what</a:t>
            </a:r>
            <a:r>
              <a:rPr lang="en-US" dirty="0"/>
              <a:t> information you want, rather than </a:t>
            </a:r>
            <a:r>
              <a:rPr lang="en-US" i="1" dirty="0"/>
              <a:t>how</a:t>
            </a:r>
            <a:r>
              <a:rPr lang="en-US" dirty="0"/>
              <a:t> to get it. In other words, you are not concern about the sequence that the statements are executed. (This is unlike the Java programming language which you have learnt, in which the sequence of writing the construct is important.)</a:t>
            </a:r>
          </a:p>
          <a:p>
            <a:pPr>
              <a:buFontTx/>
              <a:buChar char="•"/>
            </a:pPr>
            <a:r>
              <a:rPr lang="en-US" dirty="0"/>
              <a:t>SQL </a:t>
            </a:r>
            <a:r>
              <a:rPr lang="en-US" u="sng" dirty="0"/>
              <a:t>does not</a:t>
            </a:r>
            <a:r>
              <a:rPr lang="en-US" dirty="0"/>
              <a:t> contain flow control commands, such as IF-THEN-ELSE, or DO-WHILE loop.  Thus, SQL is used either </a:t>
            </a:r>
            <a:r>
              <a:rPr lang="en-US" u="sng" dirty="0"/>
              <a:t>interactively</a:t>
            </a:r>
            <a:r>
              <a:rPr lang="en-US" dirty="0"/>
              <a:t> (by entering the statements at a terminal), or is </a:t>
            </a:r>
            <a:r>
              <a:rPr lang="en-US" u="sng" dirty="0"/>
              <a:t>embedded</a:t>
            </a:r>
            <a:r>
              <a:rPr lang="en-US" dirty="0"/>
              <a:t> within an application program.</a:t>
            </a:r>
          </a:p>
          <a:p>
            <a:pPr>
              <a:buFontTx/>
              <a:buChar char="•"/>
            </a:pPr>
            <a:r>
              <a:rPr lang="en-US" dirty="0"/>
              <a:t>SQL can be used by a range of users, including :</a:t>
            </a:r>
          </a:p>
          <a:p>
            <a:pPr lvl="1">
              <a:buFontTx/>
              <a:buChar char="-"/>
            </a:pPr>
            <a:r>
              <a:rPr lang="en-US" dirty="0"/>
              <a:t>DBAs,</a:t>
            </a:r>
          </a:p>
          <a:p>
            <a:pPr lvl="1">
              <a:buFontTx/>
              <a:buChar char="-"/>
            </a:pPr>
            <a:r>
              <a:rPr lang="en-US" dirty="0"/>
              <a:t>Management personnel,</a:t>
            </a:r>
          </a:p>
          <a:p>
            <a:pPr lvl="1">
              <a:buFontTx/>
              <a:buChar char="-"/>
            </a:pPr>
            <a:r>
              <a:rPr lang="en-US" dirty="0"/>
              <a:t>Application programmers, and other types of end users.</a:t>
            </a:r>
          </a:p>
          <a:p>
            <a:pPr>
              <a:buFontTx/>
              <a:buChar char="•"/>
            </a:pPr>
            <a:r>
              <a:rPr lang="en-US" dirty="0"/>
              <a:t>An ISO standard now exists for SQL, making it both the </a:t>
            </a:r>
            <a:r>
              <a:rPr lang="en-US" b="1" dirty="0"/>
              <a:t>formal</a:t>
            </a:r>
            <a:r>
              <a:rPr lang="en-US" dirty="0"/>
              <a:t> and </a:t>
            </a:r>
            <a:r>
              <a:rPr lang="en-US" b="1" dirty="0"/>
              <a:t>de facto standard</a:t>
            </a:r>
            <a:r>
              <a:rPr lang="en-US" dirty="0"/>
              <a:t> language for relational databases.</a:t>
            </a:r>
            <a:endParaRPr lang="en-US" sz="1000" u="sng" dirty="0"/>
          </a:p>
          <a:p>
            <a:endParaRPr lang="en-US" sz="1000" dirty="0"/>
          </a:p>
          <a:p>
            <a:r>
              <a:rPr lang="en-US" sz="1000" dirty="0"/>
              <a:t>Formal standard: established through a formal qualification process.</a:t>
            </a:r>
          </a:p>
          <a:p>
            <a:r>
              <a:rPr lang="en-US" sz="1000" dirty="0"/>
              <a:t>De facto standard: </a:t>
            </a:r>
            <a:r>
              <a:rPr lang="en-GB" sz="1000" dirty="0"/>
              <a:t>established through marketplace acceptance and proliferation of a product.</a:t>
            </a:r>
          </a:p>
        </p:txBody>
      </p:sp>
    </p:spTree>
    <p:extLst>
      <p:ext uri="{BB962C8B-B14F-4D97-AF65-F5344CB8AC3E}">
        <p14:creationId xmlns:p14="http://schemas.microsoft.com/office/powerpoint/2010/main" val="397741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B393018-467C-43E0-B61A-C919AE8CC324}" type="slidenum">
              <a:rPr lang="en-US" smtClean="0"/>
              <a:pPr/>
              <a:t>6</a:t>
            </a:fld>
            <a:endParaRPr lang="en-US"/>
          </a:p>
        </p:txBody>
      </p:sp>
      <p:sp>
        <p:nvSpPr>
          <p:cNvPr id="44035" name="Rectangle 4"/>
          <p:cNvSpPr>
            <a:spLocks noChangeArrowheads="1"/>
          </p:cNvSpPr>
          <p:nvPr/>
        </p:nvSpPr>
        <p:spPr bwMode="auto">
          <a:xfrm>
            <a:off x="1" y="9697844"/>
            <a:ext cx="3106049" cy="556407"/>
          </a:xfrm>
          <a:prstGeom prst="rect">
            <a:avLst/>
          </a:prstGeom>
          <a:noFill/>
          <a:ln w="12700">
            <a:noFill/>
            <a:miter lim="800000"/>
            <a:headEnd/>
            <a:tailEnd/>
          </a:ln>
        </p:spPr>
        <p:txBody>
          <a:bodyPr wrap="none" lIns="95491" tIns="47745" rIns="95491" bIns="47745" anchor="ctr"/>
          <a:lstStyle/>
          <a:p>
            <a:endParaRPr lang="en-US"/>
          </a:p>
        </p:txBody>
      </p:sp>
      <p:sp>
        <p:nvSpPr>
          <p:cNvPr id="44036" name="Rectangle 6"/>
          <p:cNvSpPr>
            <a:spLocks noGrp="1" noRot="1" noChangeAspect="1" noChangeArrowheads="1" noTextEdit="1"/>
          </p:cNvSpPr>
          <p:nvPr>
            <p:ph type="sldImg"/>
          </p:nvPr>
        </p:nvSpPr>
        <p:spPr>
          <a:xfrm>
            <a:off x="788988" y="776288"/>
            <a:ext cx="5522912" cy="3822700"/>
          </a:xfrm>
          <a:solidFill>
            <a:srgbClr val="FFFFFF"/>
          </a:solidFill>
          <a:ln cap="flat"/>
        </p:spPr>
      </p:sp>
      <p:sp>
        <p:nvSpPr>
          <p:cNvPr id="44037" name="Rectangle 7"/>
          <p:cNvSpPr>
            <a:spLocks noGrp="1" noChangeArrowheads="1"/>
          </p:cNvSpPr>
          <p:nvPr>
            <p:ph type="body" idx="1"/>
          </p:nvPr>
        </p:nvSpPr>
        <p:spPr>
          <a:xfrm>
            <a:off x="748630" y="4848923"/>
            <a:ext cx="5693296" cy="4806373"/>
          </a:xfrm>
          <a:noFill/>
          <a:ln/>
        </p:spPr>
        <p:txBody>
          <a:bodyPr lIns="95425" tIns="46874" rIns="95425" bIns="46874"/>
          <a:lstStyle/>
          <a:p>
            <a:r>
              <a:rPr lang="en-GB" u="sng"/>
              <a:t>Writing SQL commands</a:t>
            </a:r>
          </a:p>
          <a:p>
            <a:r>
              <a:rPr lang="en-GB"/>
              <a:t>SQL statements consists of reserved words and user-defined words, just like any other programming languages such as Java or C.</a:t>
            </a:r>
          </a:p>
          <a:p>
            <a:endParaRPr lang="en-GB"/>
          </a:p>
          <a:p>
            <a:r>
              <a:rPr lang="en-GB" b="1"/>
              <a:t>Reserved words</a:t>
            </a:r>
            <a:r>
              <a:rPr lang="en-GB"/>
              <a:t> must be spelt exactly according to the SQL syntax, examples of reserved words are SELECT, FROM, WHERE. You will see more examples in the later slides.</a:t>
            </a:r>
          </a:p>
          <a:p>
            <a:endParaRPr lang="en-GB"/>
          </a:p>
          <a:p>
            <a:r>
              <a:rPr lang="en-GB" b="1"/>
              <a:t>User-defined words</a:t>
            </a:r>
            <a:r>
              <a:rPr lang="en-GB"/>
              <a:t> are designed by the users, for representing the database object names (e.g. a user table name) or structure names (e.g. a table column name).</a:t>
            </a:r>
          </a:p>
          <a:p>
            <a:endParaRPr lang="en-GB"/>
          </a:p>
          <a:p>
            <a:endParaRPr lang="en-GB"/>
          </a:p>
        </p:txBody>
      </p:sp>
    </p:spTree>
    <p:extLst>
      <p:ext uri="{BB962C8B-B14F-4D97-AF65-F5344CB8AC3E}">
        <p14:creationId xmlns:p14="http://schemas.microsoft.com/office/powerpoint/2010/main" val="390127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791C55-BFC5-4A1E-8C0C-998ABAD0CD69}" type="slidenum">
              <a:rPr lang="en-US" smtClean="0"/>
              <a:pPr/>
              <a:t>7</a:t>
            </a:fld>
            <a:endParaRPr lang="en-US"/>
          </a:p>
        </p:txBody>
      </p:sp>
      <p:sp>
        <p:nvSpPr>
          <p:cNvPr id="45059" name="Rectangle 4"/>
          <p:cNvSpPr>
            <a:spLocks noChangeArrowheads="1"/>
          </p:cNvSpPr>
          <p:nvPr/>
        </p:nvSpPr>
        <p:spPr bwMode="auto">
          <a:xfrm>
            <a:off x="1" y="9697844"/>
            <a:ext cx="3106049" cy="556407"/>
          </a:xfrm>
          <a:prstGeom prst="rect">
            <a:avLst/>
          </a:prstGeom>
          <a:noFill/>
          <a:ln w="12700">
            <a:noFill/>
            <a:miter lim="800000"/>
            <a:headEnd/>
            <a:tailEnd/>
          </a:ln>
        </p:spPr>
        <p:txBody>
          <a:bodyPr wrap="none" lIns="95491" tIns="47745" rIns="95491" bIns="47745" anchor="ctr"/>
          <a:lstStyle/>
          <a:p>
            <a:endParaRPr lang="en-US"/>
          </a:p>
        </p:txBody>
      </p:sp>
      <p:sp>
        <p:nvSpPr>
          <p:cNvPr id="45060" name="Rectangle 6"/>
          <p:cNvSpPr>
            <a:spLocks noGrp="1" noRot="1" noChangeAspect="1" noChangeArrowheads="1" noTextEdit="1"/>
          </p:cNvSpPr>
          <p:nvPr>
            <p:ph type="sldImg"/>
          </p:nvPr>
        </p:nvSpPr>
        <p:spPr>
          <a:xfrm>
            <a:off x="788988" y="776288"/>
            <a:ext cx="5522912" cy="3822700"/>
          </a:xfrm>
          <a:solidFill>
            <a:srgbClr val="FFFFFF"/>
          </a:solidFill>
          <a:ln cap="flat"/>
        </p:spPr>
      </p:sp>
      <p:sp>
        <p:nvSpPr>
          <p:cNvPr id="45061" name="Rectangle 7"/>
          <p:cNvSpPr>
            <a:spLocks noGrp="1" noChangeArrowheads="1"/>
          </p:cNvSpPr>
          <p:nvPr>
            <p:ph type="body" idx="1"/>
          </p:nvPr>
        </p:nvSpPr>
        <p:spPr>
          <a:xfrm>
            <a:off x="748630" y="4848923"/>
            <a:ext cx="5693296" cy="4806373"/>
          </a:xfrm>
          <a:noFill/>
          <a:ln/>
        </p:spPr>
        <p:txBody>
          <a:bodyPr lIns="95425" tIns="46874" rIns="95425" bIns="46874"/>
          <a:lstStyle/>
          <a:p>
            <a:r>
              <a:rPr lang="en-GB"/>
              <a:t>Most components of an SQL statements are case insensitive, however, for values which are to be provided in ‘ ‘ (quotes), they will be taken as </a:t>
            </a:r>
            <a:r>
              <a:rPr lang="en-GB" u="sng"/>
              <a:t>case sensitive</a:t>
            </a:r>
            <a:r>
              <a:rPr lang="en-GB"/>
              <a:t>.</a:t>
            </a:r>
          </a:p>
          <a:p>
            <a:endParaRPr lang="en-GB"/>
          </a:p>
          <a:p>
            <a:r>
              <a:rPr lang="en-GB"/>
              <a:t>For example, in the following SELECT statement which is designed to list out the details of a student with admin no. 991234A :</a:t>
            </a:r>
          </a:p>
          <a:p>
            <a:r>
              <a:rPr lang="en-GB"/>
              <a:t>	select * </a:t>
            </a:r>
          </a:p>
          <a:p>
            <a:r>
              <a:rPr lang="en-GB"/>
              <a:t>	from students</a:t>
            </a:r>
          </a:p>
          <a:p>
            <a:r>
              <a:rPr lang="en-GB"/>
              <a:t>	where adminNo = ‘991234</a:t>
            </a:r>
            <a:r>
              <a:rPr lang="en-GB" b="1"/>
              <a:t>a</a:t>
            </a:r>
            <a:r>
              <a:rPr lang="en-GB"/>
              <a:t>’;</a:t>
            </a:r>
          </a:p>
          <a:p>
            <a:r>
              <a:rPr lang="en-GB"/>
              <a:t>The query may cause no records to be selected, because the value of the admin no. stored in the database is ‘991234A’, and the query is looking for student with admin no. ‘991234a’. </a:t>
            </a:r>
          </a:p>
          <a:p>
            <a:endParaRPr lang="en-GB"/>
          </a:p>
          <a:p>
            <a:r>
              <a:rPr lang="en-GB"/>
              <a:t>Note : In the above SQL, the rest of the statement is case insensitive.</a:t>
            </a:r>
          </a:p>
          <a:p>
            <a:endParaRPr lang="en-GB"/>
          </a:p>
          <a:p>
            <a:r>
              <a:rPr lang="en-GB"/>
              <a:t>To make your SQL statements more readable, it is recommended that you follow the rules of indentation and lineation. A good practice would be to begin each clause with a new line.</a:t>
            </a:r>
          </a:p>
          <a:p>
            <a:endParaRPr lang="en-GB"/>
          </a:p>
        </p:txBody>
      </p:sp>
    </p:spTree>
    <p:extLst>
      <p:ext uri="{BB962C8B-B14F-4D97-AF65-F5344CB8AC3E}">
        <p14:creationId xmlns:p14="http://schemas.microsoft.com/office/powerpoint/2010/main" val="180165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4C3DBEC-9BF9-4BEA-9F76-E25697134D32}" type="slidenum">
              <a:rPr lang="en-US" smtClean="0"/>
              <a:pPr/>
              <a:t>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GB" u="sng"/>
              <a:t>SELECT statement</a:t>
            </a:r>
          </a:p>
          <a:p>
            <a:r>
              <a:rPr lang="en-GB"/>
              <a:t>This will be the first SQL statement which you are going to learn. </a:t>
            </a:r>
          </a:p>
          <a:p>
            <a:endParaRPr lang="en-GB"/>
          </a:p>
          <a:p>
            <a:r>
              <a:rPr lang="en-GB"/>
              <a:t>It is the most important and “powerful” statement, which allows you to </a:t>
            </a:r>
            <a:r>
              <a:rPr lang="en-GB" u="sng"/>
              <a:t>query</a:t>
            </a:r>
            <a:r>
              <a:rPr lang="en-GB"/>
              <a:t> the data stored in the database. Besides retrieving the detail or individual records using this statement, you will also be able to use SELECT statement (with the GROUP BY clause) to group and summarize the data.</a:t>
            </a:r>
          </a:p>
          <a:p>
            <a:endParaRPr lang="en-GB"/>
          </a:p>
          <a:p>
            <a:r>
              <a:rPr lang="en-GB"/>
              <a:t>Besides, you could embed SELECT statement in INSERT, UPDATE, DELETE statements, to create new rows of record, update or delete ‘selected’ records satisfying some conditions.</a:t>
            </a:r>
          </a:p>
          <a:p>
            <a:endParaRPr lang="en-GB"/>
          </a:p>
        </p:txBody>
      </p:sp>
    </p:spTree>
    <p:extLst>
      <p:ext uri="{BB962C8B-B14F-4D97-AF65-F5344CB8AC3E}">
        <p14:creationId xmlns:p14="http://schemas.microsoft.com/office/powerpoint/2010/main" val="122543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5F32CC-3522-4703-B625-AAD2CE14017F}" type="slidenum">
              <a:rPr lang="en-US" smtClean="0"/>
              <a:pPr/>
              <a:t>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GB" u="sng"/>
              <a:t>Syntax of the SELECT statement </a:t>
            </a:r>
          </a:p>
          <a:p>
            <a:r>
              <a:rPr lang="en-GB"/>
              <a:t>The SELECT statement consists of the following clauses :</a:t>
            </a:r>
          </a:p>
          <a:p>
            <a:pPr lvl="1"/>
            <a:r>
              <a:rPr lang="en-US"/>
              <a:t>SELECT 	[DISTINCT] column_list </a:t>
            </a:r>
          </a:p>
          <a:p>
            <a:pPr lvl="1"/>
            <a:r>
              <a:rPr lang="en-US"/>
              <a:t>FROM		tablename</a:t>
            </a:r>
          </a:p>
          <a:p>
            <a:pPr lvl="1"/>
            <a:r>
              <a:rPr lang="en-GB"/>
              <a:t>{[INNER JOIN	tablename ON condition]} </a:t>
            </a:r>
            <a:endParaRPr lang="en-US"/>
          </a:p>
          <a:p>
            <a:pPr lvl="1"/>
            <a:r>
              <a:rPr lang="en-US"/>
              <a:t>[WHERE 	condition]</a:t>
            </a:r>
          </a:p>
          <a:p>
            <a:pPr lvl="1"/>
            <a:r>
              <a:rPr lang="en-US"/>
              <a:t>[GROUP BY 	column_list] </a:t>
            </a:r>
          </a:p>
          <a:p>
            <a:pPr lvl="1"/>
            <a:r>
              <a:rPr lang="en-US"/>
              <a:t>[HAVING 	condition]</a:t>
            </a:r>
          </a:p>
          <a:p>
            <a:pPr lvl="1"/>
            <a:r>
              <a:rPr lang="en-US"/>
              <a:t>[ORDER BY	column_list [DESC]]</a:t>
            </a:r>
          </a:p>
          <a:p>
            <a:pPr lvl="1"/>
            <a:endParaRPr lang="en-US"/>
          </a:p>
          <a:p>
            <a:r>
              <a:rPr lang="en-US"/>
              <a:t>Note that only the first 2 clauses (SELECT.. FROM..) are mandatory, the rest are optional, depending on your requirement. The order of the clauses cannot be changed.</a:t>
            </a:r>
          </a:p>
          <a:p>
            <a:endParaRPr lang="en-US"/>
          </a:p>
          <a:p>
            <a:endParaRPr lang="en-GB"/>
          </a:p>
        </p:txBody>
      </p:sp>
    </p:spTree>
    <p:extLst>
      <p:ext uri="{BB962C8B-B14F-4D97-AF65-F5344CB8AC3E}">
        <p14:creationId xmlns:p14="http://schemas.microsoft.com/office/powerpoint/2010/main" val="271452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6"/>
          <p:cNvGrpSpPr>
            <a:grpSpLocks/>
          </p:cNvGrpSpPr>
          <p:nvPr/>
        </p:nvGrpSpPr>
        <p:grpSpPr bwMode="auto">
          <a:xfrm>
            <a:off x="247650" y="2889250"/>
            <a:ext cx="9328150" cy="201613"/>
            <a:chOff x="144" y="1680"/>
            <a:chExt cx="5424" cy="144"/>
          </a:xfrm>
        </p:grpSpPr>
        <p:sp>
          <p:nvSpPr>
            <p:cNvPr id="4" name="Rectangle 7"/>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5" name="Rectangle 8"/>
            <p:cNvSpPr>
              <a:spLocks noChangeArrowheads="1"/>
            </p:cNvSpPr>
            <p:nvPr userDrawn="1"/>
          </p:nvSpPr>
          <p:spPr bwMode="auto">
            <a:xfrm>
              <a:off x="1952" y="1680"/>
              <a:ext cx="1806"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userDrawn="1"/>
        </p:nvSpPr>
        <p:spPr bwMode="auto">
          <a:xfrm>
            <a:off x="741363" y="549275"/>
            <a:ext cx="8034337" cy="2192338"/>
          </a:xfrm>
          <a:prstGeom prst="rect">
            <a:avLst/>
          </a:prstGeom>
          <a:noFill/>
          <a:ln w="9525">
            <a:noFill/>
            <a:miter lim="800000"/>
            <a:headEnd/>
            <a:tailEnd/>
          </a:ln>
          <a:effectLst/>
        </p:spPr>
        <p:txBody>
          <a:bodyPr anchor="b"/>
          <a:lstStyle/>
          <a:p>
            <a:br>
              <a:rPr lang="en-US" sz="2400" dirty="0">
                <a:latin typeface="Times New Roman" pitchFamily="18" charset="0"/>
              </a:rPr>
            </a:br>
            <a:br>
              <a:rPr lang="en-US" sz="2400" dirty="0">
                <a:latin typeface="Times New Roman" pitchFamily="18" charset="0"/>
              </a:rPr>
            </a:br>
            <a:br>
              <a:rPr lang="en-US" sz="2400" dirty="0">
                <a:latin typeface="Times New Roman" pitchFamily="18" charset="0"/>
              </a:rPr>
            </a:br>
            <a:br>
              <a:rPr lang="en-US" sz="2400" dirty="0">
                <a:latin typeface="Times New Roman" pitchFamily="18" charset="0"/>
              </a:rPr>
            </a:br>
            <a:endParaRPr lang="en-US" sz="2400" dirty="0">
              <a:latin typeface="Times New Roman" pitchFamily="18" charset="0"/>
            </a:endParaRPr>
          </a:p>
        </p:txBody>
      </p:sp>
      <p:sp>
        <p:nvSpPr>
          <p:cNvPr id="488450" name="Rectangle 2"/>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3"/>
          <p:cNvSpPr>
            <a:spLocks noGrp="1" noChangeArrowheads="1"/>
          </p:cNvSpPr>
          <p:nvPr>
            <p:ph type="dt" sz="half" idx="10"/>
          </p:nvPr>
        </p:nvSpPr>
        <p:spPr/>
        <p:txBody>
          <a:bodyPr/>
          <a:lstStyle>
            <a:lvl1pPr>
              <a:defRPr/>
            </a:lvl1pPr>
          </a:lstStyle>
          <a:p>
            <a:pPr>
              <a:defRPr/>
            </a:pPr>
            <a:endParaRPr lang="en-US"/>
          </a:p>
        </p:txBody>
      </p:sp>
      <p:sp>
        <p:nvSpPr>
          <p:cNvPr id="9" name="Rectangle 4"/>
          <p:cNvSpPr>
            <a:spLocks noGrp="1" noChangeArrowheads="1"/>
          </p:cNvSpPr>
          <p:nvPr>
            <p:ph type="ftr" sz="quarter" idx="11"/>
          </p:nvPr>
        </p:nvSpPr>
        <p:spPr/>
        <p:txBody>
          <a:bodyPr/>
          <a:lstStyle>
            <a:lvl1pPr>
              <a:defRPr/>
            </a:lvl1pPr>
          </a:lstStyle>
          <a:p>
            <a:pPr>
              <a:defRPr/>
            </a:pPr>
            <a:endParaRPr lang="en-US"/>
          </a:p>
        </p:txBody>
      </p:sp>
      <p:sp>
        <p:nvSpPr>
          <p:cNvPr id="10" name="Rectangle 5"/>
          <p:cNvSpPr>
            <a:spLocks noGrp="1" noChangeArrowheads="1"/>
          </p:cNvSpPr>
          <p:nvPr>
            <p:ph type="sldNum" sz="quarter" idx="12"/>
          </p:nvPr>
        </p:nvSpPr>
        <p:spPr/>
        <p:txBody>
          <a:bodyPr/>
          <a:lstStyle>
            <a:lvl1pPr>
              <a:defRPr/>
            </a:lvl1pPr>
          </a:lstStyle>
          <a:p>
            <a:pPr>
              <a:defRPr/>
            </a:pPr>
            <a:fld id="{C5DD38AD-4AD2-42BA-BDA3-528C0C587F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7E5305-7F8C-4F00-B690-87355279FEA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500" y="260350"/>
            <a:ext cx="2228850" cy="5899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8950" y="260350"/>
            <a:ext cx="6534150"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01CA6C-685B-4B2F-BAC4-209783BB2DF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260350"/>
            <a:ext cx="8915400" cy="865188"/>
          </a:xfrm>
        </p:spPr>
        <p:txBody>
          <a:bodyPr/>
          <a:lstStyle/>
          <a:p>
            <a:r>
              <a:rPr lang="en-US"/>
              <a:t>Click to edit Master title style</a:t>
            </a:r>
          </a:p>
        </p:txBody>
      </p:sp>
      <p:sp>
        <p:nvSpPr>
          <p:cNvPr id="3" name="Text Placeholder 2"/>
          <p:cNvSpPr>
            <a:spLocks noGrp="1"/>
          </p:cNvSpPr>
          <p:nvPr>
            <p:ph type="body" sz="half" idx="1"/>
          </p:nvPr>
        </p:nvSpPr>
        <p:spPr>
          <a:xfrm>
            <a:off x="488950" y="1268413"/>
            <a:ext cx="4381500" cy="4891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2850" y="1268413"/>
            <a:ext cx="4381500" cy="236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2850" y="3789363"/>
            <a:ext cx="4381500" cy="237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9013B26-86E3-45FD-9AAE-610FD2113BA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260350"/>
            <a:ext cx="8915400" cy="865188"/>
          </a:xfrm>
        </p:spPr>
        <p:txBody>
          <a:bodyPr/>
          <a:lstStyle/>
          <a:p>
            <a:r>
              <a:rPr lang="en-US"/>
              <a:t>Click to edit Master title style</a:t>
            </a:r>
          </a:p>
        </p:txBody>
      </p:sp>
      <p:sp>
        <p:nvSpPr>
          <p:cNvPr id="3" name="Content Placeholder 2"/>
          <p:cNvSpPr>
            <a:spLocks noGrp="1"/>
          </p:cNvSpPr>
          <p:nvPr>
            <p:ph sz="half" idx="1"/>
          </p:nvPr>
        </p:nvSpPr>
        <p:spPr>
          <a:xfrm>
            <a:off x="488950" y="1268413"/>
            <a:ext cx="4381500" cy="4891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2850" y="1268413"/>
            <a:ext cx="4381500" cy="2368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2850" y="3789363"/>
            <a:ext cx="4381500" cy="2370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870ECDD-BE14-4DAF-BD9C-47FB5540BA5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5B5BEA-3103-4D59-B367-A8E47F89E7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4002D1-A8B7-469E-B951-716DB80751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8950" y="1268413"/>
            <a:ext cx="4381500"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2850" y="1268413"/>
            <a:ext cx="4381500" cy="4891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3E2406-D1BE-4352-9798-6DF182C609F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1064227-D7B5-468F-8A81-3BFAE6C4D6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9E61BC-3CFA-41A6-81E6-6849EABCB5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DAE1C6-7AA0-4992-B8DD-97109F565C6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70B7A47-42EA-4099-B2C8-EF50A53813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7416F7-6BB2-43E9-A547-7D2708F9DA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88950" y="260350"/>
            <a:ext cx="8915400"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88950" y="1268413"/>
            <a:ext cx="8915400" cy="4891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7428" name="Rectangle 4"/>
          <p:cNvSpPr>
            <a:spLocks noGrp="1" noChangeArrowheads="1"/>
          </p:cNvSpPr>
          <p:nvPr>
            <p:ph type="dt" sz="half" idx="2"/>
          </p:nvPr>
        </p:nvSpPr>
        <p:spPr bwMode="auto">
          <a:xfrm>
            <a:off x="495300"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endParaRPr lang="en-US"/>
          </a:p>
        </p:txBody>
      </p:sp>
      <p:sp>
        <p:nvSpPr>
          <p:cNvPr id="4874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pPr>
              <a:defRPr/>
            </a:pPr>
            <a:endParaRPr lang="en-US"/>
          </a:p>
        </p:txBody>
      </p:sp>
      <p:sp>
        <p:nvSpPr>
          <p:cNvPr id="487430" name="Rectangle 6"/>
          <p:cNvSpPr>
            <a:spLocks noGrp="1" noChangeArrowheads="1"/>
          </p:cNvSpPr>
          <p:nvPr>
            <p:ph type="sldNum" sz="quarter" idx="4"/>
          </p:nvPr>
        </p:nvSpPr>
        <p:spPr bwMode="auto">
          <a:xfrm>
            <a:off x="7099300" y="6248400"/>
            <a:ext cx="2311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54EEFFB4-C5AE-4B01-BA86-3868935A9CED}" type="slidenum">
              <a:rPr lang="en-US"/>
              <a:pPr>
                <a:defRPr/>
              </a:pPr>
              <a:t>‹#›</a:t>
            </a:fld>
            <a:endParaRPr lang="en-US"/>
          </a:p>
        </p:txBody>
      </p:sp>
      <p:sp>
        <p:nvSpPr>
          <p:cNvPr id="487431" name="Rectangle 7"/>
          <p:cNvSpPr>
            <a:spLocks noChangeArrowheads="1"/>
          </p:cNvSpPr>
          <p:nvPr/>
        </p:nvSpPr>
        <p:spPr bwMode="auto">
          <a:xfrm>
            <a:off x="0" y="0"/>
            <a:ext cx="24765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487432" name="Line 8"/>
          <p:cNvSpPr>
            <a:spLocks noChangeShapeType="1"/>
          </p:cNvSpPr>
          <p:nvPr/>
        </p:nvSpPr>
        <p:spPr bwMode="auto">
          <a:xfrm>
            <a:off x="488950" y="1052513"/>
            <a:ext cx="8750300" cy="0"/>
          </a:xfrm>
          <a:prstGeom prst="line">
            <a:avLst/>
          </a:prstGeom>
          <a:noFill/>
          <a:ln w="19050">
            <a:solidFill>
              <a:schemeClr val="tx2"/>
            </a:solidFill>
            <a:round/>
            <a:headEnd/>
            <a:tailEnd/>
          </a:ln>
          <a:effectLst/>
        </p:spPr>
        <p:txBody>
          <a:bodyPr/>
          <a:lstStyle/>
          <a:p>
            <a:pPr>
              <a:defRPr/>
            </a:pPr>
            <a:endParaRPr lang="en-US"/>
          </a:p>
        </p:txBody>
      </p:sp>
      <p:sp>
        <p:nvSpPr>
          <p:cNvPr id="487433" name="Rectangle 9"/>
          <p:cNvSpPr>
            <a:spLocks noChangeArrowheads="1"/>
          </p:cNvSpPr>
          <p:nvPr/>
        </p:nvSpPr>
        <p:spPr bwMode="auto">
          <a:xfrm>
            <a:off x="0" y="2286000"/>
            <a:ext cx="24765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487434" name="Rectangle 10"/>
          <p:cNvSpPr>
            <a:spLocks noChangeArrowheads="1"/>
          </p:cNvSpPr>
          <p:nvPr/>
        </p:nvSpPr>
        <p:spPr bwMode="auto">
          <a:xfrm>
            <a:off x="0" y="4572000"/>
            <a:ext cx="24765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001"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0.xml"/><Relationship Id="rId7" Type="http://schemas.openxmlformats.org/officeDocument/2006/relationships/image" Target="../media/image6.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2"/>
          </p:nvPr>
        </p:nvSpPr>
        <p:spPr/>
        <p:txBody>
          <a:bodyPr/>
          <a:lstStyle/>
          <a:p>
            <a:pPr>
              <a:defRPr/>
            </a:pPr>
            <a:fld id="{74AC1E8B-E174-4636-9A0C-C35D999212F4}" type="slidenum">
              <a:rPr lang="en-US"/>
              <a:pPr>
                <a:defRPr/>
              </a:pPr>
              <a:t>1</a:t>
            </a:fld>
            <a:endParaRPr lang="en-US"/>
          </a:p>
        </p:txBody>
      </p:sp>
      <p:sp>
        <p:nvSpPr>
          <p:cNvPr id="4099" name="Rectangle 3"/>
          <p:cNvSpPr>
            <a:spLocks noGrp="1" noChangeArrowheads="1"/>
          </p:cNvSpPr>
          <p:nvPr>
            <p:ph type="subTitle" idx="1"/>
          </p:nvPr>
        </p:nvSpPr>
        <p:spPr>
          <a:xfrm>
            <a:off x="704850" y="3716338"/>
            <a:ext cx="8928100" cy="2449512"/>
          </a:xfrm>
          <a:noFill/>
        </p:spPr>
        <p:txBody>
          <a:bodyPr lIns="92075" tIns="46038" rIns="92075" bIns="46038" anchor="ctr"/>
          <a:lstStyle/>
          <a:p>
            <a:pPr algn="l" eaLnBrk="1" hangingPunct="1"/>
            <a:r>
              <a:rPr lang="en-US" sz="3600" b="1" dirty="0"/>
              <a:t>Unit 8 (Part A)</a:t>
            </a:r>
            <a:r>
              <a:rPr lang="en-US" sz="3600" dirty="0"/>
              <a:t> </a:t>
            </a:r>
          </a:p>
          <a:p>
            <a:pPr algn="l" eaLnBrk="1" hangingPunct="1"/>
            <a:r>
              <a:rPr lang="en-US" sz="3600" dirty="0"/>
              <a:t>Structured Query Language </a:t>
            </a:r>
          </a:p>
          <a:p>
            <a:pPr algn="l" eaLnBrk="1" hangingPunct="1"/>
            <a:r>
              <a:rPr lang="en-US" sz="3600" dirty="0"/>
              <a:t>(Basic SELECT)</a:t>
            </a:r>
          </a:p>
        </p:txBody>
      </p:sp>
      <p:sp>
        <p:nvSpPr>
          <p:cNvPr id="4" name="Rectangle 1028"/>
          <p:cNvSpPr>
            <a:spLocks noChangeArrowheads="1"/>
          </p:cNvSpPr>
          <p:nvPr/>
        </p:nvSpPr>
        <p:spPr bwMode="auto">
          <a:xfrm>
            <a:off x="631825" y="549275"/>
            <a:ext cx="8704263" cy="2192338"/>
          </a:xfrm>
          <a:prstGeom prst="rect">
            <a:avLst/>
          </a:prstGeom>
          <a:noFill/>
          <a:ln w="9525">
            <a:noFill/>
            <a:miter lim="800000"/>
            <a:headEnd/>
            <a:tailEnd/>
          </a:ln>
        </p:spPr>
        <p:txBody>
          <a:bodyPr anchor="b"/>
          <a:lstStyle/>
          <a:p>
            <a:r>
              <a:rPr lang="en-SG" sz="2000" dirty="0"/>
              <a:t>IT2351 / IT2851 / IT2552 / IT2152 / IT2651</a:t>
            </a:r>
            <a:br>
              <a:rPr lang="en-US" sz="2000" dirty="0">
                <a:latin typeface="+mn-lt"/>
              </a:rPr>
            </a:br>
            <a:br>
              <a:rPr lang="en-US" sz="2000" dirty="0">
                <a:latin typeface="+mn-lt"/>
              </a:rPr>
            </a:br>
            <a:r>
              <a:rPr lang="en-US" sz="2000" dirty="0">
                <a:latin typeface="+mn-lt"/>
              </a:rPr>
              <a:t>Database Management Systems</a:t>
            </a:r>
          </a:p>
          <a:p>
            <a:br>
              <a:rPr lang="en-US" sz="2000" dirty="0">
                <a:latin typeface="+mn-lt"/>
              </a:rPr>
            </a:br>
            <a:endParaRPr lang="en-US" sz="2000" dirty="0">
              <a:latin typeface="+mn-lt"/>
            </a:endParaRPr>
          </a:p>
          <a:p>
            <a:br>
              <a:rPr lang="en-US" sz="2000" dirty="0">
                <a:latin typeface="+mn-lt"/>
              </a:rPr>
            </a:br>
            <a:endParaRPr lang="en-US" sz="2000" dirty="0">
              <a:latin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5415FB0-0FC2-478E-8327-96D6D3C00072}" type="slidenum">
              <a:rPr lang="en-US"/>
              <a:pPr>
                <a:defRPr/>
              </a:pPr>
              <a:t>10</a:t>
            </a:fld>
            <a:endParaRPr lang="en-US"/>
          </a:p>
        </p:txBody>
      </p:sp>
      <p:sp>
        <p:nvSpPr>
          <p:cNvPr id="13315" name="Rectangle 2"/>
          <p:cNvSpPr>
            <a:spLocks noGrp="1" noChangeArrowheads="1"/>
          </p:cNvSpPr>
          <p:nvPr>
            <p:ph type="title"/>
          </p:nvPr>
        </p:nvSpPr>
        <p:spPr/>
        <p:txBody>
          <a:bodyPr/>
          <a:lstStyle/>
          <a:p>
            <a:pPr algn="just" eaLnBrk="1" hangingPunct="1"/>
            <a:r>
              <a:rPr lang="en-US"/>
              <a:t>SELECT statement</a:t>
            </a:r>
          </a:p>
        </p:txBody>
      </p:sp>
      <p:sp>
        <p:nvSpPr>
          <p:cNvPr id="13316" name="Rectangle 3"/>
          <p:cNvSpPr>
            <a:spLocks noGrp="1" noChangeArrowheads="1"/>
          </p:cNvSpPr>
          <p:nvPr>
            <p:ph type="body" idx="1"/>
          </p:nvPr>
        </p:nvSpPr>
        <p:spPr>
          <a:xfrm>
            <a:off x="577850" y="1219200"/>
            <a:ext cx="8832850" cy="4852988"/>
          </a:xfrm>
        </p:spPr>
        <p:txBody>
          <a:bodyPr/>
          <a:lstStyle/>
          <a:p>
            <a:pPr lvl="1" eaLnBrk="1" hangingPunct="1">
              <a:buFont typeface="Wingdings" pitchFamily="2" charset="2"/>
              <a:buNone/>
            </a:pPr>
            <a:r>
              <a:rPr lang="en-US" sz="2000" dirty="0"/>
              <a:t>SELECT 		Specifies which columns are to</a:t>
            </a:r>
          </a:p>
          <a:p>
            <a:pPr lvl="1" algn="just" eaLnBrk="1" hangingPunct="1">
              <a:buFont typeface="Wingdings" pitchFamily="2" charset="2"/>
              <a:buNone/>
            </a:pPr>
            <a:r>
              <a:rPr lang="en-US" sz="2000" dirty="0"/>
              <a:t>				appear in output</a:t>
            </a:r>
          </a:p>
          <a:p>
            <a:pPr lvl="1" eaLnBrk="1" hangingPunct="1">
              <a:buFont typeface="Wingdings" pitchFamily="2" charset="2"/>
              <a:buNone/>
            </a:pPr>
            <a:r>
              <a:rPr lang="en-US" sz="2000" dirty="0"/>
              <a:t>FROM	 	Specifies table to be used</a:t>
            </a:r>
          </a:p>
          <a:p>
            <a:pPr lvl="1" eaLnBrk="1" hangingPunct="1">
              <a:buFont typeface="Wingdings" pitchFamily="2" charset="2"/>
              <a:buNone/>
            </a:pPr>
            <a:r>
              <a:rPr lang="en-GB" sz="2000" dirty="0"/>
              <a:t>{[INNER JOIN .. ON ..]}	</a:t>
            </a:r>
          </a:p>
          <a:p>
            <a:pPr lvl="1" eaLnBrk="1" hangingPunct="1">
              <a:buFont typeface="Wingdings" pitchFamily="2" charset="2"/>
              <a:buNone/>
            </a:pPr>
            <a:r>
              <a:rPr lang="en-GB" sz="2000" dirty="0"/>
              <a:t>				Specifies other table(s) to be joined. Repeats</a:t>
            </a:r>
          </a:p>
          <a:p>
            <a:pPr lvl="1" eaLnBrk="1" hangingPunct="1">
              <a:buFont typeface="Wingdings" pitchFamily="2" charset="2"/>
              <a:buNone/>
            </a:pPr>
            <a:r>
              <a:rPr lang="en-GB" sz="2000" dirty="0"/>
              <a:t>				for each additional table.</a:t>
            </a:r>
            <a:endParaRPr lang="en-US" sz="2000" dirty="0"/>
          </a:p>
          <a:p>
            <a:pPr lvl="1" eaLnBrk="1" hangingPunct="1">
              <a:buFont typeface="Wingdings" pitchFamily="2" charset="2"/>
              <a:buNone/>
            </a:pPr>
            <a:r>
              <a:rPr lang="en-US" sz="2000" dirty="0"/>
              <a:t>[WHERE] 		Filters rows</a:t>
            </a:r>
          </a:p>
          <a:p>
            <a:pPr lvl="1" eaLnBrk="1" hangingPunct="1">
              <a:buFont typeface="Wingdings" pitchFamily="2" charset="2"/>
              <a:buNone/>
            </a:pPr>
            <a:r>
              <a:rPr lang="en-US" sz="2000" dirty="0"/>
              <a:t>[GROUP BY] 	Forms groups of rows with same</a:t>
            </a:r>
          </a:p>
          <a:p>
            <a:pPr lvl="1" algn="just" eaLnBrk="1" hangingPunct="1">
              <a:buFont typeface="Wingdings" pitchFamily="2" charset="2"/>
              <a:buNone/>
            </a:pPr>
            <a:r>
              <a:rPr lang="en-US" sz="2000" dirty="0"/>
              <a:t>				column value</a:t>
            </a:r>
          </a:p>
          <a:p>
            <a:pPr lvl="1" algn="just" eaLnBrk="1" hangingPunct="1">
              <a:buFont typeface="Wingdings" pitchFamily="2" charset="2"/>
              <a:buNone/>
            </a:pPr>
            <a:r>
              <a:rPr lang="en-US" sz="2000" dirty="0"/>
              <a:t>[HAVING]		Filters groups subject to some</a:t>
            </a:r>
          </a:p>
          <a:p>
            <a:pPr lvl="1" algn="just" eaLnBrk="1" hangingPunct="1">
              <a:buFont typeface="Wingdings" pitchFamily="2" charset="2"/>
              <a:buNone/>
            </a:pPr>
            <a:r>
              <a:rPr lang="en-US" sz="2000" dirty="0"/>
              <a:t>				condition</a:t>
            </a:r>
          </a:p>
          <a:p>
            <a:pPr lvl="1" eaLnBrk="1" hangingPunct="1">
              <a:buFont typeface="Wingdings" pitchFamily="2" charset="2"/>
              <a:buNone/>
            </a:pPr>
            <a:r>
              <a:rPr lang="en-US" sz="2000" dirty="0"/>
              <a:t>[ORDER BY]	Specifies the order of the rows in</a:t>
            </a:r>
          </a:p>
          <a:p>
            <a:pPr lvl="1" eaLnBrk="1" hangingPunct="1">
              <a:buFont typeface="Wingdings" pitchFamily="2" charset="2"/>
              <a:buNone/>
            </a:pPr>
            <a:r>
              <a:rPr lang="en-US" sz="2000" dirty="0"/>
              <a:t>				the output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D6AC8FE-CFEE-4103-B8B0-17E5950A6BB5}" type="slidenum">
              <a:rPr lang="en-US"/>
              <a:pPr>
                <a:defRPr/>
              </a:pPr>
              <a:t>11</a:t>
            </a:fld>
            <a:endParaRPr lang="en-US" dirty="0"/>
          </a:p>
        </p:txBody>
      </p:sp>
      <p:sp>
        <p:nvSpPr>
          <p:cNvPr id="14339" name="Rectangle 2"/>
          <p:cNvSpPr>
            <a:spLocks noGrp="1" noChangeArrowheads="1"/>
          </p:cNvSpPr>
          <p:nvPr>
            <p:ph type="title"/>
          </p:nvPr>
        </p:nvSpPr>
        <p:spPr>
          <a:xfrm>
            <a:off x="488950" y="260350"/>
            <a:ext cx="8166100" cy="865188"/>
          </a:xfrm>
        </p:spPr>
        <p:txBody>
          <a:bodyPr/>
          <a:lstStyle/>
          <a:p>
            <a:pPr eaLnBrk="1" hangingPunct="1"/>
            <a:r>
              <a:rPr lang="en-US"/>
              <a:t>SELECT … FROM clause</a:t>
            </a:r>
          </a:p>
        </p:txBody>
      </p:sp>
      <p:sp>
        <p:nvSpPr>
          <p:cNvPr id="14340" name="Rectangle 3"/>
          <p:cNvSpPr>
            <a:spLocks noGrp="1" noChangeArrowheads="1"/>
          </p:cNvSpPr>
          <p:nvPr>
            <p:ph type="body" idx="1"/>
          </p:nvPr>
        </p:nvSpPr>
        <p:spPr/>
        <p:txBody>
          <a:bodyPr/>
          <a:lstStyle/>
          <a:p>
            <a:pPr lvl="1" eaLnBrk="1" hangingPunct="1">
              <a:buFont typeface="Wingdings" pitchFamily="2" charset="2"/>
              <a:buNone/>
            </a:pPr>
            <a:r>
              <a:rPr lang="en-US" sz="2000" dirty="0"/>
              <a:t>SELECT 		[DISTINCT] </a:t>
            </a:r>
            <a:r>
              <a:rPr lang="en-US" sz="2000" dirty="0" err="1"/>
              <a:t>column_list</a:t>
            </a:r>
            <a:r>
              <a:rPr lang="en-US" sz="2000" dirty="0"/>
              <a:t>  </a:t>
            </a:r>
          </a:p>
          <a:p>
            <a:pPr lvl="1" eaLnBrk="1" hangingPunct="1">
              <a:buFont typeface="Wingdings" pitchFamily="2" charset="2"/>
              <a:buNone/>
            </a:pPr>
            <a:r>
              <a:rPr lang="en-US" sz="2000" dirty="0"/>
              <a:t>FROM	 	</a:t>
            </a:r>
            <a:r>
              <a:rPr lang="en-US" sz="2000" dirty="0" err="1"/>
              <a:t>table_list</a:t>
            </a:r>
            <a:endParaRPr lang="en-US" sz="2000" dirty="0"/>
          </a:p>
          <a:p>
            <a:pPr eaLnBrk="1" hangingPunct="1"/>
            <a:endParaRPr lang="en-US" sz="2000" dirty="0"/>
          </a:p>
          <a:p>
            <a:pPr eaLnBrk="1" hangingPunct="1"/>
            <a:r>
              <a:rPr lang="en-US" sz="2400" dirty="0"/>
              <a:t>Retrieve </a:t>
            </a:r>
            <a:r>
              <a:rPr lang="en-US" sz="2400" u="sng" dirty="0"/>
              <a:t>full details</a:t>
            </a:r>
            <a:r>
              <a:rPr lang="en-US" sz="2400" dirty="0"/>
              <a:t> of all customers</a:t>
            </a:r>
          </a:p>
          <a:p>
            <a:pPr lvl="1" eaLnBrk="1" hangingPunct="1"/>
            <a:r>
              <a:rPr lang="en-GB" sz="1800" dirty="0"/>
              <a:t>Use * to denote </a:t>
            </a:r>
            <a:r>
              <a:rPr lang="en-GB" sz="1800" u="sng" dirty="0"/>
              <a:t>ALL</a:t>
            </a:r>
            <a:r>
              <a:rPr lang="en-GB" sz="1800" dirty="0"/>
              <a:t> columns OR specify each column explicitly</a:t>
            </a:r>
          </a:p>
          <a:p>
            <a:pPr lvl="1" eaLnBrk="1" hangingPunct="1"/>
            <a:endParaRPr lang="en-GB" sz="1400" dirty="0"/>
          </a:p>
          <a:p>
            <a:pPr lvl="2" eaLnBrk="1" hangingPunct="1"/>
            <a:r>
              <a:rPr lang="en-US" sz="1800" dirty="0"/>
              <a:t>select * from customer;</a:t>
            </a:r>
          </a:p>
          <a:p>
            <a:pPr lvl="2" eaLnBrk="1" hangingPunct="1"/>
            <a:r>
              <a:rPr lang="en-US" sz="1800" dirty="0"/>
              <a:t>Select  c</a:t>
            </a:r>
            <a:r>
              <a:rPr lang="en-GB" sz="1800" dirty="0" err="1"/>
              <a:t>ustomer_num</a:t>
            </a:r>
            <a:r>
              <a:rPr lang="en-GB" sz="1800" dirty="0"/>
              <a:t>, </a:t>
            </a:r>
            <a:r>
              <a:rPr lang="en-GB" sz="1800" dirty="0" err="1"/>
              <a:t>fname</a:t>
            </a:r>
            <a:r>
              <a:rPr lang="en-GB" sz="1800" dirty="0"/>
              <a:t>, </a:t>
            </a:r>
            <a:r>
              <a:rPr lang="en-GB" sz="1800" dirty="0" err="1"/>
              <a:t>lname</a:t>
            </a:r>
            <a:r>
              <a:rPr lang="en-GB" sz="1800" dirty="0"/>
              <a:t>, address1, </a:t>
            </a:r>
            <a:r>
              <a:rPr lang="en-GB" sz="1800" dirty="0" err="1"/>
              <a:t>zipcode</a:t>
            </a:r>
            <a:endParaRPr lang="en-US" sz="1800" dirty="0"/>
          </a:p>
          <a:p>
            <a:pPr lvl="2" eaLnBrk="1" hangingPunct="1">
              <a:buFont typeface="Wingdings" pitchFamily="2" charset="2"/>
              <a:buNone/>
            </a:pPr>
            <a:r>
              <a:rPr lang="en-US" sz="1800" dirty="0"/>
              <a:t>	from	  customer;</a:t>
            </a:r>
          </a:p>
          <a:p>
            <a:pPr lvl="2" eaLnBrk="1" hangingPunct="1">
              <a:buFont typeface="Wingdings" pitchFamily="2" charset="2"/>
              <a:buNone/>
            </a:pPr>
            <a:endParaRPr lang="en-US" sz="1800" dirty="0"/>
          </a:p>
          <a:p>
            <a:pPr lvl="2" eaLnBrk="1" hangingPunct="1">
              <a:buFont typeface="Wingdings" pitchFamily="2" charset="2"/>
              <a:buNone/>
            </a:pPr>
            <a:endParaRPr lang="en-US" sz="1800" dirty="0"/>
          </a:p>
        </p:txBody>
      </p:sp>
      <p:graphicFrame>
        <p:nvGraphicFramePr>
          <p:cNvPr id="9" name="Group 37"/>
          <p:cNvGraphicFramePr>
            <a:graphicFrameLocks/>
          </p:cNvGraphicFramePr>
          <p:nvPr>
            <p:extLst>
              <p:ext uri="{D42A27DB-BD31-4B8C-83A1-F6EECF244321}">
                <p14:modId xmlns:p14="http://schemas.microsoft.com/office/powerpoint/2010/main" val="1861774255"/>
              </p:ext>
            </p:extLst>
          </p:nvPr>
        </p:nvGraphicFramePr>
        <p:xfrm>
          <a:off x="1381125" y="4714875"/>
          <a:ext cx="7358115" cy="1238747"/>
        </p:xfrm>
        <a:graphic>
          <a:graphicData uri="http://schemas.openxmlformats.org/drawingml/2006/table">
            <a:tbl>
              <a:tblPr/>
              <a:tblGrid>
                <a:gridCol w="1527157">
                  <a:extLst>
                    <a:ext uri="{9D8B030D-6E8A-4147-A177-3AD203B41FA5}">
                      <a16:colId xmlns:a16="http://schemas.microsoft.com/office/drawing/2014/main" val="20000"/>
                    </a:ext>
                  </a:extLst>
                </a:gridCol>
                <a:gridCol w="1041243">
                  <a:extLst>
                    <a:ext uri="{9D8B030D-6E8A-4147-A177-3AD203B41FA5}">
                      <a16:colId xmlns:a16="http://schemas.microsoft.com/office/drawing/2014/main" val="20001"/>
                    </a:ext>
                  </a:extLst>
                </a:gridCol>
                <a:gridCol w="1249491">
                  <a:extLst>
                    <a:ext uri="{9D8B030D-6E8A-4147-A177-3AD203B41FA5}">
                      <a16:colId xmlns:a16="http://schemas.microsoft.com/office/drawing/2014/main" val="20002"/>
                    </a:ext>
                  </a:extLst>
                </a:gridCol>
                <a:gridCol w="2151901">
                  <a:extLst>
                    <a:ext uri="{9D8B030D-6E8A-4147-A177-3AD203B41FA5}">
                      <a16:colId xmlns:a16="http://schemas.microsoft.com/office/drawing/2014/main" val="20003"/>
                    </a:ext>
                  </a:extLst>
                </a:gridCol>
                <a:gridCol w="1388323">
                  <a:extLst>
                    <a:ext uri="{9D8B030D-6E8A-4147-A177-3AD203B41FA5}">
                      <a16:colId xmlns:a16="http://schemas.microsoft.com/office/drawing/2014/main" val="20004"/>
                    </a:ext>
                  </a:extLst>
                </a:gridCol>
              </a:tblGrid>
              <a:tr h="29541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err="1">
                          <a:ln>
                            <a:noFill/>
                          </a:ln>
                          <a:solidFill>
                            <a:schemeClr val="tx1"/>
                          </a:solidFill>
                          <a:effectLst/>
                          <a:latin typeface="Verdana" pitchFamily="34" charset="0"/>
                        </a:rPr>
                        <a:t>customer_num</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err="1">
                          <a:ln>
                            <a:noFill/>
                          </a:ln>
                          <a:solidFill>
                            <a:schemeClr val="tx1"/>
                          </a:solidFill>
                          <a:effectLst/>
                          <a:latin typeface="Verdana" pitchFamily="34" charset="0"/>
                        </a:rPr>
                        <a:t>fname</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err="1">
                          <a:ln>
                            <a:noFill/>
                          </a:ln>
                          <a:solidFill>
                            <a:schemeClr val="tx1"/>
                          </a:solidFill>
                          <a:effectLst/>
                          <a:latin typeface="Verdana" pitchFamily="34" charset="0"/>
                        </a:rPr>
                        <a:t>lname</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address1</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err="1">
                          <a:ln>
                            <a:noFill/>
                          </a:ln>
                          <a:solidFill>
                            <a:schemeClr val="tx1"/>
                          </a:solidFill>
                          <a:effectLst/>
                          <a:latin typeface="Verdana" pitchFamily="34" charset="0"/>
                        </a:rPr>
                        <a:t>zipcode</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434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101</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Ludwig</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Pauli</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213 </a:t>
                      </a:r>
                      <a:r>
                        <a:rPr kumimoji="0" lang="en-US" sz="1400" b="0" i="0" u="none" strike="noStrike" cap="none" normalizeH="0" baseline="0" dirty="0" err="1">
                          <a:ln>
                            <a:noFill/>
                          </a:ln>
                          <a:solidFill>
                            <a:schemeClr val="tx1"/>
                          </a:solidFill>
                          <a:effectLst/>
                          <a:latin typeface="Verdana" pitchFamily="34" charset="0"/>
                        </a:rPr>
                        <a:t>Erstwild</a:t>
                      </a:r>
                      <a:r>
                        <a:rPr kumimoji="0" lang="en-US" sz="1400" b="0" i="0" u="none" strike="noStrike" cap="none" normalizeH="0" baseline="0" dirty="0">
                          <a:ln>
                            <a:noFill/>
                          </a:ln>
                          <a:solidFill>
                            <a:schemeClr val="tx1"/>
                          </a:solidFill>
                          <a:effectLst/>
                          <a:latin typeface="Verdana" pitchFamily="34" charset="0"/>
                        </a:rPr>
                        <a:t> Court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94086</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9994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102</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Carole</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Sadler</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785 Geary 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94117</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816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103</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Philip</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Currie</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rPr>
                        <a:t>654 Poplar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400" b="0" i="0" u="none" strike="noStrike" cap="none" normalizeH="0" baseline="0" dirty="0">
                          <a:ln>
                            <a:noFill/>
                          </a:ln>
                          <a:solidFill>
                            <a:schemeClr val="tx1"/>
                          </a:solidFill>
                          <a:effectLst/>
                          <a:latin typeface="Verdana" pitchFamily="34" charset="0"/>
                        </a:rPr>
                        <a:t>94303</a:t>
                      </a: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a:spLocks noChangeArrowheads="1"/>
          </p:cNvSpPr>
          <p:nvPr/>
        </p:nvSpPr>
        <p:spPr bwMode="auto">
          <a:xfrm>
            <a:off x="3810000" y="6072188"/>
            <a:ext cx="1787525" cy="369887"/>
          </a:xfrm>
          <a:prstGeom prst="rect">
            <a:avLst/>
          </a:prstGeom>
          <a:noFill/>
          <a:ln w="9525">
            <a:noFill/>
            <a:miter lim="800000"/>
            <a:headEnd/>
            <a:tailEnd/>
          </a:ln>
        </p:spPr>
        <p:txBody>
          <a:bodyPr wrap="none">
            <a:spAutoFit/>
          </a:bodyPr>
          <a:lstStyle/>
          <a:p>
            <a:r>
              <a:rPr lang="en-GB"/>
              <a:t>3 rows selected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6C5D15-9E9E-40EF-8FFE-BFC12C0844D3}" type="slidenum">
              <a:rPr lang="en-US"/>
              <a:pPr>
                <a:defRPr/>
              </a:pPr>
              <a:t>12</a:t>
            </a:fld>
            <a:endParaRPr lang="en-US"/>
          </a:p>
        </p:txBody>
      </p:sp>
      <p:sp>
        <p:nvSpPr>
          <p:cNvPr id="15363" name="Rectangle 2"/>
          <p:cNvSpPr>
            <a:spLocks noGrp="1" noChangeArrowheads="1"/>
          </p:cNvSpPr>
          <p:nvPr>
            <p:ph type="title"/>
          </p:nvPr>
        </p:nvSpPr>
        <p:spPr>
          <a:xfrm>
            <a:off x="488950" y="260350"/>
            <a:ext cx="8166100" cy="865188"/>
          </a:xfrm>
        </p:spPr>
        <p:txBody>
          <a:bodyPr/>
          <a:lstStyle/>
          <a:p>
            <a:pPr eaLnBrk="1" hangingPunct="1"/>
            <a:r>
              <a:rPr lang="en-US"/>
              <a:t>SELECT … FROM clause</a:t>
            </a:r>
          </a:p>
        </p:txBody>
      </p:sp>
      <p:sp>
        <p:nvSpPr>
          <p:cNvPr id="14340" name="Rectangle 3"/>
          <p:cNvSpPr>
            <a:spLocks noGrp="1" noChangeArrowheads="1"/>
          </p:cNvSpPr>
          <p:nvPr>
            <p:ph type="body" idx="1"/>
          </p:nvPr>
        </p:nvSpPr>
        <p:spPr>
          <a:xfrm>
            <a:off x="452438" y="1143000"/>
            <a:ext cx="8915400" cy="4891088"/>
          </a:xfrm>
        </p:spPr>
        <p:txBody>
          <a:bodyPr/>
          <a:lstStyle/>
          <a:p>
            <a:pPr lvl="1" eaLnBrk="1" hangingPunct="1">
              <a:buFont typeface="Wingdings" pitchFamily="2" charset="2"/>
              <a:buNone/>
              <a:defRPr/>
            </a:pPr>
            <a:r>
              <a:rPr lang="en-US" sz="2000" dirty="0"/>
              <a:t>SELECT 		[DISTINCT] </a:t>
            </a:r>
            <a:r>
              <a:rPr lang="en-US" sz="2000" dirty="0" err="1"/>
              <a:t>column_list</a:t>
            </a:r>
            <a:r>
              <a:rPr lang="en-US" sz="2000" dirty="0"/>
              <a:t>  </a:t>
            </a:r>
          </a:p>
          <a:p>
            <a:pPr lvl="1" eaLnBrk="1" hangingPunct="1">
              <a:buFont typeface="Wingdings" pitchFamily="2" charset="2"/>
              <a:buNone/>
              <a:defRPr/>
            </a:pPr>
            <a:r>
              <a:rPr lang="en-US" sz="2000" dirty="0"/>
              <a:t>FROM	 	</a:t>
            </a:r>
            <a:r>
              <a:rPr lang="en-US" sz="2000" dirty="0" err="1"/>
              <a:t>table_list</a:t>
            </a:r>
            <a:endParaRPr lang="en-US" sz="2000" dirty="0"/>
          </a:p>
          <a:p>
            <a:pPr lvl="1" eaLnBrk="1" hangingPunct="1">
              <a:buFont typeface="Wingdings" pitchFamily="2" charset="2"/>
              <a:buNone/>
              <a:defRPr/>
            </a:pPr>
            <a:endParaRPr lang="en-US" sz="1050" dirty="0"/>
          </a:p>
          <a:p>
            <a:pPr eaLnBrk="1" hangingPunct="1">
              <a:defRPr/>
            </a:pPr>
            <a:r>
              <a:rPr lang="en-US" sz="2400" dirty="0"/>
              <a:t>Retrieve </a:t>
            </a:r>
            <a:r>
              <a:rPr lang="en-US" sz="2400" u="sng" dirty="0"/>
              <a:t>specific columns</a:t>
            </a:r>
            <a:r>
              <a:rPr lang="en-US" sz="2400" dirty="0"/>
              <a:t> of all customers</a:t>
            </a:r>
          </a:p>
          <a:p>
            <a:pPr eaLnBrk="1" hangingPunct="1">
              <a:defRPr/>
            </a:pPr>
            <a:endParaRPr lang="en-US" sz="800" dirty="0"/>
          </a:p>
          <a:p>
            <a:pPr lvl="2" eaLnBrk="1" hangingPunct="1">
              <a:defRPr/>
            </a:pPr>
            <a:r>
              <a:rPr lang="en-US" sz="1800" dirty="0"/>
              <a:t>select </a:t>
            </a:r>
            <a:r>
              <a:rPr lang="en-US" sz="1800" dirty="0" err="1"/>
              <a:t>zipcode</a:t>
            </a:r>
            <a:r>
              <a:rPr lang="en-US" sz="1800" dirty="0"/>
              <a:t>, </a:t>
            </a:r>
            <a:r>
              <a:rPr lang="en-US" sz="1800" dirty="0" err="1"/>
              <a:t>fname</a:t>
            </a:r>
            <a:r>
              <a:rPr lang="en-US" sz="1800" dirty="0"/>
              <a:t>, </a:t>
            </a:r>
            <a:r>
              <a:rPr lang="en-US" sz="1800" dirty="0" err="1"/>
              <a:t>lname</a:t>
            </a:r>
            <a:r>
              <a:rPr lang="en-US" sz="1800" dirty="0"/>
              <a:t> from customer;</a:t>
            </a:r>
          </a:p>
          <a:p>
            <a:pPr lvl="2" eaLnBrk="1" hangingPunct="1">
              <a:buFont typeface="Wingdings" pitchFamily="2" charset="2"/>
              <a:buNone/>
              <a:defRPr/>
            </a:pPr>
            <a:endParaRPr lang="en-US" sz="1800" dirty="0"/>
          </a:p>
        </p:txBody>
      </p:sp>
      <p:sp>
        <p:nvSpPr>
          <p:cNvPr id="14341" name="Text Box 4"/>
          <p:cNvSpPr txBox="1">
            <a:spLocks noChangeArrowheads="1"/>
          </p:cNvSpPr>
          <p:nvPr/>
        </p:nvSpPr>
        <p:spPr bwMode="auto">
          <a:xfrm>
            <a:off x="4452938" y="5786438"/>
            <a:ext cx="5205412" cy="830262"/>
          </a:xfrm>
          <a:prstGeom prst="rect">
            <a:avLst/>
          </a:prstGeom>
          <a:noFill/>
          <a:ln w="12700">
            <a:solidFill>
              <a:schemeClr val="accent1"/>
            </a:solidFill>
            <a:miter lim="800000"/>
            <a:headEnd type="none" w="sm" len="sm"/>
            <a:tailEnd type="none" w="sm" len="sm"/>
          </a:ln>
        </p:spPr>
        <p:txBody>
          <a:bodyPr lIns="182880" tIns="137160" rIns="182880" bIns="137160">
            <a:spAutoFit/>
          </a:bodyPr>
          <a:lstStyle/>
          <a:p>
            <a:r>
              <a:rPr lang="en-GB"/>
              <a:t>Can select in any order regardless of the order of the columns in the table. </a:t>
            </a:r>
            <a:r>
              <a:rPr lang="en-GB" u="sng"/>
              <a:t>Data independence</a:t>
            </a:r>
            <a:r>
              <a:rPr lang="en-GB"/>
              <a:t>.</a:t>
            </a:r>
            <a:endParaRPr lang="en-US"/>
          </a:p>
        </p:txBody>
      </p:sp>
      <p:graphicFrame>
        <p:nvGraphicFramePr>
          <p:cNvPr id="9" name="Group 37"/>
          <p:cNvGraphicFramePr>
            <a:graphicFrameLocks/>
          </p:cNvGraphicFramePr>
          <p:nvPr/>
        </p:nvGraphicFramePr>
        <p:xfrm>
          <a:off x="809625" y="4643438"/>
          <a:ext cx="3929090" cy="1099925"/>
        </p:xfrm>
        <a:graphic>
          <a:graphicData uri="http://schemas.openxmlformats.org/drawingml/2006/table">
            <a:tbl>
              <a:tblPr/>
              <a:tblGrid>
                <a:gridCol w="1375181">
                  <a:extLst>
                    <a:ext uri="{9D8B030D-6E8A-4147-A177-3AD203B41FA5}">
                      <a16:colId xmlns:a16="http://schemas.microsoft.com/office/drawing/2014/main" val="20000"/>
                    </a:ext>
                  </a:extLst>
                </a:gridCol>
                <a:gridCol w="937514">
                  <a:extLst>
                    <a:ext uri="{9D8B030D-6E8A-4147-A177-3AD203B41FA5}">
                      <a16:colId xmlns:a16="http://schemas.microsoft.com/office/drawing/2014/main" val="20001"/>
                    </a:ext>
                  </a:extLst>
                </a:gridCol>
                <a:gridCol w="1616395">
                  <a:extLst>
                    <a:ext uri="{9D8B030D-6E8A-4147-A177-3AD203B41FA5}">
                      <a16:colId xmlns:a16="http://schemas.microsoft.com/office/drawing/2014/main" val="20002"/>
                    </a:ext>
                  </a:extLst>
                </a:gridCol>
              </a:tblGrid>
              <a:tr h="2610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zipcode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fname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lname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69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94086</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Ludwig</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Pauli</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6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94117</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Carole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Sadler</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66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94303</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Philip</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Currie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TextBox 13"/>
          <p:cNvSpPr txBox="1">
            <a:spLocks noChangeArrowheads="1"/>
          </p:cNvSpPr>
          <p:nvPr/>
        </p:nvSpPr>
        <p:spPr bwMode="auto">
          <a:xfrm>
            <a:off x="809625" y="5857875"/>
            <a:ext cx="1857375" cy="369888"/>
          </a:xfrm>
          <a:prstGeom prst="rect">
            <a:avLst/>
          </a:prstGeom>
          <a:noFill/>
          <a:ln w="9525">
            <a:noFill/>
            <a:miter lim="800000"/>
            <a:headEnd/>
            <a:tailEnd/>
          </a:ln>
        </p:spPr>
        <p:txBody>
          <a:bodyPr>
            <a:spAutoFit/>
          </a:bodyPr>
          <a:lstStyle/>
          <a:p>
            <a:r>
              <a:rPr lang="en-GB"/>
              <a:t>3 rows selected</a:t>
            </a:r>
            <a:endParaRPr lang="en-US"/>
          </a:p>
        </p:txBody>
      </p:sp>
      <p:graphicFrame>
        <p:nvGraphicFramePr>
          <p:cNvPr id="15" name="Group 37"/>
          <p:cNvGraphicFramePr>
            <a:graphicFrameLocks/>
          </p:cNvGraphicFramePr>
          <p:nvPr/>
        </p:nvGraphicFramePr>
        <p:xfrm>
          <a:off x="809625" y="3286125"/>
          <a:ext cx="7215238" cy="1114044"/>
        </p:xfrm>
        <a:graphic>
          <a:graphicData uri="http://schemas.openxmlformats.org/drawingml/2006/table">
            <a:tbl>
              <a:tblPr/>
              <a:tblGrid>
                <a:gridCol w="1497503">
                  <a:extLst>
                    <a:ext uri="{9D8B030D-6E8A-4147-A177-3AD203B41FA5}">
                      <a16:colId xmlns:a16="http://schemas.microsoft.com/office/drawing/2014/main" val="20000"/>
                    </a:ext>
                  </a:extLst>
                </a:gridCol>
                <a:gridCol w="1021025">
                  <a:extLst>
                    <a:ext uri="{9D8B030D-6E8A-4147-A177-3AD203B41FA5}">
                      <a16:colId xmlns:a16="http://schemas.microsoft.com/office/drawing/2014/main" val="20001"/>
                    </a:ext>
                  </a:extLst>
                </a:gridCol>
                <a:gridCol w="1225229">
                  <a:extLst>
                    <a:ext uri="{9D8B030D-6E8A-4147-A177-3AD203B41FA5}">
                      <a16:colId xmlns:a16="http://schemas.microsoft.com/office/drawing/2014/main" val="20002"/>
                    </a:ext>
                  </a:extLst>
                </a:gridCol>
                <a:gridCol w="2110116">
                  <a:extLst>
                    <a:ext uri="{9D8B030D-6E8A-4147-A177-3AD203B41FA5}">
                      <a16:colId xmlns:a16="http://schemas.microsoft.com/office/drawing/2014/main" val="20003"/>
                    </a:ext>
                  </a:extLst>
                </a:gridCol>
                <a:gridCol w="1361365">
                  <a:extLst>
                    <a:ext uri="{9D8B030D-6E8A-4147-A177-3AD203B41FA5}">
                      <a16:colId xmlns:a16="http://schemas.microsoft.com/office/drawing/2014/main" val="20004"/>
                    </a:ext>
                  </a:extLst>
                </a:gridCol>
              </a:tblGrid>
              <a:tr h="26511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customer_num</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fname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lname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address</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err="1">
                          <a:ln>
                            <a:noFill/>
                          </a:ln>
                          <a:solidFill>
                            <a:schemeClr val="tx1"/>
                          </a:solidFill>
                          <a:effectLst/>
                          <a:latin typeface="Verdana" pitchFamily="34" charset="0"/>
                        </a:rPr>
                        <a:t>zipcode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108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101</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Ludwig</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Pauli</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a:ln>
                            <a:noFill/>
                          </a:ln>
                          <a:solidFill>
                            <a:schemeClr val="tx1"/>
                          </a:solidFill>
                          <a:effectLst/>
                          <a:latin typeface="Verdana" pitchFamily="34" charset="0"/>
                        </a:rPr>
                        <a:t>213 </a:t>
                      </a:r>
                      <a:r>
                        <a:rPr kumimoji="0" lang="en-US" sz="1200" b="0" i="0" u="none" strike="noStrike" cap="none" normalizeH="0" baseline="0" dirty="0" err="1">
                          <a:ln>
                            <a:noFill/>
                          </a:ln>
                          <a:solidFill>
                            <a:schemeClr val="tx1"/>
                          </a:solidFill>
                          <a:effectLst/>
                          <a:latin typeface="Verdana" pitchFamily="34" charset="0"/>
                        </a:rPr>
                        <a:t>Erstwild</a:t>
                      </a:r>
                      <a:r>
                        <a:rPr kumimoji="0" lang="en-US" sz="1200" b="0" i="0" u="none" strike="noStrike" cap="none" normalizeH="0" baseline="0" dirty="0">
                          <a:ln>
                            <a:noFill/>
                          </a:ln>
                          <a:solidFill>
                            <a:schemeClr val="tx1"/>
                          </a:solidFill>
                          <a:effectLst/>
                          <a:latin typeface="Verdana" pitchFamily="34" charset="0"/>
                        </a:rPr>
                        <a:t> Court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94086</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918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102</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Carole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Sadler</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a:ln>
                            <a:noFill/>
                          </a:ln>
                          <a:solidFill>
                            <a:schemeClr val="tx1"/>
                          </a:solidFill>
                          <a:effectLst/>
                          <a:latin typeface="Verdana" pitchFamily="34" charset="0"/>
                        </a:rPr>
                        <a:t>785 Geary 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94117</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61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103</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Philip</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Currie</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0" i="0" u="none" strike="noStrike" cap="none" normalizeH="0" baseline="0" dirty="0">
                          <a:ln>
                            <a:noFill/>
                          </a:ln>
                          <a:solidFill>
                            <a:schemeClr val="tx1"/>
                          </a:solidFill>
                          <a:effectLst/>
                          <a:latin typeface="Verdana" pitchFamily="34" charset="0"/>
                        </a:rPr>
                        <a:t>654 Poplar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200" b="0" i="0" u="none" strike="noStrike" cap="none" normalizeH="0" baseline="0" dirty="0">
                          <a:ln>
                            <a:noFill/>
                          </a:ln>
                          <a:solidFill>
                            <a:schemeClr val="tx1"/>
                          </a:solidFill>
                          <a:effectLst/>
                          <a:latin typeface="Verdana" pitchFamily="34" charset="0"/>
                        </a:rPr>
                        <a:t>94303</a:t>
                      </a:r>
                      <a:endParaRPr kumimoji="0" lang="en-US" sz="12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421" name="TextBox 15"/>
          <p:cNvSpPr txBox="1">
            <a:spLocks noChangeArrowheads="1"/>
          </p:cNvSpPr>
          <p:nvPr/>
        </p:nvSpPr>
        <p:spPr bwMode="auto">
          <a:xfrm>
            <a:off x="8167688" y="3571875"/>
            <a:ext cx="1738312" cy="646113"/>
          </a:xfrm>
          <a:prstGeom prst="rect">
            <a:avLst/>
          </a:prstGeom>
          <a:noFill/>
          <a:ln w="9525">
            <a:noFill/>
            <a:miter lim="800000"/>
            <a:headEnd/>
            <a:tailEnd/>
          </a:ln>
        </p:spPr>
        <p:txBody>
          <a:bodyPr>
            <a:spAutoFit/>
          </a:bodyPr>
          <a:lstStyle/>
          <a:p>
            <a:r>
              <a:rPr lang="en-GB"/>
              <a:t>Customer Table</a:t>
            </a:r>
            <a:endParaRPr lang="en-US"/>
          </a:p>
        </p:txBody>
      </p:sp>
      <p:cxnSp>
        <p:nvCxnSpPr>
          <p:cNvPr id="20" name="Elbow Connector 19"/>
          <p:cNvCxnSpPr>
            <a:cxnSpLocks noChangeShapeType="1"/>
          </p:cNvCxnSpPr>
          <p:nvPr/>
        </p:nvCxnSpPr>
        <p:spPr bwMode="auto">
          <a:xfrm rot="10800000">
            <a:off x="4810125" y="5286375"/>
            <a:ext cx="1285875" cy="428625"/>
          </a:xfrm>
          <a:prstGeom prst="bentConnector3">
            <a:avLst>
              <a:gd name="adj1" fmla="val -370"/>
            </a:avLst>
          </a:prstGeom>
          <a:noFill/>
          <a:ln w="15875" algn="ctr">
            <a:solidFill>
              <a:schemeClr val="tx1"/>
            </a:solidFill>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341"/>
                                        </p:tgtEl>
                                        <p:attrNameLst>
                                          <p:attrName>style.visibility</p:attrName>
                                        </p:attrNameLst>
                                      </p:cBhvr>
                                      <p:to>
                                        <p:strVal val="visible"/>
                                      </p:to>
                                    </p:set>
                                    <p:animEffect transition="in" filter="wipe(left)">
                                      <p:cBhvr>
                                        <p:cTn id="14" dur="500"/>
                                        <p:tgtEl>
                                          <p:spTgt spid="14341"/>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7"/>
          <p:cNvSpPr>
            <a:spLocks noGrp="1"/>
          </p:cNvSpPr>
          <p:nvPr>
            <p:ph type="sldNum" sz="quarter" idx="12"/>
          </p:nvPr>
        </p:nvSpPr>
        <p:spPr/>
        <p:txBody>
          <a:bodyPr/>
          <a:lstStyle/>
          <a:p>
            <a:pPr>
              <a:defRPr/>
            </a:pPr>
            <a:fld id="{D6A5FF4E-98A0-4729-8B48-79BBE4535DF8}" type="slidenum">
              <a:rPr lang="en-US"/>
              <a:pPr>
                <a:defRPr/>
              </a:pPr>
              <a:t>13</a:t>
            </a:fld>
            <a:endParaRPr lang="en-US"/>
          </a:p>
        </p:txBody>
      </p:sp>
      <p:sp>
        <p:nvSpPr>
          <p:cNvPr id="16387" name="Rectangle 2"/>
          <p:cNvSpPr>
            <a:spLocks noGrp="1" noChangeArrowheads="1"/>
          </p:cNvSpPr>
          <p:nvPr>
            <p:ph type="title"/>
          </p:nvPr>
        </p:nvSpPr>
        <p:spPr/>
        <p:txBody>
          <a:bodyPr/>
          <a:lstStyle/>
          <a:p>
            <a:pPr eaLnBrk="1" hangingPunct="1"/>
            <a:r>
              <a:rPr lang="en-US"/>
              <a:t>SELECT … FROM clause</a:t>
            </a:r>
          </a:p>
        </p:txBody>
      </p:sp>
      <p:sp>
        <p:nvSpPr>
          <p:cNvPr id="16388" name="Rectangle 3"/>
          <p:cNvSpPr>
            <a:spLocks noGrp="1" noChangeArrowheads="1"/>
          </p:cNvSpPr>
          <p:nvPr>
            <p:ph type="body" sz="half" idx="1"/>
          </p:nvPr>
        </p:nvSpPr>
        <p:spPr>
          <a:xfrm>
            <a:off x="488950" y="1268413"/>
            <a:ext cx="9001125" cy="5184775"/>
          </a:xfrm>
        </p:spPr>
        <p:txBody>
          <a:bodyPr/>
          <a:lstStyle/>
          <a:p>
            <a:pPr lvl="1" eaLnBrk="1" hangingPunct="1">
              <a:buFont typeface="Wingdings" pitchFamily="2" charset="2"/>
              <a:buNone/>
            </a:pPr>
            <a:r>
              <a:rPr lang="en-US" sz="1800" dirty="0"/>
              <a:t>SELECT 		[DISTINCT] </a:t>
            </a:r>
            <a:r>
              <a:rPr lang="en-US" sz="1800" dirty="0" err="1"/>
              <a:t>column_list</a:t>
            </a:r>
            <a:r>
              <a:rPr lang="en-US" sz="1800" dirty="0"/>
              <a:t>  </a:t>
            </a:r>
          </a:p>
          <a:p>
            <a:pPr lvl="1" eaLnBrk="1" hangingPunct="1">
              <a:buFont typeface="Wingdings" pitchFamily="2" charset="2"/>
              <a:buNone/>
            </a:pPr>
            <a:r>
              <a:rPr lang="en-US" sz="1800" dirty="0"/>
              <a:t>FROM	 	</a:t>
            </a:r>
            <a:r>
              <a:rPr lang="en-US" sz="1800" dirty="0" err="1"/>
              <a:t>table_list</a:t>
            </a:r>
            <a:endParaRPr lang="en-US" sz="1800" dirty="0"/>
          </a:p>
          <a:p>
            <a:pPr eaLnBrk="1" hangingPunct="1"/>
            <a:endParaRPr lang="en-US" sz="1400" dirty="0"/>
          </a:p>
          <a:p>
            <a:pPr eaLnBrk="1" hangingPunct="1"/>
            <a:r>
              <a:rPr lang="en-US" sz="2000" dirty="0"/>
              <a:t>Retrieve </a:t>
            </a:r>
            <a:r>
              <a:rPr lang="en-US" sz="2000" u="sng" dirty="0"/>
              <a:t>distinct column values</a:t>
            </a:r>
            <a:r>
              <a:rPr lang="en-US" sz="2000" dirty="0"/>
              <a:t> from the table(s)</a:t>
            </a:r>
          </a:p>
          <a:p>
            <a:pPr eaLnBrk="1" hangingPunct="1">
              <a:buFont typeface="Wingdings" pitchFamily="2" charset="2"/>
              <a:buNone/>
            </a:pPr>
            <a:endParaRPr lang="en-US" sz="1000" dirty="0"/>
          </a:p>
          <a:p>
            <a:pPr lvl="2" eaLnBrk="1" hangingPunct="1"/>
            <a:r>
              <a:rPr lang="en-GB" sz="1800" dirty="0"/>
              <a:t>select </a:t>
            </a:r>
            <a:r>
              <a:rPr lang="en-GB" sz="1800" b="1" dirty="0"/>
              <a:t>distinct</a:t>
            </a:r>
            <a:r>
              <a:rPr lang="en-GB" sz="1800" dirty="0"/>
              <a:t> </a:t>
            </a:r>
            <a:r>
              <a:rPr lang="en-GB" sz="1800" dirty="0" err="1"/>
              <a:t>zipcode</a:t>
            </a:r>
            <a:r>
              <a:rPr lang="en-GB" sz="1800" dirty="0"/>
              <a:t> from customer;</a:t>
            </a:r>
          </a:p>
          <a:p>
            <a:pPr lvl="2" eaLnBrk="1" hangingPunct="1">
              <a:buFont typeface="Wingdings" pitchFamily="2" charset="2"/>
              <a:buNone/>
            </a:pPr>
            <a:endParaRPr lang="en-GB" sz="900" dirty="0"/>
          </a:p>
          <a:p>
            <a:pPr lvl="2" eaLnBrk="1" hangingPunct="1">
              <a:buFont typeface="Wingdings" pitchFamily="2" charset="2"/>
              <a:buNone/>
            </a:pPr>
            <a:r>
              <a:rPr lang="en-GB" sz="1800" dirty="0"/>
              <a:t>OR</a:t>
            </a:r>
          </a:p>
          <a:p>
            <a:pPr lvl="2" eaLnBrk="1" hangingPunct="1">
              <a:buFont typeface="Wingdings" pitchFamily="2" charset="2"/>
              <a:buNone/>
            </a:pPr>
            <a:endParaRPr lang="en-GB" sz="900" dirty="0"/>
          </a:p>
          <a:p>
            <a:pPr lvl="2" eaLnBrk="1" hangingPunct="1"/>
            <a:r>
              <a:rPr lang="en-GB" sz="1800" dirty="0"/>
              <a:t>select </a:t>
            </a:r>
            <a:r>
              <a:rPr lang="en-GB" sz="1800" b="1" dirty="0"/>
              <a:t>unique</a:t>
            </a:r>
            <a:r>
              <a:rPr lang="en-GB" sz="1800" dirty="0"/>
              <a:t> </a:t>
            </a:r>
            <a:r>
              <a:rPr lang="en-GB" sz="1800" dirty="0" err="1"/>
              <a:t>zipcode</a:t>
            </a:r>
            <a:r>
              <a:rPr lang="en-GB" sz="1800" dirty="0"/>
              <a:t> from customer;</a:t>
            </a:r>
          </a:p>
          <a:p>
            <a:pPr lvl="2" eaLnBrk="1" hangingPunct="1">
              <a:buFont typeface="Wingdings" pitchFamily="2" charset="2"/>
              <a:buNone/>
            </a:pPr>
            <a:endParaRPr lang="en-US" sz="1600" dirty="0"/>
          </a:p>
        </p:txBody>
      </p:sp>
      <p:graphicFrame>
        <p:nvGraphicFramePr>
          <p:cNvPr id="438309" name="Group 37"/>
          <p:cNvGraphicFramePr>
            <a:graphicFrameLocks noGrp="1"/>
          </p:cNvGraphicFramePr>
          <p:nvPr>
            <p:ph sz="quarter" idx="2"/>
          </p:nvPr>
        </p:nvGraphicFramePr>
        <p:xfrm>
          <a:off x="2432050" y="4508500"/>
          <a:ext cx="1427163" cy="1463040"/>
        </p:xfrm>
        <a:graphic>
          <a:graphicData uri="http://schemas.openxmlformats.org/drawingml/2006/table">
            <a:tbl>
              <a:tblPr/>
              <a:tblGrid>
                <a:gridCol w="1427163">
                  <a:extLst>
                    <a:ext uri="{9D8B030D-6E8A-4147-A177-3AD203B41FA5}">
                      <a16:colId xmlns:a16="http://schemas.microsoft.com/office/drawing/2014/main" val="20000"/>
                    </a:ext>
                  </a:extLst>
                </a:gridCol>
              </a:tblGrid>
              <a:tr h="322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zipcode</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123456</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123456</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dirty="0">
                          <a:ln>
                            <a:noFill/>
                          </a:ln>
                          <a:solidFill>
                            <a:schemeClr val="tx1"/>
                          </a:solidFill>
                          <a:effectLst/>
                          <a:latin typeface="Verdana" pitchFamily="34" charset="0"/>
                        </a:rPr>
                        <a:t>654321</a:t>
                      </a:r>
                      <a:endParaRPr kumimoji="0" lang="en-US" sz="18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01" name="Text Box 4"/>
          <p:cNvSpPr txBox="1">
            <a:spLocks noChangeArrowheads="1"/>
          </p:cNvSpPr>
          <p:nvPr/>
        </p:nvSpPr>
        <p:spPr bwMode="auto">
          <a:xfrm>
            <a:off x="828675" y="4456113"/>
            <a:ext cx="1073150" cy="366712"/>
          </a:xfrm>
          <a:prstGeom prst="rect">
            <a:avLst/>
          </a:prstGeom>
          <a:noFill/>
          <a:ln w="12700">
            <a:noFill/>
            <a:miter lim="800000"/>
            <a:headEnd type="none" w="sm" len="sm"/>
            <a:tailEnd type="none" w="sm" len="sm"/>
          </a:ln>
        </p:spPr>
        <p:txBody>
          <a:bodyPr wrap="none">
            <a:spAutoFit/>
          </a:bodyPr>
          <a:lstStyle/>
          <a:p>
            <a:r>
              <a:rPr lang="en-GB"/>
              <a:t>Example</a:t>
            </a:r>
            <a:endParaRPr lang="en-US"/>
          </a:p>
        </p:txBody>
      </p:sp>
      <p:graphicFrame>
        <p:nvGraphicFramePr>
          <p:cNvPr id="438310" name="Group 38"/>
          <p:cNvGraphicFramePr>
            <a:graphicFrameLocks noGrp="1"/>
          </p:cNvGraphicFramePr>
          <p:nvPr>
            <p:ph sz="quarter" idx="3"/>
          </p:nvPr>
        </p:nvGraphicFramePr>
        <p:xfrm>
          <a:off x="5816600" y="4508500"/>
          <a:ext cx="1498600" cy="1097280"/>
        </p:xfrm>
        <a:graphic>
          <a:graphicData uri="http://schemas.openxmlformats.org/drawingml/2006/table">
            <a:tbl>
              <a:tblPr/>
              <a:tblGrid>
                <a:gridCol w="14986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zipcode</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123456</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654321</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8312" name="Text Box 40"/>
          <p:cNvSpPr txBox="1">
            <a:spLocks noChangeArrowheads="1"/>
          </p:cNvSpPr>
          <p:nvPr/>
        </p:nvSpPr>
        <p:spPr bwMode="auto">
          <a:xfrm>
            <a:off x="5738813" y="5786438"/>
            <a:ext cx="1771650" cy="366712"/>
          </a:xfrm>
          <a:prstGeom prst="rect">
            <a:avLst/>
          </a:prstGeom>
          <a:noFill/>
          <a:ln w="12700">
            <a:noFill/>
            <a:miter lim="800000"/>
            <a:headEnd type="none" w="sm" len="sm"/>
            <a:tailEnd type="none" w="sm" len="sm"/>
          </a:ln>
        </p:spPr>
        <p:txBody>
          <a:bodyPr wrap="none">
            <a:spAutoFit/>
          </a:bodyPr>
          <a:lstStyle/>
          <a:p>
            <a:r>
              <a:rPr lang="en-GB"/>
              <a:t>2 rows selected</a:t>
            </a:r>
            <a:endParaRPr lang="en-US"/>
          </a:p>
        </p:txBody>
      </p:sp>
      <p:sp>
        <p:nvSpPr>
          <p:cNvPr id="16413" name="Text Box 41"/>
          <p:cNvSpPr txBox="1">
            <a:spLocks noChangeArrowheads="1"/>
          </p:cNvSpPr>
          <p:nvPr/>
        </p:nvSpPr>
        <p:spPr bwMode="auto">
          <a:xfrm>
            <a:off x="2505075" y="6092825"/>
            <a:ext cx="1263650" cy="366713"/>
          </a:xfrm>
          <a:prstGeom prst="rect">
            <a:avLst/>
          </a:prstGeom>
          <a:noFill/>
          <a:ln w="12700">
            <a:noFill/>
            <a:miter lim="800000"/>
            <a:headEnd type="none" w="sm" len="sm"/>
            <a:tailEnd type="none" w="sm" len="sm"/>
          </a:ln>
        </p:spPr>
        <p:txBody>
          <a:bodyPr wrap="none">
            <a:spAutoFit/>
          </a:bodyPr>
          <a:lstStyle/>
          <a:p>
            <a:r>
              <a:rPr lang="en-GB"/>
              <a:t>Table data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8310"/>
                                        </p:tgtEl>
                                        <p:attrNameLst>
                                          <p:attrName>style.visibility</p:attrName>
                                        </p:attrNameLst>
                                      </p:cBhvr>
                                      <p:to>
                                        <p:strVal val="visible"/>
                                      </p:to>
                                    </p:set>
                                    <p:animEffect transition="in" filter="wipe(left)">
                                      <p:cBhvr>
                                        <p:cTn id="7" dur="500"/>
                                        <p:tgtEl>
                                          <p:spTgt spid="4383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8312"/>
                                        </p:tgtEl>
                                        <p:attrNameLst>
                                          <p:attrName>style.visibility</p:attrName>
                                        </p:attrNameLst>
                                      </p:cBhvr>
                                      <p:to>
                                        <p:strVal val="visible"/>
                                      </p:to>
                                    </p:set>
                                    <p:animEffect transition="in" filter="wipe(left)">
                                      <p:cBhvr>
                                        <p:cTn id="11" dur="500"/>
                                        <p:tgtEl>
                                          <p:spTgt spid="43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6795070-67C9-4C2A-8756-23C460821945}" type="slidenum">
              <a:rPr lang="en-US"/>
              <a:pPr>
                <a:defRPr/>
              </a:pPr>
              <a:t>14</a:t>
            </a:fld>
            <a:endParaRPr lang="en-US"/>
          </a:p>
        </p:txBody>
      </p:sp>
      <p:sp>
        <p:nvSpPr>
          <p:cNvPr id="17411" name="Rectangle 2"/>
          <p:cNvSpPr>
            <a:spLocks noGrp="1" noChangeArrowheads="1"/>
          </p:cNvSpPr>
          <p:nvPr>
            <p:ph type="title"/>
          </p:nvPr>
        </p:nvSpPr>
        <p:spPr/>
        <p:txBody>
          <a:bodyPr/>
          <a:lstStyle/>
          <a:p>
            <a:pPr eaLnBrk="1" hangingPunct="1"/>
            <a:r>
              <a:rPr lang="en-US"/>
              <a:t>SELECT … FROM clause</a:t>
            </a:r>
          </a:p>
        </p:txBody>
      </p:sp>
      <p:sp>
        <p:nvSpPr>
          <p:cNvPr id="17412" name="Rectangle 3"/>
          <p:cNvSpPr>
            <a:spLocks noGrp="1" noChangeArrowheads="1"/>
          </p:cNvSpPr>
          <p:nvPr>
            <p:ph type="body" idx="1"/>
          </p:nvPr>
        </p:nvSpPr>
        <p:spPr>
          <a:xfrm>
            <a:off x="495300" y="1066800"/>
            <a:ext cx="9059863" cy="5181600"/>
          </a:xfrm>
        </p:spPr>
        <p:txBody>
          <a:bodyPr/>
          <a:lstStyle/>
          <a:p>
            <a:pPr lvl="1" eaLnBrk="1" hangingPunct="1">
              <a:buFont typeface="Wingdings" pitchFamily="2" charset="2"/>
              <a:buNone/>
            </a:pPr>
            <a:endParaRPr lang="en-US" sz="1600" dirty="0"/>
          </a:p>
          <a:p>
            <a:pPr lvl="1" eaLnBrk="1" hangingPunct="1">
              <a:buFont typeface="Wingdings" pitchFamily="2" charset="2"/>
              <a:buNone/>
            </a:pPr>
            <a:r>
              <a:rPr lang="en-US" sz="2000" dirty="0"/>
              <a:t>SELECT 		[DISTINCT] </a:t>
            </a:r>
            <a:r>
              <a:rPr lang="en-US" sz="2000" dirty="0" err="1"/>
              <a:t>column_list</a:t>
            </a:r>
            <a:r>
              <a:rPr lang="en-US" sz="2000" dirty="0"/>
              <a:t>  </a:t>
            </a:r>
          </a:p>
          <a:p>
            <a:pPr lvl="1" eaLnBrk="1" hangingPunct="1">
              <a:buFont typeface="Wingdings" pitchFamily="2" charset="2"/>
              <a:buNone/>
            </a:pPr>
            <a:r>
              <a:rPr lang="en-US" sz="2000" dirty="0"/>
              <a:t>FROM	 	</a:t>
            </a:r>
            <a:r>
              <a:rPr lang="en-US" sz="2000" dirty="0" err="1"/>
              <a:t>table_list</a:t>
            </a:r>
            <a:endParaRPr lang="en-US" sz="2000" dirty="0"/>
          </a:p>
          <a:p>
            <a:pPr eaLnBrk="1" hangingPunct="1">
              <a:buFont typeface="Wingdings" pitchFamily="2" charset="2"/>
              <a:buNone/>
            </a:pPr>
            <a:endParaRPr lang="en-US" sz="2000" dirty="0"/>
          </a:p>
          <a:p>
            <a:pPr eaLnBrk="1" hangingPunct="1"/>
            <a:r>
              <a:rPr lang="en-US" sz="2400" dirty="0"/>
              <a:t>You may have </a:t>
            </a:r>
            <a:r>
              <a:rPr lang="en-US" sz="2400" u="sng" dirty="0"/>
              <a:t>calculated (derived) columns</a:t>
            </a:r>
            <a:r>
              <a:rPr lang="en-US" sz="2400" dirty="0"/>
              <a:t> in the </a:t>
            </a:r>
            <a:r>
              <a:rPr lang="en-US" sz="2400" i="1" dirty="0" err="1"/>
              <a:t>column_list</a:t>
            </a:r>
            <a:r>
              <a:rPr lang="en-US" sz="2400" dirty="0"/>
              <a:t> :</a:t>
            </a:r>
            <a:endParaRPr lang="en-US" sz="1800" dirty="0"/>
          </a:p>
          <a:p>
            <a:pPr marL="971550" lvl="1" indent="-514350" eaLnBrk="1" hangingPunct="1">
              <a:buFont typeface="Wingdings" pitchFamily="2" charset="2"/>
              <a:buAutoNum type="romanLcParenR"/>
            </a:pPr>
            <a:r>
              <a:rPr lang="en-US" dirty="0"/>
              <a:t>By performing </a:t>
            </a:r>
            <a:r>
              <a:rPr lang="en-US" u="sng" dirty="0"/>
              <a:t>arithmetic operations</a:t>
            </a:r>
            <a:r>
              <a:rPr lang="en-US" dirty="0"/>
              <a:t> on the base table columns :</a:t>
            </a:r>
          </a:p>
          <a:p>
            <a:pPr marL="971550" lvl="1" indent="-514350" eaLnBrk="1" hangingPunct="1">
              <a:buFont typeface="Wingdings" pitchFamily="2" charset="2"/>
              <a:buAutoNum type="romanLcParenR"/>
            </a:pPr>
            <a:endParaRPr lang="en-US" dirty="0"/>
          </a:p>
          <a:p>
            <a:pPr lvl="2" eaLnBrk="1" hangingPunct="1"/>
            <a:r>
              <a:rPr lang="en-US" dirty="0"/>
              <a:t>select 	</a:t>
            </a:r>
            <a:r>
              <a:rPr lang="en-US" dirty="0" err="1"/>
              <a:t>prod_num</a:t>
            </a:r>
            <a:r>
              <a:rPr lang="en-US" dirty="0"/>
              <a:t>, </a:t>
            </a:r>
            <a:r>
              <a:rPr lang="en-US" i="1" dirty="0" err="1"/>
              <a:t>unit_price</a:t>
            </a:r>
            <a:r>
              <a:rPr lang="en-US" i="1" dirty="0"/>
              <a:t>*1.1 </a:t>
            </a:r>
            <a:r>
              <a:rPr lang="en-US" b="1" i="1" dirty="0" err="1"/>
              <a:t>new_unit_price</a:t>
            </a:r>
            <a:endParaRPr lang="en-US" b="1" i="1" dirty="0"/>
          </a:p>
          <a:p>
            <a:pPr lvl="2" eaLnBrk="1" hangingPunct="1">
              <a:buFont typeface="Wingdings" pitchFamily="2" charset="2"/>
              <a:buNone/>
            </a:pPr>
            <a:r>
              <a:rPr lang="en-US" i="1" dirty="0">
                <a:solidFill>
                  <a:schemeClr val="tx2"/>
                </a:solidFill>
              </a:rPr>
              <a:t>	</a:t>
            </a:r>
            <a:r>
              <a:rPr lang="en-US" dirty="0"/>
              <a:t>from 	product ;</a:t>
            </a:r>
          </a:p>
          <a:p>
            <a:pPr lvl="2" eaLnBrk="1" hangingPunct="1"/>
            <a:r>
              <a:rPr lang="en-US" dirty="0"/>
              <a:t>select	</a:t>
            </a:r>
            <a:r>
              <a:rPr lang="en-US" dirty="0" err="1"/>
              <a:t>order_num</a:t>
            </a:r>
            <a:r>
              <a:rPr lang="en-US" dirty="0"/>
              <a:t>, </a:t>
            </a:r>
            <a:r>
              <a:rPr lang="en-US" i="1" dirty="0" err="1"/>
              <a:t>ship_date</a:t>
            </a:r>
            <a:r>
              <a:rPr lang="en-US" i="1" dirty="0"/>
              <a:t> – </a:t>
            </a:r>
            <a:r>
              <a:rPr lang="en-US" i="1" dirty="0" err="1"/>
              <a:t>order_date</a:t>
            </a:r>
            <a:r>
              <a:rPr lang="en-US" i="1" dirty="0"/>
              <a:t> </a:t>
            </a:r>
            <a:r>
              <a:rPr lang="en-US" b="1" i="1" dirty="0"/>
              <a:t>span</a:t>
            </a:r>
          </a:p>
          <a:p>
            <a:pPr lvl="2" eaLnBrk="1" hangingPunct="1">
              <a:buFont typeface="Wingdings" pitchFamily="2" charset="2"/>
              <a:buNone/>
            </a:pPr>
            <a:r>
              <a:rPr lang="en-US" dirty="0"/>
              <a:t>	from		orders ;</a:t>
            </a:r>
          </a:p>
          <a:p>
            <a:pPr lvl="2" eaLnBrk="1" hangingPunct="1">
              <a:buFont typeface="Wingdings" pitchFamily="2" charset="2"/>
              <a:buNone/>
            </a:pPr>
            <a:endParaRPr lang="en-US" dirty="0"/>
          </a:p>
        </p:txBody>
      </p:sp>
      <p:sp>
        <p:nvSpPr>
          <p:cNvPr id="17413" name="AutoShape 4"/>
          <p:cNvSpPr>
            <a:spLocks noChangeArrowheads="1"/>
          </p:cNvSpPr>
          <p:nvPr/>
        </p:nvSpPr>
        <p:spPr bwMode="auto">
          <a:xfrm>
            <a:off x="6392863" y="5949950"/>
            <a:ext cx="3097212" cy="719138"/>
          </a:xfrm>
          <a:prstGeom prst="wedgeRectCallout">
            <a:avLst>
              <a:gd name="adj1" fmla="val 20065"/>
              <a:gd name="adj2" fmla="val -117106"/>
            </a:avLst>
          </a:prstGeom>
          <a:solidFill>
            <a:schemeClr val="accent2"/>
          </a:solidFill>
          <a:ln w="12700">
            <a:solidFill>
              <a:schemeClr val="tx1"/>
            </a:solidFill>
            <a:miter lim="800000"/>
            <a:headEnd type="none" w="sm" len="sm"/>
            <a:tailEnd type="none" w="sm" len="sm"/>
          </a:ln>
        </p:spPr>
        <p:txBody>
          <a:bodyPr/>
          <a:lstStyle/>
          <a:p>
            <a:r>
              <a:rPr lang="en-US" dirty="0"/>
              <a:t>You may give an alias to the calculated field (optional)</a:t>
            </a:r>
          </a:p>
        </p:txBody>
      </p:sp>
      <p:sp>
        <p:nvSpPr>
          <p:cNvPr id="17414" name="Oval 5"/>
          <p:cNvSpPr>
            <a:spLocks noChangeArrowheads="1"/>
          </p:cNvSpPr>
          <p:nvPr/>
        </p:nvSpPr>
        <p:spPr bwMode="auto">
          <a:xfrm>
            <a:off x="4822032" y="5073634"/>
            <a:ext cx="3119437" cy="609600"/>
          </a:xfrm>
          <a:prstGeom prst="ellipse">
            <a:avLst/>
          </a:prstGeom>
          <a:noFill/>
          <a:ln w="12700">
            <a:solidFill>
              <a:srgbClr val="FF0000"/>
            </a:solidFill>
            <a:round/>
            <a:headEnd type="none" w="sm" len="sm"/>
            <a:tailEnd type="none" w="sm" len="sm"/>
          </a:ln>
        </p:spPr>
        <p:txBody>
          <a:bodyPr wrap="none" anchor="ctr"/>
          <a:lstStyle/>
          <a:p>
            <a:endParaRPr lang="en-US"/>
          </a:p>
        </p:txBody>
      </p:sp>
      <p:sp>
        <p:nvSpPr>
          <p:cNvPr id="17415" name="Oval 6"/>
          <p:cNvSpPr>
            <a:spLocks noChangeArrowheads="1"/>
          </p:cNvSpPr>
          <p:nvPr/>
        </p:nvSpPr>
        <p:spPr bwMode="auto">
          <a:xfrm>
            <a:off x="4664968" y="4365104"/>
            <a:ext cx="2156024" cy="533400"/>
          </a:xfrm>
          <a:prstGeom prst="ellipse">
            <a:avLst/>
          </a:prstGeom>
          <a:noFill/>
          <a:ln w="1270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2">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2">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415"/>
                                        </p:tgtEl>
                                        <p:attrNameLst>
                                          <p:attrName>style.visibility</p:attrName>
                                        </p:attrNameLst>
                                      </p:cBhvr>
                                      <p:to>
                                        <p:strVal val="visible"/>
                                      </p:to>
                                    </p:set>
                                    <p:anim calcmode="lin" valueType="num">
                                      <p:cBhvr additive="base">
                                        <p:cTn id="27" dur="500" fill="hold"/>
                                        <p:tgtEl>
                                          <p:spTgt spid="17415"/>
                                        </p:tgtEl>
                                        <p:attrNameLst>
                                          <p:attrName>ppt_x</p:attrName>
                                        </p:attrNameLst>
                                      </p:cBhvr>
                                      <p:tavLst>
                                        <p:tav tm="0">
                                          <p:val>
                                            <p:strVal val="#ppt_x"/>
                                          </p:val>
                                        </p:tav>
                                        <p:tav tm="100000">
                                          <p:val>
                                            <p:strVal val="#ppt_x"/>
                                          </p:val>
                                        </p:tav>
                                      </p:tavLst>
                                    </p:anim>
                                    <p:anim calcmode="lin" valueType="num">
                                      <p:cBhvr additive="base">
                                        <p:cTn id="28" dur="500" fill="hold"/>
                                        <p:tgtEl>
                                          <p:spTgt spid="174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414"/>
                                        </p:tgtEl>
                                        <p:attrNameLst>
                                          <p:attrName>style.visibility</p:attrName>
                                        </p:attrNameLst>
                                      </p:cBhvr>
                                      <p:to>
                                        <p:strVal val="visible"/>
                                      </p:to>
                                    </p:set>
                                    <p:anim calcmode="lin" valueType="num">
                                      <p:cBhvr additive="base">
                                        <p:cTn id="31" dur="500" fill="hold"/>
                                        <p:tgtEl>
                                          <p:spTgt spid="17414"/>
                                        </p:tgtEl>
                                        <p:attrNameLst>
                                          <p:attrName>ppt_x</p:attrName>
                                        </p:attrNameLst>
                                      </p:cBhvr>
                                      <p:tavLst>
                                        <p:tav tm="0">
                                          <p:val>
                                            <p:strVal val="#ppt_x"/>
                                          </p:val>
                                        </p:tav>
                                        <p:tav tm="100000">
                                          <p:val>
                                            <p:strVal val="#ppt_x"/>
                                          </p:val>
                                        </p:tav>
                                      </p:tavLst>
                                    </p:anim>
                                    <p:anim calcmode="lin" valueType="num">
                                      <p:cBhvr additive="base">
                                        <p:cTn id="32"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17413" grpId="0" animBg="1"/>
      <p:bldP spid="17414" grpId="0" animBg="1"/>
      <p:bldP spid="174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7"/>
          <p:cNvSpPr>
            <a:spLocks noGrp="1"/>
          </p:cNvSpPr>
          <p:nvPr>
            <p:ph type="sldNum" sz="quarter" idx="12"/>
          </p:nvPr>
        </p:nvSpPr>
        <p:spPr/>
        <p:txBody>
          <a:bodyPr/>
          <a:lstStyle/>
          <a:p>
            <a:pPr>
              <a:defRPr/>
            </a:pPr>
            <a:fld id="{EAFA55C7-4377-4756-91B4-CCF12976F6B8}" type="slidenum">
              <a:rPr lang="en-US"/>
              <a:pPr>
                <a:defRPr/>
              </a:pPr>
              <a:t>15</a:t>
            </a:fld>
            <a:endParaRPr lang="en-US"/>
          </a:p>
        </p:txBody>
      </p:sp>
      <p:sp>
        <p:nvSpPr>
          <p:cNvPr id="18435" name="Rectangle 2"/>
          <p:cNvSpPr>
            <a:spLocks noGrp="1" noChangeArrowheads="1"/>
          </p:cNvSpPr>
          <p:nvPr>
            <p:ph type="title"/>
          </p:nvPr>
        </p:nvSpPr>
        <p:spPr/>
        <p:txBody>
          <a:bodyPr/>
          <a:lstStyle/>
          <a:p>
            <a:pPr eaLnBrk="1" hangingPunct="1"/>
            <a:r>
              <a:rPr lang="en-US"/>
              <a:t>SELECT … FROM clause</a:t>
            </a:r>
          </a:p>
        </p:txBody>
      </p:sp>
      <p:sp>
        <p:nvSpPr>
          <p:cNvPr id="18436" name="Rectangle 3"/>
          <p:cNvSpPr>
            <a:spLocks noGrp="1" noChangeArrowheads="1"/>
          </p:cNvSpPr>
          <p:nvPr>
            <p:ph type="body" sz="half" idx="1"/>
          </p:nvPr>
        </p:nvSpPr>
        <p:spPr>
          <a:xfrm>
            <a:off x="488950" y="1268413"/>
            <a:ext cx="9144000" cy="5232400"/>
          </a:xfrm>
        </p:spPr>
        <p:txBody>
          <a:bodyPr/>
          <a:lstStyle/>
          <a:p>
            <a:pPr lvl="1" eaLnBrk="1" hangingPunct="1"/>
            <a:r>
              <a:rPr lang="en-US" sz="1600" dirty="0"/>
              <a:t>select 	</a:t>
            </a:r>
            <a:r>
              <a:rPr lang="en-US" sz="1600" dirty="0" err="1"/>
              <a:t>prod_num</a:t>
            </a:r>
            <a:r>
              <a:rPr lang="en-US" sz="1600" dirty="0"/>
              <a:t>, </a:t>
            </a:r>
            <a:r>
              <a:rPr lang="en-US" sz="1600" i="1" dirty="0" err="1"/>
              <a:t>unit_price</a:t>
            </a:r>
            <a:r>
              <a:rPr lang="en-US" sz="1600" i="1" dirty="0"/>
              <a:t>*1.1 </a:t>
            </a:r>
            <a:r>
              <a:rPr lang="en-US" sz="1600" b="1" i="1" dirty="0" err="1"/>
              <a:t>new_unit_price</a:t>
            </a:r>
            <a:endParaRPr lang="en-US" sz="1600" b="1" i="1" dirty="0"/>
          </a:p>
          <a:p>
            <a:pPr lvl="1" eaLnBrk="1" hangingPunct="1">
              <a:buFont typeface="Wingdings" pitchFamily="2" charset="2"/>
              <a:buNone/>
            </a:pPr>
            <a:r>
              <a:rPr lang="en-US" sz="1600" i="1" dirty="0">
                <a:solidFill>
                  <a:schemeClr val="tx2"/>
                </a:solidFill>
              </a:rPr>
              <a:t>	</a:t>
            </a:r>
            <a:r>
              <a:rPr lang="en-US" sz="1600" dirty="0"/>
              <a:t>from 	product ;</a:t>
            </a:r>
          </a:p>
          <a:p>
            <a:pPr lvl="2" eaLnBrk="1" hangingPunct="1">
              <a:buFont typeface="Wingdings" pitchFamily="2" charset="2"/>
              <a:buNone/>
            </a:pPr>
            <a:endParaRPr lang="en-GB" sz="1600" dirty="0"/>
          </a:p>
          <a:p>
            <a:pPr lvl="2" eaLnBrk="1" hangingPunct="1">
              <a:buFont typeface="Wingdings" pitchFamily="2" charset="2"/>
              <a:buNone/>
            </a:pPr>
            <a:endParaRPr lang="en-GB" sz="1600" dirty="0"/>
          </a:p>
          <a:p>
            <a:pPr lvl="2" eaLnBrk="1" hangingPunct="1">
              <a:buFont typeface="Wingdings" pitchFamily="2" charset="2"/>
              <a:buNone/>
            </a:pPr>
            <a:endParaRPr lang="en-GB" sz="1600" dirty="0"/>
          </a:p>
          <a:p>
            <a:pPr lvl="2" eaLnBrk="1" hangingPunct="1">
              <a:buFont typeface="Wingdings" pitchFamily="2" charset="2"/>
              <a:buNone/>
            </a:pPr>
            <a:endParaRPr lang="en-US" sz="1600" dirty="0"/>
          </a:p>
          <a:p>
            <a:pPr lvl="1" eaLnBrk="1" hangingPunct="1"/>
            <a:endParaRPr lang="en-GB" sz="1600" dirty="0"/>
          </a:p>
          <a:p>
            <a:pPr lvl="1" eaLnBrk="1" hangingPunct="1"/>
            <a:endParaRPr lang="en-GB" sz="1600" dirty="0"/>
          </a:p>
          <a:p>
            <a:pPr lvl="1" eaLnBrk="1" hangingPunct="1"/>
            <a:endParaRPr lang="en-US" sz="1600" dirty="0"/>
          </a:p>
          <a:p>
            <a:pPr lvl="1" eaLnBrk="1" hangingPunct="1"/>
            <a:r>
              <a:rPr lang="en-US" sz="1600" dirty="0"/>
              <a:t>select	</a:t>
            </a:r>
            <a:r>
              <a:rPr lang="en-US" sz="1600" dirty="0" err="1"/>
              <a:t>order_num</a:t>
            </a:r>
            <a:r>
              <a:rPr lang="en-US" sz="1600" dirty="0"/>
              <a:t>, </a:t>
            </a:r>
            <a:r>
              <a:rPr lang="en-US" sz="1600" i="1" dirty="0" err="1"/>
              <a:t>ship_date</a:t>
            </a:r>
            <a:r>
              <a:rPr lang="en-US" sz="1600" i="1" dirty="0"/>
              <a:t> – </a:t>
            </a:r>
            <a:r>
              <a:rPr lang="en-US" sz="1600" i="1" dirty="0" err="1"/>
              <a:t>order_date</a:t>
            </a:r>
            <a:r>
              <a:rPr lang="en-US" sz="1600" i="1" dirty="0"/>
              <a:t> </a:t>
            </a:r>
            <a:r>
              <a:rPr lang="en-US" sz="1600" b="1" i="1" dirty="0"/>
              <a:t>span</a:t>
            </a:r>
          </a:p>
          <a:p>
            <a:pPr lvl="1" eaLnBrk="1" hangingPunct="1">
              <a:buFont typeface="Wingdings" pitchFamily="2" charset="2"/>
              <a:buNone/>
            </a:pPr>
            <a:r>
              <a:rPr lang="en-US" sz="1600" dirty="0"/>
              <a:t>	from	orders ;</a:t>
            </a:r>
          </a:p>
          <a:p>
            <a:pPr lvl="2" eaLnBrk="1" hangingPunct="1">
              <a:buFont typeface="Wingdings" pitchFamily="2" charset="2"/>
              <a:buNone/>
            </a:pPr>
            <a:endParaRPr lang="en-US" sz="1600" dirty="0"/>
          </a:p>
        </p:txBody>
      </p:sp>
      <p:graphicFrame>
        <p:nvGraphicFramePr>
          <p:cNvPr id="503882" name="Group 74"/>
          <p:cNvGraphicFramePr>
            <a:graphicFrameLocks noGrp="1"/>
          </p:cNvGraphicFramePr>
          <p:nvPr>
            <p:ph sz="quarter" idx="3"/>
          </p:nvPr>
        </p:nvGraphicFramePr>
        <p:xfrm>
          <a:off x="1639888" y="2133600"/>
          <a:ext cx="2305050" cy="1217613"/>
        </p:xfrm>
        <a:graphic>
          <a:graphicData uri="http://schemas.openxmlformats.org/drawingml/2006/table">
            <a:tbl>
              <a:tblPr/>
              <a:tblGrid>
                <a:gridCol w="1157287">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tblGrid>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prod_num</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unit_price</a:t>
                      </a: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481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200</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150</a:t>
                      </a: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201</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200</a:t>
                      </a: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3812" name="AutoShape 4"/>
          <p:cNvSpPr>
            <a:spLocks noChangeArrowheads="1"/>
          </p:cNvSpPr>
          <p:nvPr/>
        </p:nvSpPr>
        <p:spPr bwMode="auto">
          <a:xfrm>
            <a:off x="7977188" y="620713"/>
            <a:ext cx="1657350" cy="1223962"/>
          </a:xfrm>
          <a:prstGeom prst="wedgeRectCallout">
            <a:avLst>
              <a:gd name="adj1" fmla="val -68009"/>
              <a:gd name="adj2" fmla="val 61801"/>
            </a:avLst>
          </a:prstGeom>
          <a:solidFill>
            <a:schemeClr val="accent2"/>
          </a:solidFill>
          <a:ln w="12700">
            <a:solidFill>
              <a:schemeClr val="tx1"/>
            </a:solidFill>
            <a:miter lim="800000"/>
            <a:headEnd type="none" w="sm" len="sm"/>
            <a:tailEnd type="none" w="sm" len="sm"/>
          </a:ln>
        </p:spPr>
        <p:txBody>
          <a:bodyPr/>
          <a:lstStyle/>
          <a:p>
            <a:r>
              <a:rPr lang="en-US"/>
              <a:t>Alias for the calculated field (optional)</a:t>
            </a:r>
          </a:p>
        </p:txBody>
      </p:sp>
      <p:graphicFrame>
        <p:nvGraphicFramePr>
          <p:cNvPr id="503949" name="Group 141"/>
          <p:cNvGraphicFramePr>
            <a:graphicFrameLocks noGrp="1"/>
          </p:cNvGraphicFramePr>
          <p:nvPr>
            <p:ph sz="quarter" idx="2"/>
          </p:nvPr>
        </p:nvGraphicFramePr>
        <p:xfrm>
          <a:off x="4808538" y="2133600"/>
          <a:ext cx="3600450" cy="1082281"/>
        </p:xfrm>
        <a:graphic>
          <a:graphicData uri="http://schemas.openxmlformats.org/drawingml/2006/table">
            <a:tbl>
              <a:tblPr/>
              <a:tblGrid>
                <a:gridCol w="1360487">
                  <a:extLst>
                    <a:ext uri="{9D8B030D-6E8A-4147-A177-3AD203B41FA5}">
                      <a16:colId xmlns:a16="http://schemas.microsoft.com/office/drawing/2014/main" val="20000"/>
                    </a:ext>
                  </a:extLst>
                </a:gridCol>
                <a:gridCol w="2239963">
                  <a:extLst>
                    <a:ext uri="{9D8B030D-6E8A-4147-A177-3AD203B41FA5}">
                      <a16:colId xmlns:a16="http://schemas.microsoft.com/office/drawing/2014/main" val="20001"/>
                    </a:ext>
                  </a:extLst>
                </a:gridCol>
              </a:tblGrid>
              <a:tr h="36036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prod_num</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chemeClr val="tx1"/>
                          </a:solidFill>
                          <a:effectLst/>
                          <a:latin typeface="Verdana" pitchFamily="34" charset="0"/>
                        </a:rPr>
                        <a:t>new_unit_price</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200</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165</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201</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220</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03952" name="Group 144"/>
          <p:cNvGraphicFramePr>
            <a:graphicFrameLocks noGrp="1"/>
          </p:cNvGraphicFramePr>
          <p:nvPr/>
        </p:nvGraphicFramePr>
        <p:xfrm>
          <a:off x="738188" y="4786313"/>
          <a:ext cx="4392613" cy="1217613"/>
        </p:xfrm>
        <a:graphic>
          <a:graphicData uri="http://schemas.openxmlformats.org/drawingml/2006/table">
            <a:tbl>
              <a:tblPr/>
              <a:tblGrid>
                <a:gridCol w="1385888">
                  <a:extLst>
                    <a:ext uri="{9D8B030D-6E8A-4147-A177-3AD203B41FA5}">
                      <a16:colId xmlns:a16="http://schemas.microsoft.com/office/drawing/2014/main" val="20000"/>
                    </a:ext>
                  </a:extLst>
                </a:gridCol>
                <a:gridCol w="1430337">
                  <a:extLst>
                    <a:ext uri="{9D8B030D-6E8A-4147-A177-3AD203B41FA5}">
                      <a16:colId xmlns:a16="http://schemas.microsoft.com/office/drawing/2014/main" val="20001"/>
                    </a:ext>
                  </a:extLst>
                </a:gridCol>
                <a:gridCol w="1576388">
                  <a:extLst>
                    <a:ext uri="{9D8B030D-6E8A-4147-A177-3AD203B41FA5}">
                      <a16:colId xmlns:a16="http://schemas.microsoft.com/office/drawing/2014/main" val="20002"/>
                    </a:ext>
                  </a:extLst>
                </a:gridCol>
              </a:tblGrid>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Verdana" pitchFamily="34" charset="0"/>
                        </a:rPr>
                        <a:t>order_num</a:t>
                      </a:r>
                      <a:endParaRPr kumimoji="0" lang="en-GB" sz="1400" b="0" i="0" u="none" strike="noStrike" cap="none" normalizeH="0" baseline="0" dirty="0">
                        <a:ln>
                          <a:noFill/>
                        </a:ln>
                        <a:solidFill>
                          <a:schemeClr val="tx1"/>
                        </a:solidFill>
                        <a:effectLst/>
                        <a:latin typeface="Verdana" pitchFamily="34" charset="0"/>
                      </a:endParaRP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ship_date</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Verdana" pitchFamily="34" charset="0"/>
                        </a:rPr>
                        <a:t>order_date</a:t>
                      </a:r>
                      <a:endParaRPr kumimoji="0" lang="en-GB" sz="1400" b="0" i="0" u="none" strike="noStrike" cap="none" normalizeH="0" baseline="0" dirty="0">
                        <a:ln>
                          <a:noFill/>
                        </a:ln>
                        <a:solidFill>
                          <a:schemeClr val="tx1"/>
                        </a:solidFill>
                        <a:effectLst/>
                        <a:latin typeface="Verdana" pitchFamily="34" charset="0"/>
                      </a:endParaRP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481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1001</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1-jun-2007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20-may-2007</a:t>
                      </a: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Verdana" pitchFamily="34" charset="0"/>
                        </a:rPr>
                        <a:t>1002</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Verdana" pitchFamily="34" charset="0"/>
                        </a:rPr>
                        <a:t>26-may-2007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Verdana" pitchFamily="34" charset="0"/>
                        </a:rPr>
                        <a:t>20-may-2007</a:t>
                      </a:r>
                    </a:p>
                  </a:txBody>
                  <a:tcPr marL="91998" marR="91998" marT="45999" marB="4599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03946" name="Group 138"/>
          <p:cNvGraphicFramePr>
            <a:graphicFrameLocks noGrp="1"/>
          </p:cNvGraphicFramePr>
          <p:nvPr/>
        </p:nvGraphicFramePr>
        <p:xfrm>
          <a:off x="5738813" y="4786313"/>
          <a:ext cx="2951162" cy="1082281"/>
        </p:xfrm>
        <a:graphic>
          <a:graphicData uri="http://schemas.openxmlformats.org/drawingml/2006/table">
            <a:tbl>
              <a:tblPr/>
              <a:tblGrid>
                <a:gridCol w="1366837">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6036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order_num</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chemeClr val="tx1"/>
                          </a:solidFill>
                          <a:effectLst/>
                          <a:latin typeface="Verdana" pitchFamily="34" charset="0"/>
                        </a:rPr>
                        <a:t>span</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1001</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12</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1002</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Verdana" pitchFamily="34" charset="0"/>
                        </a:rPr>
                        <a:t>5</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98" name="TextBox 9"/>
          <p:cNvSpPr txBox="1">
            <a:spLocks noChangeArrowheads="1"/>
          </p:cNvSpPr>
          <p:nvPr/>
        </p:nvSpPr>
        <p:spPr bwMode="auto">
          <a:xfrm>
            <a:off x="2024063" y="6072188"/>
            <a:ext cx="890587" cy="369887"/>
          </a:xfrm>
          <a:prstGeom prst="rect">
            <a:avLst/>
          </a:prstGeom>
          <a:noFill/>
          <a:ln w="9525">
            <a:noFill/>
            <a:miter lim="800000"/>
            <a:headEnd/>
            <a:tailEnd/>
          </a:ln>
        </p:spPr>
        <p:txBody>
          <a:bodyPr wrap="none">
            <a:spAutoFit/>
          </a:bodyPr>
          <a:lstStyle/>
          <a:p>
            <a:r>
              <a:rPr lang="en-GB"/>
              <a:t>Orders</a:t>
            </a:r>
            <a:endParaRPr lang="en-US"/>
          </a:p>
        </p:txBody>
      </p:sp>
      <p:sp>
        <p:nvSpPr>
          <p:cNvPr id="17475" name="TextBox 10"/>
          <p:cNvSpPr txBox="1">
            <a:spLocks noChangeArrowheads="1"/>
          </p:cNvSpPr>
          <p:nvPr/>
        </p:nvSpPr>
        <p:spPr bwMode="auto">
          <a:xfrm>
            <a:off x="6238875" y="6000750"/>
            <a:ext cx="1787525" cy="369888"/>
          </a:xfrm>
          <a:prstGeom prst="rect">
            <a:avLst/>
          </a:prstGeom>
          <a:noFill/>
          <a:ln w="9525">
            <a:noFill/>
            <a:miter lim="800000"/>
            <a:headEnd/>
            <a:tailEnd/>
          </a:ln>
        </p:spPr>
        <p:txBody>
          <a:bodyPr wrap="none">
            <a:spAutoFit/>
          </a:bodyPr>
          <a:lstStyle/>
          <a:p>
            <a:r>
              <a:rPr lang="en-GB"/>
              <a:t>2 rows selected</a:t>
            </a:r>
            <a:endParaRPr lang="en-US"/>
          </a:p>
        </p:txBody>
      </p:sp>
      <p:sp>
        <p:nvSpPr>
          <p:cNvPr id="18500" name="TextBox 11"/>
          <p:cNvSpPr txBox="1">
            <a:spLocks noChangeArrowheads="1"/>
          </p:cNvSpPr>
          <p:nvPr/>
        </p:nvSpPr>
        <p:spPr bwMode="auto">
          <a:xfrm>
            <a:off x="2166938" y="3357563"/>
            <a:ext cx="979487" cy="369887"/>
          </a:xfrm>
          <a:prstGeom prst="rect">
            <a:avLst/>
          </a:prstGeom>
          <a:noFill/>
          <a:ln w="9525">
            <a:noFill/>
            <a:miter lim="800000"/>
            <a:headEnd/>
            <a:tailEnd/>
          </a:ln>
        </p:spPr>
        <p:txBody>
          <a:bodyPr wrap="none">
            <a:spAutoFit/>
          </a:bodyPr>
          <a:lstStyle/>
          <a:p>
            <a:r>
              <a:rPr lang="en-GB"/>
              <a:t>Product</a:t>
            </a:r>
            <a:endParaRPr lang="en-US"/>
          </a:p>
        </p:txBody>
      </p:sp>
      <p:sp>
        <p:nvSpPr>
          <p:cNvPr id="17477" name="TextBox 12"/>
          <p:cNvSpPr txBox="1">
            <a:spLocks noChangeArrowheads="1"/>
          </p:cNvSpPr>
          <p:nvPr/>
        </p:nvSpPr>
        <p:spPr bwMode="auto">
          <a:xfrm>
            <a:off x="5667375" y="3286125"/>
            <a:ext cx="1787525" cy="369888"/>
          </a:xfrm>
          <a:prstGeom prst="rect">
            <a:avLst/>
          </a:prstGeom>
          <a:noFill/>
          <a:ln w="9525">
            <a:noFill/>
            <a:miter lim="800000"/>
            <a:headEnd/>
            <a:tailEnd/>
          </a:ln>
        </p:spPr>
        <p:txBody>
          <a:bodyPr wrap="none">
            <a:spAutoFit/>
          </a:bodyPr>
          <a:lstStyle/>
          <a:p>
            <a:r>
              <a:rPr lang="en-GB"/>
              <a:t>2 rows selected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3949"/>
                                        </p:tgtEl>
                                        <p:attrNameLst>
                                          <p:attrName>style.visibility</p:attrName>
                                        </p:attrNameLst>
                                      </p:cBhvr>
                                      <p:to>
                                        <p:strVal val="visible"/>
                                      </p:to>
                                    </p:set>
                                    <p:animEffect transition="in" filter="wipe(left)">
                                      <p:cBhvr>
                                        <p:cTn id="7" dur="500"/>
                                        <p:tgtEl>
                                          <p:spTgt spid="5039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3812"/>
                                        </p:tgtEl>
                                        <p:attrNameLst>
                                          <p:attrName>style.visibility</p:attrName>
                                        </p:attrNameLst>
                                      </p:cBhvr>
                                      <p:to>
                                        <p:strVal val="visible"/>
                                      </p:to>
                                    </p:set>
                                    <p:animEffect transition="in" filter="wipe(left)">
                                      <p:cBhvr>
                                        <p:cTn id="10" dur="500"/>
                                        <p:tgtEl>
                                          <p:spTgt spid="50381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477"/>
                                        </p:tgtEl>
                                        <p:attrNameLst>
                                          <p:attrName>style.visibility</p:attrName>
                                        </p:attrNameLst>
                                      </p:cBhvr>
                                      <p:to>
                                        <p:strVal val="visible"/>
                                      </p:to>
                                    </p:set>
                                    <p:animEffect transition="in" filter="wipe(left)">
                                      <p:cBhvr>
                                        <p:cTn id="14" dur="500"/>
                                        <p:tgtEl>
                                          <p:spTgt spid="1747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03946"/>
                                        </p:tgtEl>
                                        <p:attrNameLst>
                                          <p:attrName>style.visibility</p:attrName>
                                        </p:attrNameLst>
                                      </p:cBhvr>
                                      <p:to>
                                        <p:strVal val="visible"/>
                                      </p:to>
                                    </p:set>
                                    <p:animEffect transition="in" filter="wipe(left)">
                                      <p:cBhvr>
                                        <p:cTn id="19" dur="500"/>
                                        <p:tgtEl>
                                          <p:spTgt spid="503946"/>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7475"/>
                                        </p:tgtEl>
                                        <p:attrNameLst>
                                          <p:attrName>style.visibility</p:attrName>
                                        </p:attrNameLst>
                                      </p:cBhvr>
                                      <p:to>
                                        <p:strVal val="visible"/>
                                      </p:to>
                                    </p:set>
                                    <p:animEffect transition="in" filter="wipe(left)">
                                      <p:cBhvr>
                                        <p:cTn id="23" dur="500"/>
                                        <p:tgtEl>
                                          <p:spTgt spid="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17475" grpId="0"/>
      <p:bldP spid="174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7"/>
          <p:cNvSpPr>
            <a:spLocks noGrp="1"/>
          </p:cNvSpPr>
          <p:nvPr>
            <p:ph type="sldNum" sz="quarter" idx="12"/>
          </p:nvPr>
        </p:nvSpPr>
        <p:spPr/>
        <p:txBody>
          <a:bodyPr/>
          <a:lstStyle/>
          <a:p>
            <a:pPr>
              <a:defRPr/>
            </a:pPr>
            <a:fld id="{A8A766A3-7791-4AB2-8C02-11E2F327B119}" type="slidenum">
              <a:rPr lang="en-US"/>
              <a:pPr>
                <a:defRPr/>
              </a:pPr>
              <a:t>16</a:t>
            </a:fld>
            <a:endParaRPr lang="en-US"/>
          </a:p>
        </p:txBody>
      </p:sp>
      <p:sp>
        <p:nvSpPr>
          <p:cNvPr id="19459" name="Rectangle 2"/>
          <p:cNvSpPr>
            <a:spLocks noGrp="1" noChangeArrowheads="1"/>
          </p:cNvSpPr>
          <p:nvPr>
            <p:ph type="title"/>
          </p:nvPr>
        </p:nvSpPr>
        <p:spPr/>
        <p:txBody>
          <a:bodyPr/>
          <a:lstStyle/>
          <a:p>
            <a:pPr eaLnBrk="1" hangingPunct="1"/>
            <a:r>
              <a:rPr lang="en-US" dirty="0"/>
              <a:t>SELECT … FROM clause</a:t>
            </a:r>
          </a:p>
        </p:txBody>
      </p:sp>
      <p:sp>
        <p:nvSpPr>
          <p:cNvPr id="19460" name="Rectangle 3"/>
          <p:cNvSpPr>
            <a:spLocks noGrp="1" noChangeArrowheads="1"/>
          </p:cNvSpPr>
          <p:nvPr>
            <p:ph type="body" sz="half" idx="1"/>
          </p:nvPr>
        </p:nvSpPr>
        <p:spPr>
          <a:xfrm>
            <a:off x="704850" y="1196975"/>
            <a:ext cx="8705850" cy="4680297"/>
          </a:xfrm>
        </p:spPr>
        <p:txBody>
          <a:bodyPr/>
          <a:lstStyle/>
          <a:p>
            <a:pPr lvl="2" eaLnBrk="1" hangingPunct="1">
              <a:buFont typeface="Wingdings" pitchFamily="2" charset="2"/>
              <a:buNone/>
            </a:pPr>
            <a:endParaRPr lang="en-US" sz="1800" dirty="0"/>
          </a:p>
          <a:p>
            <a:pPr lvl="1" eaLnBrk="1" hangingPunct="1">
              <a:buFont typeface="Wingdings" pitchFamily="2" charset="2"/>
              <a:buNone/>
            </a:pPr>
            <a:r>
              <a:rPr lang="en-US" sz="2000" dirty="0"/>
              <a:t>ii) By applying </a:t>
            </a:r>
            <a:r>
              <a:rPr lang="en-US" sz="2000" u="sng" dirty="0"/>
              <a:t>round function</a:t>
            </a:r>
            <a:r>
              <a:rPr lang="en-US" sz="2000" dirty="0"/>
              <a:t> on the columns :</a:t>
            </a:r>
          </a:p>
          <a:p>
            <a:pPr lvl="2" eaLnBrk="1" hangingPunct="1"/>
            <a:r>
              <a:rPr lang="en-US" sz="1800" dirty="0"/>
              <a:t>select 	</a:t>
            </a:r>
            <a:r>
              <a:rPr lang="en-US" sz="1800" dirty="0" err="1"/>
              <a:t>prod_num</a:t>
            </a:r>
            <a:r>
              <a:rPr lang="en-US" sz="1800" dirty="0"/>
              <a:t>, </a:t>
            </a:r>
            <a:r>
              <a:rPr lang="en-US" sz="1800" b="1" dirty="0"/>
              <a:t>round</a:t>
            </a:r>
            <a:r>
              <a:rPr lang="en-US" sz="1800" dirty="0"/>
              <a:t>(</a:t>
            </a:r>
            <a:r>
              <a:rPr lang="en-US" sz="1800" dirty="0" err="1"/>
              <a:t>unit_price</a:t>
            </a:r>
            <a:r>
              <a:rPr lang="en-US" sz="1800" dirty="0"/>
              <a:t>, 0)</a:t>
            </a:r>
          </a:p>
          <a:p>
            <a:pPr lvl="2" eaLnBrk="1" hangingPunct="1">
              <a:buFont typeface="Wingdings" pitchFamily="2" charset="2"/>
              <a:buNone/>
            </a:pPr>
            <a:r>
              <a:rPr lang="en-US" sz="1800" i="1" dirty="0">
                <a:solidFill>
                  <a:schemeClr val="tx2"/>
                </a:solidFill>
              </a:rPr>
              <a:t>	</a:t>
            </a:r>
            <a:r>
              <a:rPr lang="en-US" sz="1800" dirty="0"/>
              <a:t>from 		product ;</a:t>
            </a:r>
          </a:p>
          <a:p>
            <a:pPr lvl="1" eaLnBrk="1" hangingPunct="1"/>
            <a:endParaRPr lang="en-US" sz="2000" dirty="0"/>
          </a:p>
        </p:txBody>
      </p:sp>
      <p:graphicFrame>
        <p:nvGraphicFramePr>
          <p:cNvPr id="444468" name="Group 52"/>
          <p:cNvGraphicFramePr>
            <a:graphicFrameLocks noGrp="1"/>
          </p:cNvGraphicFramePr>
          <p:nvPr>
            <p:ph sz="quarter" idx="2"/>
            <p:extLst>
              <p:ext uri="{D42A27DB-BD31-4B8C-83A1-F6EECF244321}">
                <p14:modId xmlns:p14="http://schemas.microsoft.com/office/powerpoint/2010/main" val="117525855"/>
              </p:ext>
            </p:extLst>
          </p:nvPr>
        </p:nvGraphicFramePr>
        <p:xfrm>
          <a:off x="1352600" y="3214098"/>
          <a:ext cx="2879725" cy="1097280"/>
        </p:xfrm>
        <a:graphic>
          <a:graphicData uri="http://schemas.openxmlformats.org/drawingml/2006/table">
            <a:tbl>
              <a:tblPr/>
              <a:tblGrid>
                <a:gridCol w="1450975">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238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dirty="0" err="1">
                          <a:ln>
                            <a:noFill/>
                          </a:ln>
                          <a:solidFill>
                            <a:schemeClr val="tx1"/>
                          </a:solidFill>
                          <a:effectLst/>
                          <a:latin typeface="Verdana" pitchFamily="34" charset="0"/>
                        </a:rPr>
                        <a:t>prod_num</a:t>
                      </a:r>
                      <a:endParaRPr kumimoji="0" lang="en-US" sz="18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unit_price</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36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113</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dirty="0">
                          <a:ln>
                            <a:noFill/>
                          </a:ln>
                          <a:solidFill>
                            <a:schemeClr val="tx1"/>
                          </a:solidFill>
                          <a:effectLst/>
                          <a:latin typeface="Verdana" pitchFamily="34" charset="0"/>
                        </a:rPr>
                        <a:t>685.7</a:t>
                      </a:r>
                      <a:endParaRPr kumimoji="0" lang="en-US" sz="18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120</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dirty="0">
                          <a:ln>
                            <a:noFill/>
                          </a:ln>
                          <a:solidFill>
                            <a:schemeClr val="tx1"/>
                          </a:solidFill>
                          <a:effectLst/>
                          <a:latin typeface="Verdana" pitchFamily="34" charset="0"/>
                        </a:rPr>
                        <a:t>37</a:t>
                      </a:r>
                      <a:endParaRPr kumimoji="0" lang="en-US" sz="18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5" name="Oval 6"/>
          <p:cNvSpPr>
            <a:spLocks noChangeArrowheads="1"/>
          </p:cNvSpPr>
          <p:nvPr/>
        </p:nvSpPr>
        <p:spPr bwMode="auto">
          <a:xfrm>
            <a:off x="4732918" y="1878857"/>
            <a:ext cx="2884488" cy="533400"/>
          </a:xfrm>
          <a:prstGeom prst="ellipse">
            <a:avLst/>
          </a:prstGeom>
          <a:noFill/>
          <a:ln w="12700">
            <a:solidFill>
              <a:schemeClr val="tx1"/>
            </a:solidFill>
            <a:round/>
            <a:headEnd type="none" w="sm" len="sm"/>
            <a:tailEnd type="none" w="sm" len="sm"/>
          </a:ln>
        </p:spPr>
        <p:txBody>
          <a:bodyPr wrap="none" anchor="ctr"/>
          <a:lstStyle/>
          <a:p>
            <a:endParaRPr lang="en-US"/>
          </a:p>
        </p:txBody>
      </p:sp>
      <p:sp>
        <p:nvSpPr>
          <p:cNvPr id="19476" name="Text Box 7"/>
          <p:cNvSpPr txBox="1">
            <a:spLocks noChangeArrowheads="1"/>
          </p:cNvSpPr>
          <p:nvPr/>
        </p:nvSpPr>
        <p:spPr bwMode="auto">
          <a:xfrm>
            <a:off x="822573" y="2775949"/>
            <a:ext cx="1073150" cy="366712"/>
          </a:xfrm>
          <a:prstGeom prst="rect">
            <a:avLst/>
          </a:prstGeom>
          <a:noFill/>
          <a:ln w="12700">
            <a:noFill/>
            <a:miter lim="800000"/>
            <a:headEnd type="none" w="sm" len="sm"/>
            <a:tailEnd type="none" w="sm" len="sm"/>
          </a:ln>
        </p:spPr>
        <p:txBody>
          <a:bodyPr wrap="none">
            <a:spAutoFit/>
          </a:bodyPr>
          <a:lstStyle/>
          <a:p>
            <a:r>
              <a:rPr lang="en-GB" dirty="0"/>
              <a:t>Example</a:t>
            </a:r>
            <a:endParaRPr lang="en-US" dirty="0"/>
          </a:p>
        </p:txBody>
      </p:sp>
      <p:graphicFrame>
        <p:nvGraphicFramePr>
          <p:cNvPr id="444476" name="Group 60"/>
          <p:cNvGraphicFramePr>
            <a:graphicFrameLocks noGrp="1"/>
          </p:cNvGraphicFramePr>
          <p:nvPr>
            <p:ph sz="quarter" idx="3"/>
            <p:extLst>
              <p:ext uri="{D42A27DB-BD31-4B8C-83A1-F6EECF244321}">
                <p14:modId xmlns:p14="http://schemas.microsoft.com/office/powerpoint/2010/main" val="3345332933"/>
              </p:ext>
            </p:extLst>
          </p:nvPr>
        </p:nvGraphicFramePr>
        <p:xfrm>
          <a:off x="4898687" y="3235327"/>
          <a:ext cx="4032250" cy="1097280"/>
        </p:xfrm>
        <a:graphic>
          <a:graphicData uri="http://schemas.openxmlformats.org/drawingml/2006/table">
            <a:tbl>
              <a:tblPr/>
              <a:tblGrid>
                <a:gridCol w="151130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3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prod_num</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Round(unit_price,0)</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31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113</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686</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33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a:ln>
                            <a:noFill/>
                          </a:ln>
                          <a:solidFill>
                            <a:schemeClr val="tx1"/>
                          </a:solidFill>
                          <a:effectLst/>
                          <a:latin typeface="Verdana" pitchFamily="34" charset="0"/>
                        </a:rPr>
                        <a:t>120</a:t>
                      </a:r>
                      <a:endParaRPr kumimoji="0" lang="en-US" sz="18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1800" b="0" i="0" u="none" strike="noStrike" cap="none" normalizeH="0" baseline="0" dirty="0">
                          <a:ln>
                            <a:noFill/>
                          </a:ln>
                          <a:solidFill>
                            <a:schemeClr val="tx1"/>
                          </a:solidFill>
                          <a:effectLst/>
                          <a:latin typeface="Verdana" pitchFamily="34" charset="0"/>
                        </a:rPr>
                        <a:t>37</a:t>
                      </a:r>
                      <a:endParaRPr kumimoji="0" lang="en-US" sz="18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91" name="Text Box 56"/>
          <p:cNvSpPr txBox="1">
            <a:spLocks noChangeArrowheads="1"/>
          </p:cNvSpPr>
          <p:nvPr/>
        </p:nvSpPr>
        <p:spPr bwMode="auto">
          <a:xfrm>
            <a:off x="2046709" y="4294428"/>
            <a:ext cx="1263650" cy="366713"/>
          </a:xfrm>
          <a:prstGeom prst="rect">
            <a:avLst/>
          </a:prstGeom>
          <a:noFill/>
          <a:ln w="12700">
            <a:noFill/>
            <a:miter lim="800000"/>
            <a:headEnd type="none" w="sm" len="sm"/>
            <a:tailEnd type="none" w="sm" len="sm"/>
          </a:ln>
        </p:spPr>
        <p:txBody>
          <a:bodyPr wrap="none">
            <a:spAutoFit/>
          </a:bodyPr>
          <a:lstStyle/>
          <a:p>
            <a:r>
              <a:rPr lang="en-GB" dirty="0"/>
              <a:t>Table data</a:t>
            </a:r>
            <a:endParaRPr lang="en-US" dirty="0"/>
          </a:p>
        </p:txBody>
      </p:sp>
      <p:sp>
        <p:nvSpPr>
          <p:cNvPr id="444473" name="Text Box 57"/>
          <p:cNvSpPr txBox="1">
            <a:spLocks noChangeArrowheads="1"/>
          </p:cNvSpPr>
          <p:nvPr/>
        </p:nvSpPr>
        <p:spPr bwMode="auto">
          <a:xfrm>
            <a:off x="6153373" y="4305043"/>
            <a:ext cx="1771650" cy="366713"/>
          </a:xfrm>
          <a:prstGeom prst="rect">
            <a:avLst/>
          </a:prstGeom>
          <a:noFill/>
          <a:ln w="12700">
            <a:noFill/>
            <a:miter lim="800000"/>
            <a:headEnd type="none" w="sm" len="sm"/>
            <a:tailEnd type="none" w="sm" len="sm"/>
          </a:ln>
        </p:spPr>
        <p:txBody>
          <a:bodyPr wrap="none">
            <a:spAutoFit/>
          </a:bodyPr>
          <a:lstStyle/>
          <a:p>
            <a:r>
              <a:rPr lang="en-GB" dirty="0"/>
              <a:t>2 rows selected</a:t>
            </a:r>
            <a:endParaRPr lang="en-US" dirty="0"/>
          </a:p>
        </p:txBody>
      </p:sp>
      <p:sp>
        <p:nvSpPr>
          <p:cNvPr id="2" name="Rectangle 1">
            <a:extLst>
              <a:ext uri="{FF2B5EF4-FFF2-40B4-BE49-F238E27FC236}">
                <a16:creationId xmlns:a16="http://schemas.microsoft.com/office/drawing/2014/main" id="{35F816D8-4DCC-432E-AE06-EC2451B098C4}"/>
              </a:ext>
            </a:extLst>
          </p:cNvPr>
          <p:cNvSpPr/>
          <p:nvPr/>
        </p:nvSpPr>
        <p:spPr>
          <a:xfrm>
            <a:off x="739108" y="4949782"/>
            <a:ext cx="8915400" cy="369332"/>
          </a:xfrm>
          <a:prstGeom prst="rect">
            <a:avLst/>
          </a:prstGeom>
        </p:spPr>
        <p:txBody>
          <a:bodyPr wrap="square">
            <a:spAutoFit/>
          </a:bodyPr>
          <a:lstStyle/>
          <a:p>
            <a:r>
              <a:rPr lang="en-SG" dirty="0"/>
              <a:t>SELECT round(123.456, 0), round(123.456), round(123.456, 2), round(1234.56, -2);</a:t>
            </a:r>
          </a:p>
        </p:txBody>
      </p:sp>
      <p:pic>
        <p:nvPicPr>
          <p:cNvPr id="3" name="Picture 2">
            <a:extLst>
              <a:ext uri="{FF2B5EF4-FFF2-40B4-BE49-F238E27FC236}">
                <a16:creationId xmlns:a16="http://schemas.microsoft.com/office/drawing/2014/main" id="{482D7044-E0EA-4CFE-8B9B-4BD467255295}"/>
              </a:ext>
            </a:extLst>
          </p:cNvPr>
          <p:cNvPicPr>
            <a:picLocks noChangeAspect="1"/>
          </p:cNvPicPr>
          <p:nvPr/>
        </p:nvPicPr>
        <p:blipFill>
          <a:blip r:embed="rId3"/>
          <a:stretch>
            <a:fillRect/>
          </a:stretch>
        </p:blipFill>
        <p:spPr>
          <a:xfrm>
            <a:off x="1284808" y="5486375"/>
            <a:ext cx="7545933" cy="802431"/>
          </a:xfrm>
          <a:prstGeom prst="rect">
            <a:avLst/>
          </a:prstGeom>
        </p:spPr>
      </p:pic>
      <p:sp>
        <p:nvSpPr>
          <p:cNvPr id="4" name="TextBox 3">
            <a:extLst>
              <a:ext uri="{FF2B5EF4-FFF2-40B4-BE49-F238E27FC236}">
                <a16:creationId xmlns:a16="http://schemas.microsoft.com/office/drawing/2014/main" id="{FC26200C-57AE-42D5-A34B-889D67C4F07F}"/>
              </a:ext>
            </a:extLst>
          </p:cNvPr>
          <p:cNvSpPr txBox="1"/>
          <p:nvPr/>
        </p:nvSpPr>
        <p:spPr>
          <a:xfrm>
            <a:off x="511701" y="1112746"/>
            <a:ext cx="8442433" cy="369332"/>
          </a:xfrm>
          <a:prstGeom prst="rect">
            <a:avLst/>
          </a:prstGeom>
          <a:noFill/>
        </p:spPr>
        <p:txBody>
          <a:bodyPr wrap="square" rtlCol="0">
            <a:spAutoFit/>
          </a:bodyPr>
          <a:lstStyle/>
          <a:p>
            <a:pPr eaLnBrk="1" hangingPunct="1"/>
            <a:r>
              <a:rPr lang="en-US" b="1" dirty="0"/>
              <a:t>You may have </a:t>
            </a:r>
            <a:r>
              <a:rPr lang="en-US" b="1" u="sng" dirty="0"/>
              <a:t>calculated (derived) columns</a:t>
            </a:r>
            <a:r>
              <a:rPr lang="en-US" b="1" dirty="0"/>
              <a:t> in the </a:t>
            </a:r>
            <a:r>
              <a:rPr lang="en-US" b="1" i="1" dirty="0" err="1"/>
              <a:t>column_list</a:t>
            </a:r>
            <a:r>
              <a:rPr lang="en-US" b="1" dirty="0"/>
              <a:t> :</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475"/>
                                        </p:tgtEl>
                                        <p:attrNameLst>
                                          <p:attrName>style.visibility</p:attrName>
                                        </p:attrNameLst>
                                      </p:cBhvr>
                                      <p:to>
                                        <p:strVal val="visible"/>
                                      </p:to>
                                    </p:set>
                                    <p:anim calcmode="lin" valueType="num">
                                      <p:cBhvr additive="base">
                                        <p:cTn id="15" dur="500" fill="hold"/>
                                        <p:tgtEl>
                                          <p:spTgt spid="19475"/>
                                        </p:tgtEl>
                                        <p:attrNameLst>
                                          <p:attrName>ppt_x</p:attrName>
                                        </p:attrNameLst>
                                      </p:cBhvr>
                                      <p:tavLst>
                                        <p:tav tm="0">
                                          <p:val>
                                            <p:strVal val="#ppt_x"/>
                                          </p:val>
                                        </p:tav>
                                        <p:tav tm="100000">
                                          <p:val>
                                            <p:strVal val="#ppt_x"/>
                                          </p:val>
                                        </p:tav>
                                      </p:tavLst>
                                    </p:anim>
                                    <p:anim calcmode="lin" valueType="num">
                                      <p:cBhvr additive="base">
                                        <p:cTn id="16" dur="500" fill="hold"/>
                                        <p:tgtEl>
                                          <p:spTgt spid="1947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44476"/>
                                        </p:tgtEl>
                                        <p:attrNameLst>
                                          <p:attrName>style.visibility</p:attrName>
                                        </p:attrNameLst>
                                      </p:cBhvr>
                                      <p:to>
                                        <p:strVal val="visible"/>
                                      </p:to>
                                    </p:set>
                                    <p:animEffect transition="in" filter="wipe(left)">
                                      <p:cBhvr>
                                        <p:cTn id="29" dur="500"/>
                                        <p:tgtEl>
                                          <p:spTgt spid="44447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44473"/>
                                        </p:tgtEl>
                                        <p:attrNameLst>
                                          <p:attrName>style.visibility</p:attrName>
                                        </p:attrNameLst>
                                      </p:cBhvr>
                                      <p:to>
                                        <p:strVal val="visible"/>
                                      </p:to>
                                    </p:set>
                                    <p:animEffect transition="in" filter="wipe(left)">
                                      <p:cBhvr>
                                        <p:cTn id="32" dur="500"/>
                                        <p:tgtEl>
                                          <p:spTgt spid="44447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uiExpand="1" build="p"/>
      <p:bldP spid="19475" grpId="0" animBg="1"/>
      <p:bldP spid="19476" grpId="0"/>
      <p:bldP spid="19491" grpId="0"/>
      <p:bldP spid="44447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7"/>
          <p:cNvSpPr>
            <a:spLocks noGrp="1"/>
          </p:cNvSpPr>
          <p:nvPr>
            <p:ph type="sldNum" sz="quarter" idx="12"/>
          </p:nvPr>
        </p:nvSpPr>
        <p:spPr/>
        <p:txBody>
          <a:bodyPr/>
          <a:lstStyle/>
          <a:p>
            <a:pPr>
              <a:defRPr/>
            </a:pPr>
            <a:fld id="{D6CABFCB-E3AF-4A22-9E02-78A87320B0B3}" type="slidenum">
              <a:rPr lang="en-US"/>
              <a:pPr>
                <a:defRPr/>
              </a:pPr>
              <a:t>17</a:t>
            </a:fld>
            <a:endParaRPr lang="en-US"/>
          </a:p>
        </p:txBody>
      </p:sp>
      <p:sp>
        <p:nvSpPr>
          <p:cNvPr id="20483" name="Rectangle 2"/>
          <p:cNvSpPr>
            <a:spLocks noGrp="1" noChangeArrowheads="1"/>
          </p:cNvSpPr>
          <p:nvPr>
            <p:ph type="title"/>
          </p:nvPr>
        </p:nvSpPr>
        <p:spPr/>
        <p:txBody>
          <a:bodyPr/>
          <a:lstStyle/>
          <a:p>
            <a:pPr eaLnBrk="1" hangingPunct="1"/>
            <a:r>
              <a:rPr lang="en-US"/>
              <a:t>SELECT … FROM clause</a:t>
            </a:r>
            <a:endParaRPr lang="en-GB"/>
          </a:p>
        </p:txBody>
      </p:sp>
      <p:sp>
        <p:nvSpPr>
          <p:cNvPr id="20484" name="Rectangle 3"/>
          <p:cNvSpPr>
            <a:spLocks noGrp="1" noChangeArrowheads="1"/>
          </p:cNvSpPr>
          <p:nvPr>
            <p:ph type="body" sz="half" idx="1"/>
          </p:nvPr>
        </p:nvSpPr>
        <p:spPr>
          <a:xfrm>
            <a:off x="507634" y="1988839"/>
            <a:ext cx="9198341" cy="4105573"/>
          </a:xfrm>
        </p:spPr>
        <p:txBody>
          <a:bodyPr/>
          <a:lstStyle/>
          <a:p>
            <a:pPr lvl="2" eaLnBrk="1" hangingPunct="1">
              <a:buFont typeface="Wingdings" pitchFamily="2" charset="2"/>
              <a:buNone/>
            </a:pPr>
            <a:endParaRPr lang="en-US" sz="1000" dirty="0"/>
          </a:p>
          <a:p>
            <a:pPr lvl="1" eaLnBrk="1" hangingPunct="1">
              <a:buFont typeface="Wingdings" pitchFamily="2" charset="2"/>
              <a:buNone/>
            </a:pPr>
            <a:r>
              <a:rPr lang="en-US" sz="2000" dirty="0"/>
              <a:t>iii) By applying </a:t>
            </a:r>
            <a:r>
              <a:rPr lang="en-US" sz="2000" b="1" u="sng" dirty="0" err="1"/>
              <a:t>concat</a:t>
            </a:r>
            <a:r>
              <a:rPr lang="en-US" sz="2000" u="sng" dirty="0"/>
              <a:t> function</a:t>
            </a:r>
            <a:r>
              <a:rPr lang="en-US" sz="2000" dirty="0"/>
              <a:t> on the base table columns :</a:t>
            </a:r>
          </a:p>
          <a:p>
            <a:pPr lvl="1" eaLnBrk="1" hangingPunct="1"/>
            <a:endParaRPr lang="en-US" sz="1000" dirty="0"/>
          </a:p>
          <a:p>
            <a:pPr lvl="2" eaLnBrk="1" hangingPunct="1"/>
            <a:r>
              <a:rPr lang="en-US" sz="1800" dirty="0"/>
              <a:t>select   </a:t>
            </a:r>
            <a:r>
              <a:rPr lang="en-US" sz="1800" i="1" dirty="0"/>
              <a:t>CONCAT(</a:t>
            </a:r>
            <a:r>
              <a:rPr lang="en-US" sz="1800" i="1" dirty="0" err="1"/>
              <a:t>fname</a:t>
            </a:r>
            <a:r>
              <a:rPr lang="en-US" sz="1800" i="1" dirty="0"/>
              <a:t>, ‘ ‘, </a:t>
            </a:r>
            <a:r>
              <a:rPr lang="en-US" sz="1800" i="1" dirty="0" err="1"/>
              <a:t>lname</a:t>
            </a:r>
            <a:r>
              <a:rPr lang="en-US" sz="1800" i="1" dirty="0"/>
              <a:t>)   </a:t>
            </a:r>
            <a:r>
              <a:rPr lang="en-US" sz="1800" b="1" i="1" dirty="0" err="1"/>
              <a:t>cust_name</a:t>
            </a:r>
            <a:r>
              <a:rPr lang="en-US" sz="1800" dirty="0"/>
              <a:t> </a:t>
            </a:r>
          </a:p>
          <a:p>
            <a:pPr lvl="2" eaLnBrk="1" hangingPunct="1">
              <a:buFont typeface="Wingdings" pitchFamily="2" charset="2"/>
              <a:buNone/>
            </a:pPr>
            <a:r>
              <a:rPr lang="en-US" sz="1800" dirty="0"/>
              <a:t>	from 	 customer ;</a:t>
            </a:r>
          </a:p>
          <a:p>
            <a:pPr lvl="1" eaLnBrk="1" hangingPunct="1">
              <a:buFont typeface="Wingdings" pitchFamily="2" charset="2"/>
              <a:buNone/>
            </a:pPr>
            <a:endParaRPr lang="en-US" sz="2000" dirty="0"/>
          </a:p>
        </p:txBody>
      </p:sp>
      <p:graphicFrame>
        <p:nvGraphicFramePr>
          <p:cNvPr id="343165" name="Group 125"/>
          <p:cNvGraphicFramePr>
            <a:graphicFrameLocks noGrp="1"/>
          </p:cNvGraphicFramePr>
          <p:nvPr>
            <p:ph sz="quarter" idx="2"/>
          </p:nvPr>
        </p:nvGraphicFramePr>
        <p:xfrm>
          <a:off x="2360613" y="4437063"/>
          <a:ext cx="2592387" cy="1465272"/>
        </p:xfrm>
        <a:graphic>
          <a:graphicData uri="http://schemas.openxmlformats.org/drawingml/2006/table">
            <a:tbl>
              <a:tblPr/>
              <a:tblGrid>
                <a:gridCol w="1349375">
                  <a:extLst>
                    <a:ext uri="{9D8B030D-6E8A-4147-A177-3AD203B41FA5}">
                      <a16:colId xmlns:a16="http://schemas.microsoft.com/office/drawing/2014/main" val="20000"/>
                    </a:ext>
                  </a:extLst>
                </a:gridCol>
                <a:gridCol w="1243012">
                  <a:extLst>
                    <a:ext uri="{9D8B030D-6E8A-4147-A177-3AD203B41FA5}">
                      <a16:colId xmlns:a16="http://schemas.microsoft.com/office/drawing/2014/main" val="20001"/>
                    </a:ext>
                  </a:extLst>
                </a:gridCol>
              </a:tblGrid>
              <a:tr h="3063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fname</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lname</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Ah Kaw</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Lim</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Jennifer</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Tan</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63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Jeffrey</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Koh</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2" name="Oval 4"/>
          <p:cNvSpPr>
            <a:spLocks noChangeArrowheads="1"/>
          </p:cNvSpPr>
          <p:nvPr/>
        </p:nvSpPr>
        <p:spPr bwMode="auto">
          <a:xfrm>
            <a:off x="2432050" y="2652287"/>
            <a:ext cx="3452813" cy="609600"/>
          </a:xfrm>
          <a:prstGeom prst="ellipse">
            <a:avLst/>
          </a:prstGeom>
          <a:noFill/>
          <a:ln w="12700">
            <a:solidFill>
              <a:schemeClr val="tx1"/>
            </a:solidFill>
            <a:round/>
            <a:headEnd type="none" w="sm" len="sm"/>
            <a:tailEnd type="none" w="sm" len="sm"/>
          </a:ln>
        </p:spPr>
        <p:txBody>
          <a:bodyPr wrap="none" anchor="ctr"/>
          <a:lstStyle/>
          <a:p>
            <a:endParaRPr lang="en-US"/>
          </a:p>
        </p:txBody>
      </p:sp>
      <p:sp>
        <p:nvSpPr>
          <p:cNvPr id="20503" name="AutoShape 5"/>
          <p:cNvSpPr>
            <a:spLocks noChangeArrowheads="1"/>
          </p:cNvSpPr>
          <p:nvPr/>
        </p:nvSpPr>
        <p:spPr bwMode="auto">
          <a:xfrm>
            <a:off x="7690216" y="2704635"/>
            <a:ext cx="1708150" cy="1008063"/>
          </a:xfrm>
          <a:prstGeom prst="wedgeRectCallout">
            <a:avLst>
              <a:gd name="adj1" fmla="val -88087"/>
              <a:gd name="adj2" fmla="val 389"/>
            </a:avLst>
          </a:prstGeom>
          <a:solidFill>
            <a:schemeClr val="accent2"/>
          </a:solidFill>
          <a:ln w="12700">
            <a:solidFill>
              <a:schemeClr val="tx1"/>
            </a:solidFill>
            <a:miter lim="800000"/>
            <a:headEnd type="none" w="sm" len="sm"/>
            <a:tailEnd type="none" w="sm" len="sm"/>
          </a:ln>
        </p:spPr>
        <p:txBody>
          <a:bodyPr/>
          <a:lstStyle/>
          <a:p>
            <a:r>
              <a:rPr lang="en-US" dirty="0"/>
              <a:t>Alias given to the calculated field (optional)</a:t>
            </a:r>
          </a:p>
        </p:txBody>
      </p:sp>
      <p:graphicFrame>
        <p:nvGraphicFramePr>
          <p:cNvPr id="343164" name="Group 124"/>
          <p:cNvGraphicFramePr>
            <a:graphicFrameLocks noGrp="1"/>
          </p:cNvGraphicFramePr>
          <p:nvPr>
            <p:ph sz="quarter" idx="3"/>
          </p:nvPr>
        </p:nvGraphicFramePr>
        <p:xfrm>
          <a:off x="6105525" y="4365625"/>
          <a:ext cx="2016125" cy="1463040"/>
        </p:xfrm>
        <a:graphic>
          <a:graphicData uri="http://schemas.openxmlformats.org/drawingml/2006/table">
            <a:tbl>
              <a:tblPr/>
              <a:tblGrid>
                <a:gridCol w="2016125">
                  <a:extLst>
                    <a:ext uri="{9D8B030D-6E8A-4147-A177-3AD203B41FA5}">
                      <a16:colId xmlns:a16="http://schemas.microsoft.com/office/drawing/2014/main" val="20000"/>
                    </a:ext>
                  </a:extLst>
                </a:gridCol>
              </a:tblGrid>
              <a:tr h="342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a:ln>
                            <a:noFill/>
                          </a:ln>
                          <a:solidFill>
                            <a:schemeClr val="tx1"/>
                          </a:solidFill>
                          <a:effectLst/>
                          <a:latin typeface="Verdana" pitchFamily="34" charset="0"/>
                        </a:rPr>
                        <a:t>cust_name</a:t>
                      </a:r>
                      <a:endParaRPr kumimoji="0" lang="en-GB" sz="18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Lim Ah Kaw</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Tan Jennifer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err="1">
                          <a:ln>
                            <a:noFill/>
                          </a:ln>
                          <a:solidFill>
                            <a:schemeClr val="tx1"/>
                          </a:solidFill>
                          <a:effectLst/>
                          <a:latin typeface="Verdana" pitchFamily="34" charset="0"/>
                        </a:rPr>
                        <a:t>Koh</a:t>
                      </a:r>
                      <a:r>
                        <a:rPr kumimoji="0" lang="en-GB" sz="1800" b="0" i="0" u="none" strike="noStrike" cap="none" normalizeH="0" baseline="0" dirty="0">
                          <a:ln>
                            <a:noFill/>
                          </a:ln>
                          <a:solidFill>
                            <a:schemeClr val="tx1"/>
                          </a:solidFill>
                          <a:effectLst/>
                          <a:latin typeface="Verdana" pitchFamily="34" charset="0"/>
                        </a:rPr>
                        <a:t> Jeffrey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3149" name="Text Box 109"/>
          <p:cNvSpPr txBox="1">
            <a:spLocks noChangeArrowheads="1"/>
          </p:cNvSpPr>
          <p:nvPr/>
        </p:nvSpPr>
        <p:spPr bwMode="auto">
          <a:xfrm>
            <a:off x="6176963" y="6021388"/>
            <a:ext cx="1771650" cy="366712"/>
          </a:xfrm>
          <a:prstGeom prst="rect">
            <a:avLst/>
          </a:prstGeom>
          <a:noFill/>
          <a:ln w="12700">
            <a:noFill/>
            <a:miter lim="800000"/>
            <a:headEnd type="none" w="sm" len="sm"/>
            <a:tailEnd type="none" w="sm" len="sm"/>
          </a:ln>
        </p:spPr>
        <p:txBody>
          <a:bodyPr wrap="none">
            <a:spAutoFit/>
          </a:bodyPr>
          <a:lstStyle/>
          <a:p>
            <a:r>
              <a:rPr lang="en-GB"/>
              <a:t>3 rows selected</a:t>
            </a:r>
            <a:endParaRPr lang="en-US"/>
          </a:p>
        </p:txBody>
      </p:sp>
      <p:sp>
        <p:nvSpPr>
          <p:cNvPr id="20517" name="Text Box 120"/>
          <p:cNvSpPr txBox="1">
            <a:spLocks noChangeArrowheads="1"/>
          </p:cNvSpPr>
          <p:nvPr/>
        </p:nvSpPr>
        <p:spPr bwMode="auto">
          <a:xfrm>
            <a:off x="2432050" y="6021388"/>
            <a:ext cx="1263650" cy="366712"/>
          </a:xfrm>
          <a:prstGeom prst="rect">
            <a:avLst/>
          </a:prstGeom>
          <a:noFill/>
          <a:ln w="12700">
            <a:noFill/>
            <a:miter lim="800000"/>
            <a:headEnd type="none" w="sm" len="sm"/>
            <a:tailEnd type="none" w="sm" len="sm"/>
          </a:ln>
        </p:spPr>
        <p:txBody>
          <a:bodyPr wrap="none">
            <a:spAutoFit/>
          </a:bodyPr>
          <a:lstStyle/>
          <a:p>
            <a:r>
              <a:rPr lang="en-GB"/>
              <a:t>Table data</a:t>
            </a:r>
            <a:endParaRPr lang="en-US"/>
          </a:p>
        </p:txBody>
      </p:sp>
      <p:sp>
        <p:nvSpPr>
          <p:cNvPr id="20518" name="Text Box 121"/>
          <p:cNvSpPr txBox="1">
            <a:spLocks noChangeArrowheads="1"/>
          </p:cNvSpPr>
          <p:nvPr/>
        </p:nvSpPr>
        <p:spPr bwMode="auto">
          <a:xfrm>
            <a:off x="849313" y="4365625"/>
            <a:ext cx="1136650" cy="366713"/>
          </a:xfrm>
          <a:prstGeom prst="rect">
            <a:avLst/>
          </a:prstGeom>
          <a:noFill/>
          <a:ln w="12700">
            <a:noFill/>
            <a:miter lim="800000"/>
            <a:headEnd type="none" w="sm" len="sm"/>
            <a:tailEnd type="none" w="sm" len="sm"/>
          </a:ln>
        </p:spPr>
        <p:txBody>
          <a:bodyPr wrap="none">
            <a:spAutoFit/>
          </a:bodyPr>
          <a:lstStyle/>
          <a:p>
            <a:r>
              <a:rPr lang="en-GB"/>
              <a:t>Example:</a:t>
            </a:r>
            <a:endParaRPr lang="en-US"/>
          </a:p>
        </p:txBody>
      </p:sp>
      <p:sp>
        <p:nvSpPr>
          <p:cNvPr id="12" name="TextBox 11">
            <a:extLst>
              <a:ext uri="{FF2B5EF4-FFF2-40B4-BE49-F238E27FC236}">
                <a16:creationId xmlns:a16="http://schemas.microsoft.com/office/drawing/2014/main" id="{DAD04F78-0CF7-4806-9021-32165CA64231}"/>
              </a:ext>
            </a:extLst>
          </p:cNvPr>
          <p:cNvSpPr txBox="1"/>
          <p:nvPr/>
        </p:nvSpPr>
        <p:spPr>
          <a:xfrm>
            <a:off x="507634" y="1387365"/>
            <a:ext cx="8442433" cy="369332"/>
          </a:xfrm>
          <a:prstGeom prst="rect">
            <a:avLst/>
          </a:prstGeom>
          <a:noFill/>
        </p:spPr>
        <p:txBody>
          <a:bodyPr wrap="square" rtlCol="0">
            <a:spAutoFit/>
          </a:bodyPr>
          <a:lstStyle/>
          <a:p>
            <a:pPr eaLnBrk="1" hangingPunct="1"/>
            <a:r>
              <a:rPr lang="en-US" b="1" dirty="0"/>
              <a:t>You may have </a:t>
            </a:r>
            <a:r>
              <a:rPr lang="en-US" b="1" u="sng" dirty="0"/>
              <a:t>calculated (derived) columns</a:t>
            </a:r>
            <a:r>
              <a:rPr lang="en-US" b="1" dirty="0"/>
              <a:t> in the </a:t>
            </a:r>
            <a:r>
              <a:rPr lang="en-US" b="1" i="1" dirty="0" err="1"/>
              <a:t>column_list</a:t>
            </a:r>
            <a:r>
              <a:rPr lang="en-US" b="1" dirty="0"/>
              <a:t> :</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3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3164"/>
                                        </p:tgtEl>
                                        <p:attrNameLst>
                                          <p:attrName>style.visibility</p:attrName>
                                        </p:attrNameLst>
                                      </p:cBhvr>
                                      <p:to>
                                        <p:strVal val="visible"/>
                                      </p:to>
                                    </p:set>
                                    <p:animEffect transition="in" filter="wipe(left)">
                                      <p:cBhvr>
                                        <p:cTn id="21" dur="500"/>
                                        <p:tgtEl>
                                          <p:spTgt spid="34316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43149"/>
                                        </p:tgtEl>
                                        <p:attrNameLst>
                                          <p:attrName>style.visibility</p:attrName>
                                        </p:attrNameLst>
                                      </p:cBhvr>
                                      <p:to>
                                        <p:strVal val="visible"/>
                                      </p:to>
                                    </p:set>
                                    <p:animEffect transition="in" filter="wipe(left)">
                                      <p:cBhvr>
                                        <p:cTn id="25" dur="500"/>
                                        <p:tgtEl>
                                          <p:spTgt spid="343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2" grpId="0" animBg="1"/>
      <p:bldP spid="20503" grpId="0" animBg="1"/>
      <p:bldP spid="343149" grpId="0"/>
      <p:bldP spid="20517" grpId="0"/>
      <p:bldP spid="205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DC42-EFD8-4CDC-A707-F101A0A542AA}"/>
              </a:ext>
            </a:extLst>
          </p:cNvPr>
          <p:cNvSpPr>
            <a:spLocks noGrp="1"/>
          </p:cNvSpPr>
          <p:nvPr>
            <p:ph type="title"/>
          </p:nvPr>
        </p:nvSpPr>
        <p:spPr/>
        <p:txBody>
          <a:bodyPr/>
          <a:lstStyle/>
          <a:p>
            <a:r>
              <a:rPr lang="en-SG" dirty="0"/>
              <a:t>String Concatenation (MySQL specific)</a:t>
            </a:r>
          </a:p>
        </p:txBody>
      </p:sp>
      <p:sp>
        <p:nvSpPr>
          <p:cNvPr id="4" name="Content Placeholder 3">
            <a:extLst>
              <a:ext uri="{FF2B5EF4-FFF2-40B4-BE49-F238E27FC236}">
                <a16:creationId xmlns:a16="http://schemas.microsoft.com/office/drawing/2014/main" id="{3AF04B55-D0DF-43A8-9AB4-05AC30F307D7}"/>
              </a:ext>
            </a:extLst>
          </p:cNvPr>
          <p:cNvSpPr>
            <a:spLocks noGrp="1"/>
          </p:cNvSpPr>
          <p:nvPr>
            <p:ph sz="quarter" idx="2"/>
          </p:nvPr>
        </p:nvSpPr>
        <p:spPr>
          <a:xfrm>
            <a:off x="488950" y="1268413"/>
            <a:ext cx="8915400" cy="2368550"/>
          </a:xfrm>
        </p:spPr>
        <p:txBody>
          <a:bodyPr/>
          <a:lstStyle/>
          <a:p>
            <a:r>
              <a:rPr lang="en-SG" dirty="0"/>
              <a:t>CONCAT(str1, str2, ….) </a:t>
            </a:r>
          </a:p>
          <a:p>
            <a:pPr lvl="1"/>
            <a:r>
              <a:rPr lang="en-SG" dirty="0"/>
              <a:t>Returns the string that results from concatenating the arguments. May have one or more arguments.</a:t>
            </a:r>
          </a:p>
          <a:p>
            <a:pPr lvl="1"/>
            <a:endParaRPr lang="en-SG" dirty="0"/>
          </a:p>
        </p:txBody>
      </p:sp>
      <p:sp>
        <p:nvSpPr>
          <p:cNvPr id="5" name="Content Placeholder 4">
            <a:extLst>
              <a:ext uri="{FF2B5EF4-FFF2-40B4-BE49-F238E27FC236}">
                <a16:creationId xmlns:a16="http://schemas.microsoft.com/office/drawing/2014/main" id="{359B0DDA-A43B-4F24-83C1-85887964DCBA}"/>
              </a:ext>
            </a:extLst>
          </p:cNvPr>
          <p:cNvSpPr>
            <a:spLocks noGrp="1"/>
          </p:cNvSpPr>
          <p:nvPr>
            <p:ph sz="quarter" idx="3"/>
          </p:nvPr>
        </p:nvSpPr>
        <p:spPr>
          <a:xfrm>
            <a:off x="479605" y="3944998"/>
            <a:ext cx="8915400" cy="2370137"/>
          </a:xfrm>
        </p:spPr>
        <p:txBody>
          <a:bodyPr/>
          <a:lstStyle/>
          <a:p>
            <a:r>
              <a:rPr lang="en-SG" dirty="0"/>
              <a:t>CONCAT_WS(</a:t>
            </a:r>
            <a:r>
              <a:rPr lang="en-SG" dirty="0">
                <a:solidFill>
                  <a:srgbClr val="C00000"/>
                </a:solidFill>
              </a:rPr>
              <a:t>separator</a:t>
            </a:r>
            <a:r>
              <a:rPr lang="en-SG" dirty="0"/>
              <a:t>,str1,str2,...)</a:t>
            </a:r>
          </a:p>
          <a:p>
            <a:pPr lvl="1"/>
            <a:r>
              <a:rPr lang="en-SG" dirty="0"/>
              <a:t>stands for Concatenate </a:t>
            </a:r>
            <a:r>
              <a:rPr lang="en-SG" dirty="0">
                <a:solidFill>
                  <a:srgbClr val="FF0000"/>
                </a:solidFill>
              </a:rPr>
              <a:t>With Separator </a:t>
            </a:r>
            <a:r>
              <a:rPr lang="en-SG" dirty="0"/>
              <a:t>and is a special form of CONCAT(). </a:t>
            </a:r>
          </a:p>
        </p:txBody>
      </p:sp>
      <p:sp>
        <p:nvSpPr>
          <p:cNvPr id="6" name="Slide Number Placeholder 5">
            <a:extLst>
              <a:ext uri="{FF2B5EF4-FFF2-40B4-BE49-F238E27FC236}">
                <a16:creationId xmlns:a16="http://schemas.microsoft.com/office/drawing/2014/main" id="{D66C3B3F-4330-4BC6-9A7E-FBEC5422ABD9}"/>
              </a:ext>
            </a:extLst>
          </p:cNvPr>
          <p:cNvSpPr>
            <a:spLocks noGrp="1"/>
          </p:cNvSpPr>
          <p:nvPr>
            <p:ph type="sldNum" sz="quarter" idx="12"/>
          </p:nvPr>
        </p:nvSpPr>
        <p:spPr/>
        <p:txBody>
          <a:bodyPr/>
          <a:lstStyle/>
          <a:p>
            <a:pPr>
              <a:defRPr/>
            </a:pPr>
            <a:fld id="{C9013B26-86E3-45FD-9AAE-610FD2113BAF}" type="slidenum">
              <a:rPr lang="en-US" smtClean="0"/>
              <a:pPr>
                <a:defRPr/>
              </a:pPr>
              <a:t>18</a:t>
            </a:fld>
            <a:endParaRPr lang="en-US"/>
          </a:p>
        </p:txBody>
      </p:sp>
      <p:pic>
        <p:nvPicPr>
          <p:cNvPr id="7" name="Picture 6">
            <a:extLst>
              <a:ext uri="{FF2B5EF4-FFF2-40B4-BE49-F238E27FC236}">
                <a16:creationId xmlns:a16="http://schemas.microsoft.com/office/drawing/2014/main" id="{12E20238-4C2D-4B71-8285-11B26235004A}"/>
              </a:ext>
            </a:extLst>
          </p:cNvPr>
          <p:cNvPicPr>
            <a:picLocks noChangeAspect="1"/>
          </p:cNvPicPr>
          <p:nvPr/>
        </p:nvPicPr>
        <p:blipFill>
          <a:blip r:embed="rId3"/>
          <a:stretch>
            <a:fillRect/>
          </a:stretch>
        </p:blipFill>
        <p:spPr>
          <a:xfrm>
            <a:off x="1136576" y="2528502"/>
            <a:ext cx="5439295" cy="1260861"/>
          </a:xfrm>
          <a:prstGeom prst="rect">
            <a:avLst/>
          </a:prstGeom>
        </p:spPr>
      </p:pic>
      <p:pic>
        <p:nvPicPr>
          <p:cNvPr id="8" name="Picture 7">
            <a:extLst>
              <a:ext uri="{FF2B5EF4-FFF2-40B4-BE49-F238E27FC236}">
                <a16:creationId xmlns:a16="http://schemas.microsoft.com/office/drawing/2014/main" id="{F9A1A7E7-3D80-4EE6-9FE7-0FAD19DDE7A6}"/>
              </a:ext>
            </a:extLst>
          </p:cNvPr>
          <p:cNvPicPr>
            <a:picLocks noChangeAspect="1"/>
          </p:cNvPicPr>
          <p:nvPr/>
        </p:nvPicPr>
        <p:blipFill>
          <a:blip r:embed="rId4"/>
          <a:stretch>
            <a:fillRect/>
          </a:stretch>
        </p:blipFill>
        <p:spPr>
          <a:xfrm>
            <a:off x="379249" y="5282467"/>
            <a:ext cx="8890756" cy="1423133"/>
          </a:xfrm>
          <a:prstGeom prst="rect">
            <a:avLst/>
          </a:prstGeom>
        </p:spPr>
      </p:pic>
    </p:spTree>
    <p:extLst>
      <p:ext uri="{BB962C8B-B14F-4D97-AF65-F5344CB8AC3E}">
        <p14:creationId xmlns:p14="http://schemas.microsoft.com/office/powerpoint/2010/main" val="248803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7"/>
          <p:cNvSpPr>
            <a:spLocks noGrp="1"/>
          </p:cNvSpPr>
          <p:nvPr>
            <p:ph type="sldNum" sz="quarter" idx="12"/>
          </p:nvPr>
        </p:nvSpPr>
        <p:spPr/>
        <p:txBody>
          <a:bodyPr/>
          <a:lstStyle/>
          <a:p>
            <a:pPr>
              <a:defRPr/>
            </a:pPr>
            <a:fld id="{F9FBE4A3-A730-45C3-BBDD-BF375AAEE118}" type="slidenum">
              <a:rPr lang="en-US"/>
              <a:pPr>
                <a:defRPr/>
              </a:pPr>
              <a:t>19</a:t>
            </a:fld>
            <a:endParaRPr lang="en-US"/>
          </a:p>
        </p:txBody>
      </p:sp>
      <p:sp>
        <p:nvSpPr>
          <p:cNvPr id="21507" name="Rectangle 2"/>
          <p:cNvSpPr>
            <a:spLocks noGrp="1" noChangeArrowheads="1"/>
          </p:cNvSpPr>
          <p:nvPr>
            <p:ph type="title"/>
          </p:nvPr>
        </p:nvSpPr>
        <p:spPr/>
        <p:txBody>
          <a:bodyPr/>
          <a:lstStyle/>
          <a:p>
            <a:pPr eaLnBrk="1" hangingPunct="1"/>
            <a:r>
              <a:rPr lang="en-US"/>
              <a:t>SELECT … FROM clause</a:t>
            </a:r>
            <a:endParaRPr lang="en-GB"/>
          </a:p>
        </p:txBody>
      </p:sp>
      <p:sp>
        <p:nvSpPr>
          <p:cNvPr id="21508" name="Rectangle 3"/>
          <p:cNvSpPr>
            <a:spLocks noGrp="1" noChangeArrowheads="1"/>
          </p:cNvSpPr>
          <p:nvPr>
            <p:ph type="body" sz="half" idx="1"/>
          </p:nvPr>
        </p:nvSpPr>
        <p:spPr>
          <a:xfrm>
            <a:off x="488950" y="1916832"/>
            <a:ext cx="9217025" cy="4249018"/>
          </a:xfrm>
        </p:spPr>
        <p:txBody>
          <a:bodyPr/>
          <a:lstStyle/>
          <a:p>
            <a:pPr lvl="1" eaLnBrk="1" hangingPunct="1">
              <a:buFont typeface="Wingdings" pitchFamily="2" charset="2"/>
              <a:buNone/>
            </a:pPr>
            <a:endParaRPr lang="en-US" sz="1000" dirty="0"/>
          </a:p>
          <a:p>
            <a:pPr lvl="1" eaLnBrk="1" hangingPunct="1">
              <a:buFont typeface="Wingdings" pitchFamily="2" charset="2"/>
              <a:buNone/>
            </a:pPr>
            <a:r>
              <a:rPr lang="en-US" sz="2000" dirty="0"/>
              <a:t>iv) By applying </a:t>
            </a:r>
            <a:r>
              <a:rPr lang="en-US" sz="2000" u="sng" dirty="0" err="1"/>
              <a:t>substr</a:t>
            </a:r>
            <a:r>
              <a:rPr lang="en-US" sz="2000" u="sng" dirty="0"/>
              <a:t> function</a:t>
            </a:r>
            <a:r>
              <a:rPr lang="en-US" sz="2000" dirty="0"/>
              <a:t> on the columns</a:t>
            </a:r>
          </a:p>
          <a:p>
            <a:pPr lvl="1" eaLnBrk="1" hangingPunct="1">
              <a:buFont typeface="Wingdings" pitchFamily="2" charset="2"/>
              <a:buNone/>
            </a:pPr>
            <a:endParaRPr lang="en-US" sz="1000" dirty="0"/>
          </a:p>
          <a:p>
            <a:pPr lvl="2" eaLnBrk="1" hangingPunct="1"/>
            <a:r>
              <a:rPr lang="en-US" sz="1800" dirty="0"/>
              <a:t>select 	</a:t>
            </a:r>
            <a:r>
              <a:rPr lang="en-US" sz="1800" b="1" i="1" dirty="0" err="1"/>
              <a:t>substr</a:t>
            </a:r>
            <a:r>
              <a:rPr lang="en-US" sz="1800" i="1" dirty="0"/>
              <a:t>(zipcode,1,3)</a:t>
            </a:r>
          </a:p>
          <a:p>
            <a:pPr lvl="2" eaLnBrk="1" hangingPunct="1">
              <a:buFont typeface="Wingdings" pitchFamily="2" charset="2"/>
              <a:buNone/>
            </a:pPr>
            <a:r>
              <a:rPr lang="en-US" sz="1800" dirty="0"/>
              <a:t>	from 		customer ;</a:t>
            </a:r>
          </a:p>
          <a:p>
            <a:pPr lvl="1" eaLnBrk="1" hangingPunct="1">
              <a:buFont typeface="Wingdings" pitchFamily="2" charset="2"/>
              <a:buNone/>
            </a:pPr>
            <a:endParaRPr lang="en-GB" sz="1000" dirty="0"/>
          </a:p>
          <a:p>
            <a:pPr lvl="1" eaLnBrk="1" hangingPunct="1">
              <a:buFont typeface="Wingdings" pitchFamily="2" charset="2"/>
              <a:buNone/>
            </a:pPr>
            <a:r>
              <a:rPr lang="en-GB" sz="1600" i="1" dirty="0"/>
              <a:t>Syntax:</a:t>
            </a:r>
            <a:r>
              <a:rPr lang="en-GB" sz="1800" dirty="0"/>
              <a:t>	</a:t>
            </a:r>
          </a:p>
          <a:p>
            <a:pPr lvl="1" eaLnBrk="1" hangingPunct="1">
              <a:buFont typeface="Wingdings" pitchFamily="2" charset="2"/>
              <a:buNone/>
            </a:pPr>
            <a:r>
              <a:rPr lang="en-GB" sz="1600" dirty="0"/>
              <a:t>		</a:t>
            </a:r>
            <a:r>
              <a:rPr lang="en-GB" sz="1600" dirty="0" err="1"/>
              <a:t>substr</a:t>
            </a:r>
            <a:r>
              <a:rPr lang="en-GB" sz="1600" dirty="0"/>
              <a:t>(str, </a:t>
            </a:r>
            <a:r>
              <a:rPr lang="en-GB" sz="1600" dirty="0" err="1"/>
              <a:t>start_position</a:t>
            </a:r>
            <a:r>
              <a:rPr lang="en-GB" sz="1600" dirty="0"/>
              <a:t>, length)</a:t>
            </a:r>
          </a:p>
          <a:p>
            <a:pPr lvl="1" eaLnBrk="1" hangingPunct="1">
              <a:buFont typeface="Wingdings" pitchFamily="2" charset="2"/>
              <a:buNone/>
            </a:pPr>
            <a:endParaRPr lang="en-GB" sz="1600" dirty="0"/>
          </a:p>
          <a:p>
            <a:pPr lvl="1" eaLnBrk="1" hangingPunct="1">
              <a:buFont typeface="Wingdings" pitchFamily="2" charset="2"/>
              <a:buNone/>
            </a:pPr>
            <a:endParaRPr lang="en-GB" sz="1600" dirty="0"/>
          </a:p>
          <a:p>
            <a:pPr lvl="1" eaLnBrk="1" hangingPunct="1">
              <a:buFont typeface="Wingdings" pitchFamily="2" charset="2"/>
              <a:buNone/>
            </a:pPr>
            <a:r>
              <a:rPr lang="en-GB" sz="1600" dirty="0"/>
              <a:t>	</a:t>
            </a:r>
            <a:endParaRPr lang="en-US" sz="1600" dirty="0"/>
          </a:p>
        </p:txBody>
      </p:sp>
      <p:graphicFrame>
        <p:nvGraphicFramePr>
          <p:cNvPr id="446553" name="Group 89"/>
          <p:cNvGraphicFramePr>
            <a:graphicFrameLocks noGrp="1"/>
          </p:cNvGraphicFramePr>
          <p:nvPr>
            <p:ph sz="quarter" idx="2"/>
          </p:nvPr>
        </p:nvGraphicFramePr>
        <p:xfrm>
          <a:off x="2576513" y="4581525"/>
          <a:ext cx="1643062" cy="1465272"/>
        </p:xfrm>
        <a:graphic>
          <a:graphicData uri="http://schemas.openxmlformats.org/drawingml/2006/table">
            <a:tbl>
              <a:tblPr/>
              <a:tblGrid>
                <a:gridCol w="1643062">
                  <a:extLst>
                    <a:ext uri="{9D8B030D-6E8A-4147-A177-3AD203B41FA5}">
                      <a16:colId xmlns:a16="http://schemas.microsoft.com/office/drawing/2014/main" val="20000"/>
                    </a:ext>
                  </a:extLst>
                </a:gridCol>
              </a:tblGrid>
              <a:tr h="32702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Zipcode</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067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123456</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19088">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123456</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654321</a:t>
                      </a:r>
                    </a:p>
                  </a:txBody>
                  <a:tcPr marL="91998" marR="91998" marT="45999" marB="4599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21" name="Oval 4"/>
          <p:cNvSpPr>
            <a:spLocks noChangeArrowheads="1"/>
          </p:cNvSpPr>
          <p:nvPr/>
        </p:nvSpPr>
        <p:spPr bwMode="auto">
          <a:xfrm>
            <a:off x="3152775" y="2565400"/>
            <a:ext cx="2592388" cy="503238"/>
          </a:xfrm>
          <a:prstGeom prst="ellipse">
            <a:avLst/>
          </a:prstGeom>
          <a:noFill/>
          <a:ln w="12700">
            <a:solidFill>
              <a:schemeClr val="tx1"/>
            </a:solidFill>
            <a:round/>
            <a:headEnd type="none" w="sm" len="sm"/>
            <a:tailEnd type="none" w="sm" len="sm"/>
          </a:ln>
        </p:spPr>
        <p:txBody>
          <a:bodyPr wrap="none" anchor="ctr"/>
          <a:lstStyle/>
          <a:p>
            <a:endParaRPr lang="en-US"/>
          </a:p>
        </p:txBody>
      </p:sp>
      <p:graphicFrame>
        <p:nvGraphicFramePr>
          <p:cNvPr id="446539" name="Group 75"/>
          <p:cNvGraphicFramePr>
            <a:graphicFrameLocks noGrp="1"/>
          </p:cNvGraphicFramePr>
          <p:nvPr>
            <p:ph sz="quarter" idx="3"/>
            <p:extLst>
              <p:ext uri="{D42A27DB-BD31-4B8C-83A1-F6EECF244321}">
                <p14:modId xmlns:p14="http://schemas.microsoft.com/office/powerpoint/2010/main" val="1137988600"/>
              </p:ext>
            </p:extLst>
          </p:nvPr>
        </p:nvGraphicFramePr>
        <p:xfrm>
          <a:off x="5889104" y="4506267"/>
          <a:ext cx="2808809" cy="1465272"/>
        </p:xfrm>
        <a:graphic>
          <a:graphicData uri="http://schemas.openxmlformats.org/drawingml/2006/table">
            <a:tbl>
              <a:tblPr/>
              <a:tblGrid>
                <a:gridCol w="2808809">
                  <a:extLst>
                    <a:ext uri="{9D8B030D-6E8A-4147-A177-3AD203B41FA5}">
                      <a16:colId xmlns:a16="http://schemas.microsoft.com/office/drawing/2014/main" val="20000"/>
                    </a:ext>
                  </a:extLst>
                </a:gridCol>
              </a:tblGrid>
              <a:tr h="3663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substr(zipcode,1,3)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31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63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123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3175" cap="flat" cmpd="sng" algn="ctr">
                      <a:solidFill>
                        <a:schemeClr val="tx1"/>
                      </a:solidFill>
                      <a:prstDash val="solid"/>
                      <a:round/>
                      <a:headEnd type="none" w="sm" len="sm"/>
                      <a:tailEnd type="none" w="sm" len="sm"/>
                    </a:lnT>
                    <a:lnB w="31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63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a:ln>
                            <a:noFill/>
                          </a:ln>
                          <a:solidFill>
                            <a:schemeClr val="tx1"/>
                          </a:solidFill>
                          <a:effectLst/>
                          <a:latin typeface="Verdana" pitchFamily="34" charset="0"/>
                        </a:rPr>
                        <a:t>123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3175" cap="flat" cmpd="sng" algn="ctr">
                      <a:solidFill>
                        <a:schemeClr val="tx1"/>
                      </a:solidFill>
                      <a:prstDash val="solid"/>
                      <a:round/>
                      <a:headEnd type="none" w="sm" len="sm"/>
                      <a:tailEnd type="none" w="sm" len="sm"/>
                    </a:lnT>
                    <a:lnB w="31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63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Verdana" pitchFamily="34" charset="0"/>
                        </a:rPr>
                        <a:t>654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31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34" name="Text Box 90"/>
          <p:cNvSpPr txBox="1">
            <a:spLocks noChangeArrowheads="1"/>
          </p:cNvSpPr>
          <p:nvPr/>
        </p:nvSpPr>
        <p:spPr bwMode="auto">
          <a:xfrm>
            <a:off x="2557463" y="6113463"/>
            <a:ext cx="1263650" cy="366712"/>
          </a:xfrm>
          <a:prstGeom prst="rect">
            <a:avLst/>
          </a:prstGeom>
          <a:noFill/>
          <a:ln w="12700">
            <a:noFill/>
            <a:miter lim="800000"/>
            <a:headEnd type="none" w="sm" len="sm"/>
            <a:tailEnd type="none" w="sm" len="sm"/>
          </a:ln>
        </p:spPr>
        <p:txBody>
          <a:bodyPr wrap="none">
            <a:spAutoFit/>
          </a:bodyPr>
          <a:lstStyle/>
          <a:p>
            <a:r>
              <a:rPr lang="en-GB"/>
              <a:t>Table data</a:t>
            </a:r>
            <a:endParaRPr lang="en-US"/>
          </a:p>
        </p:txBody>
      </p:sp>
      <p:sp>
        <p:nvSpPr>
          <p:cNvPr id="446555" name="Text Box 91"/>
          <p:cNvSpPr txBox="1">
            <a:spLocks noChangeArrowheads="1"/>
          </p:cNvSpPr>
          <p:nvPr/>
        </p:nvSpPr>
        <p:spPr bwMode="auto">
          <a:xfrm>
            <a:off x="6392863" y="6092825"/>
            <a:ext cx="1771650" cy="366713"/>
          </a:xfrm>
          <a:prstGeom prst="rect">
            <a:avLst/>
          </a:prstGeom>
          <a:noFill/>
          <a:ln w="12700">
            <a:noFill/>
            <a:miter lim="800000"/>
            <a:headEnd type="none" w="sm" len="sm"/>
            <a:tailEnd type="none" w="sm" len="sm"/>
          </a:ln>
        </p:spPr>
        <p:txBody>
          <a:bodyPr wrap="none">
            <a:spAutoFit/>
          </a:bodyPr>
          <a:lstStyle/>
          <a:p>
            <a:r>
              <a:rPr lang="en-GB"/>
              <a:t>3 rows selected</a:t>
            </a:r>
            <a:endParaRPr lang="en-US"/>
          </a:p>
        </p:txBody>
      </p:sp>
      <p:sp>
        <p:nvSpPr>
          <p:cNvPr id="21536" name="Text Box 92"/>
          <p:cNvSpPr txBox="1">
            <a:spLocks noChangeArrowheads="1"/>
          </p:cNvSpPr>
          <p:nvPr/>
        </p:nvSpPr>
        <p:spPr bwMode="auto">
          <a:xfrm>
            <a:off x="900113" y="4745038"/>
            <a:ext cx="1073150" cy="366712"/>
          </a:xfrm>
          <a:prstGeom prst="rect">
            <a:avLst/>
          </a:prstGeom>
          <a:noFill/>
          <a:ln w="12700">
            <a:noFill/>
            <a:miter lim="800000"/>
            <a:headEnd type="none" w="sm" len="sm"/>
            <a:tailEnd type="none" w="sm" len="sm"/>
          </a:ln>
        </p:spPr>
        <p:txBody>
          <a:bodyPr wrap="none">
            <a:spAutoFit/>
          </a:bodyPr>
          <a:lstStyle/>
          <a:p>
            <a:r>
              <a:rPr lang="en-GB"/>
              <a:t>Example</a:t>
            </a:r>
            <a:endParaRPr lang="en-US"/>
          </a:p>
        </p:txBody>
      </p:sp>
      <p:sp>
        <p:nvSpPr>
          <p:cNvPr id="11" name="TextBox 10">
            <a:extLst>
              <a:ext uri="{FF2B5EF4-FFF2-40B4-BE49-F238E27FC236}">
                <a16:creationId xmlns:a16="http://schemas.microsoft.com/office/drawing/2014/main" id="{DC6462D3-FCD9-4ACC-AE7A-B2D7B16C0836}"/>
              </a:ext>
            </a:extLst>
          </p:cNvPr>
          <p:cNvSpPr txBox="1"/>
          <p:nvPr/>
        </p:nvSpPr>
        <p:spPr>
          <a:xfrm>
            <a:off x="501851" y="1404774"/>
            <a:ext cx="8442433" cy="369332"/>
          </a:xfrm>
          <a:prstGeom prst="rect">
            <a:avLst/>
          </a:prstGeom>
          <a:noFill/>
        </p:spPr>
        <p:txBody>
          <a:bodyPr wrap="square" rtlCol="0">
            <a:spAutoFit/>
          </a:bodyPr>
          <a:lstStyle/>
          <a:p>
            <a:pPr eaLnBrk="1" hangingPunct="1"/>
            <a:r>
              <a:rPr lang="en-US" b="1" dirty="0"/>
              <a:t>You may have </a:t>
            </a:r>
            <a:r>
              <a:rPr lang="en-US" b="1" u="sng" dirty="0"/>
              <a:t>calculated (derived) columns</a:t>
            </a:r>
            <a:r>
              <a:rPr lang="en-US" b="1" dirty="0"/>
              <a:t> in the </a:t>
            </a:r>
            <a:r>
              <a:rPr lang="en-US" b="1" i="1" dirty="0" err="1"/>
              <a:t>column_list</a:t>
            </a:r>
            <a:r>
              <a:rPr lang="en-US" b="1" dirty="0"/>
              <a:t> :</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6539"/>
                                        </p:tgtEl>
                                        <p:attrNameLst>
                                          <p:attrName>style.visibility</p:attrName>
                                        </p:attrNameLst>
                                      </p:cBhvr>
                                      <p:to>
                                        <p:strVal val="visible"/>
                                      </p:to>
                                    </p:set>
                                    <p:animEffect transition="in" filter="wipe(left)">
                                      <p:cBhvr>
                                        <p:cTn id="7" dur="500"/>
                                        <p:tgtEl>
                                          <p:spTgt spid="44653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6555"/>
                                        </p:tgtEl>
                                        <p:attrNameLst>
                                          <p:attrName>style.visibility</p:attrName>
                                        </p:attrNameLst>
                                      </p:cBhvr>
                                      <p:to>
                                        <p:strVal val="visible"/>
                                      </p:to>
                                    </p:set>
                                    <p:animEffect transition="in" filter="wipe(left)">
                                      <p:cBhvr>
                                        <p:cTn id="11" dur="500"/>
                                        <p:tgtEl>
                                          <p:spTgt spid="44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DEEBD66-8AE6-4351-8021-B2F8C03CD339}" type="slidenum">
              <a:rPr lang="en-US"/>
              <a:pPr>
                <a:defRPr/>
              </a:pPr>
              <a:t>2</a:t>
            </a:fld>
            <a:endParaRPr lang="en-US"/>
          </a:p>
        </p:txBody>
      </p:sp>
      <p:sp>
        <p:nvSpPr>
          <p:cNvPr id="5123" name="Rectangle 2"/>
          <p:cNvSpPr>
            <a:spLocks noGrp="1" noChangeArrowheads="1"/>
          </p:cNvSpPr>
          <p:nvPr>
            <p:ph type="title"/>
          </p:nvPr>
        </p:nvSpPr>
        <p:spPr/>
        <p:txBody>
          <a:bodyPr/>
          <a:lstStyle/>
          <a:p>
            <a:pPr eaLnBrk="1" hangingPunct="1"/>
            <a:r>
              <a:rPr lang="en-US"/>
              <a:t>Unit Objectives</a:t>
            </a:r>
          </a:p>
        </p:txBody>
      </p:sp>
      <p:sp>
        <p:nvSpPr>
          <p:cNvPr id="5124" name="Rectangle 3"/>
          <p:cNvSpPr>
            <a:spLocks noGrp="1" noChangeArrowheads="1"/>
          </p:cNvSpPr>
          <p:nvPr>
            <p:ph type="body" idx="1"/>
          </p:nvPr>
        </p:nvSpPr>
        <p:spPr/>
        <p:txBody>
          <a:bodyPr/>
          <a:lstStyle/>
          <a:p>
            <a:pPr eaLnBrk="1" hangingPunct="1"/>
            <a:r>
              <a:rPr lang="en-US" dirty="0"/>
              <a:t>At the end of this unit, you should be able to</a:t>
            </a:r>
          </a:p>
          <a:p>
            <a:pPr lvl="1" eaLnBrk="1" hangingPunct="1"/>
            <a:r>
              <a:rPr lang="en-US" dirty="0"/>
              <a:t>Use SQL to query databases (SELECT).</a:t>
            </a:r>
          </a:p>
          <a:p>
            <a:pPr lvl="1" eaLnBrk="1" hangingPunct="1"/>
            <a:r>
              <a:rPr lang="en-US" dirty="0"/>
              <a:t>Use SQL to manipulate data in databases (INSERT, UPDATE, and DELETE).</a:t>
            </a:r>
          </a:p>
          <a:p>
            <a:pPr lvl="1" eaLnBrk="1" hangingPunct="1"/>
            <a:r>
              <a:rPr lang="en-US" dirty="0"/>
              <a:t>Use SQL to define and create databases.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A13A-D131-4540-B52D-D6AA8D9D2C66}"/>
              </a:ext>
            </a:extLst>
          </p:cNvPr>
          <p:cNvSpPr>
            <a:spLocks noGrp="1"/>
          </p:cNvSpPr>
          <p:nvPr>
            <p:ph type="title"/>
          </p:nvPr>
        </p:nvSpPr>
        <p:spPr/>
        <p:txBody>
          <a:bodyPr/>
          <a:lstStyle/>
          <a:p>
            <a:r>
              <a:rPr lang="en-SG" dirty="0"/>
              <a:t>Function SUBSTR more example</a:t>
            </a:r>
          </a:p>
        </p:txBody>
      </p:sp>
      <p:sp>
        <p:nvSpPr>
          <p:cNvPr id="6" name="Slide Number Placeholder 5">
            <a:extLst>
              <a:ext uri="{FF2B5EF4-FFF2-40B4-BE49-F238E27FC236}">
                <a16:creationId xmlns:a16="http://schemas.microsoft.com/office/drawing/2014/main" id="{7A808831-CB79-40A4-89D1-289344EB6931}"/>
              </a:ext>
            </a:extLst>
          </p:cNvPr>
          <p:cNvSpPr>
            <a:spLocks noGrp="1"/>
          </p:cNvSpPr>
          <p:nvPr>
            <p:ph type="sldNum" sz="quarter" idx="12"/>
          </p:nvPr>
        </p:nvSpPr>
        <p:spPr/>
        <p:txBody>
          <a:bodyPr/>
          <a:lstStyle/>
          <a:p>
            <a:pPr>
              <a:defRPr/>
            </a:pPr>
            <a:fld id="{C9013B26-86E3-45FD-9AAE-610FD2113BAF}" type="slidenum">
              <a:rPr lang="en-US" smtClean="0"/>
              <a:pPr>
                <a:defRPr/>
              </a:pPr>
              <a:t>20</a:t>
            </a:fld>
            <a:endParaRPr lang="en-US"/>
          </a:p>
        </p:txBody>
      </p:sp>
      <p:sp>
        <p:nvSpPr>
          <p:cNvPr id="7" name="Rectangle 6">
            <a:extLst>
              <a:ext uri="{FF2B5EF4-FFF2-40B4-BE49-F238E27FC236}">
                <a16:creationId xmlns:a16="http://schemas.microsoft.com/office/drawing/2014/main" id="{40348E25-DAA1-4899-8BB8-26D08AF130BB}"/>
              </a:ext>
            </a:extLst>
          </p:cNvPr>
          <p:cNvSpPr/>
          <p:nvPr/>
        </p:nvSpPr>
        <p:spPr>
          <a:xfrm>
            <a:off x="522505" y="1506334"/>
            <a:ext cx="8568952" cy="830997"/>
          </a:xfrm>
          <a:prstGeom prst="rect">
            <a:avLst/>
          </a:prstGeom>
        </p:spPr>
        <p:txBody>
          <a:bodyPr wrap="square">
            <a:spAutoFit/>
          </a:bodyPr>
          <a:lstStyle/>
          <a:p>
            <a:r>
              <a:rPr lang="en-SG" sz="2400" dirty="0"/>
              <a:t>select </a:t>
            </a:r>
            <a:r>
              <a:rPr lang="en-SG" sz="2400" dirty="0" err="1"/>
              <a:t>substr</a:t>
            </a:r>
            <a:r>
              <a:rPr lang="en-SG" sz="2400" dirty="0"/>
              <a:t>('</a:t>
            </a:r>
            <a:r>
              <a:rPr lang="en-SG" sz="2400" dirty="0" err="1"/>
              <a:t>Helloworld</a:t>
            </a:r>
            <a:r>
              <a:rPr lang="en-SG" sz="2400" dirty="0"/>
              <a:t>', 5), </a:t>
            </a:r>
            <a:r>
              <a:rPr lang="en-SG" sz="2400" dirty="0" err="1"/>
              <a:t>substr</a:t>
            </a:r>
            <a:r>
              <a:rPr lang="en-SG" sz="2400" dirty="0"/>
              <a:t>('</a:t>
            </a:r>
            <a:r>
              <a:rPr lang="en-SG" sz="2400" dirty="0" err="1"/>
              <a:t>Helloworld</a:t>
            </a:r>
            <a:r>
              <a:rPr lang="en-SG" sz="2400" dirty="0"/>
              <a:t>', 3, 3), </a:t>
            </a:r>
            <a:r>
              <a:rPr lang="en-SG" sz="2400" dirty="0" err="1"/>
              <a:t>substr</a:t>
            </a:r>
            <a:r>
              <a:rPr lang="en-SG" sz="2400" dirty="0"/>
              <a:t>('</a:t>
            </a:r>
            <a:r>
              <a:rPr lang="en-SG" sz="2400" dirty="0" err="1"/>
              <a:t>Helloworld</a:t>
            </a:r>
            <a:r>
              <a:rPr lang="en-SG" sz="2400" dirty="0"/>
              <a:t>', -5, 2), </a:t>
            </a:r>
            <a:r>
              <a:rPr lang="en-SG" sz="2400" dirty="0" err="1"/>
              <a:t>substr</a:t>
            </a:r>
            <a:r>
              <a:rPr lang="en-SG" sz="2400" dirty="0"/>
              <a:t>('</a:t>
            </a:r>
            <a:r>
              <a:rPr lang="en-SG" sz="2400" dirty="0" err="1"/>
              <a:t>Helloword</a:t>
            </a:r>
            <a:r>
              <a:rPr lang="en-SG" sz="2400" dirty="0"/>
              <a:t>', 0) ;</a:t>
            </a:r>
          </a:p>
        </p:txBody>
      </p:sp>
      <p:pic>
        <p:nvPicPr>
          <p:cNvPr id="8" name="Picture 7">
            <a:extLst>
              <a:ext uri="{FF2B5EF4-FFF2-40B4-BE49-F238E27FC236}">
                <a16:creationId xmlns:a16="http://schemas.microsoft.com/office/drawing/2014/main" id="{11114675-B45C-48D2-9138-0D5EC40FB54E}"/>
              </a:ext>
            </a:extLst>
          </p:cNvPr>
          <p:cNvPicPr>
            <a:picLocks noChangeAspect="1"/>
          </p:cNvPicPr>
          <p:nvPr/>
        </p:nvPicPr>
        <p:blipFill>
          <a:blip r:embed="rId2"/>
          <a:stretch>
            <a:fillRect/>
          </a:stretch>
        </p:blipFill>
        <p:spPr>
          <a:xfrm>
            <a:off x="505056" y="2650145"/>
            <a:ext cx="9127142" cy="931341"/>
          </a:xfrm>
          <a:prstGeom prst="rect">
            <a:avLst/>
          </a:prstGeom>
        </p:spPr>
      </p:pic>
    </p:spTree>
    <p:extLst>
      <p:ext uri="{BB962C8B-B14F-4D97-AF65-F5344CB8AC3E}">
        <p14:creationId xmlns:p14="http://schemas.microsoft.com/office/powerpoint/2010/main" val="179963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A451-72B9-4645-AFFF-3E67575A8766}"/>
              </a:ext>
            </a:extLst>
          </p:cNvPr>
          <p:cNvSpPr>
            <a:spLocks noGrp="1"/>
          </p:cNvSpPr>
          <p:nvPr>
            <p:ph type="title"/>
          </p:nvPr>
        </p:nvSpPr>
        <p:spPr/>
        <p:txBody>
          <a:bodyPr/>
          <a:lstStyle/>
          <a:p>
            <a:r>
              <a:rPr lang="en-SG" dirty="0"/>
              <a:t>SELECT  </a:t>
            </a:r>
            <a:r>
              <a:rPr lang="en-SG" dirty="0" err="1"/>
              <a:t>column_list</a:t>
            </a:r>
            <a:r>
              <a:rPr lang="en-SG" dirty="0"/>
              <a:t> FROM table</a:t>
            </a:r>
          </a:p>
        </p:txBody>
      </p:sp>
      <p:sp>
        <p:nvSpPr>
          <p:cNvPr id="3" name="Text Placeholder 2">
            <a:extLst>
              <a:ext uri="{FF2B5EF4-FFF2-40B4-BE49-F238E27FC236}">
                <a16:creationId xmlns:a16="http://schemas.microsoft.com/office/drawing/2014/main" id="{8E336A69-0BD8-4B51-941A-F80AD83ED180}"/>
              </a:ext>
            </a:extLst>
          </p:cNvPr>
          <p:cNvSpPr>
            <a:spLocks noGrp="1"/>
          </p:cNvSpPr>
          <p:nvPr>
            <p:ph type="body" sz="half" idx="1"/>
          </p:nvPr>
        </p:nvSpPr>
        <p:spPr>
          <a:xfrm>
            <a:off x="488950" y="1268413"/>
            <a:ext cx="8915400" cy="4891087"/>
          </a:xfrm>
        </p:spPr>
        <p:txBody>
          <a:bodyPr/>
          <a:lstStyle/>
          <a:p>
            <a:r>
              <a:rPr lang="en-SG" dirty="0"/>
              <a:t>SELECT DISTINCT </a:t>
            </a:r>
            <a:r>
              <a:rPr lang="en-SG" dirty="0" err="1"/>
              <a:t>zipcode</a:t>
            </a:r>
            <a:r>
              <a:rPr lang="en-SG" dirty="0"/>
              <a:t> FROM customer;</a:t>
            </a:r>
          </a:p>
          <a:p>
            <a:r>
              <a:rPr lang="en-SG" dirty="0"/>
              <a:t>You may have </a:t>
            </a:r>
            <a:r>
              <a:rPr lang="en-SG" b="1" dirty="0"/>
              <a:t>calculated (derived) </a:t>
            </a:r>
            <a:r>
              <a:rPr lang="en-SG" dirty="0"/>
              <a:t>columns in the </a:t>
            </a:r>
            <a:r>
              <a:rPr lang="en-SG" dirty="0" err="1"/>
              <a:t>column_list</a:t>
            </a:r>
            <a:r>
              <a:rPr lang="en-SG" dirty="0"/>
              <a:t>:</a:t>
            </a:r>
          </a:p>
          <a:p>
            <a:pPr lvl="1"/>
            <a:r>
              <a:rPr lang="en-SG" dirty="0"/>
              <a:t>select 	</a:t>
            </a:r>
            <a:r>
              <a:rPr lang="en-SG" dirty="0" err="1"/>
              <a:t>prod_num</a:t>
            </a:r>
            <a:r>
              <a:rPr lang="en-SG" dirty="0"/>
              <a:t>, </a:t>
            </a:r>
            <a:r>
              <a:rPr lang="en-SG" dirty="0" err="1"/>
              <a:t>unit_price</a:t>
            </a:r>
            <a:r>
              <a:rPr lang="en-SG" dirty="0"/>
              <a:t>*1.1 </a:t>
            </a:r>
            <a:r>
              <a:rPr lang="en-SG" dirty="0" err="1"/>
              <a:t>new_unit_price</a:t>
            </a:r>
            <a:br>
              <a:rPr lang="en-SG" dirty="0"/>
            </a:br>
            <a:r>
              <a:rPr lang="en-SG" dirty="0"/>
              <a:t>from 	product ;</a:t>
            </a:r>
          </a:p>
          <a:p>
            <a:pPr lvl="1"/>
            <a:r>
              <a:rPr lang="en-SG" dirty="0"/>
              <a:t>select 	</a:t>
            </a:r>
            <a:r>
              <a:rPr lang="en-SG" dirty="0" err="1"/>
              <a:t>prod_num</a:t>
            </a:r>
            <a:r>
              <a:rPr lang="en-SG" dirty="0"/>
              <a:t>, round(</a:t>
            </a:r>
            <a:r>
              <a:rPr lang="en-SG" dirty="0" err="1"/>
              <a:t>unit_price</a:t>
            </a:r>
            <a:r>
              <a:rPr lang="en-SG" dirty="0"/>
              <a:t>, 0) </a:t>
            </a:r>
            <a:br>
              <a:rPr lang="en-SG" dirty="0"/>
            </a:br>
            <a:r>
              <a:rPr lang="en-SG" dirty="0"/>
              <a:t>from 	product ;</a:t>
            </a:r>
          </a:p>
          <a:p>
            <a:pPr lvl="1"/>
            <a:r>
              <a:rPr lang="en-SG" dirty="0"/>
              <a:t>select   CONCAT(</a:t>
            </a:r>
            <a:r>
              <a:rPr lang="en-SG" dirty="0" err="1"/>
              <a:t>fname</a:t>
            </a:r>
            <a:r>
              <a:rPr lang="en-SG" dirty="0"/>
              <a:t>, ‘ ‘, </a:t>
            </a:r>
            <a:r>
              <a:rPr lang="en-SG" dirty="0" err="1"/>
              <a:t>lname</a:t>
            </a:r>
            <a:r>
              <a:rPr lang="en-SG" dirty="0"/>
              <a:t>)   </a:t>
            </a:r>
            <a:r>
              <a:rPr lang="en-SG" dirty="0" err="1"/>
              <a:t>cust_name</a:t>
            </a:r>
            <a:br>
              <a:rPr lang="en-SG" dirty="0"/>
            </a:br>
            <a:r>
              <a:rPr lang="en-SG" dirty="0"/>
              <a:t>from 	 customer ;</a:t>
            </a:r>
          </a:p>
          <a:p>
            <a:pPr lvl="1"/>
            <a:r>
              <a:rPr lang="en-SG" dirty="0"/>
              <a:t>select 	</a:t>
            </a:r>
            <a:r>
              <a:rPr lang="en-SG" dirty="0" err="1"/>
              <a:t>substr</a:t>
            </a:r>
            <a:r>
              <a:rPr lang="en-SG" dirty="0"/>
              <a:t>(zipcode,1,3) </a:t>
            </a:r>
            <a:br>
              <a:rPr lang="en-SG" dirty="0"/>
            </a:br>
            <a:r>
              <a:rPr lang="en-SG" dirty="0"/>
              <a:t>from 	customer ;</a:t>
            </a:r>
          </a:p>
          <a:p>
            <a:pPr lvl="1"/>
            <a:endParaRPr lang="en-SG" dirty="0"/>
          </a:p>
          <a:p>
            <a:pPr lvl="1"/>
            <a:endParaRPr lang="en-SG" dirty="0"/>
          </a:p>
          <a:p>
            <a:pPr lvl="1"/>
            <a:endParaRPr lang="en-SG" dirty="0"/>
          </a:p>
          <a:p>
            <a:endParaRPr lang="en-SG" dirty="0"/>
          </a:p>
        </p:txBody>
      </p:sp>
      <p:sp>
        <p:nvSpPr>
          <p:cNvPr id="6" name="Slide Number Placeholder 5">
            <a:extLst>
              <a:ext uri="{FF2B5EF4-FFF2-40B4-BE49-F238E27FC236}">
                <a16:creationId xmlns:a16="http://schemas.microsoft.com/office/drawing/2014/main" id="{73E9C178-CD58-42EF-B1FC-B3FA31F376F8}"/>
              </a:ext>
            </a:extLst>
          </p:cNvPr>
          <p:cNvSpPr>
            <a:spLocks noGrp="1"/>
          </p:cNvSpPr>
          <p:nvPr>
            <p:ph type="sldNum" sz="quarter" idx="12"/>
          </p:nvPr>
        </p:nvSpPr>
        <p:spPr/>
        <p:txBody>
          <a:bodyPr/>
          <a:lstStyle/>
          <a:p>
            <a:pPr>
              <a:defRPr/>
            </a:pPr>
            <a:fld id="{C9013B26-86E3-45FD-9AAE-610FD2113BAF}" type="slidenum">
              <a:rPr lang="en-US" smtClean="0"/>
              <a:pPr>
                <a:defRPr/>
              </a:pPr>
              <a:t>21</a:t>
            </a:fld>
            <a:endParaRPr lang="en-US"/>
          </a:p>
        </p:txBody>
      </p:sp>
    </p:spTree>
    <p:extLst>
      <p:ext uri="{BB962C8B-B14F-4D97-AF65-F5344CB8AC3E}">
        <p14:creationId xmlns:p14="http://schemas.microsoft.com/office/powerpoint/2010/main" val="34158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E4FC2A2-045C-4EFD-B048-C439DCD89F39}" type="slidenum">
              <a:rPr lang="en-US"/>
              <a:pPr>
                <a:defRPr/>
              </a:pPr>
              <a:t>22</a:t>
            </a:fld>
            <a:endParaRPr lang="en-US"/>
          </a:p>
        </p:txBody>
      </p:sp>
      <p:sp>
        <p:nvSpPr>
          <p:cNvPr id="12291" name="Rectangle 2"/>
          <p:cNvSpPr>
            <a:spLocks noGrp="1" noChangeArrowheads="1"/>
          </p:cNvSpPr>
          <p:nvPr>
            <p:ph type="title"/>
          </p:nvPr>
        </p:nvSpPr>
        <p:spPr>
          <a:xfrm>
            <a:off x="488950" y="260350"/>
            <a:ext cx="8248650" cy="865188"/>
          </a:xfrm>
        </p:spPr>
        <p:txBody>
          <a:bodyPr/>
          <a:lstStyle/>
          <a:p>
            <a:pPr eaLnBrk="1" hangingPunct="1"/>
            <a:r>
              <a:rPr lang="en-US"/>
              <a:t>SELECT statement</a:t>
            </a:r>
          </a:p>
        </p:txBody>
      </p:sp>
      <p:sp>
        <p:nvSpPr>
          <p:cNvPr id="12292" name="Rectangle 3"/>
          <p:cNvSpPr>
            <a:spLocks noGrp="1" noChangeArrowheads="1"/>
          </p:cNvSpPr>
          <p:nvPr>
            <p:ph type="body" idx="1"/>
          </p:nvPr>
        </p:nvSpPr>
        <p:spPr>
          <a:xfrm>
            <a:off x="488950" y="1268413"/>
            <a:ext cx="8964613" cy="5018087"/>
          </a:xfrm>
        </p:spPr>
        <p:txBody>
          <a:bodyPr/>
          <a:lstStyle/>
          <a:p>
            <a:pPr eaLnBrk="1" hangingPunct="1"/>
            <a:r>
              <a:rPr lang="en-US" dirty="0"/>
              <a:t>Syntax :</a:t>
            </a:r>
          </a:p>
          <a:p>
            <a:pPr lvl="1" eaLnBrk="1" hangingPunct="1">
              <a:buFont typeface="Wingdings" pitchFamily="2" charset="2"/>
              <a:buNone/>
            </a:pPr>
            <a:r>
              <a:rPr lang="en-US" b="1" dirty="0"/>
              <a:t>SELECT</a:t>
            </a:r>
            <a:r>
              <a:rPr lang="en-US" dirty="0"/>
              <a:t> 		[</a:t>
            </a:r>
            <a:r>
              <a:rPr lang="en-US" b="1" dirty="0"/>
              <a:t>DISTINCT</a:t>
            </a:r>
            <a:r>
              <a:rPr lang="en-US" dirty="0"/>
              <a:t>] </a:t>
            </a:r>
            <a:r>
              <a:rPr lang="en-US" dirty="0" err="1"/>
              <a:t>column_list</a:t>
            </a:r>
            <a:r>
              <a:rPr lang="en-US" dirty="0"/>
              <a:t>  </a:t>
            </a:r>
          </a:p>
          <a:p>
            <a:pPr lvl="1" eaLnBrk="1" hangingPunct="1">
              <a:buFont typeface="Wingdings" pitchFamily="2" charset="2"/>
              <a:buNone/>
            </a:pPr>
            <a:r>
              <a:rPr lang="en-US" b="1" dirty="0"/>
              <a:t>FROM</a:t>
            </a:r>
            <a:r>
              <a:rPr lang="en-US" dirty="0"/>
              <a:t>	 	</a:t>
            </a:r>
            <a:r>
              <a:rPr lang="en-US" dirty="0" err="1"/>
              <a:t>table_name</a:t>
            </a:r>
            <a:endParaRPr lang="en-US" dirty="0"/>
          </a:p>
          <a:p>
            <a:pPr lvl="1" eaLnBrk="1" hangingPunct="1">
              <a:buFont typeface="Wingdings" pitchFamily="2" charset="2"/>
              <a:buNone/>
            </a:pPr>
            <a:r>
              <a:rPr lang="en-GB" dirty="0"/>
              <a:t>{[</a:t>
            </a:r>
            <a:r>
              <a:rPr lang="en-GB" b="1" dirty="0"/>
              <a:t>INNER JOIN </a:t>
            </a:r>
            <a:r>
              <a:rPr lang="en-GB" dirty="0" err="1"/>
              <a:t>table_name</a:t>
            </a:r>
            <a:r>
              <a:rPr lang="en-GB" dirty="0"/>
              <a:t> </a:t>
            </a:r>
            <a:r>
              <a:rPr lang="en-GB" b="1" dirty="0"/>
              <a:t>ON</a:t>
            </a:r>
            <a:r>
              <a:rPr lang="en-GB" dirty="0"/>
              <a:t> condition]}</a:t>
            </a:r>
            <a:endParaRPr lang="en-US" dirty="0"/>
          </a:p>
          <a:p>
            <a:pPr lvl="1" eaLnBrk="1" hangingPunct="1">
              <a:buFont typeface="Wingdings" pitchFamily="2" charset="2"/>
              <a:buNone/>
            </a:pPr>
            <a:r>
              <a:rPr lang="en-US" dirty="0"/>
              <a:t>[</a:t>
            </a:r>
            <a:r>
              <a:rPr lang="en-US" b="1" dirty="0"/>
              <a:t>WHERE</a:t>
            </a:r>
            <a:r>
              <a:rPr lang="en-US" dirty="0"/>
              <a:t> 	condition]</a:t>
            </a:r>
          </a:p>
          <a:p>
            <a:pPr lvl="1" eaLnBrk="1" hangingPunct="1">
              <a:buFont typeface="Wingdings" pitchFamily="2" charset="2"/>
              <a:buNone/>
            </a:pPr>
            <a:r>
              <a:rPr lang="en-US" dirty="0"/>
              <a:t>[</a:t>
            </a:r>
            <a:r>
              <a:rPr lang="en-US" b="1" dirty="0"/>
              <a:t>GROUP BY</a:t>
            </a:r>
            <a:r>
              <a:rPr lang="en-US" dirty="0"/>
              <a:t> 	</a:t>
            </a:r>
            <a:r>
              <a:rPr lang="en-US" dirty="0" err="1"/>
              <a:t>column_list</a:t>
            </a:r>
            <a:r>
              <a:rPr lang="en-US" dirty="0"/>
              <a:t>] </a:t>
            </a:r>
          </a:p>
          <a:p>
            <a:pPr lvl="1" eaLnBrk="1" hangingPunct="1">
              <a:buFont typeface="Wingdings" pitchFamily="2" charset="2"/>
              <a:buNone/>
            </a:pPr>
            <a:r>
              <a:rPr lang="en-US" dirty="0"/>
              <a:t>[</a:t>
            </a:r>
            <a:r>
              <a:rPr lang="en-US" b="1" dirty="0"/>
              <a:t>HAVING</a:t>
            </a:r>
            <a:r>
              <a:rPr lang="en-US" dirty="0"/>
              <a:t> 	condition]</a:t>
            </a:r>
          </a:p>
          <a:p>
            <a:pPr lvl="1" eaLnBrk="1" hangingPunct="1">
              <a:buFont typeface="Wingdings" pitchFamily="2" charset="2"/>
              <a:buNone/>
            </a:pPr>
            <a:r>
              <a:rPr lang="en-US" dirty="0"/>
              <a:t>[</a:t>
            </a:r>
            <a:r>
              <a:rPr lang="en-US" b="1" dirty="0"/>
              <a:t>ORDER BY</a:t>
            </a:r>
            <a:r>
              <a:rPr lang="en-US" dirty="0"/>
              <a:t>	</a:t>
            </a:r>
            <a:r>
              <a:rPr lang="en-US" dirty="0" err="1"/>
              <a:t>column_list</a:t>
            </a:r>
            <a:r>
              <a:rPr lang="en-US" dirty="0"/>
              <a:t> [DESC]]</a:t>
            </a:r>
          </a:p>
          <a:p>
            <a:pPr lvl="1" eaLnBrk="1" hangingPunct="1">
              <a:buFont typeface="Wingdings" pitchFamily="2" charset="2"/>
              <a:buNone/>
            </a:pPr>
            <a:endParaRPr lang="en-US" dirty="0"/>
          </a:p>
          <a:p>
            <a:pPr eaLnBrk="1" hangingPunct="1"/>
            <a:r>
              <a:rPr lang="en-US" dirty="0"/>
              <a:t>Only SELECT &amp; FROM are mandatory</a:t>
            </a:r>
          </a:p>
          <a:p>
            <a:pPr eaLnBrk="1" hangingPunct="1"/>
            <a:r>
              <a:rPr lang="en-US" dirty="0"/>
              <a:t>Order of the clauses cannot be changed</a:t>
            </a:r>
          </a:p>
          <a:p>
            <a:pPr eaLnBrk="1" hangingPunct="1"/>
            <a:endParaRPr lang="en-US" dirty="0"/>
          </a:p>
        </p:txBody>
      </p:sp>
    </p:spTree>
    <p:extLst>
      <p:ext uri="{BB962C8B-B14F-4D97-AF65-F5344CB8AC3E}">
        <p14:creationId xmlns:p14="http://schemas.microsoft.com/office/powerpoint/2010/main" val="80959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7"/>
          <p:cNvSpPr>
            <a:spLocks noGrp="1"/>
          </p:cNvSpPr>
          <p:nvPr>
            <p:ph type="sldNum" sz="quarter" idx="12"/>
          </p:nvPr>
        </p:nvSpPr>
        <p:spPr/>
        <p:txBody>
          <a:bodyPr/>
          <a:lstStyle/>
          <a:p>
            <a:pPr>
              <a:defRPr/>
            </a:pPr>
            <a:fld id="{760E1203-748C-4DE8-A959-06E3E52BBD6E}" type="slidenum">
              <a:rPr lang="en-US"/>
              <a:pPr>
                <a:defRPr/>
              </a:pPr>
              <a:t>23</a:t>
            </a:fld>
            <a:endParaRPr lang="en-US"/>
          </a:p>
        </p:txBody>
      </p:sp>
      <p:sp>
        <p:nvSpPr>
          <p:cNvPr id="22531" name="Rectangle 2"/>
          <p:cNvSpPr>
            <a:spLocks noGrp="1" noChangeArrowheads="1"/>
          </p:cNvSpPr>
          <p:nvPr>
            <p:ph type="title"/>
          </p:nvPr>
        </p:nvSpPr>
        <p:spPr/>
        <p:txBody>
          <a:bodyPr/>
          <a:lstStyle/>
          <a:p>
            <a:pPr eaLnBrk="1" hangingPunct="1"/>
            <a:r>
              <a:rPr lang="en-US"/>
              <a:t>WHERE condition clause</a:t>
            </a:r>
          </a:p>
        </p:txBody>
      </p:sp>
      <p:sp>
        <p:nvSpPr>
          <p:cNvPr id="22532" name="Rectangle 3"/>
          <p:cNvSpPr>
            <a:spLocks noGrp="1" noChangeArrowheads="1"/>
          </p:cNvSpPr>
          <p:nvPr>
            <p:ph type="body" sz="half" idx="1"/>
          </p:nvPr>
        </p:nvSpPr>
        <p:spPr>
          <a:xfrm>
            <a:off x="488950" y="1268413"/>
            <a:ext cx="9144000" cy="4968875"/>
          </a:xfrm>
        </p:spPr>
        <p:txBody>
          <a:bodyPr/>
          <a:lstStyle/>
          <a:p>
            <a:pPr eaLnBrk="1" hangingPunct="1"/>
            <a:r>
              <a:rPr lang="en-US"/>
              <a:t>Row Selection, using the WHERE clause</a:t>
            </a:r>
            <a:r>
              <a:rPr lang="en-US" sz="2400"/>
              <a:t> </a:t>
            </a:r>
          </a:p>
          <a:p>
            <a:pPr lvl="1" eaLnBrk="1" hangingPunct="1"/>
            <a:r>
              <a:rPr lang="en-US"/>
              <a:t>To restrict the rows to be retrieved based on the condition(s) specified</a:t>
            </a:r>
            <a:r>
              <a:rPr lang="en-US" u="sng"/>
              <a:t> </a:t>
            </a:r>
            <a:r>
              <a:rPr lang="en-US"/>
              <a:t>on the</a:t>
            </a:r>
            <a:r>
              <a:rPr lang="en-US" u="sng"/>
              <a:t> base table columns</a:t>
            </a:r>
            <a:r>
              <a:rPr lang="en-US"/>
              <a:t>:</a:t>
            </a:r>
          </a:p>
          <a:p>
            <a:pPr lvl="1" eaLnBrk="1" hangingPunct="1">
              <a:buFont typeface="Wingdings" pitchFamily="2" charset="2"/>
              <a:buNone/>
            </a:pPr>
            <a:endParaRPr lang="en-US" sz="1600"/>
          </a:p>
          <a:p>
            <a:pPr lvl="2" eaLnBrk="1" hangingPunct="1"/>
            <a:r>
              <a:rPr lang="en-US"/>
              <a:t>select	prod_num, unit_price</a:t>
            </a:r>
          </a:p>
          <a:p>
            <a:pPr lvl="2" eaLnBrk="1" hangingPunct="1">
              <a:buFont typeface="Wingdings" pitchFamily="2" charset="2"/>
              <a:buNone/>
            </a:pPr>
            <a:r>
              <a:rPr lang="en-US"/>
              <a:t>	from		product</a:t>
            </a:r>
          </a:p>
          <a:p>
            <a:pPr lvl="2" eaLnBrk="1" hangingPunct="1">
              <a:buFont typeface="Wingdings" pitchFamily="2" charset="2"/>
              <a:buNone/>
            </a:pPr>
            <a:r>
              <a:rPr lang="en-US"/>
              <a:t>	where 	</a:t>
            </a:r>
            <a:r>
              <a:rPr lang="en-US" b="1"/>
              <a:t>unit_price &gt; 500</a:t>
            </a:r>
            <a:r>
              <a:rPr lang="en-US"/>
              <a:t> ;</a:t>
            </a:r>
          </a:p>
          <a:p>
            <a:pPr lvl="2" eaLnBrk="1" hangingPunct="1">
              <a:buFont typeface="Wingdings" pitchFamily="2" charset="2"/>
              <a:buNone/>
            </a:pPr>
            <a:endParaRPr lang="en-US"/>
          </a:p>
          <a:p>
            <a:pPr lvl="2" eaLnBrk="1" hangingPunct="1"/>
            <a:endParaRPr lang="en-US" sz="1800"/>
          </a:p>
        </p:txBody>
      </p:sp>
      <p:graphicFrame>
        <p:nvGraphicFramePr>
          <p:cNvPr id="316468" name="Group 52"/>
          <p:cNvGraphicFramePr>
            <a:graphicFrameLocks noGrp="1"/>
          </p:cNvGraphicFramePr>
          <p:nvPr>
            <p:ph sz="quarter" idx="2"/>
          </p:nvPr>
        </p:nvGraphicFramePr>
        <p:xfrm>
          <a:off x="1065213" y="4437063"/>
          <a:ext cx="3671887" cy="1368426"/>
        </p:xfrm>
        <a:graphic>
          <a:graphicData uri="http://schemas.openxmlformats.org/drawingml/2006/table">
            <a:tbl>
              <a:tblPr/>
              <a:tblGrid>
                <a:gridCol w="1852612">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tblGrid>
              <a:tr h="455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prod_num</a:t>
                      </a:r>
                      <a:endParaRPr kumimoji="0" lang="en-US" sz="20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unit_price</a:t>
                      </a:r>
                      <a:endParaRPr kumimoji="0" lang="en-US" sz="20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113</a:t>
                      </a:r>
                      <a:endParaRPr kumimoji="0" lang="en-US" sz="20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685.5</a:t>
                      </a:r>
                      <a:endParaRPr kumimoji="0" lang="en-US" sz="20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120</a:t>
                      </a:r>
                      <a:endParaRPr kumimoji="0" lang="en-US" sz="20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37</a:t>
                      </a:r>
                      <a:endParaRPr kumimoji="0" lang="en-US" sz="20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16471" name="Group 55"/>
          <p:cNvGraphicFramePr>
            <a:graphicFrameLocks noGrp="1"/>
          </p:cNvGraphicFramePr>
          <p:nvPr>
            <p:ph sz="quarter" idx="3"/>
          </p:nvPr>
        </p:nvGraphicFramePr>
        <p:xfrm>
          <a:off x="6032500" y="4508500"/>
          <a:ext cx="3457575" cy="1101726"/>
        </p:xfrm>
        <a:graphic>
          <a:graphicData uri="http://schemas.openxmlformats.org/drawingml/2006/table">
            <a:tbl>
              <a:tblPr/>
              <a:tblGrid>
                <a:gridCol w="1741488">
                  <a:extLst>
                    <a:ext uri="{9D8B030D-6E8A-4147-A177-3AD203B41FA5}">
                      <a16:colId xmlns:a16="http://schemas.microsoft.com/office/drawing/2014/main" val="20000"/>
                    </a:ext>
                  </a:extLst>
                </a:gridCol>
                <a:gridCol w="1716087">
                  <a:extLst>
                    <a:ext uri="{9D8B030D-6E8A-4147-A177-3AD203B41FA5}">
                      <a16:colId xmlns:a16="http://schemas.microsoft.com/office/drawing/2014/main" val="20001"/>
                    </a:ext>
                  </a:extLst>
                </a:gridCol>
              </a:tblGrid>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prod_num</a:t>
                      </a:r>
                      <a:endParaRPr kumimoji="0" lang="en-US" sz="20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unit_price</a:t>
                      </a:r>
                      <a:endParaRPr kumimoji="0" lang="en-US" sz="20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113</a:t>
                      </a:r>
                      <a:endParaRPr kumimoji="0" lang="en-US" sz="20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000" b="0" i="0" u="none" strike="noStrike" cap="none" normalizeH="0" baseline="0">
                          <a:ln>
                            <a:noFill/>
                          </a:ln>
                          <a:solidFill>
                            <a:schemeClr val="tx1"/>
                          </a:solidFill>
                          <a:effectLst/>
                          <a:latin typeface="Verdana" pitchFamily="34" charset="0"/>
                        </a:rPr>
                        <a:t>685.5</a:t>
                      </a:r>
                      <a:endParaRPr kumimoji="0" lang="en-US" sz="20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58" name="Text Box 56"/>
          <p:cNvSpPr txBox="1">
            <a:spLocks noChangeArrowheads="1"/>
          </p:cNvSpPr>
          <p:nvPr/>
        </p:nvSpPr>
        <p:spPr bwMode="auto">
          <a:xfrm>
            <a:off x="1547813" y="5969000"/>
            <a:ext cx="1263650" cy="366713"/>
          </a:xfrm>
          <a:prstGeom prst="rect">
            <a:avLst/>
          </a:prstGeom>
          <a:noFill/>
          <a:ln w="12700">
            <a:noFill/>
            <a:miter lim="800000"/>
            <a:headEnd type="none" w="sm" len="sm"/>
            <a:tailEnd type="none" w="sm" len="sm"/>
          </a:ln>
        </p:spPr>
        <p:txBody>
          <a:bodyPr wrap="none">
            <a:spAutoFit/>
          </a:bodyPr>
          <a:lstStyle/>
          <a:p>
            <a:r>
              <a:rPr lang="en-GB"/>
              <a:t>Table data</a:t>
            </a:r>
            <a:endParaRPr lang="en-US"/>
          </a:p>
        </p:txBody>
      </p:sp>
      <p:sp>
        <p:nvSpPr>
          <p:cNvPr id="316473" name="Text Box 57"/>
          <p:cNvSpPr txBox="1">
            <a:spLocks noChangeArrowheads="1"/>
          </p:cNvSpPr>
          <p:nvPr/>
        </p:nvSpPr>
        <p:spPr bwMode="auto">
          <a:xfrm>
            <a:off x="6229350" y="5753100"/>
            <a:ext cx="1657350" cy="366713"/>
          </a:xfrm>
          <a:prstGeom prst="rect">
            <a:avLst/>
          </a:prstGeom>
          <a:noFill/>
          <a:ln w="12700">
            <a:noFill/>
            <a:miter lim="800000"/>
            <a:headEnd type="none" w="sm" len="sm"/>
            <a:tailEnd type="none" w="sm" len="sm"/>
          </a:ln>
        </p:spPr>
        <p:txBody>
          <a:bodyPr wrap="none">
            <a:spAutoFit/>
          </a:bodyPr>
          <a:lstStyle/>
          <a:p>
            <a:r>
              <a:rPr lang="en-GB"/>
              <a:t>1 row selected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6471"/>
                                        </p:tgtEl>
                                        <p:attrNameLst>
                                          <p:attrName>style.visibility</p:attrName>
                                        </p:attrNameLst>
                                      </p:cBhvr>
                                      <p:to>
                                        <p:strVal val="visible"/>
                                      </p:to>
                                    </p:set>
                                    <p:animEffect transition="in" filter="wipe(left)">
                                      <p:cBhvr>
                                        <p:cTn id="7" dur="500"/>
                                        <p:tgtEl>
                                          <p:spTgt spid="3164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6473"/>
                                        </p:tgtEl>
                                        <p:attrNameLst>
                                          <p:attrName>style.visibility</p:attrName>
                                        </p:attrNameLst>
                                      </p:cBhvr>
                                      <p:to>
                                        <p:strVal val="visible"/>
                                      </p:to>
                                    </p:set>
                                    <p:animEffect transition="in" filter="wipe(left)">
                                      <p:cBhvr>
                                        <p:cTn id="11" dur="500"/>
                                        <p:tgtEl>
                                          <p:spTgt spid="316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pPr>
              <a:defRPr/>
            </a:pPr>
            <a:fld id="{9962581B-0884-4CC5-951C-DEC3DF685F4D}" type="slidenum">
              <a:rPr lang="en-US"/>
              <a:pPr>
                <a:defRPr/>
              </a:pPr>
              <a:t>24</a:t>
            </a:fld>
            <a:endParaRPr lang="en-US"/>
          </a:p>
        </p:txBody>
      </p:sp>
      <p:sp>
        <p:nvSpPr>
          <p:cNvPr id="23555" name="Rectangle 2"/>
          <p:cNvSpPr>
            <a:spLocks noGrp="1" noChangeArrowheads="1"/>
          </p:cNvSpPr>
          <p:nvPr>
            <p:ph type="title"/>
          </p:nvPr>
        </p:nvSpPr>
        <p:spPr/>
        <p:txBody>
          <a:bodyPr/>
          <a:lstStyle/>
          <a:p>
            <a:pPr eaLnBrk="1" hangingPunct="1"/>
            <a:r>
              <a:rPr lang="en-US"/>
              <a:t>WHERE condition clause</a:t>
            </a:r>
          </a:p>
        </p:txBody>
      </p:sp>
      <p:sp>
        <p:nvSpPr>
          <p:cNvPr id="23556" name="Rectangle 3"/>
          <p:cNvSpPr>
            <a:spLocks noGrp="1" noChangeArrowheads="1"/>
          </p:cNvSpPr>
          <p:nvPr>
            <p:ph type="body" idx="1"/>
          </p:nvPr>
        </p:nvSpPr>
        <p:spPr/>
        <p:txBody>
          <a:bodyPr/>
          <a:lstStyle/>
          <a:p>
            <a:pPr eaLnBrk="1" hangingPunct="1"/>
            <a:r>
              <a:rPr lang="en-US"/>
              <a:t>Row Selection, using the WHERE clause </a:t>
            </a:r>
          </a:p>
          <a:p>
            <a:pPr lvl="1" eaLnBrk="1" hangingPunct="1"/>
            <a:r>
              <a:rPr lang="en-US"/>
              <a:t>conditions can also be specifed on </a:t>
            </a:r>
            <a:r>
              <a:rPr lang="en-US" u="sng"/>
              <a:t>derived columns</a:t>
            </a:r>
            <a:r>
              <a:rPr lang="en-US"/>
              <a:t>:</a:t>
            </a:r>
          </a:p>
          <a:p>
            <a:pPr lvl="1" eaLnBrk="1" hangingPunct="1"/>
            <a:endParaRPr lang="en-US" sz="1600"/>
          </a:p>
          <a:p>
            <a:pPr lvl="2" eaLnBrk="1" hangingPunct="1"/>
            <a:r>
              <a:rPr lang="en-US"/>
              <a:t>select	order_num, </a:t>
            </a:r>
            <a:r>
              <a:rPr lang="en-US" i="1"/>
              <a:t>ship_date – order_date span</a:t>
            </a:r>
            <a:endParaRPr lang="en-US"/>
          </a:p>
          <a:p>
            <a:pPr lvl="2" eaLnBrk="1" hangingPunct="1">
              <a:buFont typeface="Wingdings" pitchFamily="2" charset="2"/>
              <a:buNone/>
            </a:pPr>
            <a:r>
              <a:rPr lang="en-US"/>
              <a:t>	from		orders</a:t>
            </a:r>
          </a:p>
          <a:p>
            <a:pPr lvl="2" eaLnBrk="1" hangingPunct="1">
              <a:buFont typeface="Wingdings" pitchFamily="2" charset="2"/>
              <a:buNone/>
            </a:pPr>
            <a:r>
              <a:rPr lang="en-US"/>
              <a:t>	where	</a:t>
            </a:r>
            <a:r>
              <a:rPr lang="en-US" b="1"/>
              <a:t>ship_date – order_date &gt; 14</a:t>
            </a:r>
            <a:r>
              <a:rPr lang="en-US"/>
              <a:t> ;</a:t>
            </a:r>
          </a:p>
          <a:p>
            <a:pPr lvl="2" eaLnBrk="1" hangingPunct="1"/>
            <a:endParaRPr lang="en-US"/>
          </a:p>
        </p:txBody>
      </p:sp>
      <p:graphicFrame>
        <p:nvGraphicFramePr>
          <p:cNvPr id="507981" name="Group 77"/>
          <p:cNvGraphicFramePr>
            <a:graphicFrameLocks noGrp="1"/>
          </p:cNvGraphicFramePr>
          <p:nvPr/>
        </p:nvGraphicFramePr>
        <p:xfrm>
          <a:off x="849313" y="4581525"/>
          <a:ext cx="4535487" cy="1217613"/>
        </p:xfrm>
        <a:graphic>
          <a:graphicData uri="http://schemas.openxmlformats.org/drawingml/2006/table">
            <a:tbl>
              <a:tblPr/>
              <a:tblGrid>
                <a:gridCol w="1079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gridCol w="773112">
                  <a:extLst>
                    <a:ext uri="{9D8B030D-6E8A-4147-A177-3AD203B41FA5}">
                      <a16:colId xmlns:a16="http://schemas.microsoft.com/office/drawing/2014/main" val="20003"/>
                    </a:ext>
                  </a:extLst>
                </a:gridCol>
              </a:tblGrid>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order_num</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ship_date</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order_date</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span</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481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1004</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30-may-2007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22-may-2007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8</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1005</a:t>
                      </a:r>
                    </a:p>
                  </a:txBody>
                  <a:tcPr marL="91998" marR="91998" marT="45999" marB="4599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09-jun-2007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24-may-2007</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Verdana" pitchFamily="34" charset="0"/>
                        </a:rPr>
                        <a:t>16</a:t>
                      </a:r>
                    </a:p>
                  </a:txBody>
                  <a:tcPr marL="91998" marR="91998" marT="45999" marB="45999" horzOverflow="overflow">
                    <a:lnL w="12700"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dash"/>
                      <a:round/>
                      <a:headEnd type="none" w="sm" len="sm"/>
                      <a:tailEnd type="none" w="sm" len="sm"/>
                    </a:lnT>
                    <a:lnB w="12700" cap="flat" cmpd="sng" algn="ctr">
                      <a:solidFill>
                        <a:schemeClr val="tx1"/>
                      </a:solidFill>
                      <a:prstDash val="dash"/>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07971" name="Group 67"/>
          <p:cNvGraphicFramePr>
            <a:graphicFrameLocks noGrp="1"/>
          </p:cNvGraphicFramePr>
          <p:nvPr/>
        </p:nvGraphicFramePr>
        <p:xfrm>
          <a:off x="6537325" y="4652963"/>
          <a:ext cx="2951163" cy="725093"/>
        </p:xfrm>
        <a:graphic>
          <a:graphicData uri="http://schemas.openxmlformats.org/drawingml/2006/table">
            <a:tbl>
              <a:tblPr/>
              <a:tblGrid>
                <a:gridCol w="1366838">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360363">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order_num</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chemeClr val="tx1"/>
                          </a:solidFill>
                          <a:effectLst/>
                          <a:latin typeface="Verdana" pitchFamily="34" charset="0"/>
                        </a:rPr>
                        <a:t>span</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1005</a:t>
                      </a:r>
                    </a:p>
                  </a:txBody>
                  <a:tcPr marL="91998" marR="91998" marT="45999" marB="45999" horzOverflow="overflow">
                    <a:lnL w="285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2075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a:ln>
                            <a:noFill/>
                          </a:ln>
                          <a:solidFill>
                            <a:schemeClr val="tx1"/>
                          </a:solidFill>
                          <a:effectLst/>
                          <a:latin typeface="Verdana" pitchFamily="34" charset="0"/>
                        </a:rPr>
                        <a:t>16</a:t>
                      </a:r>
                    </a:p>
                  </a:txBody>
                  <a:tcPr marL="91998" marR="91998" marT="45999" marB="45999" horzOverflow="overflow">
                    <a:lnL w="63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94" name="Text Box 78"/>
          <p:cNvSpPr txBox="1">
            <a:spLocks noChangeArrowheads="1"/>
          </p:cNvSpPr>
          <p:nvPr/>
        </p:nvSpPr>
        <p:spPr bwMode="auto">
          <a:xfrm>
            <a:off x="1620838" y="5897563"/>
            <a:ext cx="1263650" cy="366712"/>
          </a:xfrm>
          <a:prstGeom prst="rect">
            <a:avLst/>
          </a:prstGeom>
          <a:noFill/>
          <a:ln w="12700">
            <a:noFill/>
            <a:miter lim="800000"/>
            <a:headEnd type="none" w="sm" len="sm"/>
            <a:tailEnd type="none" w="sm" len="sm"/>
          </a:ln>
        </p:spPr>
        <p:txBody>
          <a:bodyPr wrap="none">
            <a:spAutoFit/>
          </a:bodyPr>
          <a:lstStyle/>
          <a:p>
            <a:r>
              <a:rPr lang="en-GB"/>
              <a:t>Table data</a:t>
            </a:r>
            <a:endParaRPr lang="en-US"/>
          </a:p>
        </p:txBody>
      </p:sp>
      <p:sp>
        <p:nvSpPr>
          <p:cNvPr id="507983" name="Text Box 79"/>
          <p:cNvSpPr txBox="1">
            <a:spLocks noChangeArrowheads="1"/>
          </p:cNvSpPr>
          <p:nvPr/>
        </p:nvSpPr>
        <p:spPr bwMode="auto">
          <a:xfrm>
            <a:off x="7021513" y="5608638"/>
            <a:ext cx="1657350" cy="366712"/>
          </a:xfrm>
          <a:prstGeom prst="rect">
            <a:avLst/>
          </a:prstGeom>
          <a:noFill/>
          <a:ln w="12700">
            <a:noFill/>
            <a:miter lim="800000"/>
            <a:headEnd type="none" w="sm" len="sm"/>
            <a:tailEnd type="none" w="sm" len="sm"/>
          </a:ln>
        </p:spPr>
        <p:txBody>
          <a:bodyPr wrap="none">
            <a:spAutoFit/>
          </a:bodyPr>
          <a:lstStyle/>
          <a:p>
            <a:r>
              <a:rPr lang="en-GB"/>
              <a:t>1 row selected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7971"/>
                                        </p:tgtEl>
                                        <p:attrNameLst>
                                          <p:attrName>style.visibility</p:attrName>
                                        </p:attrNameLst>
                                      </p:cBhvr>
                                      <p:to>
                                        <p:strVal val="visible"/>
                                      </p:to>
                                    </p:set>
                                    <p:animEffect transition="in" filter="wipe(left)">
                                      <p:cBhvr>
                                        <p:cTn id="7" dur="500"/>
                                        <p:tgtEl>
                                          <p:spTgt spid="5079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7983"/>
                                        </p:tgtEl>
                                        <p:attrNameLst>
                                          <p:attrName>style.visibility</p:attrName>
                                        </p:attrNameLst>
                                      </p:cBhvr>
                                      <p:to>
                                        <p:strVal val="visible"/>
                                      </p:to>
                                    </p:set>
                                    <p:animEffect transition="in" filter="wipe(left)">
                                      <p:cBhvr>
                                        <p:cTn id="11" dur="500"/>
                                        <p:tgtEl>
                                          <p:spTgt spid="50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E9D809B-D99C-42A1-A529-B1E0FA62909E}" type="slidenum">
              <a:rPr lang="en-US"/>
              <a:pPr>
                <a:defRPr/>
              </a:pPr>
              <a:t>25</a:t>
            </a:fld>
            <a:endParaRPr lang="en-US"/>
          </a:p>
        </p:txBody>
      </p:sp>
      <p:sp>
        <p:nvSpPr>
          <p:cNvPr id="24579" name="Rectangle 2"/>
          <p:cNvSpPr>
            <a:spLocks noGrp="1" noChangeArrowheads="1"/>
          </p:cNvSpPr>
          <p:nvPr>
            <p:ph type="title"/>
          </p:nvPr>
        </p:nvSpPr>
        <p:spPr/>
        <p:txBody>
          <a:bodyPr/>
          <a:lstStyle/>
          <a:p>
            <a:pPr eaLnBrk="1" hangingPunct="1"/>
            <a:r>
              <a:rPr lang="en-US" dirty="0"/>
              <a:t>WHERE condition clause</a:t>
            </a:r>
            <a:endParaRPr lang="en-GB" dirty="0"/>
          </a:p>
        </p:txBody>
      </p:sp>
      <p:sp>
        <p:nvSpPr>
          <p:cNvPr id="24580" name="Rectangle 3"/>
          <p:cNvSpPr>
            <a:spLocks noGrp="1" noChangeArrowheads="1"/>
          </p:cNvSpPr>
          <p:nvPr>
            <p:ph type="body" idx="1"/>
          </p:nvPr>
        </p:nvSpPr>
        <p:spPr>
          <a:xfrm>
            <a:off x="344488" y="1212289"/>
            <a:ext cx="8915400" cy="4891087"/>
          </a:xfrm>
        </p:spPr>
        <p:txBody>
          <a:bodyPr/>
          <a:lstStyle/>
          <a:p>
            <a:pPr lvl="1" eaLnBrk="1" hangingPunct="1">
              <a:buFont typeface="Wingdings" pitchFamily="2" charset="2"/>
              <a:buNone/>
            </a:pPr>
            <a:r>
              <a:rPr lang="en-US" i="1" dirty="0"/>
              <a:t>Syntax :</a:t>
            </a:r>
          </a:p>
          <a:p>
            <a:pPr lvl="1" eaLnBrk="1" hangingPunct="1">
              <a:buFont typeface="Wingdings" pitchFamily="2" charset="2"/>
              <a:buNone/>
            </a:pPr>
            <a:r>
              <a:rPr lang="en-US" dirty="0"/>
              <a:t>		[</a:t>
            </a:r>
            <a:r>
              <a:rPr lang="en-GB" dirty="0"/>
              <a:t>WHERE </a:t>
            </a:r>
            <a:r>
              <a:rPr lang="en-GB" i="1" dirty="0" err="1"/>
              <a:t>column_name</a:t>
            </a:r>
            <a:r>
              <a:rPr lang="en-GB" dirty="0"/>
              <a:t> &lt;operator&gt; </a:t>
            </a:r>
            <a:r>
              <a:rPr lang="en-GB" i="1" dirty="0"/>
              <a:t>value(s)</a:t>
            </a:r>
            <a:r>
              <a:rPr lang="en-US" dirty="0"/>
              <a:t>]</a:t>
            </a:r>
          </a:p>
          <a:p>
            <a:pPr lvl="1" eaLnBrk="1" hangingPunct="1"/>
            <a:r>
              <a:rPr lang="en-US" dirty="0"/>
              <a:t>5 basic search conditions that can be used in the WHERE clause :</a:t>
            </a:r>
          </a:p>
          <a:p>
            <a:pPr lvl="2" eaLnBrk="1" hangingPunct="1"/>
            <a:r>
              <a:rPr lang="en-US" dirty="0"/>
              <a:t>Comparison (=, &lt;, &gt;, &lt;=, &gt;=, &lt;&gt;)</a:t>
            </a:r>
          </a:p>
          <a:p>
            <a:pPr lvl="3" eaLnBrk="1" hangingPunct="1">
              <a:buFont typeface="Wingdings" pitchFamily="2" charset="2"/>
              <a:buNone/>
            </a:pPr>
            <a:r>
              <a:rPr lang="en-US" sz="1800" dirty="0"/>
              <a:t>Where	salary &gt; 5000</a:t>
            </a:r>
          </a:p>
          <a:p>
            <a:pPr lvl="3" eaLnBrk="1" hangingPunct="1">
              <a:buFont typeface="Wingdings" pitchFamily="2" charset="2"/>
              <a:buNone/>
            </a:pPr>
            <a:r>
              <a:rPr lang="en-US" sz="1800" dirty="0"/>
              <a:t>Where	</a:t>
            </a:r>
            <a:r>
              <a:rPr lang="en-US" sz="1800" dirty="0" err="1"/>
              <a:t>state_code</a:t>
            </a:r>
            <a:r>
              <a:rPr lang="en-US" sz="1800" dirty="0"/>
              <a:t> &lt;&gt; ‘CA’</a:t>
            </a:r>
          </a:p>
          <a:p>
            <a:pPr lvl="2" eaLnBrk="1" hangingPunct="1">
              <a:buFont typeface="Wingdings" pitchFamily="2" charset="2"/>
              <a:buNone/>
            </a:pPr>
            <a:endParaRPr lang="en-US" dirty="0"/>
          </a:p>
          <a:p>
            <a:pPr lvl="2" eaLnBrk="1" hangingPunct="1"/>
            <a:r>
              <a:rPr lang="en-US" dirty="0"/>
              <a:t>Range (BETWEEN, NOT BETWEEN)</a:t>
            </a:r>
          </a:p>
          <a:p>
            <a:pPr lvl="3" eaLnBrk="1" hangingPunct="1">
              <a:buFont typeface="Wingdings" pitchFamily="2" charset="2"/>
              <a:buNone/>
            </a:pPr>
            <a:r>
              <a:rPr lang="en-US" sz="1800" dirty="0"/>
              <a:t>Where	salary </a:t>
            </a:r>
            <a:r>
              <a:rPr lang="en-US" sz="1800" b="1" dirty="0"/>
              <a:t>BETWEEN</a:t>
            </a:r>
            <a:r>
              <a:rPr lang="en-US" sz="1800" dirty="0"/>
              <a:t> 5000 </a:t>
            </a:r>
            <a:r>
              <a:rPr lang="en-US" sz="1800" b="1" dirty="0"/>
              <a:t>and</a:t>
            </a:r>
            <a:r>
              <a:rPr lang="en-US" sz="1800" dirty="0"/>
              <a:t> 10000</a:t>
            </a:r>
          </a:p>
          <a:p>
            <a:pPr lvl="3" eaLnBrk="1" hangingPunct="1">
              <a:buFont typeface="Wingdings" pitchFamily="2" charset="2"/>
              <a:buNone/>
            </a:pPr>
            <a:r>
              <a:rPr lang="en-US" sz="1800" dirty="0"/>
              <a:t>Where	</a:t>
            </a:r>
            <a:r>
              <a:rPr lang="en-US" sz="1800" dirty="0" err="1"/>
              <a:t>order_date</a:t>
            </a:r>
            <a:r>
              <a:rPr lang="en-US" sz="1800" dirty="0"/>
              <a:t> </a:t>
            </a:r>
            <a:r>
              <a:rPr lang="en-US" sz="1800" b="1" dirty="0"/>
              <a:t>BETWEEN</a:t>
            </a:r>
            <a:r>
              <a:rPr lang="en-US" sz="1800" dirty="0"/>
              <a:t> ‘1994-07-01’ </a:t>
            </a:r>
            <a:r>
              <a:rPr lang="en-US" sz="1800" b="1" dirty="0"/>
              <a:t>and</a:t>
            </a:r>
          </a:p>
          <a:p>
            <a:pPr lvl="3" eaLnBrk="1" hangingPunct="1">
              <a:buFont typeface="Wingdings" pitchFamily="2" charset="2"/>
              <a:buNone/>
            </a:pPr>
            <a:r>
              <a:rPr lang="en-US" sz="1800" dirty="0"/>
              <a:t>			‘1994-07-31’</a:t>
            </a:r>
          </a:p>
          <a:p>
            <a:pPr lvl="3" eaLnBrk="1" hangingPunct="1">
              <a:buFont typeface="Wingdings" pitchFamily="2" charset="2"/>
              <a:buNone/>
            </a:pPr>
            <a:endParaRPr lang="en-US" sz="1800" dirty="0"/>
          </a:p>
          <a:p>
            <a:pPr eaLnBrk="1" hangingPunct="1"/>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71216E9-35A9-4C9C-B810-55418E4506E8}" type="slidenum">
              <a:rPr lang="en-US"/>
              <a:pPr>
                <a:defRPr/>
              </a:pPr>
              <a:t>26</a:t>
            </a:fld>
            <a:endParaRPr lang="en-US"/>
          </a:p>
        </p:txBody>
      </p:sp>
      <p:sp>
        <p:nvSpPr>
          <p:cNvPr id="25603" name="Rectangle 2"/>
          <p:cNvSpPr>
            <a:spLocks noGrp="1" noChangeArrowheads="1"/>
          </p:cNvSpPr>
          <p:nvPr>
            <p:ph type="title"/>
          </p:nvPr>
        </p:nvSpPr>
        <p:spPr>
          <a:xfrm>
            <a:off x="534442" y="131547"/>
            <a:ext cx="8915400" cy="865188"/>
          </a:xfrm>
        </p:spPr>
        <p:txBody>
          <a:bodyPr/>
          <a:lstStyle/>
          <a:p>
            <a:pPr eaLnBrk="1" hangingPunct="1"/>
            <a:r>
              <a:rPr lang="en-US" dirty="0"/>
              <a:t>WHERE condition clause</a:t>
            </a:r>
            <a:endParaRPr lang="en-GB" dirty="0"/>
          </a:p>
        </p:txBody>
      </p:sp>
      <p:sp>
        <p:nvSpPr>
          <p:cNvPr id="25604" name="Rectangle 3"/>
          <p:cNvSpPr>
            <a:spLocks noGrp="1" noChangeArrowheads="1"/>
          </p:cNvSpPr>
          <p:nvPr>
            <p:ph type="body" idx="1"/>
          </p:nvPr>
        </p:nvSpPr>
        <p:spPr>
          <a:xfrm>
            <a:off x="506597" y="1087294"/>
            <a:ext cx="8904103" cy="5438050"/>
          </a:xfrm>
        </p:spPr>
        <p:txBody>
          <a:bodyPr/>
          <a:lstStyle/>
          <a:p>
            <a:pPr eaLnBrk="1" hangingPunct="1"/>
            <a:r>
              <a:rPr lang="en-US" dirty="0"/>
              <a:t>5 basic search conditions that can be used in the WHERE clause :</a:t>
            </a:r>
          </a:p>
          <a:p>
            <a:pPr lvl="2" eaLnBrk="1" hangingPunct="1"/>
            <a:r>
              <a:rPr lang="en-US" dirty="0"/>
              <a:t>Set membership (IN, NOT IN)</a:t>
            </a:r>
          </a:p>
          <a:p>
            <a:pPr lvl="3" eaLnBrk="1" hangingPunct="1">
              <a:buFont typeface="Wingdings" pitchFamily="2" charset="2"/>
              <a:buNone/>
            </a:pPr>
            <a:r>
              <a:rPr lang="en-US" sz="1800" dirty="0"/>
              <a:t>Where	position </a:t>
            </a:r>
            <a:r>
              <a:rPr lang="en-US" sz="1800" b="1" dirty="0"/>
              <a:t>IN </a:t>
            </a:r>
            <a:r>
              <a:rPr lang="en-US" sz="1800" dirty="0"/>
              <a:t>(‘Manager’, ‘Deputy Manager’)</a:t>
            </a:r>
          </a:p>
          <a:p>
            <a:pPr lvl="2" eaLnBrk="1" hangingPunct="1"/>
            <a:endParaRPr lang="en-US" dirty="0"/>
          </a:p>
          <a:p>
            <a:pPr lvl="2" eaLnBrk="1" hangingPunct="1"/>
            <a:r>
              <a:rPr lang="en-US" dirty="0"/>
              <a:t>Pattern match (LIKE) with wildcards (%, _)</a:t>
            </a:r>
          </a:p>
          <a:p>
            <a:pPr lvl="3" eaLnBrk="1" hangingPunct="1">
              <a:buFont typeface="Wingdings" pitchFamily="2" charset="2"/>
              <a:buNone/>
            </a:pPr>
            <a:r>
              <a:rPr lang="en-US" sz="1800" dirty="0"/>
              <a:t>Where	address </a:t>
            </a:r>
            <a:r>
              <a:rPr lang="en-US" sz="1800" b="1" dirty="0"/>
              <a:t>LIKE</a:t>
            </a:r>
            <a:r>
              <a:rPr lang="en-US" sz="1800" dirty="0"/>
              <a:t> ‘Ang Mo Kio%’</a:t>
            </a:r>
          </a:p>
          <a:p>
            <a:pPr lvl="3" eaLnBrk="1" hangingPunct="1">
              <a:buFont typeface="Wingdings" pitchFamily="2" charset="2"/>
              <a:buNone/>
            </a:pPr>
            <a:r>
              <a:rPr lang="en-US" sz="1800" dirty="0"/>
              <a:t>Where	</a:t>
            </a:r>
            <a:r>
              <a:rPr lang="en-US" sz="1800" dirty="0" err="1"/>
              <a:t>state_code</a:t>
            </a:r>
            <a:r>
              <a:rPr lang="en-US" sz="1800" b="1" dirty="0"/>
              <a:t> LIKE</a:t>
            </a:r>
            <a:r>
              <a:rPr lang="en-US" sz="1800" dirty="0"/>
              <a:t> ‘_A’</a:t>
            </a:r>
          </a:p>
          <a:p>
            <a:pPr lvl="2" eaLnBrk="1" hangingPunct="1">
              <a:buFont typeface="Wingdings" pitchFamily="2" charset="2"/>
              <a:buNone/>
            </a:pPr>
            <a:endParaRPr lang="en-US" dirty="0"/>
          </a:p>
          <a:p>
            <a:pPr lvl="2" eaLnBrk="1" hangingPunct="1"/>
            <a:r>
              <a:rPr lang="en-US" dirty="0"/>
              <a:t>Null (IS NULL, IS NOT NULL)</a:t>
            </a:r>
          </a:p>
          <a:p>
            <a:pPr lvl="3" eaLnBrk="1" hangingPunct="1">
              <a:buFont typeface="Wingdings" pitchFamily="2" charset="2"/>
              <a:buNone/>
            </a:pPr>
            <a:r>
              <a:rPr lang="en-US" sz="1800" dirty="0"/>
              <a:t>Where	</a:t>
            </a:r>
            <a:r>
              <a:rPr lang="en-US" sz="1800" dirty="0" err="1"/>
              <a:t>ship_instruct</a:t>
            </a:r>
            <a:r>
              <a:rPr lang="en-US" sz="1800" dirty="0"/>
              <a:t> </a:t>
            </a:r>
            <a:r>
              <a:rPr lang="en-US" sz="1800" b="1" dirty="0"/>
              <a:t>IS NULL</a:t>
            </a:r>
          </a:p>
          <a:p>
            <a:pPr lvl="3" eaLnBrk="1" hangingPunct="1">
              <a:buFont typeface="Wingdings" pitchFamily="2" charset="2"/>
              <a:buNone/>
            </a:pPr>
            <a:r>
              <a:rPr lang="en-US" sz="1800" dirty="0"/>
              <a:t>Compare with : where </a:t>
            </a:r>
            <a:r>
              <a:rPr lang="en-US" sz="1800" dirty="0" err="1"/>
              <a:t>ship_instruct</a:t>
            </a:r>
            <a:r>
              <a:rPr lang="en-US" sz="1800" dirty="0"/>
              <a:t> = ‘ ‘, any difference ?</a:t>
            </a:r>
          </a:p>
          <a:p>
            <a:pPr lvl="3" eaLnBrk="1" hangingPunct="1">
              <a:buFont typeface="Wingdings" pitchFamily="2" charset="2"/>
              <a:buNone/>
            </a:pPr>
            <a:endParaRPr lang="en-US" sz="1800" dirty="0"/>
          </a:p>
          <a:p>
            <a:pPr lvl="3" eaLnBrk="1" hangingPunct="1">
              <a:buFont typeface="Wingdings" pitchFamily="2" charset="2"/>
              <a:buNone/>
            </a:pPr>
            <a:endParaRPr lang="en-US" sz="1800" dirty="0"/>
          </a:p>
        </p:txBody>
      </p:sp>
      <p:sp>
        <p:nvSpPr>
          <p:cNvPr id="5" name="TextBox 4">
            <a:extLst>
              <a:ext uri="{FF2B5EF4-FFF2-40B4-BE49-F238E27FC236}">
                <a16:creationId xmlns:a16="http://schemas.microsoft.com/office/drawing/2014/main" id="{F7C5CC32-9A33-425E-8EAB-9C0093F7717D}"/>
              </a:ext>
            </a:extLst>
          </p:cNvPr>
          <p:cNvSpPr txBox="1"/>
          <p:nvPr/>
        </p:nvSpPr>
        <p:spPr>
          <a:xfrm>
            <a:off x="848544" y="5745058"/>
            <a:ext cx="8021532" cy="646331"/>
          </a:xfrm>
          <a:prstGeom prst="rect">
            <a:avLst/>
          </a:prstGeom>
          <a:solidFill>
            <a:schemeClr val="tx2">
              <a:lumMod val="40000"/>
              <a:lumOff val="60000"/>
            </a:schemeClr>
          </a:solidFill>
        </p:spPr>
        <p:txBody>
          <a:bodyPr wrap="square" rtlCol="0">
            <a:spAutoFit/>
          </a:bodyPr>
          <a:lstStyle/>
          <a:p>
            <a:r>
              <a:rPr lang="en-US" dirty="0"/>
              <a:t>Most components of an SQL statement are </a:t>
            </a:r>
            <a:r>
              <a:rPr lang="en-US" b="1" dirty="0">
                <a:solidFill>
                  <a:srgbClr val="FF0000"/>
                </a:solidFill>
              </a:rPr>
              <a:t>case</a:t>
            </a:r>
            <a:r>
              <a:rPr lang="en-US" dirty="0"/>
              <a:t> </a:t>
            </a:r>
            <a:r>
              <a:rPr lang="en-US" b="1" dirty="0">
                <a:solidFill>
                  <a:srgbClr val="FF0000"/>
                </a:solidFill>
              </a:rPr>
              <a:t>insensitive</a:t>
            </a:r>
            <a:r>
              <a:rPr lang="en-US" dirty="0"/>
              <a:t>, except for </a:t>
            </a:r>
            <a:r>
              <a:rPr lang="en-US" b="1" dirty="0">
                <a:solidFill>
                  <a:srgbClr val="FF0000"/>
                </a:solidFill>
              </a:rPr>
              <a:t>literal character data</a:t>
            </a:r>
            <a:r>
              <a:rPr lang="en-US" dirty="0"/>
              <a:t>. (Slide 7)</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604">
                                            <p:txEl>
                                              <p:pRg st="2" end="2"/>
                                            </p:txEl>
                                          </p:spTgt>
                                        </p:tgtEl>
                                        <p:attrNameLst>
                                          <p:attrName>style.visibility</p:attrName>
                                        </p:attrNameLst>
                                      </p:cBhvr>
                                      <p:to>
                                        <p:strVal val="visible"/>
                                      </p:to>
                                    </p:set>
                                    <p:anim calcmode="lin" valueType="num">
                                      <p:cBhvr additive="base">
                                        <p:cTn id="17"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25604">
                                            <p:txEl>
                                              <p:pRg st="5" end="5"/>
                                            </p:txEl>
                                          </p:spTgt>
                                        </p:tgtEl>
                                        <p:attrNameLst>
                                          <p:attrName>style.visibility</p:attrName>
                                        </p:attrNameLst>
                                      </p:cBhvr>
                                      <p:to>
                                        <p:strVal val="visible"/>
                                      </p:to>
                                    </p:set>
                                    <p:anim calcmode="lin" valueType="num">
                                      <p:cBhvr additive="base">
                                        <p:cTn id="25"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4">
                                            <p:txEl>
                                              <p:pRg st="6" end="6"/>
                                            </p:txEl>
                                          </p:spTgt>
                                        </p:tgtEl>
                                        <p:attrNameLst>
                                          <p:attrName>style.visibility</p:attrName>
                                        </p:attrNameLst>
                                      </p:cBhvr>
                                      <p:to>
                                        <p:strVal val="visible"/>
                                      </p:to>
                                    </p:set>
                                    <p:anim calcmode="lin" valueType="num">
                                      <p:cBhvr additive="base">
                                        <p:cTn id="29" dur="500" fill="hold"/>
                                        <p:tgtEl>
                                          <p:spTgt spid="2560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604">
                                            <p:txEl>
                                              <p:pRg st="8" end="8"/>
                                            </p:txEl>
                                          </p:spTgt>
                                        </p:tgtEl>
                                        <p:attrNameLst>
                                          <p:attrName>style.visibility</p:attrName>
                                        </p:attrNameLst>
                                      </p:cBhvr>
                                      <p:to>
                                        <p:strVal val="visible"/>
                                      </p:to>
                                    </p:set>
                                    <p:anim calcmode="lin" valueType="num">
                                      <p:cBhvr additive="base">
                                        <p:cTn id="35" dur="500" fill="hold"/>
                                        <p:tgtEl>
                                          <p:spTgt spid="2560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4">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604">
                                            <p:txEl>
                                              <p:pRg st="9" end="9"/>
                                            </p:txEl>
                                          </p:spTgt>
                                        </p:tgtEl>
                                        <p:attrNameLst>
                                          <p:attrName>style.visibility</p:attrName>
                                        </p:attrNameLst>
                                      </p:cBhvr>
                                      <p:to>
                                        <p:strVal val="visible"/>
                                      </p:to>
                                    </p:set>
                                    <p:anim calcmode="lin" valueType="num">
                                      <p:cBhvr additive="base">
                                        <p:cTn id="39" dur="500" fill="hold"/>
                                        <p:tgtEl>
                                          <p:spTgt spid="25604">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5604">
                                            <p:txEl>
                                              <p:pRg st="10" end="10"/>
                                            </p:txEl>
                                          </p:spTgt>
                                        </p:tgtEl>
                                        <p:attrNameLst>
                                          <p:attrName>style.visibility</p:attrName>
                                        </p:attrNameLst>
                                      </p:cBhvr>
                                      <p:to>
                                        <p:strVal val="visible"/>
                                      </p:to>
                                    </p:set>
                                    <p:animEffect transition="in" filter="barn(inVertical)">
                                      <p:cBhvr>
                                        <p:cTn id="45" dur="500"/>
                                        <p:tgtEl>
                                          <p:spTgt spid="2560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1000" fill="hold"/>
                                        <p:tgtEl>
                                          <p:spTgt spid="5"/>
                                        </p:tgtEl>
                                        <p:attrNameLst>
                                          <p:attrName>ppt_w</p:attrName>
                                        </p:attrNameLst>
                                      </p:cBhvr>
                                      <p:tavLst>
                                        <p:tav tm="0">
                                          <p:val>
                                            <p:fltVal val="0"/>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anim calcmode="lin" valueType="num">
                                      <p:cBhvr>
                                        <p:cTn id="52" dur="1000" fill="hold"/>
                                        <p:tgtEl>
                                          <p:spTgt spid="5"/>
                                        </p:tgtEl>
                                        <p:attrNameLst>
                                          <p:attrName>style.rotation</p:attrName>
                                        </p:attrNameLst>
                                      </p:cBhvr>
                                      <p:tavLst>
                                        <p:tav tm="0">
                                          <p:val>
                                            <p:fltVal val="90"/>
                                          </p:val>
                                        </p:tav>
                                        <p:tav tm="100000">
                                          <p:val>
                                            <p:fltVal val="0"/>
                                          </p:val>
                                        </p:tav>
                                      </p:tavLst>
                                    </p:anim>
                                    <p:animEffect transition="in" filter="fade">
                                      <p:cBhvr>
                                        <p:cTn id="5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A3C1A16-2662-4C7B-9D2E-1F47FAED5744}" type="slidenum">
              <a:rPr lang="en-US"/>
              <a:pPr>
                <a:defRPr/>
              </a:pPr>
              <a:t>27</a:t>
            </a:fld>
            <a:endParaRPr lang="en-US"/>
          </a:p>
        </p:txBody>
      </p:sp>
      <p:sp>
        <p:nvSpPr>
          <p:cNvPr id="26627" name="Rectangle 2"/>
          <p:cNvSpPr>
            <a:spLocks noGrp="1" noChangeArrowheads="1"/>
          </p:cNvSpPr>
          <p:nvPr>
            <p:ph type="title"/>
          </p:nvPr>
        </p:nvSpPr>
        <p:spPr/>
        <p:txBody>
          <a:bodyPr/>
          <a:lstStyle/>
          <a:p>
            <a:pPr eaLnBrk="1" hangingPunct="1"/>
            <a:r>
              <a:rPr lang="en-US"/>
              <a:t>WHERE condition clause</a:t>
            </a:r>
            <a:endParaRPr lang="en-GB"/>
          </a:p>
        </p:txBody>
      </p:sp>
      <p:sp>
        <p:nvSpPr>
          <p:cNvPr id="26628" name="Rectangle 3"/>
          <p:cNvSpPr>
            <a:spLocks noGrp="1" noChangeArrowheads="1"/>
          </p:cNvSpPr>
          <p:nvPr>
            <p:ph type="body" idx="1"/>
          </p:nvPr>
        </p:nvSpPr>
        <p:spPr/>
        <p:txBody>
          <a:bodyPr/>
          <a:lstStyle/>
          <a:p>
            <a:pPr eaLnBrk="1" hangingPunct="1"/>
            <a:r>
              <a:rPr lang="en-US"/>
              <a:t>Two or more conditions can be combined with AND / OR :</a:t>
            </a:r>
          </a:p>
          <a:p>
            <a:pPr eaLnBrk="1" hangingPunct="1"/>
            <a:endParaRPr lang="en-US" sz="2000"/>
          </a:p>
          <a:p>
            <a:pPr lvl="1" eaLnBrk="1" hangingPunct="1">
              <a:buFont typeface="Wingdings" pitchFamily="2" charset="2"/>
              <a:buNone/>
            </a:pPr>
            <a:r>
              <a:rPr lang="en-US" sz="2000"/>
              <a:t>Where	salary &gt; 5000 </a:t>
            </a:r>
            <a:r>
              <a:rPr lang="en-US" sz="2000" b="1"/>
              <a:t>AND</a:t>
            </a:r>
            <a:r>
              <a:rPr lang="en-US" sz="2000"/>
              <a:t> position = ‘Manager’</a:t>
            </a:r>
          </a:p>
          <a:p>
            <a:pPr lvl="1" eaLnBrk="1" hangingPunct="1">
              <a:buFont typeface="Wingdings" pitchFamily="2" charset="2"/>
              <a:buNone/>
            </a:pPr>
            <a:r>
              <a:rPr lang="en-US" sz="2000"/>
              <a:t>Where	order_date IS NULL </a:t>
            </a:r>
            <a:r>
              <a:rPr lang="en-US" sz="2000" b="1"/>
              <a:t>OR</a:t>
            </a:r>
            <a:r>
              <a:rPr lang="en-US" sz="2000"/>
              <a:t> ship_date IS NULL</a:t>
            </a:r>
          </a:p>
          <a:p>
            <a:pPr lvl="3" eaLnBrk="1" hangingPunct="1">
              <a:buFont typeface="Wingdings" pitchFamily="2" charset="2"/>
              <a:buNone/>
            </a:pP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82281F5-6658-43C6-B824-055A887C815E}" type="slidenum">
              <a:rPr lang="en-US"/>
              <a:pPr>
                <a:defRPr/>
              </a:pPr>
              <a:t>28</a:t>
            </a:fld>
            <a:endParaRPr lang="en-US"/>
          </a:p>
        </p:txBody>
      </p:sp>
      <p:sp>
        <p:nvSpPr>
          <p:cNvPr id="27651" name="Rectangle 2"/>
          <p:cNvSpPr>
            <a:spLocks noGrp="1" noChangeArrowheads="1"/>
          </p:cNvSpPr>
          <p:nvPr>
            <p:ph type="title"/>
          </p:nvPr>
        </p:nvSpPr>
        <p:spPr>
          <a:noFill/>
        </p:spPr>
        <p:txBody>
          <a:bodyPr lIns="92075" tIns="46038" rIns="92075" bIns="46038"/>
          <a:lstStyle/>
          <a:p>
            <a:pPr eaLnBrk="1" hangingPunct="1"/>
            <a:r>
              <a:rPr lang="en-US"/>
              <a:t>ORDER BY clause</a:t>
            </a:r>
          </a:p>
        </p:txBody>
      </p:sp>
      <p:sp>
        <p:nvSpPr>
          <p:cNvPr id="27652" name="Rectangle 3"/>
          <p:cNvSpPr>
            <a:spLocks noGrp="1" noChangeArrowheads="1"/>
          </p:cNvSpPr>
          <p:nvPr>
            <p:ph type="body" idx="1"/>
          </p:nvPr>
        </p:nvSpPr>
        <p:spPr>
          <a:xfrm>
            <a:off x="573088" y="1339850"/>
            <a:ext cx="8662987" cy="4387850"/>
          </a:xfrm>
          <a:noFill/>
        </p:spPr>
        <p:txBody>
          <a:bodyPr lIns="92075" tIns="46038" rIns="92075" bIns="46038"/>
          <a:lstStyle/>
          <a:p>
            <a:pPr eaLnBrk="1" hangingPunct="1">
              <a:lnSpc>
                <a:spcPct val="80000"/>
              </a:lnSpc>
            </a:pPr>
            <a:r>
              <a:rPr lang="en-US"/>
              <a:t>To sort the rows in the query result, in ascending or descending order of a column value or a combination of columns</a:t>
            </a:r>
          </a:p>
          <a:p>
            <a:pPr lvl="1" eaLnBrk="1" hangingPunct="1">
              <a:lnSpc>
                <a:spcPct val="80000"/>
              </a:lnSpc>
              <a:buFont typeface="Wingdings" pitchFamily="2" charset="2"/>
              <a:buNone/>
            </a:pPr>
            <a:endParaRPr lang="en-US" i="1"/>
          </a:p>
          <a:p>
            <a:pPr lvl="1" eaLnBrk="1" hangingPunct="1">
              <a:lnSpc>
                <a:spcPct val="80000"/>
              </a:lnSpc>
              <a:buFont typeface="Wingdings" pitchFamily="2" charset="2"/>
              <a:buNone/>
            </a:pPr>
            <a:r>
              <a:rPr lang="en-US" i="1"/>
              <a:t>Syntax :</a:t>
            </a:r>
          </a:p>
          <a:p>
            <a:pPr lvl="1" eaLnBrk="1" hangingPunct="1">
              <a:lnSpc>
                <a:spcPct val="80000"/>
              </a:lnSpc>
              <a:buFont typeface="Wingdings" pitchFamily="2" charset="2"/>
              <a:buNone/>
            </a:pPr>
            <a:r>
              <a:rPr lang="en-US"/>
              <a:t>		[</a:t>
            </a:r>
            <a:r>
              <a:rPr lang="en-GB"/>
              <a:t>order by	</a:t>
            </a:r>
            <a:r>
              <a:rPr lang="en-GB" i="1"/>
              <a:t>column_list</a:t>
            </a:r>
            <a:r>
              <a:rPr lang="en-GB"/>
              <a:t> [desc]</a:t>
            </a:r>
            <a:r>
              <a:rPr lang="en-US"/>
              <a:t>]</a:t>
            </a:r>
          </a:p>
          <a:p>
            <a:pPr lvl="1" eaLnBrk="1" hangingPunct="1">
              <a:lnSpc>
                <a:spcPct val="80000"/>
              </a:lnSpc>
              <a:buFont typeface="Wingdings" pitchFamily="2" charset="2"/>
              <a:buNone/>
            </a:pPr>
            <a:endParaRPr lang="en-US"/>
          </a:p>
          <a:p>
            <a:pPr lvl="1" eaLnBrk="1" hangingPunct="1">
              <a:lnSpc>
                <a:spcPct val="80000"/>
              </a:lnSpc>
              <a:buFont typeface="Wingdings" pitchFamily="2" charset="2"/>
              <a:buNone/>
            </a:pPr>
            <a:r>
              <a:rPr lang="en-US" i="1"/>
              <a:t>where column_list :</a:t>
            </a:r>
          </a:p>
          <a:p>
            <a:pPr lvl="1" eaLnBrk="1" hangingPunct="1">
              <a:lnSpc>
                <a:spcPct val="80000"/>
              </a:lnSpc>
            </a:pPr>
            <a:r>
              <a:rPr lang="en-US"/>
              <a:t>a </a:t>
            </a:r>
            <a:r>
              <a:rPr lang="en-US" u="sng"/>
              <a:t>column name</a:t>
            </a:r>
            <a:r>
              <a:rPr lang="en-US"/>
              <a:t> in the </a:t>
            </a:r>
            <a:r>
              <a:rPr lang="en-US" i="1"/>
              <a:t>select clause</a:t>
            </a:r>
            <a:r>
              <a:rPr lang="en-US"/>
              <a:t>; or</a:t>
            </a:r>
          </a:p>
          <a:p>
            <a:pPr lvl="1" eaLnBrk="1" hangingPunct="1">
              <a:lnSpc>
                <a:spcPct val="80000"/>
              </a:lnSpc>
            </a:pPr>
            <a:r>
              <a:rPr lang="en-US"/>
              <a:t>a </a:t>
            </a:r>
            <a:r>
              <a:rPr lang="en-US" u="sng"/>
              <a:t>column number</a:t>
            </a:r>
            <a:r>
              <a:rPr lang="en-US"/>
              <a:t> (e.g. 1 : the first element in the </a:t>
            </a:r>
            <a:r>
              <a:rPr lang="en-US" i="1"/>
              <a:t>select clause</a:t>
            </a:r>
            <a:r>
              <a:rPr lang="en-US"/>
              <a:t>, 2 : the second element, and so on) </a:t>
            </a:r>
          </a:p>
          <a:p>
            <a:pPr lvl="1" eaLnBrk="1" hangingPunct="1">
              <a:lnSpc>
                <a:spcPct val="80000"/>
              </a:lnSpc>
            </a:pPr>
            <a:endParaRPr lang="en-US"/>
          </a:p>
          <a:p>
            <a:pPr lvl="2" eaLnBrk="1" hangingPunct="1">
              <a:lnSpc>
                <a:spcPct val="80000"/>
              </a:lnSpc>
            </a:pPr>
            <a:r>
              <a:rPr lang="en-US"/>
              <a:t>order by	1, 2 desc</a:t>
            </a:r>
          </a:p>
          <a:p>
            <a:pPr lvl="2" eaLnBrk="1" hangingPunct="1">
              <a:lnSpc>
                <a:spcPct val="80000"/>
              </a:lnSpc>
            </a:pPr>
            <a:r>
              <a:rPr lang="en-US"/>
              <a:t>order by	1 desc,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F6CF30C-939F-454F-A4FA-EF3F5B4DC58F}" type="slidenum">
              <a:rPr lang="en-US"/>
              <a:pPr>
                <a:defRPr/>
              </a:pPr>
              <a:t>29</a:t>
            </a:fld>
            <a:endParaRPr lang="en-US"/>
          </a:p>
        </p:txBody>
      </p:sp>
      <p:sp>
        <p:nvSpPr>
          <p:cNvPr id="28675" name="Rectangle 2"/>
          <p:cNvSpPr>
            <a:spLocks noGrp="1" noChangeArrowheads="1"/>
          </p:cNvSpPr>
          <p:nvPr>
            <p:ph type="title"/>
          </p:nvPr>
        </p:nvSpPr>
        <p:spPr>
          <a:noFill/>
        </p:spPr>
        <p:txBody>
          <a:bodyPr lIns="92075" tIns="46038" rIns="92075" bIns="46038"/>
          <a:lstStyle/>
          <a:p>
            <a:pPr eaLnBrk="1" hangingPunct="1"/>
            <a:r>
              <a:rPr lang="en-US"/>
              <a:t>ORDER BY clause</a:t>
            </a:r>
          </a:p>
        </p:txBody>
      </p:sp>
      <p:sp>
        <p:nvSpPr>
          <p:cNvPr id="28676" name="Rectangle 3"/>
          <p:cNvSpPr>
            <a:spLocks noGrp="1" noChangeArrowheads="1"/>
          </p:cNvSpPr>
          <p:nvPr>
            <p:ph type="body" idx="1"/>
          </p:nvPr>
        </p:nvSpPr>
        <p:spPr>
          <a:xfrm>
            <a:off x="577850" y="1143000"/>
            <a:ext cx="8832850" cy="5105400"/>
          </a:xfrm>
          <a:noFill/>
        </p:spPr>
        <p:txBody>
          <a:bodyPr lIns="92075" tIns="46038" rIns="92075" bIns="46038"/>
          <a:lstStyle/>
          <a:p>
            <a:pPr eaLnBrk="1" hangingPunct="1"/>
            <a:r>
              <a:rPr lang="en-US"/>
              <a:t>Examples :</a:t>
            </a:r>
          </a:p>
          <a:p>
            <a:pPr lvl="1" eaLnBrk="1" hangingPunct="1"/>
            <a:r>
              <a:rPr lang="en-US" sz="1800"/>
              <a:t>Sort in descending order of ZIPCODE :</a:t>
            </a:r>
          </a:p>
          <a:p>
            <a:pPr lvl="2" eaLnBrk="1" hangingPunct="1"/>
            <a:r>
              <a:rPr lang="en-US" sz="1600"/>
              <a:t>SELECT   	*   </a:t>
            </a:r>
          </a:p>
          <a:p>
            <a:pPr lvl="2" eaLnBrk="1" hangingPunct="1">
              <a:buFont typeface="Wingdings" pitchFamily="2" charset="2"/>
              <a:buNone/>
            </a:pPr>
            <a:r>
              <a:rPr lang="en-US" sz="1600"/>
              <a:t>	FROM		CUSTOMER</a:t>
            </a:r>
          </a:p>
          <a:p>
            <a:pPr lvl="2" eaLnBrk="1" hangingPunct="1">
              <a:buFont typeface="Wingdings" pitchFamily="2" charset="2"/>
              <a:buNone/>
            </a:pPr>
            <a:r>
              <a:rPr lang="en-US"/>
              <a:t>	</a:t>
            </a:r>
            <a:r>
              <a:rPr lang="en-US" sz="1600"/>
              <a:t>ORDER BY   	</a:t>
            </a:r>
            <a:r>
              <a:rPr lang="en-US" sz="1600" b="1"/>
              <a:t>ZIPCODE   DESC</a:t>
            </a:r>
            <a:r>
              <a:rPr lang="en-US" sz="1600"/>
              <a:t> ;</a:t>
            </a:r>
          </a:p>
          <a:p>
            <a:pPr lvl="2" eaLnBrk="1" hangingPunct="1">
              <a:buFont typeface="Wingdings" pitchFamily="2" charset="2"/>
              <a:buNone/>
            </a:pPr>
            <a:endParaRPr lang="en-US" sz="1600"/>
          </a:p>
          <a:p>
            <a:pPr lvl="1" eaLnBrk="1" hangingPunct="1"/>
            <a:r>
              <a:rPr lang="en-US" sz="1800"/>
              <a:t>Sort in ascending order of LNAME</a:t>
            </a:r>
          </a:p>
          <a:p>
            <a:pPr lvl="2" eaLnBrk="1" hangingPunct="1"/>
            <a:r>
              <a:rPr lang="en-US" sz="1600"/>
              <a:t>SELECT	ZIPCODE,  LNAME,  FNAME</a:t>
            </a:r>
          </a:p>
          <a:p>
            <a:pPr lvl="2" eaLnBrk="1" hangingPunct="1">
              <a:buFont typeface="Wingdings" pitchFamily="2" charset="2"/>
              <a:buNone/>
            </a:pPr>
            <a:r>
              <a:rPr lang="en-US" sz="1600"/>
              <a:t>	FROM		CUSTOMER</a:t>
            </a:r>
          </a:p>
          <a:p>
            <a:pPr lvl="2" eaLnBrk="1" hangingPunct="1">
              <a:buFont typeface="Wingdings" pitchFamily="2" charset="2"/>
              <a:buNone/>
            </a:pPr>
            <a:r>
              <a:rPr lang="en-US" sz="1600"/>
              <a:t>	ORDER BY	</a:t>
            </a:r>
            <a:r>
              <a:rPr lang="en-US" sz="1600" b="1"/>
              <a:t>2</a:t>
            </a:r>
            <a:r>
              <a:rPr lang="en-US" sz="1600"/>
              <a:t> ;</a:t>
            </a:r>
          </a:p>
          <a:p>
            <a:pPr lvl="2" eaLnBrk="1" hangingPunct="1">
              <a:buFont typeface="Wingdings" pitchFamily="2" charset="2"/>
              <a:buNone/>
            </a:pPr>
            <a:endParaRPr lang="en-US" sz="1600"/>
          </a:p>
          <a:p>
            <a:pPr lvl="1" eaLnBrk="1" hangingPunct="1"/>
            <a:r>
              <a:rPr lang="en-US" sz="1800"/>
              <a:t>Sort in ascending order of SUPPL_CODE, followed by descending order of UNIT_PRICE</a:t>
            </a:r>
          </a:p>
          <a:p>
            <a:pPr lvl="2" eaLnBrk="1" hangingPunct="1"/>
            <a:r>
              <a:rPr lang="en-US" sz="1600"/>
              <a:t>SELECT	*</a:t>
            </a:r>
          </a:p>
          <a:p>
            <a:pPr lvl="2" eaLnBrk="1" hangingPunct="1">
              <a:buFont typeface="Wingdings" pitchFamily="2" charset="2"/>
              <a:buNone/>
            </a:pPr>
            <a:r>
              <a:rPr lang="en-US" sz="1600"/>
              <a:t>	FROM		PRODUCT</a:t>
            </a:r>
          </a:p>
          <a:p>
            <a:pPr lvl="2" eaLnBrk="1" hangingPunct="1">
              <a:buFont typeface="Wingdings" pitchFamily="2" charset="2"/>
              <a:buNone/>
            </a:pPr>
            <a:r>
              <a:rPr lang="en-US" sz="1600"/>
              <a:t>	ORDER BY   	</a:t>
            </a:r>
            <a:r>
              <a:rPr lang="en-US" sz="1600" b="1"/>
              <a:t>SUPPL_CODE,  UNIT_PRICE  DESC</a:t>
            </a:r>
            <a:r>
              <a:rPr lang="en-US" sz="16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EC594EB-3AA2-4185-9463-0A3067B525BD}" type="slidenum">
              <a:rPr lang="en-US"/>
              <a:pPr>
                <a:defRPr/>
              </a:pPr>
              <a:t>3</a:t>
            </a:fld>
            <a:endParaRPr lang="en-US"/>
          </a:p>
        </p:txBody>
      </p:sp>
      <p:sp>
        <p:nvSpPr>
          <p:cNvPr id="6147" name="Rectangle 4"/>
          <p:cNvSpPr>
            <a:spLocks noGrp="1" noChangeArrowheads="1"/>
          </p:cNvSpPr>
          <p:nvPr>
            <p:ph type="title"/>
          </p:nvPr>
        </p:nvSpPr>
        <p:spPr/>
        <p:txBody>
          <a:bodyPr/>
          <a:lstStyle/>
          <a:p>
            <a:pPr eaLnBrk="1" hangingPunct="1"/>
            <a:r>
              <a:rPr lang="en-US"/>
              <a:t>Topics</a:t>
            </a:r>
          </a:p>
        </p:txBody>
      </p:sp>
      <p:sp>
        <p:nvSpPr>
          <p:cNvPr id="6148" name="Rectangle 5"/>
          <p:cNvSpPr>
            <a:spLocks noGrp="1" noChangeArrowheads="1"/>
          </p:cNvSpPr>
          <p:nvPr>
            <p:ph type="body" idx="1"/>
          </p:nvPr>
        </p:nvSpPr>
        <p:spPr/>
        <p:txBody>
          <a:bodyPr/>
          <a:lstStyle/>
          <a:p>
            <a:pPr eaLnBrk="1" hangingPunct="1">
              <a:lnSpc>
                <a:spcPct val="80000"/>
              </a:lnSpc>
            </a:pPr>
            <a:r>
              <a:rPr lang="en-US" dirty="0"/>
              <a:t>In Unit 8a :</a:t>
            </a:r>
          </a:p>
          <a:p>
            <a:pPr lvl="1" eaLnBrk="1" hangingPunct="1">
              <a:lnSpc>
                <a:spcPct val="80000"/>
              </a:lnSpc>
            </a:pPr>
            <a:r>
              <a:rPr lang="en-US" dirty="0"/>
              <a:t>Overview of SQL				</a:t>
            </a:r>
          </a:p>
          <a:p>
            <a:pPr lvl="1" eaLnBrk="1" hangingPunct="1">
              <a:lnSpc>
                <a:spcPct val="80000"/>
              </a:lnSpc>
            </a:pPr>
            <a:r>
              <a:rPr lang="en-US" dirty="0"/>
              <a:t>DML (Querying the database)</a:t>
            </a:r>
          </a:p>
          <a:p>
            <a:pPr lvl="2" eaLnBrk="1" hangingPunct="1">
              <a:lnSpc>
                <a:spcPct val="80000"/>
              </a:lnSpc>
            </a:pPr>
            <a:r>
              <a:rPr lang="en-US" dirty="0"/>
              <a:t>Basic SELECT statement 			</a:t>
            </a:r>
          </a:p>
          <a:p>
            <a:pPr eaLnBrk="1" hangingPunct="1">
              <a:lnSpc>
                <a:spcPct val="80000"/>
              </a:lnSpc>
            </a:pPr>
            <a:r>
              <a:rPr lang="en-US" dirty="0"/>
              <a:t>In Unit 8b :</a:t>
            </a:r>
          </a:p>
          <a:p>
            <a:pPr lvl="1" eaLnBrk="1" hangingPunct="1">
              <a:lnSpc>
                <a:spcPct val="80000"/>
              </a:lnSpc>
            </a:pPr>
            <a:r>
              <a:rPr lang="en-US" dirty="0"/>
              <a:t>DML (Querying the database)</a:t>
            </a:r>
          </a:p>
          <a:p>
            <a:pPr lvl="2" eaLnBrk="1" hangingPunct="1">
              <a:lnSpc>
                <a:spcPct val="80000"/>
              </a:lnSpc>
            </a:pPr>
            <a:r>
              <a:rPr lang="en-US" dirty="0"/>
              <a:t>Advanced SELECT statement</a:t>
            </a:r>
          </a:p>
          <a:p>
            <a:pPr eaLnBrk="1" hangingPunct="1">
              <a:lnSpc>
                <a:spcPct val="80000"/>
              </a:lnSpc>
            </a:pPr>
            <a:r>
              <a:rPr lang="en-US" dirty="0"/>
              <a:t>In Unit 8c :</a:t>
            </a:r>
          </a:p>
          <a:p>
            <a:pPr lvl="1" eaLnBrk="1" hangingPunct="1">
              <a:lnSpc>
                <a:spcPct val="80000"/>
              </a:lnSpc>
            </a:pPr>
            <a:r>
              <a:rPr lang="en-US" dirty="0"/>
              <a:t>DML (Updating the Database) 			</a:t>
            </a:r>
          </a:p>
          <a:p>
            <a:pPr lvl="2" eaLnBrk="1" hangingPunct="1">
              <a:lnSpc>
                <a:spcPct val="80000"/>
              </a:lnSpc>
            </a:pPr>
            <a:r>
              <a:rPr lang="en-US" dirty="0"/>
              <a:t>INSERT statement</a:t>
            </a:r>
          </a:p>
          <a:p>
            <a:pPr lvl="2" eaLnBrk="1" hangingPunct="1">
              <a:lnSpc>
                <a:spcPct val="80000"/>
              </a:lnSpc>
            </a:pPr>
            <a:r>
              <a:rPr lang="en-US" dirty="0"/>
              <a:t>UPDATE statement</a:t>
            </a:r>
          </a:p>
          <a:p>
            <a:pPr lvl="2" eaLnBrk="1" hangingPunct="1">
              <a:lnSpc>
                <a:spcPct val="80000"/>
              </a:lnSpc>
            </a:pPr>
            <a:r>
              <a:rPr lang="en-US" dirty="0"/>
              <a:t>DELETE statement</a:t>
            </a:r>
          </a:p>
          <a:p>
            <a:pPr lvl="1" eaLnBrk="1" hangingPunct="1">
              <a:lnSpc>
                <a:spcPct val="80000"/>
              </a:lnSpc>
            </a:pPr>
            <a:r>
              <a:rPr lang="en-US" dirty="0"/>
              <a:t>DDL (Defining the Database)</a:t>
            </a:r>
          </a:p>
          <a:p>
            <a:pPr lvl="2" eaLnBrk="1" hangingPunct="1">
              <a:lnSpc>
                <a:spcPct val="80000"/>
              </a:lnSpc>
            </a:pPr>
            <a:r>
              <a:rPr lang="en-US" dirty="0"/>
              <a:t>CREATE, ALTER statement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DAB910F-E2A0-49AA-8574-E40AB95B5862}" type="slidenum">
              <a:rPr lang="en-US"/>
              <a:pPr>
                <a:defRPr/>
              </a:pPr>
              <a:t>30</a:t>
            </a:fld>
            <a:endParaRPr lang="en-US"/>
          </a:p>
        </p:txBody>
      </p:sp>
      <p:sp>
        <p:nvSpPr>
          <p:cNvPr id="29699" name="Rectangle 4"/>
          <p:cNvSpPr>
            <a:spLocks noGrp="1" noChangeArrowheads="1"/>
          </p:cNvSpPr>
          <p:nvPr>
            <p:ph type="title"/>
          </p:nvPr>
        </p:nvSpPr>
        <p:spPr/>
        <p:txBody>
          <a:bodyPr/>
          <a:lstStyle/>
          <a:p>
            <a:pPr eaLnBrk="1" hangingPunct="1"/>
            <a:r>
              <a:rPr lang="en-US"/>
              <a:t>Summary</a:t>
            </a:r>
          </a:p>
        </p:txBody>
      </p:sp>
      <p:sp>
        <p:nvSpPr>
          <p:cNvPr id="29700" name="Rectangle 5"/>
          <p:cNvSpPr>
            <a:spLocks noGrp="1" noChangeArrowheads="1"/>
          </p:cNvSpPr>
          <p:nvPr>
            <p:ph type="body" idx="1"/>
          </p:nvPr>
        </p:nvSpPr>
        <p:spPr/>
        <p:txBody>
          <a:bodyPr/>
          <a:lstStyle/>
          <a:p>
            <a:pPr eaLnBrk="1" hangingPunct="1">
              <a:defRPr/>
            </a:pPr>
            <a:r>
              <a:rPr lang="en-US" dirty="0"/>
              <a:t>Basic SELECT statement	</a:t>
            </a:r>
          </a:p>
          <a:p>
            <a:pPr eaLnBrk="1" hangingPunct="1">
              <a:defRPr/>
            </a:pPr>
            <a:endParaRPr lang="en-US" dirty="0"/>
          </a:p>
          <a:p>
            <a:pPr lvl="1" eaLnBrk="1" hangingPunct="1">
              <a:lnSpc>
                <a:spcPct val="70000"/>
              </a:lnSpc>
              <a:buFont typeface="Wingdings" pitchFamily="2" charset="2"/>
              <a:buNone/>
              <a:defRPr/>
            </a:pPr>
            <a:r>
              <a:rPr lang="en-US" sz="2000" b="1" dirty="0"/>
              <a:t>SELECT		</a:t>
            </a:r>
            <a:r>
              <a:rPr lang="en-US" sz="2000" dirty="0"/>
              <a:t>[</a:t>
            </a:r>
            <a:r>
              <a:rPr lang="en-US" sz="2000" b="1" dirty="0"/>
              <a:t>DISTINCT</a:t>
            </a:r>
            <a:r>
              <a:rPr lang="en-US" sz="2000" dirty="0"/>
              <a:t>]  </a:t>
            </a:r>
            <a:r>
              <a:rPr lang="en-US" sz="2000" i="1" dirty="0" err="1"/>
              <a:t>column_list</a:t>
            </a:r>
            <a:endParaRPr lang="en-US" sz="2000" dirty="0"/>
          </a:p>
          <a:p>
            <a:pPr lvl="1" eaLnBrk="1" hangingPunct="1">
              <a:lnSpc>
                <a:spcPct val="70000"/>
              </a:lnSpc>
              <a:buFont typeface="Wingdings" pitchFamily="2" charset="2"/>
              <a:buNone/>
              <a:defRPr/>
            </a:pPr>
            <a:r>
              <a:rPr lang="en-US" sz="2000" b="1" dirty="0"/>
              <a:t>FROM</a:t>
            </a:r>
            <a:r>
              <a:rPr lang="en-US" sz="2000" dirty="0"/>
              <a:t>  		</a:t>
            </a:r>
            <a:r>
              <a:rPr lang="en-US" sz="2000" i="1" dirty="0" err="1"/>
              <a:t>table_name</a:t>
            </a:r>
            <a:endParaRPr lang="en-US" sz="2000" i="1" dirty="0"/>
          </a:p>
          <a:p>
            <a:pPr marL="520700" lvl="1" indent="-228600" eaLnBrk="1" hangingPunct="1">
              <a:lnSpc>
                <a:spcPct val="70000"/>
              </a:lnSpc>
              <a:buFont typeface="Wingdings" pitchFamily="2" charset="2"/>
              <a:buNone/>
              <a:defRPr/>
            </a:pPr>
            <a:r>
              <a:rPr lang="en-GB" sz="2000" dirty="0"/>
              <a:t>{[</a:t>
            </a:r>
            <a:r>
              <a:rPr lang="en-GB" sz="2000" b="1" dirty="0"/>
              <a:t>INNER JOIN 	</a:t>
            </a:r>
            <a:r>
              <a:rPr lang="en-GB" sz="2000" i="1" dirty="0" err="1"/>
              <a:t>table_name</a:t>
            </a:r>
            <a:r>
              <a:rPr lang="en-GB" sz="2000" dirty="0"/>
              <a:t> </a:t>
            </a:r>
            <a:r>
              <a:rPr lang="en-GB" sz="2000" b="1" dirty="0"/>
              <a:t>ON</a:t>
            </a:r>
            <a:r>
              <a:rPr lang="en-GB" sz="2000" dirty="0"/>
              <a:t> </a:t>
            </a:r>
            <a:r>
              <a:rPr lang="en-GB" sz="2000" i="1" dirty="0"/>
              <a:t>condition</a:t>
            </a:r>
            <a:r>
              <a:rPr lang="en-GB" sz="2000" dirty="0"/>
              <a:t>]}</a:t>
            </a:r>
            <a:endParaRPr lang="en-US" sz="2000" dirty="0"/>
          </a:p>
          <a:p>
            <a:pPr lvl="1" eaLnBrk="1" hangingPunct="1">
              <a:lnSpc>
                <a:spcPct val="70000"/>
              </a:lnSpc>
              <a:buFont typeface="Wingdings" pitchFamily="2" charset="2"/>
              <a:buNone/>
              <a:defRPr/>
            </a:pPr>
            <a:r>
              <a:rPr lang="en-US" sz="2000" dirty="0"/>
              <a:t>[</a:t>
            </a:r>
            <a:r>
              <a:rPr lang="en-US" sz="2000" b="1" dirty="0"/>
              <a:t>WHERE</a:t>
            </a:r>
            <a:r>
              <a:rPr lang="en-US" sz="2000" dirty="0"/>
              <a:t>  		</a:t>
            </a:r>
            <a:r>
              <a:rPr lang="en-US" sz="2000" i="1" dirty="0"/>
              <a:t>condition</a:t>
            </a:r>
            <a:r>
              <a:rPr lang="en-US" sz="2000" dirty="0"/>
              <a:t>]</a:t>
            </a:r>
          </a:p>
          <a:p>
            <a:pPr lvl="1" eaLnBrk="1" hangingPunct="1">
              <a:lnSpc>
                <a:spcPct val="80000"/>
              </a:lnSpc>
              <a:buFont typeface="Wingdings" pitchFamily="2" charset="2"/>
              <a:buNone/>
              <a:defRPr/>
            </a:pPr>
            <a:r>
              <a:rPr lang="en-US" sz="2000" dirty="0"/>
              <a:t>[</a:t>
            </a:r>
            <a:r>
              <a:rPr lang="en-US" sz="2000" b="1" dirty="0"/>
              <a:t>ORDER BY</a:t>
            </a:r>
            <a:r>
              <a:rPr lang="en-US" sz="2000" dirty="0"/>
              <a:t> 	</a:t>
            </a:r>
            <a:r>
              <a:rPr lang="en-US" sz="2000" i="1" dirty="0" err="1"/>
              <a:t>column_list</a:t>
            </a:r>
            <a:r>
              <a:rPr lang="en-US" sz="2000" dirty="0"/>
              <a:t> [</a:t>
            </a:r>
            <a:r>
              <a:rPr lang="en-US" sz="2000" b="1" dirty="0"/>
              <a:t>DESC</a:t>
            </a:r>
            <a:r>
              <a:rPr lang="en-US" sz="2000" dirty="0"/>
              <a:t>]]</a:t>
            </a:r>
          </a:p>
          <a:p>
            <a:pPr lvl="1" eaLnBrk="1" hangingPunct="1">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CEA7AC1-6270-4711-BE47-BD5BF49950E7}" type="slidenum">
              <a:rPr lang="en-US"/>
              <a:pPr>
                <a:defRPr/>
              </a:pPr>
              <a:t>31</a:t>
            </a:fld>
            <a:endParaRPr lang="en-US"/>
          </a:p>
        </p:txBody>
      </p:sp>
      <p:sp>
        <p:nvSpPr>
          <p:cNvPr id="30723" name="Rectangle 4"/>
          <p:cNvSpPr>
            <a:spLocks noGrp="1" noChangeArrowheads="1"/>
          </p:cNvSpPr>
          <p:nvPr>
            <p:ph type="title"/>
          </p:nvPr>
        </p:nvSpPr>
        <p:spPr/>
        <p:txBody>
          <a:bodyPr/>
          <a:lstStyle/>
          <a:p>
            <a:pPr eaLnBrk="1" hangingPunct="1"/>
            <a:r>
              <a:rPr lang="en-US"/>
              <a:t>Multiple Tables Queries</a:t>
            </a:r>
            <a:endParaRPr lang="en-GB"/>
          </a:p>
        </p:txBody>
      </p:sp>
      <p:sp>
        <p:nvSpPr>
          <p:cNvPr id="30724" name="Rectangle 5"/>
          <p:cNvSpPr>
            <a:spLocks noGrp="1" noChangeArrowheads="1"/>
          </p:cNvSpPr>
          <p:nvPr>
            <p:ph type="body" idx="1"/>
          </p:nvPr>
        </p:nvSpPr>
        <p:spPr>
          <a:xfrm>
            <a:off x="309563" y="1285875"/>
            <a:ext cx="9417050" cy="4891088"/>
          </a:xfrm>
        </p:spPr>
        <p:txBody>
          <a:bodyPr/>
          <a:lstStyle/>
          <a:p>
            <a:pPr eaLnBrk="1" hangingPunct="1"/>
            <a:r>
              <a:rPr lang="en-US" sz="2400"/>
              <a:t>To obtain information from different tables (e.g. customer table, order table).</a:t>
            </a:r>
          </a:p>
          <a:p>
            <a:pPr lvl="1" eaLnBrk="1" hangingPunct="1"/>
            <a:endParaRPr lang="en-US"/>
          </a:p>
          <a:p>
            <a:pPr eaLnBrk="1" hangingPunct="1"/>
            <a:r>
              <a:rPr lang="en-US" sz="2400"/>
              <a:t>Could use a </a:t>
            </a:r>
            <a:r>
              <a:rPr lang="en-US" sz="2400" u="sng"/>
              <a:t>subquery</a:t>
            </a:r>
            <a:r>
              <a:rPr lang="en-US" sz="2400"/>
              <a:t> or a </a:t>
            </a:r>
            <a:r>
              <a:rPr lang="en-US" sz="2400" u="sng"/>
              <a:t>join</a:t>
            </a:r>
            <a:r>
              <a:rPr lang="en-US" sz="2400"/>
              <a:t>.</a:t>
            </a:r>
          </a:p>
          <a:p>
            <a:pPr lvl="1" eaLnBrk="1" hangingPunct="1"/>
            <a:endParaRPr lang="en-US"/>
          </a:p>
          <a:p>
            <a:pPr eaLnBrk="1" hangingPunct="1"/>
            <a:r>
              <a:rPr lang="en-US" sz="2400"/>
              <a:t>Example (List all the orders made by customers) :</a:t>
            </a:r>
          </a:p>
          <a:p>
            <a:pPr eaLnBrk="1" hangingPunct="1"/>
            <a:endParaRPr lang="en-US" sz="2400"/>
          </a:p>
          <a:p>
            <a:pPr lvl="2" eaLnBrk="1" hangingPunct="1"/>
            <a:r>
              <a:rPr lang="en-GB"/>
              <a:t>Select	  fname, order_num</a:t>
            </a:r>
          </a:p>
          <a:p>
            <a:pPr lvl="2" eaLnBrk="1" hangingPunct="1">
              <a:buFont typeface="Wingdings" pitchFamily="2" charset="2"/>
              <a:buNone/>
            </a:pPr>
            <a:r>
              <a:rPr lang="en-GB"/>
              <a:t>	From		  customer c</a:t>
            </a:r>
          </a:p>
          <a:p>
            <a:pPr lvl="2" eaLnBrk="1" hangingPunct="1">
              <a:buFont typeface="Wingdings" pitchFamily="2" charset="2"/>
              <a:buNone/>
            </a:pPr>
            <a:r>
              <a:rPr lang="en-GB"/>
              <a:t>   </a:t>
            </a:r>
            <a:r>
              <a:rPr lang="en-GB" b="1"/>
              <a:t>Inner Join</a:t>
            </a:r>
            <a:r>
              <a:rPr lang="en-GB"/>
              <a:t>   orders o </a:t>
            </a:r>
          </a:p>
          <a:p>
            <a:pPr lvl="2" eaLnBrk="1" hangingPunct="1">
              <a:buFont typeface="Wingdings" pitchFamily="2" charset="2"/>
              <a:buNone/>
            </a:pPr>
            <a:r>
              <a:rPr lang="en-GB" b="1"/>
              <a:t>   On</a:t>
            </a:r>
            <a:r>
              <a:rPr lang="en-GB"/>
              <a:t>		  c.customer_num=o.customer_num;</a:t>
            </a:r>
          </a:p>
          <a:p>
            <a:pPr lvl="1" eaLnBrk="1" hangingPunct="1"/>
            <a:endParaRPr lang="en-US"/>
          </a:p>
          <a:p>
            <a:pPr lvl="2" eaLnBrk="1" hangingPunct="1"/>
            <a:endParaRPr lang="en-US"/>
          </a:p>
          <a:p>
            <a:pPr lvl="1" eaLnBrk="1" hangingPunct="1"/>
            <a:endParaRPr lang="en-US"/>
          </a:p>
          <a:p>
            <a:pPr lvl="2" eaLnBrk="1" hangingPunct="1"/>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7"/>
          <p:cNvSpPr>
            <a:spLocks noGrp="1"/>
          </p:cNvSpPr>
          <p:nvPr>
            <p:ph type="sldNum" sz="quarter" idx="12"/>
          </p:nvPr>
        </p:nvSpPr>
        <p:spPr/>
        <p:txBody>
          <a:bodyPr/>
          <a:lstStyle/>
          <a:p>
            <a:pPr>
              <a:defRPr/>
            </a:pPr>
            <a:fld id="{4994DC0A-091B-44AE-B48A-D5233C8DBAE2}" type="slidenum">
              <a:rPr lang="en-US"/>
              <a:pPr>
                <a:defRPr/>
              </a:pPr>
              <a:t>32</a:t>
            </a:fld>
            <a:endParaRPr lang="en-US"/>
          </a:p>
        </p:txBody>
      </p:sp>
      <p:sp>
        <p:nvSpPr>
          <p:cNvPr id="1030" name="Rectangle 8"/>
          <p:cNvSpPr>
            <a:spLocks noGrp="1" noChangeArrowheads="1"/>
          </p:cNvSpPr>
          <p:nvPr>
            <p:ph type="title"/>
          </p:nvPr>
        </p:nvSpPr>
        <p:spPr>
          <a:xfrm>
            <a:off x="531813" y="116682"/>
            <a:ext cx="8915400" cy="865188"/>
          </a:xfrm>
        </p:spPr>
        <p:txBody>
          <a:bodyPr/>
          <a:lstStyle/>
          <a:p>
            <a:pPr eaLnBrk="1" hangingPunct="1"/>
            <a:r>
              <a:rPr lang="en-US"/>
              <a:t>Multiple Tables Queries</a:t>
            </a:r>
            <a:endParaRPr lang="en-GB"/>
          </a:p>
        </p:txBody>
      </p:sp>
      <p:graphicFrame>
        <p:nvGraphicFramePr>
          <p:cNvPr id="1026" name="Object 4"/>
          <p:cNvGraphicFramePr>
            <a:graphicFrameLocks noGrp="1" noChangeAspect="1"/>
          </p:cNvGraphicFramePr>
          <p:nvPr>
            <p:ph sz="half" idx="1"/>
          </p:nvPr>
        </p:nvGraphicFramePr>
        <p:xfrm>
          <a:off x="4452938" y="1928813"/>
          <a:ext cx="5080000" cy="1743075"/>
        </p:xfrm>
        <a:graphic>
          <a:graphicData uri="http://schemas.openxmlformats.org/presentationml/2006/ole">
            <mc:AlternateContent xmlns:mc="http://schemas.openxmlformats.org/markup-compatibility/2006">
              <mc:Choice xmlns:v="urn:schemas-microsoft-com:vml" Requires="v">
                <p:oleObj spid="_x0000_s1122" name="Worksheet" r:id="rId4" imgW="4524275" imgH="1552475" progId="Excel.Sheet.8">
                  <p:embed/>
                </p:oleObj>
              </mc:Choice>
              <mc:Fallback>
                <p:oleObj name="Worksheet" r:id="rId4" imgW="4524275" imgH="1552475" progId="Excel.Shee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8" y="1928813"/>
                        <a:ext cx="50800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7"/>
          <p:cNvGraphicFramePr>
            <a:graphicFrameLocks noGrp="1" noChangeAspect="1"/>
          </p:cNvGraphicFramePr>
          <p:nvPr>
            <p:ph sz="quarter" idx="2"/>
          </p:nvPr>
        </p:nvGraphicFramePr>
        <p:xfrm>
          <a:off x="776288" y="1989138"/>
          <a:ext cx="2924175" cy="1633537"/>
        </p:xfrm>
        <a:graphic>
          <a:graphicData uri="http://schemas.openxmlformats.org/presentationml/2006/ole">
            <mc:AlternateContent xmlns:mc="http://schemas.openxmlformats.org/markup-compatibility/2006">
              <mc:Choice xmlns:v="urn:schemas-microsoft-com:vml" Requires="v">
                <p:oleObj spid="_x0000_s1123" name="Worksheet" r:id="rId6" imgW="2371825" imgH="1552475" progId="Excel.Sheet.8">
                  <p:embed/>
                </p:oleObj>
              </mc:Choice>
              <mc:Fallback>
                <p:oleObj name="Worksheet" r:id="rId6" imgW="2371825" imgH="1552475" progId="Excel.Sheet.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288" y="1989138"/>
                        <a:ext cx="2924175" cy="16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18"/>
          <p:cNvGraphicFramePr>
            <a:graphicFrameLocks noGrp="1" noChangeAspect="1"/>
          </p:cNvGraphicFramePr>
          <p:nvPr>
            <p:ph sz="quarter" idx="3"/>
          </p:nvPr>
        </p:nvGraphicFramePr>
        <p:xfrm>
          <a:off x="1181100" y="4724400"/>
          <a:ext cx="8293100" cy="1600200"/>
        </p:xfrm>
        <a:graphic>
          <a:graphicData uri="http://schemas.openxmlformats.org/presentationml/2006/ole">
            <mc:AlternateContent xmlns:mc="http://schemas.openxmlformats.org/markup-compatibility/2006">
              <mc:Choice xmlns:v="urn:schemas-microsoft-com:vml" Requires="v">
                <p:oleObj spid="_x0000_s1124" name="Worksheet" r:id="rId8" imgW="7972525" imgH="1533625" progId="Excel.Sheet.8">
                  <p:embed/>
                </p:oleObj>
              </mc:Choice>
              <mc:Fallback>
                <p:oleObj name="Worksheet" r:id="rId8" imgW="7972525" imgH="1533625" progId="Excel.Sheet.8">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1100" y="4724400"/>
                        <a:ext cx="82931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Text Box 20"/>
          <p:cNvSpPr txBox="1">
            <a:spLocks noChangeArrowheads="1"/>
          </p:cNvSpPr>
          <p:nvPr/>
        </p:nvSpPr>
        <p:spPr bwMode="auto">
          <a:xfrm>
            <a:off x="6176963" y="1412875"/>
            <a:ext cx="1120775" cy="366713"/>
          </a:xfrm>
          <a:prstGeom prst="rect">
            <a:avLst/>
          </a:prstGeom>
          <a:noFill/>
          <a:ln w="12700">
            <a:noFill/>
            <a:miter lim="800000"/>
            <a:headEnd type="none" w="sm" len="sm"/>
            <a:tailEnd type="none" w="sm" len="sm"/>
          </a:ln>
        </p:spPr>
        <p:txBody>
          <a:bodyPr>
            <a:spAutoFit/>
          </a:bodyPr>
          <a:lstStyle/>
          <a:p>
            <a:pPr algn="r"/>
            <a:r>
              <a:rPr lang="en-GB" dirty="0">
                <a:latin typeface="News Gothic MT" charset="0"/>
              </a:rPr>
              <a:t>Orders</a:t>
            </a:r>
          </a:p>
        </p:txBody>
      </p:sp>
      <p:sp>
        <p:nvSpPr>
          <p:cNvPr id="1032" name="Text Box 21"/>
          <p:cNvSpPr txBox="1">
            <a:spLocks noChangeArrowheads="1"/>
          </p:cNvSpPr>
          <p:nvPr/>
        </p:nvSpPr>
        <p:spPr bwMode="auto">
          <a:xfrm>
            <a:off x="704850" y="1628775"/>
            <a:ext cx="1460500" cy="366713"/>
          </a:xfrm>
          <a:prstGeom prst="rect">
            <a:avLst/>
          </a:prstGeom>
          <a:noFill/>
          <a:ln w="12700">
            <a:noFill/>
            <a:miter lim="800000"/>
            <a:headEnd type="none" w="sm" len="sm"/>
            <a:tailEnd type="none" w="sm" len="sm"/>
          </a:ln>
        </p:spPr>
        <p:txBody>
          <a:bodyPr>
            <a:spAutoFit/>
          </a:bodyPr>
          <a:lstStyle/>
          <a:p>
            <a:pPr algn="r"/>
            <a:r>
              <a:rPr lang="en-GB">
                <a:latin typeface="News Gothic MT" charset="0"/>
              </a:rPr>
              <a:t>Customer</a:t>
            </a:r>
          </a:p>
        </p:txBody>
      </p:sp>
      <p:sp>
        <p:nvSpPr>
          <p:cNvPr id="1033" name="Rectangle 23"/>
          <p:cNvSpPr>
            <a:spLocks noChangeArrowheads="1"/>
          </p:cNvSpPr>
          <p:nvPr/>
        </p:nvSpPr>
        <p:spPr bwMode="auto">
          <a:xfrm>
            <a:off x="584200" y="1125538"/>
            <a:ext cx="8347075" cy="574675"/>
          </a:xfrm>
          <a:prstGeom prst="rect">
            <a:avLst/>
          </a:prstGeom>
          <a:noFill/>
          <a:ln w="9525">
            <a:noFill/>
            <a:miter lim="800000"/>
            <a:headEnd/>
            <a:tailEnd/>
          </a:ln>
        </p:spPr>
        <p:txBody>
          <a:bodyPr lIns="92075" tIns="46038" rIns="92075" bIns="46038"/>
          <a:lstStyle/>
          <a:p>
            <a:pPr marL="342900" indent="-342900" eaLnBrk="1" hangingPunct="1">
              <a:spcBef>
                <a:spcPct val="20000"/>
              </a:spcBef>
              <a:buClr>
                <a:schemeClr val="bg2"/>
              </a:buClr>
              <a:buSzPct val="75000"/>
              <a:buFont typeface="Wingdings" pitchFamily="2" charset="2"/>
              <a:buChar char="p"/>
            </a:pPr>
            <a:r>
              <a:rPr lang="en-US" sz="2800" dirty="0">
                <a:latin typeface="Verdana" pitchFamily="34" charset="0"/>
              </a:rPr>
              <a:t>Joining Tables</a:t>
            </a:r>
            <a:endParaRPr lang="en-GB" sz="2600" dirty="0">
              <a:latin typeface="Verdana" pitchFamily="34" charset="0"/>
            </a:endParaRPr>
          </a:p>
        </p:txBody>
      </p:sp>
      <p:sp>
        <p:nvSpPr>
          <p:cNvPr id="1034" name="Rectangle 29"/>
          <p:cNvSpPr>
            <a:spLocks noChangeArrowheads="1"/>
          </p:cNvSpPr>
          <p:nvPr/>
        </p:nvSpPr>
        <p:spPr bwMode="auto">
          <a:xfrm>
            <a:off x="4208463" y="4292600"/>
            <a:ext cx="2106612" cy="288925"/>
          </a:xfrm>
          <a:prstGeom prst="rect">
            <a:avLst/>
          </a:prstGeom>
          <a:noFill/>
          <a:ln w="9525">
            <a:noFill/>
            <a:miter lim="800000"/>
            <a:headEnd/>
            <a:tailEnd/>
          </a:ln>
        </p:spPr>
        <p:txBody>
          <a:bodyPr lIns="92075" tIns="46038" rIns="92075" bIns="46038"/>
          <a:lstStyle/>
          <a:p>
            <a:pPr marL="342900" indent="-342900" eaLnBrk="1" hangingPunct="1">
              <a:spcBef>
                <a:spcPct val="20000"/>
              </a:spcBef>
              <a:buClr>
                <a:schemeClr val="bg2"/>
              </a:buClr>
              <a:buSzPct val="75000"/>
              <a:buFont typeface="Wingdings" pitchFamily="2" charset="2"/>
              <a:buNone/>
            </a:pPr>
            <a:r>
              <a:rPr lang="en-GB" sz="2000" b="1" dirty="0">
                <a:latin typeface="Verdana" pitchFamily="34" charset="0"/>
              </a:rPr>
              <a:t>Result</a:t>
            </a:r>
          </a:p>
        </p:txBody>
      </p:sp>
      <p:sp>
        <p:nvSpPr>
          <p:cNvPr id="1035" name="AutoShape 31"/>
          <p:cNvSpPr>
            <a:spLocks noChangeArrowheads="1"/>
          </p:cNvSpPr>
          <p:nvPr/>
        </p:nvSpPr>
        <p:spPr bwMode="auto">
          <a:xfrm>
            <a:off x="3683795" y="4302615"/>
            <a:ext cx="390525" cy="360363"/>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grpSp>
        <p:nvGrpSpPr>
          <p:cNvPr id="5" name="Group 4">
            <a:extLst>
              <a:ext uri="{FF2B5EF4-FFF2-40B4-BE49-F238E27FC236}">
                <a16:creationId xmlns:a16="http://schemas.microsoft.com/office/drawing/2014/main" id="{ABBBC67C-C548-4D30-9C1A-1A93D7D1593A}"/>
              </a:ext>
            </a:extLst>
          </p:cNvPr>
          <p:cNvGrpSpPr/>
          <p:nvPr/>
        </p:nvGrpSpPr>
        <p:grpSpPr>
          <a:xfrm>
            <a:off x="3584575" y="2347913"/>
            <a:ext cx="954087" cy="1081087"/>
            <a:chOff x="3584575" y="2347913"/>
            <a:chExt cx="954087" cy="1081087"/>
          </a:xfrm>
        </p:grpSpPr>
        <p:sp>
          <p:nvSpPr>
            <p:cNvPr id="1041" name="Line 40"/>
            <p:cNvSpPr>
              <a:spLocks noChangeShapeType="1"/>
            </p:cNvSpPr>
            <p:nvPr/>
          </p:nvSpPr>
          <p:spPr bwMode="auto">
            <a:xfrm flipV="1">
              <a:off x="3584575" y="2347913"/>
              <a:ext cx="912813" cy="73025"/>
            </a:xfrm>
            <a:prstGeom prst="line">
              <a:avLst/>
            </a:prstGeom>
            <a:noFill/>
            <a:ln w="28575">
              <a:solidFill>
                <a:srgbClr val="FF3300"/>
              </a:solidFill>
              <a:round/>
              <a:headEnd type="none" w="sm" len="sm"/>
              <a:tailEnd type="triangle" w="sm" len="sm"/>
            </a:ln>
          </p:spPr>
          <p:txBody>
            <a:bodyPr/>
            <a:lstStyle/>
            <a:p>
              <a:endParaRPr lang="en-US"/>
            </a:p>
          </p:txBody>
        </p:sp>
        <p:sp>
          <p:nvSpPr>
            <p:cNvPr id="1042" name="Line 41"/>
            <p:cNvSpPr>
              <a:spLocks noChangeShapeType="1"/>
            </p:cNvSpPr>
            <p:nvPr/>
          </p:nvSpPr>
          <p:spPr bwMode="auto">
            <a:xfrm>
              <a:off x="3657600" y="2420938"/>
              <a:ext cx="790575" cy="215900"/>
            </a:xfrm>
            <a:prstGeom prst="line">
              <a:avLst/>
            </a:prstGeom>
            <a:noFill/>
            <a:ln w="28575">
              <a:solidFill>
                <a:srgbClr val="FF3300"/>
              </a:solidFill>
              <a:round/>
              <a:headEnd type="none" w="sm" len="sm"/>
              <a:tailEnd type="triangle" w="sm" len="sm"/>
            </a:ln>
          </p:spPr>
          <p:txBody>
            <a:bodyPr/>
            <a:lstStyle/>
            <a:p>
              <a:endParaRPr lang="en-US"/>
            </a:p>
          </p:txBody>
        </p:sp>
        <p:sp>
          <p:nvSpPr>
            <p:cNvPr id="1043" name="Line 42"/>
            <p:cNvSpPr>
              <a:spLocks noChangeShapeType="1"/>
            </p:cNvSpPr>
            <p:nvPr/>
          </p:nvSpPr>
          <p:spPr bwMode="auto">
            <a:xfrm>
              <a:off x="3584575" y="2708275"/>
              <a:ext cx="839788" cy="215900"/>
            </a:xfrm>
            <a:prstGeom prst="line">
              <a:avLst/>
            </a:prstGeom>
            <a:noFill/>
            <a:ln w="28575">
              <a:solidFill>
                <a:srgbClr val="0000FF"/>
              </a:solidFill>
              <a:round/>
              <a:headEnd type="none" w="sm" len="sm"/>
              <a:tailEnd type="triangle" w="sm" len="sm"/>
            </a:ln>
          </p:spPr>
          <p:txBody>
            <a:bodyPr/>
            <a:lstStyle/>
            <a:p>
              <a:endParaRPr lang="en-US"/>
            </a:p>
          </p:txBody>
        </p:sp>
        <p:sp>
          <p:nvSpPr>
            <p:cNvPr id="1044" name="Line 43"/>
            <p:cNvSpPr>
              <a:spLocks noChangeShapeType="1"/>
            </p:cNvSpPr>
            <p:nvPr/>
          </p:nvSpPr>
          <p:spPr bwMode="auto">
            <a:xfrm>
              <a:off x="3584575" y="2997200"/>
              <a:ext cx="768350" cy="215900"/>
            </a:xfrm>
            <a:prstGeom prst="line">
              <a:avLst/>
            </a:prstGeom>
            <a:noFill/>
            <a:ln w="28575">
              <a:solidFill>
                <a:schemeClr val="hlink"/>
              </a:solidFill>
              <a:round/>
              <a:headEnd type="none" w="sm" len="sm"/>
              <a:tailEnd type="triangle" w="sm" len="sm"/>
            </a:ln>
          </p:spPr>
          <p:txBody>
            <a:bodyPr/>
            <a:lstStyle/>
            <a:p>
              <a:endParaRPr lang="en-US"/>
            </a:p>
          </p:txBody>
        </p:sp>
        <p:sp>
          <p:nvSpPr>
            <p:cNvPr id="1045" name="Line 44"/>
            <p:cNvSpPr>
              <a:spLocks noChangeShapeType="1"/>
            </p:cNvSpPr>
            <p:nvPr/>
          </p:nvSpPr>
          <p:spPr bwMode="auto">
            <a:xfrm>
              <a:off x="3632199" y="3429000"/>
              <a:ext cx="906463" cy="0"/>
            </a:xfrm>
            <a:prstGeom prst="line">
              <a:avLst/>
            </a:prstGeom>
            <a:noFill/>
            <a:ln w="28575">
              <a:solidFill>
                <a:schemeClr val="folHlink"/>
              </a:solidFill>
              <a:round/>
              <a:headEnd type="none" w="sm" len="sm"/>
              <a:tailEnd type="triangle" w="sm" len="sm"/>
            </a:ln>
          </p:spPr>
          <p:txBody>
            <a:bodyPr/>
            <a:lstStyle/>
            <a:p>
              <a:endParaRPr lang="en-US"/>
            </a:p>
          </p:txBody>
        </p:sp>
      </p:grpSp>
      <p:sp>
        <p:nvSpPr>
          <p:cNvPr id="22" name="Oval 21"/>
          <p:cNvSpPr>
            <a:spLocks noChangeArrowheads="1"/>
          </p:cNvSpPr>
          <p:nvPr/>
        </p:nvSpPr>
        <p:spPr bwMode="auto">
          <a:xfrm>
            <a:off x="2881313" y="4572000"/>
            <a:ext cx="857250" cy="2071688"/>
          </a:xfrm>
          <a:prstGeom prst="ellipse">
            <a:avLst/>
          </a:prstGeom>
          <a:noFill/>
          <a:ln w="12700" algn="ctr">
            <a:solidFill>
              <a:schemeClr val="tx1"/>
            </a:solidFill>
            <a:round/>
            <a:headEnd type="none" w="sm" len="sm"/>
            <a:tailEnd type="none" w="sm" len="sm"/>
          </a:ln>
        </p:spPr>
        <p:txBody>
          <a:bodyPr/>
          <a:lstStyle/>
          <a:p>
            <a:endParaRPr lang="en-US"/>
          </a:p>
        </p:txBody>
      </p:sp>
      <p:sp>
        <p:nvSpPr>
          <p:cNvPr id="23" name="Oval 22"/>
          <p:cNvSpPr>
            <a:spLocks noChangeArrowheads="1"/>
          </p:cNvSpPr>
          <p:nvPr/>
        </p:nvSpPr>
        <p:spPr bwMode="auto">
          <a:xfrm>
            <a:off x="5738813" y="4500563"/>
            <a:ext cx="857250" cy="2071687"/>
          </a:xfrm>
          <a:prstGeom prst="ellipse">
            <a:avLst/>
          </a:prstGeom>
          <a:noFill/>
          <a:ln w="12700" algn="ctr">
            <a:solidFill>
              <a:schemeClr val="tx1"/>
            </a:solidFill>
            <a:round/>
            <a:headEnd type="none" w="sm" len="sm"/>
            <a:tailEnd type="none" w="sm" len="sm"/>
          </a:ln>
        </p:spPr>
        <p:txBody>
          <a:bodyPr/>
          <a:lstStyle/>
          <a:p>
            <a:endParaRPr lang="en-US"/>
          </a:p>
        </p:txBody>
      </p:sp>
      <p:grpSp>
        <p:nvGrpSpPr>
          <p:cNvPr id="7" name="Group 6">
            <a:extLst>
              <a:ext uri="{FF2B5EF4-FFF2-40B4-BE49-F238E27FC236}">
                <a16:creationId xmlns:a16="http://schemas.microsoft.com/office/drawing/2014/main" id="{948A5517-8DAE-422E-B586-3EBC36FA6A9A}"/>
              </a:ext>
            </a:extLst>
          </p:cNvPr>
          <p:cNvGrpSpPr/>
          <p:nvPr/>
        </p:nvGrpSpPr>
        <p:grpSpPr>
          <a:xfrm>
            <a:off x="238125" y="3683751"/>
            <a:ext cx="9072563" cy="1004137"/>
            <a:chOff x="238125" y="3683751"/>
            <a:chExt cx="9072563" cy="1004137"/>
          </a:xfrm>
        </p:grpSpPr>
        <p:sp>
          <p:nvSpPr>
            <p:cNvPr id="1039" name="Rectangle 38"/>
            <p:cNvSpPr>
              <a:spLocks noChangeArrowheads="1"/>
            </p:cNvSpPr>
            <p:nvPr/>
          </p:nvSpPr>
          <p:spPr bwMode="auto">
            <a:xfrm>
              <a:off x="1857375" y="3915814"/>
              <a:ext cx="5440363" cy="503238"/>
            </a:xfrm>
            <a:prstGeom prst="rect">
              <a:avLst/>
            </a:prstGeom>
            <a:noFill/>
            <a:ln w="9525">
              <a:noFill/>
              <a:miter lim="800000"/>
              <a:headEnd/>
              <a:tailEnd/>
            </a:ln>
          </p:spPr>
          <p:txBody>
            <a:bodyPr lIns="92075" tIns="46038" rIns="92075" bIns="46038"/>
            <a:lstStyle/>
            <a:p>
              <a:pPr marL="342900" indent="-342900" eaLnBrk="1" hangingPunct="1">
                <a:spcBef>
                  <a:spcPct val="20000"/>
                </a:spcBef>
                <a:buClr>
                  <a:schemeClr val="bg2"/>
                </a:buClr>
                <a:buSzPct val="75000"/>
                <a:buFont typeface="Wingdings" pitchFamily="2" charset="2"/>
                <a:buNone/>
              </a:pPr>
              <a:r>
                <a:rPr lang="en-GB" sz="2000" b="1" dirty="0" err="1">
                  <a:latin typeface="Verdana" pitchFamily="34" charset="0"/>
                </a:rPr>
                <a:t>c.customer_num</a:t>
              </a:r>
              <a:r>
                <a:rPr lang="en-GB" sz="2000" b="1" dirty="0">
                  <a:latin typeface="Verdana" pitchFamily="34" charset="0"/>
                </a:rPr>
                <a:t> = </a:t>
              </a:r>
              <a:r>
                <a:rPr lang="en-GB" sz="2000" b="1" dirty="0" err="1">
                  <a:latin typeface="Verdana" pitchFamily="34" charset="0"/>
                </a:rPr>
                <a:t>o.customer_num</a:t>
              </a:r>
              <a:endParaRPr lang="en-GB" sz="2000" b="1" dirty="0">
                <a:latin typeface="Verdana" pitchFamily="34" charset="0"/>
              </a:endParaRPr>
            </a:p>
          </p:txBody>
        </p:sp>
        <p:grpSp>
          <p:nvGrpSpPr>
            <p:cNvPr id="6" name="Group 5">
              <a:extLst>
                <a:ext uri="{FF2B5EF4-FFF2-40B4-BE49-F238E27FC236}">
                  <a16:creationId xmlns:a16="http://schemas.microsoft.com/office/drawing/2014/main" id="{9D6522C5-ED59-4D61-9D7E-5312A557DA52}"/>
                </a:ext>
              </a:extLst>
            </p:cNvPr>
            <p:cNvGrpSpPr/>
            <p:nvPr/>
          </p:nvGrpSpPr>
          <p:grpSpPr>
            <a:xfrm>
              <a:off x="1789113" y="3683751"/>
              <a:ext cx="3041650" cy="288925"/>
              <a:chOff x="1497012" y="3599180"/>
              <a:chExt cx="3041650" cy="288925"/>
            </a:xfrm>
          </p:grpSpPr>
          <p:sp>
            <p:nvSpPr>
              <p:cNvPr id="1036" name="Line 35"/>
              <p:cNvSpPr>
                <a:spLocks noChangeShapeType="1"/>
              </p:cNvSpPr>
              <p:nvPr/>
            </p:nvSpPr>
            <p:spPr bwMode="auto">
              <a:xfrm>
                <a:off x="4538662" y="3599180"/>
                <a:ext cx="0" cy="142875"/>
              </a:xfrm>
              <a:prstGeom prst="line">
                <a:avLst/>
              </a:prstGeom>
              <a:noFill/>
              <a:ln w="12700">
                <a:solidFill>
                  <a:schemeClr val="hlink"/>
                </a:solidFill>
                <a:round/>
                <a:headEnd type="none" w="sm" len="sm"/>
                <a:tailEnd type="none" w="sm" len="sm"/>
              </a:ln>
            </p:spPr>
            <p:txBody>
              <a:bodyPr/>
              <a:lstStyle/>
              <a:p>
                <a:endParaRPr lang="en-US"/>
              </a:p>
            </p:txBody>
          </p:sp>
          <p:sp>
            <p:nvSpPr>
              <p:cNvPr id="1037" name="Line 36"/>
              <p:cNvSpPr>
                <a:spLocks noChangeShapeType="1"/>
              </p:cNvSpPr>
              <p:nvPr/>
            </p:nvSpPr>
            <p:spPr bwMode="auto">
              <a:xfrm flipH="1">
                <a:off x="1497012" y="3743643"/>
                <a:ext cx="3041650" cy="0"/>
              </a:xfrm>
              <a:prstGeom prst="line">
                <a:avLst/>
              </a:prstGeom>
              <a:noFill/>
              <a:ln w="12700">
                <a:solidFill>
                  <a:schemeClr val="hlink"/>
                </a:solidFill>
                <a:round/>
                <a:headEnd type="none" w="sm" len="sm"/>
                <a:tailEnd type="none" w="sm" len="sm"/>
              </a:ln>
            </p:spPr>
            <p:txBody>
              <a:bodyPr/>
              <a:lstStyle/>
              <a:p>
                <a:endParaRPr lang="en-US"/>
              </a:p>
            </p:txBody>
          </p:sp>
          <p:sp>
            <p:nvSpPr>
              <p:cNvPr id="1038" name="Line 37"/>
              <p:cNvSpPr>
                <a:spLocks noChangeShapeType="1"/>
              </p:cNvSpPr>
              <p:nvPr/>
            </p:nvSpPr>
            <p:spPr bwMode="auto">
              <a:xfrm flipV="1">
                <a:off x="1497012" y="3600768"/>
                <a:ext cx="0" cy="142875"/>
              </a:xfrm>
              <a:prstGeom prst="line">
                <a:avLst/>
              </a:prstGeom>
              <a:noFill/>
              <a:ln w="12700">
                <a:solidFill>
                  <a:schemeClr val="hlink"/>
                </a:solidFill>
                <a:round/>
                <a:headEnd type="none" w="sm" len="sm"/>
                <a:tailEnd type="none" w="sm" len="sm"/>
              </a:ln>
            </p:spPr>
            <p:txBody>
              <a:bodyPr/>
              <a:lstStyle/>
              <a:p>
                <a:endParaRPr lang="en-US"/>
              </a:p>
            </p:txBody>
          </p:sp>
          <p:sp>
            <p:nvSpPr>
              <p:cNvPr id="1040" name="Line 39"/>
              <p:cNvSpPr>
                <a:spLocks noChangeShapeType="1"/>
              </p:cNvSpPr>
              <p:nvPr/>
            </p:nvSpPr>
            <p:spPr bwMode="auto">
              <a:xfrm>
                <a:off x="2979737" y="3743643"/>
                <a:ext cx="0" cy="144462"/>
              </a:xfrm>
              <a:prstGeom prst="line">
                <a:avLst/>
              </a:prstGeom>
              <a:noFill/>
              <a:ln w="12700">
                <a:solidFill>
                  <a:srgbClr val="FF9900"/>
                </a:solidFill>
                <a:round/>
                <a:headEnd type="none" w="sm" len="sm"/>
                <a:tailEnd type="triangle" w="med" len="med"/>
              </a:ln>
            </p:spPr>
            <p:txBody>
              <a:bodyPr/>
              <a:lstStyle/>
              <a:p>
                <a:endParaRPr lang="en-US"/>
              </a:p>
            </p:txBody>
          </p:sp>
        </p:grpSp>
        <p:sp>
          <p:nvSpPr>
            <p:cNvPr id="24" name="TextBox 23"/>
            <p:cNvSpPr txBox="1"/>
            <p:nvPr/>
          </p:nvSpPr>
          <p:spPr>
            <a:xfrm>
              <a:off x="7310438" y="3945443"/>
              <a:ext cx="2000250" cy="584200"/>
            </a:xfrm>
            <a:prstGeom prst="rect">
              <a:avLst/>
            </a:prstGeom>
            <a:noFill/>
          </p:spPr>
          <p:txBody>
            <a:bodyPr>
              <a:spAutoFit/>
            </a:bodyPr>
            <a:lstStyle/>
            <a:p>
              <a:pPr>
                <a:defRPr/>
              </a:pPr>
              <a:r>
                <a:rPr lang="en-GB" sz="1600" dirty="0" err="1">
                  <a:solidFill>
                    <a:schemeClr val="accent2">
                      <a:lumMod val="50000"/>
                    </a:schemeClr>
                  </a:solidFill>
                </a:rPr>
                <a:t>customer_num</a:t>
              </a:r>
              <a:r>
                <a:rPr lang="en-GB" sz="1600" dirty="0">
                  <a:solidFill>
                    <a:schemeClr val="accent2">
                      <a:lumMod val="50000"/>
                    </a:schemeClr>
                  </a:solidFill>
                </a:rPr>
                <a:t> in the orders table</a:t>
              </a:r>
              <a:endParaRPr lang="en-US" sz="1600" dirty="0">
                <a:solidFill>
                  <a:schemeClr val="accent2">
                    <a:lumMod val="50000"/>
                  </a:schemeClr>
                </a:solidFill>
              </a:endParaRPr>
            </a:p>
          </p:txBody>
        </p:sp>
        <p:sp>
          <p:nvSpPr>
            <p:cNvPr id="49" name="TextBox 48"/>
            <p:cNvSpPr txBox="1"/>
            <p:nvPr/>
          </p:nvSpPr>
          <p:spPr>
            <a:xfrm>
              <a:off x="238125" y="3857625"/>
              <a:ext cx="1643063" cy="830263"/>
            </a:xfrm>
            <a:prstGeom prst="rect">
              <a:avLst/>
            </a:prstGeom>
            <a:noFill/>
          </p:spPr>
          <p:txBody>
            <a:bodyPr>
              <a:spAutoFit/>
            </a:bodyPr>
            <a:lstStyle/>
            <a:p>
              <a:pPr>
                <a:defRPr/>
              </a:pPr>
              <a:r>
                <a:rPr lang="en-GB" sz="1600" dirty="0" err="1">
                  <a:solidFill>
                    <a:schemeClr val="accent2">
                      <a:lumMod val="50000"/>
                    </a:schemeClr>
                  </a:solidFill>
                </a:rPr>
                <a:t>customer_num</a:t>
              </a:r>
              <a:r>
                <a:rPr lang="en-GB" sz="1600" dirty="0">
                  <a:solidFill>
                    <a:schemeClr val="accent2">
                      <a:lumMod val="50000"/>
                    </a:schemeClr>
                  </a:solidFill>
                </a:rPr>
                <a:t> in the customer table</a:t>
              </a:r>
              <a:endParaRPr lang="en-US" sz="1600" dirty="0">
                <a:solidFill>
                  <a:schemeClr val="accent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32" grpId="0"/>
      <p:bldP spid="1033" grpId="0"/>
      <p:bldP spid="1034" grpId="0"/>
      <p:bldP spid="1035" grpId="0" animBg="1"/>
      <p:bldP spid="22"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92BFDAA-69CE-4E96-B2FE-59E0E51608C2}" type="slidenum">
              <a:rPr lang="en-US"/>
              <a:pPr>
                <a:defRPr/>
              </a:pPr>
              <a:t>33</a:t>
            </a:fld>
            <a:endParaRPr lang="en-US"/>
          </a:p>
        </p:txBody>
      </p:sp>
      <p:sp>
        <p:nvSpPr>
          <p:cNvPr id="31747" name="Rectangle 7"/>
          <p:cNvSpPr>
            <a:spLocks noGrp="1" noChangeArrowheads="1"/>
          </p:cNvSpPr>
          <p:nvPr>
            <p:ph type="title"/>
          </p:nvPr>
        </p:nvSpPr>
        <p:spPr/>
        <p:txBody>
          <a:bodyPr/>
          <a:lstStyle/>
          <a:p>
            <a:pPr eaLnBrk="1" hangingPunct="1"/>
            <a:r>
              <a:rPr lang="en-US"/>
              <a:t>Multiple Tables Queries</a:t>
            </a:r>
            <a:endParaRPr lang="en-GB"/>
          </a:p>
        </p:txBody>
      </p:sp>
      <p:sp>
        <p:nvSpPr>
          <p:cNvPr id="31748" name="Rectangle 8"/>
          <p:cNvSpPr>
            <a:spLocks noGrp="1" noChangeArrowheads="1"/>
          </p:cNvSpPr>
          <p:nvPr>
            <p:ph type="body" idx="1"/>
          </p:nvPr>
        </p:nvSpPr>
        <p:spPr>
          <a:xfrm>
            <a:off x="304800" y="1071563"/>
            <a:ext cx="9601200" cy="5181600"/>
          </a:xfrm>
        </p:spPr>
        <p:txBody>
          <a:bodyPr/>
          <a:lstStyle/>
          <a:p>
            <a:pPr lvl="1" eaLnBrk="1" hangingPunct="1"/>
            <a:endParaRPr lang="en-US" sz="1600" dirty="0"/>
          </a:p>
          <a:p>
            <a:pPr lvl="1" eaLnBrk="1" hangingPunct="1"/>
            <a:r>
              <a:rPr lang="en-US" sz="2200" dirty="0"/>
              <a:t>To write a multiple table query :</a:t>
            </a:r>
          </a:p>
          <a:p>
            <a:pPr lvl="2" eaLnBrk="1" hangingPunct="1"/>
            <a:r>
              <a:rPr lang="en-GB" sz="1800" b="1" dirty="0"/>
              <a:t>Select</a:t>
            </a:r>
            <a:r>
              <a:rPr lang="en-GB" sz="1800" dirty="0"/>
              <a:t>	</a:t>
            </a:r>
            <a:r>
              <a:rPr lang="en-GB" sz="1800" dirty="0" err="1"/>
              <a:t>c.customer_num</a:t>
            </a:r>
            <a:r>
              <a:rPr lang="en-GB" sz="1800" dirty="0"/>
              <a:t>, </a:t>
            </a:r>
            <a:r>
              <a:rPr lang="en-GB" sz="1800" dirty="0" err="1"/>
              <a:t>fname</a:t>
            </a:r>
            <a:r>
              <a:rPr lang="en-GB" sz="1800" dirty="0"/>
              <a:t>, </a:t>
            </a:r>
            <a:r>
              <a:rPr lang="en-GB" sz="1800" dirty="0" err="1"/>
              <a:t>order_num</a:t>
            </a:r>
            <a:endParaRPr lang="en-GB" sz="1800" dirty="0"/>
          </a:p>
          <a:p>
            <a:pPr lvl="2" eaLnBrk="1" hangingPunct="1">
              <a:buFont typeface="Wingdings" pitchFamily="2" charset="2"/>
              <a:buNone/>
            </a:pPr>
            <a:r>
              <a:rPr lang="en-GB" sz="1800" dirty="0"/>
              <a:t>	</a:t>
            </a:r>
            <a:r>
              <a:rPr lang="en-GB" sz="1800" b="1" dirty="0"/>
              <a:t>From</a:t>
            </a:r>
            <a:r>
              <a:rPr lang="en-GB" sz="1800" dirty="0"/>
              <a:t>		customer c</a:t>
            </a:r>
          </a:p>
          <a:p>
            <a:pPr lvl="2" eaLnBrk="1" hangingPunct="1">
              <a:buFont typeface="Wingdings" pitchFamily="2" charset="2"/>
              <a:buNone/>
            </a:pPr>
            <a:r>
              <a:rPr lang="en-GB" sz="1800" dirty="0"/>
              <a:t>	</a:t>
            </a:r>
            <a:r>
              <a:rPr lang="en-GB" sz="1800" b="1" dirty="0"/>
              <a:t>Inner Join</a:t>
            </a:r>
            <a:r>
              <a:rPr lang="en-GB" sz="1800" dirty="0"/>
              <a:t>	orders o </a:t>
            </a:r>
            <a:r>
              <a:rPr lang="en-GB" sz="1800" b="1" dirty="0"/>
              <a:t>On</a:t>
            </a:r>
            <a:r>
              <a:rPr lang="en-GB" sz="1800" dirty="0"/>
              <a:t> </a:t>
            </a:r>
            <a:r>
              <a:rPr lang="en-GB" sz="1800" dirty="0" err="1"/>
              <a:t>c.customer_num</a:t>
            </a:r>
            <a:r>
              <a:rPr lang="en-GB" sz="1800" dirty="0"/>
              <a:t> = </a:t>
            </a:r>
            <a:r>
              <a:rPr lang="en-GB" sz="1800" dirty="0" err="1"/>
              <a:t>o.customer_num</a:t>
            </a:r>
            <a:endParaRPr lang="en-GB" sz="1800" dirty="0"/>
          </a:p>
          <a:p>
            <a:pPr lvl="1" eaLnBrk="1" hangingPunct="1"/>
            <a:endParaRPr lang="en-US" sz="1800" dirty="0"/>
          </a:p>
          <a:p>
            <a:pPr lvl="1" eaLnBrk="1" hangingPunct="1"/>
            <a:r>
              <a:rPr lang="en-US" sz="2200" dirty="0"/>
              <a:t>Include the table in the </a:t>
            </a:r>
            <a:r>
              <a:rPr lang="en-US" sz="2200" u="sng" dirty="0"/>
              <a:t>FROM</a:t>
            </a:r>
            <a:r>
              <a:rPr lang="en-US" sz="2200" dirty="0"/>
              <a:t> clause</a:t>
            </a:r>
          </a:p>
          <a:p>
            <a:pPr lvl="1" eaLnBrk="1" hangingPunct="1"/>
            <a:r>
              <a:rPr lang="en-GB" sz="2200" dirty="0"/>
              <a:t>Use the </a:t>
            </a:r>
            <a:r>
              <a:rPr lang="en-GB" sz="2200" u="sng" dirty="0"/>
              <a:t>INNER JOIN </a:t>
            </a:r>
            <a:r>
              <a:rPr lang="en-GB" sz="2200" dirty="0"/>
              <a:t>clause to specify each additional table</a:t>
            </a:r>
            <a:endParaRPr lang="en-US" sz="2200" dirty="0"/>
          </a:p>
          <a:p>
            <a:pPr lvl="1" eaLnBrk="1" hangingPunct="1"/>
            <a:r>
              <a:rPr lang="en-US" sz="2200" dirty="0"/>
              <a:t>Include a </a:t>
            </a:r>
            <a:r>
              <a:rPr lang="en-US" sz="2200" u="sng" dirty="0"/>
              <a:t>ON</a:t>
            </a:r>
            <a:r>
              <a:rPr lang="en-US" sz="2200" dirty="0"/>
              <a:t>  clause to specify the column(s) to join, these columns must have compatible data types</a:t>
            </a:r>
          </a:p>
          <a:p>
            <a:pPr lvl="1" eaLnBrk="1" hangingPunct="1"/>
            <a:r>
              <a:rPr lang="en-US" sz="2200" dirty="0"/>
              <a:t>Whenever there is ambiguity in the source of the columns (same column name used in multiple tables), may use an </a:t>
            </a:r>
            <a:r>
              <a:rPr lang="en-US" sz="2200" u="sng" dirty="0"/>
              <a:t>alias</a:t>
            </a:r>
            <a:r>
              <a:rPr lang="en-US" sz="2200" dirty="0"/>
              <a:t> for the table to qualify the column name</a:t>
            </a:r>
          </a:p>
          <a:p>
            <a:pPr lvl="1" eaLnBrk="1" hangingPunct="1"/>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09CBBE1-1C1B-4175-BB9B-5077FAA50F57}" type="slidenum">
              <a:rPr lang="en-US"/>
              <a:pPr>
                <a:defRPr/>
              </a:pPr>
              <a:t>34</a:t>
            </a:fld>
            <a:endParaRPr lang="en-US"/>
          </a:p>
        </p:txBody>
      </p:sp>
      <p:sp>
        <p:nvSpPr>
          <p:cNvPr id="32771" name="Rectangle 7"/>
          <p:cNvSpPr>
            <a:spLocks noGrp="1" noChangeArrowheads="1"/>
          </p:cNvSpPr>
          <p:nvPr>
            <p:ph type="title"/>
          </p:nvPr>
        </p:nvSpPr>
        <p:spPr/>
        <p:txBody>
          <a:bodyPr/>
          <a:lstStyle/>
          <a:p>
            <a:pPr eaLnBrk="1" hangingPunct="1"/>
            <a:r>
              <a:rPr lang="en-US"/>
              <a:t>Multiple Tables Queries Examples</a:t>
            </a:r>
            <a:endParaRPr lang="en-GB"/>
          </a:p>
        </p:txBody>
      </p:sp>
      <p:sp>
        <p:nvSpPr>
          <p:cNvPr id="32772" name="Rectangle 8"/>
          <p:cNvSpPr>
            <a:spLocks noGrp="1" noChangeArrowheads="1"/>
          </p:cNvSpPr>
          <p:nvPr>
            <p:ph type="body" idx="1"/>
          </p:nvPr>
        </p:nvSpPr>
        <p:spPr>
          <a:xfrm>
            <a:off x="495300" y="1066800"/>
            <a:ext cx="8902700" cy="5181600"/>
          </a:xfrm>
        </p:spPr>
        <p:txBody>
          <a:bodyPr/>
          <a:lstStyle/>
          <a:p>
            <a:pPr lvl="1" eaLnBrk="1" hangingPunct="1"/>
            <a:endParaRPr lang="en-US" sz="1600"/>
          </a:p>
          <a:p>
            <a:pPr lvl="1" eaLnBrk="1" hangingPunct="1"/>
            <a:r>
              <a:rPr lang="en-GB" sz="1800" u="sng"/>
              <a:t>Example 1</a:t>
            </a:r>
            <a:r>
              <a:rPr lang="en-GB" sz="1800"/>
              <a:t>: List the customer’s first name and name of the state they are in:</a:t>
            </a:r>
          </a:p>
          <a:p>
            <a:pPr lvl="1" eaLnBrk="1" hangingPunct="1"/>
            <a:endParaRPr lang="en-US" sz="1600"/>
          </a:p>
          <a:p>
            <a:pPr lvl="2" eaLnBrk="1" hangingPunct="1"/>
            <a:r>
              <a:rPr lang="en-GB" sz="1800" b="1"/>
              <a:t>Select</a:t>
            </a:r>
            <a:r>
              <a:rPr lang="en-GB" sz="1800"/>
              <a:t>	fname, state_name</a:t>
            </a:r>
          </a:p>
          <a:p>
            <a:pPr lvl="2" eaLnBrk="1" hangingPunct="1">
              <a:buFont typeface="Wingdings" pitchFamily="2" charset="2"/>
              <a:buNone/>
            </a:pPr>
            <a:r>
              <a:rPr lang="en-GB" sz="1800"/>
              <a:t>	</a:t>
            </a:r>
            <a:r>
              <a:rPr lang="en-GB" sz="1800" b="1"/>
              <a:t>From</a:t>
            </a:r>
            <a:r>
              <a:rPr lang="en-GB" sz="1800"/>
              <a:t>		customer c</a:t>
            </a:r>
          </a:p>
          <a:p>
            <a:pPr lvl="2" eaLnBrk="1" hangingPunct="1">
              <a:buFont typeface="Wingdings" pitchFamily="2" charset="2"/>
              <a:buNone/>
            </a:pPr>
            <a:r>
              <a:rPr lang="en-GB" sz="1800"/>
              <a:t>	</a:t>
            </a:r>
            <a:r>
              <a:rPr lang="en-GB" sz="1800" b="1"/>
              <a:t>Inner Join</a:t>
            </a:r>
            <a:r>
              <a:rPr lang="en-GB" sz="1800"/>
              <a:t>	state s </a:t>
            </a:r>
            <a:r>
              <a:rPr lang="en-GB" sz="1800" b="1"/>
              <a:t>On </a:t>
            </a:r>
            <a:r>
              <a:rPr lang="en-GB" sz="1800"/>
              <a:t>c.state_code = s.state_code</a:t>
            </a:r>
          </a:p>
          <a:p>
            <a:pPr lvl="2" eaLnBrk="1" hangingPunct="1">
              <a:buFont typeface="Wingdings" pitchFamily="2" charset="2"/>
              <a:buNone/>
            </a:pPr>
            <a:endParaRPr lang="en-GB" sz="1800"/>
          </a:p>
          <a:p>
            <a:pPr lvl="1" eaLnBrk="1" hangingPunct="1"/>
            <a:r>
              <a:rPr lang="en-GB" sz="1800" u="sng"/>
              <a:t>Example 2</a:t>
            </a:r>
            <a:r>
              <a:rPr lang="en-GB" sz="1800"/>
              <a:t>: List the order_num, order_date and the description of each product in the order 1002:</a:t>
            </a:r>
          </a:p>
          <a:p>
            <a:pPr lvl="1" eaLnBrk="1" hangingPunct="1"/>
            <a:endParaRPr lang="en-GB" sz="1600"/>
          </a:p>
          <a:p>
            <a:pPr lvl="2" eaLnBrk="1" hangingPunct="1"/>
            <a:r>
              <a:rPr lang="en-GB" sz="1800" b="1"/>
              <a:t>Select</a:t>
            </a:r>
            <a:r>
              <a:rPr lang="en-GB" sz="1800"/>
              <a:t>	o.order_num, order_date, prod_desc</a:t>
            </a:r>
          </a:p>
          <a:p>
            <a:pPr lvl="2" eaLnBrk="1" hangingPunct="1">
              <a:buFont typeface="Wingdings" pitchFamily="2" charset="2"/>
              <a:buNone/>
            </a:pPr>
            <a:r>
              <a:rPr lang="en-GB" sz="1800"/>
              <a:t>	</a:t>
            </a:r>
            <a:r>
              <a:rPr lang="en-GB" sz="1800" b="1"/>
              <a:t>From</a:t>
            </a:r>
            <a:r>
              <a:rPr lang="en-GB" sz="1800"/>
              <a:t>		orders o</a:t>
            </a:r>
          </a:p>
          <a:p>
            <a:pPr lvl="2" eaLnBrk="1" hangingPunct="1">
              <a:buFont typeface="Wingdings" pitchFamily="2" charset="2"/>
              <a:buNone/>
            </a:pPr>
            <a:r>
              <a:rPr lang="en-GB" sz="1800"/>
              <a:t>	</a:t>
            </a:r>
            <a:r>
              <a:rPr lang="en-GB" sz="1800" b="1"/>
              <a:t>Inner Join</a:t>
            </a:r>
            <a:r>
              <a:rPr lang="en-GB" sz="1800"/>
              <a:t>	order_detail od </a:t>
            </a:r>
            <a:r>
              <a:rPr lang="en-GB" sz="1800" b="1"/>
              <a:t>On</a:t>
            </a:r>
            <a:r>
              <a:rPr lang="en-GB" sz="1800"/>
              <a:t> o.order_num = od.order_num</a:t>
            </a:r>
          </a:p>
          <a:p>
            <a:pPr lvl="2" eaLnBrk="1" hangingPunct="1">
              <a:buFont typeface="Wingdings" pitchFamily="2" charset="2"/>
              <a:buNone/>
            </a:pPr>
            <a:r>
              <a:rPr lang="en-GB" sz="1800"/>
              <a:t>   </a:t>
            </a:r>
            <a:r>
              <a:rPr lang="en-GB" sz="1800" b="1"/>
              <a:t>Inner Join</a:t>
            </a:r>
            <a:r>
              <a:rPr lang="en-GB" sz="1800"/>
              <a:t>	product_desc pd </a:t>
            </a:r>
            <a:r>
              <a:rPr lang="en-GB" sz="1800" b="1"/>
              <a:t>On</a:t>
            </a:r>
            <a:r>
              <a:rPr lang="en-GB" sz="1800"/>
              <a:t> od.prod_num = pd.prod_num</a:t>
            </a:r>
          </a:p>
          <a:p>
            <a:pPr lvl="2" eaLnBrk="1" hangingPunct="1">
              <a:buFont typeface="Wingdings" pitchFamily="2" charset="2"/>
              <a:buNone/>
            </a:pPr>
            <a:r>
              <a:rPr lang="en-GB" sz="1800"/>
              <a:t>	</a:t>
            </a:r>
            <a:r>
              <a:rPr lang="en-GB" sz="1800" b="1"/>
              <a:t>Where</a:t>
            </a:r>
            <a:r>
              <a:rPr lang="en-GB" sz="1800"/>
              <a:t>	o.order_num = 1002;</a:t>
            </a:r>
          </a:p>
          <a:p>
            <a:pPr lvl="2" eaLnBrk="1" hangingPunct="1">
              <a:buFont typeface="Wingdings" pitchFamily="2" charset="2"/>
              <a:buNone/>
            </a:pPr>
            <a:r>
              <a:rPr lang="en-GB" sz="1800"/>
              <a:t>	</a:t>
            </a:r>
            <a:endParaRPr lang="en-US" sz="1600"/>
          </a:p>
          <a:p>
            <a:pPr lvl="1" eaLnBrk="1" hangingPunct="1"/>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70926C3-C4FF-4AB5-AE30-49B728570381}" type="slidenum">
              <a:rPr lang="en-US"/>
              <a:pPr>
                <a:defRPr/>
              </a:pPr>
              <a:t>35</a:t>
            </a:fld>
            <a:endParaRPr lang="en-US"/>
          </a:p>
        </p:txBody>
      </p:sp>
      <p:sp>
        <p:nvSpPr>
          <p:cNvPr id="33795" name="Rectangle 7"/>
          <p:cNvSpPr>
            <a:spLocks noGrp="1" noChangeArrowheads="1"/>
          </p:cNvSpPr>
          <p:nvPr>
            <p:ph type="title"/>
          </p:nvPr>
        </p:nvSpPr>
        <p:spPr/>
        <p:txBody>
          <a:bodyPr/>
          <a:lstStyle/>
          <a:p>
            <a:pPr eaLnBrk="1" hangingPunct="1"/>
            <a:r>
              <a:rPr lang="en-US"/>
              <a:t>Multiple Tables Queries</a:t>
            </a:r>
            <a:endParaRPr lang="en-GB"/>
          </a:p>
        </p:txBody>
      </p:sp>
      <p:sp>
        <p:nvSpPr>
          <p:cNvPr id="33796" name="Rectangle 8"/>
          <p:cNvSpPr>
            <a:spLocks noGrp="1" noChangeArrowheads="1"/>
          </p:cNvSpPr>
          <p:nvPr>
            <p:ph type="body" idx="1"/>
          </p:nvPr>
        </p:nvSpPr>
        <p:spPr>
          <a:xfrm>
            <a:off x="304800" y="1071563"/>
            <a:ext cx="9434513" cy="5214937"/>
          </a:xfrm>
        </p:spPr>
        <p:txBody>
          <a:bodyPr/>
          <a:lstStyle/>
          <a:p>
            <a:pPr lvl="1" eaLnBrk="1" hangingPunct="1"/>
            <a:endParaRPr lang="en-US" sz="1600" dirty="0"/>
          </a:p>
          <a:p>
            <a:pPr lvl="1" eaLnBrk="1" hangingPunct="1"/>
            <a:r>
              <a:rPr lang="en-GB" sz="2200" dirty="0"/>
              <a:t>Various forms of </a:t>
            </a:r>
            <a:r>
              <a:rPr lang="en-GB" sz="2200" dirty="0" err="1"/>
              <a:t>JOINs</a:t>
            </a:r>
            <a:r>
              <a:rPr lang="en-GB" sz="2200" dirty="0"/>
              <a:t> available: </a:t>
            </a:r>
          </a:p>
          <a:p>
            <a:pPr lvl="2" eaLnBrk="1" hangingPunct="1"/>
            <a:r>
              <a:rPr lang="en-GB" dirty="0"/>
              <a:t>INNER JOIN</a:t>
            </a:r>
          </a:p>
          <a:p>
            <a:pPr lvl="2" eaLnBrk="1" hangingPunct="1"/>
            <a:r>
              <a:rPr lang="en-GB" dirty="0"/>
              <a:t>OUTER JOIN – LEFT/ RIGHT/ FULL OUTER JOIN</a:t>
            </a:r>
          </a:p>
          <a:p>
            <a:pPr lvl="2" eaLnBrk="1" hangingPunct="1"/>
            <a:r>
              <a:rPr lang="en-GB" dirty="0"/>
              <a:t>SELF JOIN</a:t>
            </a:r>
          </a:p>
          <a:p>
            <a:pPr lvl="2" eaLnBrk="1" hangingPunct="1"/>
            <a:r>
              <a:rPr lang="en-GB" dirty="0"/>
              <a:t>CROSS JOIN – Cartesian product</a:t>
            </a:r>
          </a:p>
          <a:p>
            <a:pPr lvl="2" eaLnBrk="1" hangingPunct="1">
              <a:buFont typeface="Wingdings" pitchFamily="2" charset="2"/>
              <a:buNone/>
            </a:pPr>
            <a:endParaRPr lang="en-GB" sz="1800" dirty="0"/>
          </a:p>
          <a:p>
            <a:pPr lvl="1" eaLnBrk="1" hangingPunct="1"/>
            <a:r>
              <a:rPr lang="en-GB" sz="2200" dirty="0"/>
              <a:t>For simplicity, we will focus on </a:t>
            </a:r>
            <a:r>
              <a:rPr lang="en-GB" sz="2200" b="1" u="sng" dirty="0"/>
              <a:t>INNER JOIN.</a:t>
            </a:r>
            <a:endParaRPr lang="en-US" sz="2200" b="1" u="sn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Self Join</a:t>
            </a:r>
          </a:p>
        </p:txBody>
      </p:sp>
      <p:sp>
        <p:nvSpPr>
          <p:cNvPr id="4" name="Slide Number Placeholder 3"/>
          <p:cNvSpPr>
            <a:spLocks noGrp="1"/>
          </p:cNvSpPr>
          <p:nvPr>
            <p:ph type="sldNum" sz="quarter" idx="12"/>
          </p:nvPr>
        </p:nvSpPr>
        <p:spPr/>
        <p:txBody>
          <a:bodyPr/>
          <a:lstStyle/>
          <a:p>
            <a:pPr>
              <a:defRPr/>
            </a:pPr>
            <a:fld id="{3C5B5BEA-3103-4D59-B367-A8E47F89E7EE}" type="slidenum">
              <a:rPr lang="en-US" smtClean="0"/>
              <a:pPr>
                <a:defRPr/>
              </a:pPr>
              <a:t>36</a:t>
            </a:fld>
            <a:endParaRPr lang="en-US"/>
          </a:p>
        </p:txBody>
      </p:sp>
      <p:pic>
        <p:nvPicPr>
          <p:cNvPr id="5" name="Picture 13" descr="C:\project-SQLFund1\images\img-06-15.gif"/>
          <p:cNvPicPr>
            <a:picLocks noChangeAspect="1" noChangeArrowheads="1"/>
          </p:cNvPicPr>
          <p:nvPr/>
        </p:nvPicPr>
        <p:blipFill>
          <a:blip r:embed="rId2" cstate="print"/>
          <a:srcRect/>
          <a:stretch>
            <a:fillRect/>
          </a:stretch>
        </p:blipFill>
        <p:spPr bwMode="gray">
          <a:xfrm>
            <a:off x="868611" y="1845618"/>
            <a:ext cx="3760788" cy="2549525"/>
          </a:xfrm>
          <a:prstGeom prst="rect">
            <a:avLst/>
          </a:prstGeom>
          <a:noFill/>
          <a:ln w="9525">
            <a:noFill/>
            <a:miter lim="800000"/>
            <a:headEnd/>
            <a:tailEnd/>
          </a:ln>
        </p:spPr>
      </p:pic>
      <p:sp>
        <p:nvSpPr>
          <p:cNvPr id="6" name="Rectangle 3"/>
          <p:cNvSpPr>
            <a:spLocks noChangeArrowheads="1"/>
          </p:cNvSpPr>
          <p:nvPr/>
        </p:nvSpPr>
        <p:spPr bwMode="auto">
          <a:xfrm>
            <a:off x="1454399" y="5212706"/>
            <a:ext cx="6686550" cy="708025"/>
          </a:xfrm>
          <a:prstGeom prst="rect">
            <a:avLst/>
          </a:prstGeom>
          <a:noFill/>
          <a:ln w="9525">
            <a:noFill/>
            <a:miter lim="800000"/>
            <a:headEnd/>
            <a:tailEnd/>
          </a:ln>
        </p:spPr>
        <p:txBody>
          <a:bodyPr lIns="92075" tIns="46038" rIns="92075" bIns="46038">
            <a:spAutoFit/>
          </a:bodyPr>
          <a:lstStyle/>
          <a:p>
            <a:pPr defTabSz="822325">
              <a:spcBef>
                <a:spcPct val="50000"/>
              </a:spcBef>
            </a:pPr>
            <a:r>
              <a:rPr lang="en-US" sz="2000">
                <a:cs typeface="Arial" charset="0"/>
              </a:rPr>
              <a:t>MANAGER_ID in the WORKER table is equal to EMPLOYEE_ID in the MANAGER table.</a:t>
            </a:r>
          </a:p>
        </p:txBody>
      </p:sp>
      <p:sp>
        <p:nvSpPr>
          <p:cNvPr id="7" name="Freeform 4"/>
          <p:cNvSpPr>
            <a:spLocks/>
          </p:cNvSpPr>
          <p:nvPr/>
        </p:nvSpPr>
        <p:spPr bwMode="auto">
          <a:xfrm>
            <a:off x="3992812" y="4391968"/>
            <a:ext cx="1560513" cy="377825"/>
          </a:xfrm>
          <a:custGeom>
            <a:avLst/>
            <a:gdLst>
              <a:gd name="T0" fmla="*/ 0 w 946"/>
              <a:gd name="T1" fmla="*/ 2147483647 h 378"/>
              <a:gd name="T2" fmla="*/ 0 w 946"/>
              <a:gd name="T3" fmla="*/ 2147483647 h 378"/>
              <a:gd name="T4" fmla="*/ 2147483647 w 946"/>
              <a:gd name="T5" fmla="*/ 2147483647 h 378"/>
              <a:gd name="T6" fmla="*/ 2147483647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a:solidFill>
              <a:schemeClr val="tx1"/>
            </a:solidFill>
            <a:round/>
            <a:headEnd type="triangle" w="sm" len="sm"/>
            <a:tailEnd type="triangle" w="sm" len="sm"/>
          </a:ln>
        </p:spPr>
        <p:txBody>
          <a:bodyPr/>
          <a:lstStyle/>
          <a:p>
            <a:endParaRPr lang="en-US"/>
          </a:p>
        </p:txBody>
      </p:sp>
      <p:sp>
        <p:nvSpPr>
          <p:cNvPr id="8" name="Line 5"/>
          <p:cNvSpPr>
            <a:spLocks noChangeShapeType="1"/>
          </p:cNvSpPr>
          <p:nvPr/>
        </p:nvSpPr>
        <p:spPr bwMode="auto">
          <a:xfrm>
            <a:off x="4802436" y="4761855"/>
            <a:ext cx="0" cy="400050"/>
          </a:xfrm>
          <a:prstGeom prst="line">
            <a:avLst/>
          </a:prstGeom>
          <a:noFill/>
          <a:ln w="28575">
            <a:solidFill>
              <a:schemeClr val="tx1"/>
            </a:solidFill>
            <a:round/>
            <a:headEnd type="none" w="sm" len="sm"/>
            <a:tailEnd type="none" w="sm" len="sm"/>
          </a:ln>
        </p:spPr>
        <p:txBody>
          <a:bodyPr/>
          <a:lstStyle/>
          <a:p>
            <a:endParaRPr lang="en-US"/>
          </a:p>
        </p:txBody>
      </p:sp>
      <p:sp>
        <p:nvSpPr>
          <p:cNvPr id="9" name="Rectangle 6"/>
          <p:cNvSpPr>
            <a:spLocks noChangeArrowheads="1"/>
          </p:cNvSpPr>
          <p:nvPr/>
        </p:nvSpPr>
        <p:spPr bwMode="auto">
          <a:xfrm>
            <a:off x="776536" y="1459855"/>
            <a:ext cx="3194050" cy="400050"/>
          </a:xfrm>
          <a:prstGeom prst="rect">
            <a:avLst/>
          </a:prstGeom>
          <a:noFill/>
          <a:ln w="9525">
            <a:noFill/>
            <a:miter lim="800000"/>
            <a:headEnd/>
            <a:tailEnd/>
          </a:ln>
        </p:spPr>
        <p:txBody>
          <a:bodyPr wrap="none" lIns="92075" tIns="46038" rIns="92075" bIns="46038">
            <a:spAutoFit/>
          </a:bodyPr>
          <a:lstStyle/>
          <a:p>
            <a:r>
              <a:rPr lang="en-US" sz="2000" dirty="0">
                <a:cs typeface="Arial" charset="0"/>
              </a:rPr>
              <a:t>EMPLOYEES (WORKER)</a:t>
            </a:r>
          </a:p>
        </p:txBody>
      </p:sp>
      <p:sp>
        <p:nvSpPr>
          <p:cNvPr id="10" name="Rectangle 7"/>
          <p:cNvSpPr>
            <a:spLocks noChangeArrowheads="1"/>
          </p:cNvSpPr>
          <p:nvPr/>
        </p:nvSpPr>
        <p:spPr bwMode="auto">
          <a:xfrm>
            <a:off x="4886574" y="1459855"/>
            <a:ext cx="3351212" cy="400050"/>
          </a:xfrm>
          <a:prstGeom prst="rect">
            <a:avLst/>
          </a:prstGeom>
          <a:noFill/>
          <a:ln w="9525">
            <a:noFill/>
            <a:miter lim="800000"/>
            <a:headEnd/>
            <a:tailEnd/>
          </a:ln>
        </p:spPr>
        <p:txBody>
          <a:bodyPr wrap="none" lIns="92075" tIns="46038" rIns="92075" bIns="46038">
            <a:spAutoFit/>
          </a:bodyPr>
          <a:lstStyle/>
          <a:p>
            <a:r>
              <a:rPr lang="en-US" sz="2000">
                <a:cs typeface="Arial" charset="0"/>
              </a:rPr>
              <a:t>EMPLOYEES (MANAGER)</a:t>
            </a:r>
          </a:p>
        </p:txBody>
      </p:sp>
      <p:sp>
        <p:nvSpPr>
          <p:cNvPr id="11" name="Text Box 10"/>
          <p:cNvSpPr txBox="1">
            <a:spLocks noChangeArrowheads="1"/>
          </p:cNvSpPr>
          <p:nvPr/>
        </p:nvSpPr>
        <p:spPr bwMode="auto">
          <a:xfrm>
            <a:off x="944812" y="4284018"/>
            <a:ext cx="366713" cy="30264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cs typeface="Arial" charset="0"/>
              </a:rPr>
              <a:t>…</a:t>
            </a:r>
          </a:p>
        </p:txBody>
      </p:sp>
      <p:sp>
        <p:nvSpPr>
          <p:cNvPr id="12" name="Text Box 11"/>
          <p:cNvSpPr txBox="1">
            <a:spLocks noChangeArrowheads="1"/>
          </p:cNvSpPr>
          <p:nvPr/>
        </p:nvSpPr>
        <p:spPr bwMode="auto">
          <a:xfrm>
            <a:off x="5669212" y="4284018"/>
            <a:ext cx="366713" cy="30264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cs typeface="Arial" charset="0"/>
              </a:rPr>
              <a:t>…</a:t>
            </a:r>
          </a:p>
        </p:txBody>
      </p:sp>
      <p:pic>
        <p:nvPicPr>
          <p:cNvPr id="13" name="Picture 14" descr="C:\project-SQLFund1\images\img-06-15a.gif"/>
          <p:cNvPicPr>
            <a:picLocks noChangeAspect="1" noChangeArrowheads="1"/>
          </p:cNvPicPr>
          <p:nvPr/>
        </p:nvPicPr>
        <p:blipFill>
          <a:blip r:embed="rId3" cstate="print"/>
          <a:srcRect/>
          <a:stretch>
            <a:fillRect/>
          </a:stretch>
        </p:blipFill>
        <p:spPr bwMode="gray">
          <a:xfrm>
            <a:off x="5364412" y="1845617"/>
            <a:ext cx="2149475" cy="2560638"/>
          </a:xfrm>
          <a:prstGeom prst="rect">
            <a:avLst/>
          </a:prstGeom>
          <a:noFill/>
          <a:ln w="9525">
            <a:noFill/>
            <a:miter lim="800000"/>
            <a:headEnd/>
            <a:tailEnd/>
          </a:ln>
        </p:spPr>
      </p:pic>
    </p:spTree>
    <p:extLst>
      <p:ext uri="{BB962C8B-B14F-4D97-AF65-F5344CB8AC3E}">
        <p14:creationId xmlns:p14="http://schemas.microsoft.com/office/powerpoint/2010/main" val="165556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Self join - Example</a:t>
            </a:r>
          </a:p>
        </p:txBody>
      </p:sp>
      <p:sp>
        <p:nvSpPr>
          <p:cNvPr id="4" name="Slide Number Placeholder 3"/>
          <p:cNvSpPr>
            <a:spLocks noGrp="1"/>
          </p:cNvSpPr>
          <p:nvPr>
            <p:ph type="sldNum" sz="quarter" idx="12"/>
          </p:nvPr>
        </p:nvSpPr>
        <p:spPr/>
        <p:txBody>
          <a:bodyPr/>
          <a:lstStyle/>
          <a:p>
            <a:pPr>
              <a:defRPr/>
            </a:pPr>
            <a:fld id="{3C5B5BEA-3103-4D59-B367-A8E47F89E7EE}" type="slidenum">
              <a:rPr lang="en-US" smtClean="0"/>
              <a:pPr>
                <a:defRPr/>
              </a:pPr>
              <a:t>37</a:t>
            </a:fld>
            <a:endParaRPr lang="en-US"/>
          </a:p>
        </p:txBody>
      </p:sp>
      <p:sp>
        <p:nvSpPr>
          <p:cNvPr id="5" name="Rectangle 3"/>
          <p:cNvSpPr>
            <a:spLocks noChangeArrowheads="1"/>
          </p:cNvSpPr>
          <p:nvPr/>
        </p:nvSpPr>
        <p:spPr bwMode="blackGray">
          <a:xfrm>
            <a:off x="738188" y="1285876"/>
            <a:ext cx="8001000" cy="1643063"/>
          </a:xfrm>
          <a:prstGeom prst="rect">
            <a:avLst/>
          </a:prstGeom>
          <a:solidFill>
            <a:schemeClr val="bg1"/>
          </a:solidFill>
          <a:ln w="28575">
            <a:solidFill>
              <a:srgbClr val="000000"/>
            </a:solidFill>
            <a:miter lim="800000"/>
            <a:headEnd/>
            <a:tailEnd/>
          </a:ln>
        </p:spPr>
        <p:txBody>
          <a:bodyPr wrap="none" lIns="92075" tIns="46038" rIns="92075" bIns="46038" anchor="ctr"/>
          <a:lstStyle/>
          <a:p>
            <a:pPr>
              <a:buSzPct val="100000"/>
              <a:tabLst>
                <a:tab pos="1200150" algn="l"/>
              </a:tabLst>
            </a:pPr>
            <a:r>
              <a:rPr lang="en-US" b="0" dirty="0">
                <a:cs typeface="Arial" charset="0"/>
              </a:rPr>
              <a:t>SELECT </a:t>
            </a:r>
            <a:r>
              <a:rPr lang="en-US" b="0" dirty="0" err="1">
                <a:cs typeface="Arial" charset="0"/>
              </a:rPr>
              <a:t>worker.last_name</a:t>
            </a:r>
            <a:r>
              <a:rPr lang="en-US" b="0" dirty="0">
                <a:cs typeface="Arial" charset="0"/>
              </a:rPr>
              <a:t> </a:t>
            </a:r>
            <a:r>
              <a:rPr lang="en-US" b="0" dirty="0" err="1">
                <a:cs typeface="Arial" charset="0"/>
              </a:rPr>
              <a:t>emp</a:t>
            </a:r>
            <a:r>
              <a:rPr lang="en-US" b="0" dirty="0">
                <a:cs typeface="Arial" charset="0"/>
              </a:rPr>
              <a:t>, </a:t>
            </a:r>
            <a:r>
              <a:rPr lang="en-US" b="0" dirty="0" err="1">
                <a:cs typeface="Arial" charset="0"/>
              </a:rPr>
              <a:t>manager.last_name</a:t>
            </a:r>
            <a:r>
              <a:rPr lang="en-US" b="0" dirty="0">
                <a:cs typeface="Arial" charset="0"/>
              </a:rPr>
              <a:t> </a:t>
            </a:r>
            <a:r>
              <a:rPr lang="en-US" b="0" dirty="0" err="1">
                <a:cs typeface="Arial" charset="0"/>
              </a:rPr>
              <a:t>mgr</a:t>
            </a:r>
            <a:endParaRPr lang="en-US" b="0" dirty="0">
              <a:cs typeface="Arial" charset="0"/>
            </a:endParaRPr>
          </a:p>
          <a:p>
            <a:pPr>
              <a:buSzPct val="100000"/>
              <a:tabLst>
                <a:tab pos="1200150" algn="l"/>
              </a:tabLst>
            </a:pPr>
            <a:r>
              <a:rPr lang="en-US" b="0" dirty="0">
                <a:cs typeface="Arial" charset="0"/>
              </a:rPr>
              <a:t>FROM   employees worker JOIN employees manager</a:t>
            </a:r>
          </a:p>
          <a:p>
            <a:pPr>
              <a:buSzPct val="100000"/>
              <a:tabLst>
                <a:tab pos="1200150" algn="l"/>
              </a:tabLst>
            </a:pPr>
            <a:r>
              <a:rPr lang="en-US" b="0" dirty="0">
                <a:cs typeface="Arial" charset="0"/>
              </a:rPr>
              <a:t>ON    (</a:t>
            </a:r>
            <a:r>
              <a:rPr lang="en-US" b="0" dirty="0" err="1">
                <a:solidFill>
                  <a:srgbClr val="FF0000"/>
                </a:solidFill>
                <a:cs typeface="Arial" charset="0"/>
              </a:rPr>
              <a:t>worker.manager_id</a:t>
            </a:r>
            <a:r>
              <a:rPr lang="en-US" b="0" dirty="0">
                <a:solidFill>
                  <a:srgbClr val="FF0000"/>
                </a:solidFill>
                <a:cs typeface="Arial" charset="0"/>
              </a:rPr>
              <a:t> = </a:t>
            </a:r>
            <a:r>
              <a:rPr lang="en-US" b="0" dirty="0" err="1">
                <a:solidFill>
                  <a:srgbClr val="FF0000"/>
                </a:solidFill>
                <a:cs typeface="Arial" charset="0"/>
              </a:rPr>
              <a:t>manager.employee_id</a:t>
            </a:r>
            <a:r>
              <a:rPr lang="en-US" b="0" dirty="0">
                <a:cs typeface="Arial" charset="0"/>
              </a:rPr>
              <a:t>);</a:t>
            </a:r>
          </a:p>
        </p:txBody>
      </p:sp>
      <p:pic>
        <p:nvPicPr>
          <p:cNvPr id="6" name="Picture 10" descr="C:\project-SQLFund1\images\img-06-16.gif"/>
          <p:cNvPicPr>
            <a:picLocks noChangeAspect="1" noChangeArrowheads="1"/>
          </p:cNvPicPr>
          <p:nvPr/>
        </p:nvPicPr>
        <p:blipFill>
          <a:blip r:embed="rId2" cstate="print"/>
          <a:srcRect/>
          <a:stretch>
            <a:fillRect/>
          </a:stretch>
        </p:blipFill>
        <p:spPr bwMode="gray">
          <a:xfrm>
            <a:off x="4810126" y="2786064"/>
            <a:ext cx="3876675" cy="3570287"/>
          </a:xfrm>
          <a:prstGeom prst="rect">
            <a:avLst/>
          </a:prstGeom>
          <a:noFill/>
          <a:ln w="9525">
            <a:noFill/>
            <a:miter lim="800000"/>
            <a:headEnd/>
            <a:tailEnd/>
          </a:ln>
        </p:spPr>
      </p:pic>
    </p:spTree>
    <p:extLst>
      <p:ext uri="{BB962C8B-B14F-4D97-AF65-F5344CB8AC3E}">
        <p14:creationId xmlns:p14="http://schemas.microsoft.com/office/powerpoint/2010/main" val="297685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4" descr="C:\project-SQLFund1\images\img-06-21.gif"/>
          <p:cNvPicPr>
            <a:picLocks noChangeAspect="1" noChangeArrowheads="1"/>
          </p:cNvPicPr>
          <p:nvPr/>
        </p:nvPicPr>
        <p:blipFill>
          <a:blip r:embed="rId3" cstate="print"/>
          <a:srcRect/>
          <a:stretch>
            <a:fillRect/>
          </a:stretch>
        </p:blipFill>
        <p:spPr bwMode="gray">
          <a:xfrm>
            <a:off x="5492144" y="2133866"/>
            <a:ext cx="2778125" cy="2103437"/>
          </a:xfrm>
          <a:prstGeom prst="rect">
            <a:avLst/>
          </a:prstGeom>
          <a:noFill/>
          <a:ln w="9525">
            <a:noFill/>
            <a:miter lim="800000"/>
            <a:headEnd/>
            <a:tailEnd/>
          </a:ln>
        </p:spPr>
      </p:pic>
      <p:sp>
        <p:nvSpPr>
          <p:cNvPr id="347138" name="Rectangle 2"/>
          <p:cNvSpPr>
            <a:spLocks noGrp="1" noChangeArrowheads="1"/>
          </p:cNvSpPr>
          <p:nvPr>
            <p:ph type="title"/>
          </p:nvPr>
        </p:nvSpPr>
        <p:spPr/>
        <p:txBody>
          <a:bodyPr/>
          <a:lstStyle/>
          <a:p>
            <a:r>
              <a:rPr lang="en-US" dirty="0"/>
              <a:t>Outer Joins</a:t>
            </a:r>
          </a:p>
        </p:txBody>
      </p:sp>
      <p:sp>
        <p:nvSpPr>
          <p:cNvPr id="22541" name="Slide Number Placeholder 12"/>
          <p:cNvSpPr>
            <a:spLocks noGrp="1"/>
          </p:cNvSpPr>
          <p:nvPr>
            <p:ph type="sldNum" sz="quarter" idx="12"/>
          </p:nvPr>
        </p:nvSpPr>
        <p:spPr/>
        <p:txBody>
          <a:bodyPr/>
          <a:lstStyle/>
          <a:p>
            <a:fld id="{34650B28-8CB2-478A-93CA-C905E7337F75}" type="slidenum">
              <a:rPr lang="en-US" smtClean="0"/>
              <a:pPr/>
              <a:t>38</a:t>
            </a:fld>
            <a:endParaRPr lang="en-US"/>
          </a:p>
        </p:txBody>
      </p:sp>
      <p:sp>
        <p:nvSpPr>
          <p:cNvPr id="22533" name="Rectangle 4"/>
          <p:cNvSpPr>
            <a:spLocks noChangeArrowheads="1"/>
          </p:cNvSpPr>
          <p:nvPr/>
        </p:nvSpPr>
        <p:spPr bwMode="auto">
          <a:xfrm>
            <a:off x="5448302" y="1654762"/>
            <a:ext cx="2487612" cy="400752"/>
          </a:xfrm>
          <a:prstGeom prst="rect">
            <a:avLst/>
          </a:prstGeom>
          <a:noFill/>
          <a:ln w="9525">
            <a:noFill/>
            <a:miter lim="800000"/>
            <a:headEnd/>
            <a:tailEnd/>
          </a:ln>
        </p:spPr>
        <p:txBody>
          <a:bodyPr wrap="square" lIns="92075" tIns="46038" rIns="92075" bIns="46038">
            <a:spAutoFit/>
          </a:bodyPr>
          <a:lstStyle/>
          <a:p>
            <a:r>
              <a:rPr lang="en-US" sz="2000" dirty="0">
                <a:cs typeface="Arial" charset="0"/>
              </a:rPr>
              <a:t>DEPARTMENTS</a:t>
            </a:r>
          </a:p>
        </p:txBody>
      </p:sp>
      <p:sp>
        <p:nvSpPr>
          <p:cNvPr id="22534" name="Rectangle 5"/>
          <p:cNvSpPr>
            <a:spLocks noChangeArrowheads="1"/>
          </p:cNvSpPr>
          <p:nvPr/>
        </p:nvSpPr>
        <p:spPr bwMode="auto">
          <a:xfrm>
            <a:off x="5508625" y="4626932"/>
            <a:ext cx="3902075" cy="646973"/>
          </a:xfrm>
          <a:prstGeom prst="rect">
            <a:avLst/>
          </a:prstGeom>
          <a:noFill/>
          <a:ln w="9525">
            <a:noFill/>
            <a:miter lim="800000"/>
            <a:headEnd/>
            <a:tailEnd/>
          </a:ln>
        </p:spPr>
        <p:txBody>
          <a:bodyPr lIns="92075" tIns="46038" rIns="92075" bIns="46038">
            <a:spAutoFit/>
          </a:bodyPr>
          <a:lstStyle/>
          <a:p>
            <a:r>
              <a:rPr lang="en-US" dirty="0">
                <a:cs typeface="Arial" charset="0"/>
              </a:rPr>
              <a:t>There are no employees in department 190. </a:t>
            </a:r>
          </a:p>
        </p:txBody>
      </p:sp>
      <p:sp>
        <p:nvSpPr>
          <p:cNvPr id="22535" name="Rectangle 8"/>
          <p:cNvSpPr>
            <a:spLocks noChangeArrowheads="1"/>
          </p:cNvSpPr>
          <p:nvPr/>
        </p:nvSpPr>
        <p:spPr bwMode="gray">
          <a:xfrm>
            <a:off x="5492144" y="3976870"/>
            <a:ext cx="1336675" cy="228600"/>
          </a:xfrm>
          <a:prstGeom prst="rect">
            <a:avLst/>
          </a:prstGeom>
          <a:noFill/>
          <a:ln w="28575">
            <a:solidFill>
              <a:schemeClr val="hlink"/>
            </a:solidFill>
            <a:miter lim="800000"/>
            <a:headEnd/>
            <a:tailEnd/>
          </a:ln>
        </p:spPr>
        <p:txBody>
          <a:bodyPr wrap="none" anchor="ctr"/>
          <a:lstStyle/>
          <a:p>
            <a:endParaRPr lang="en-US">
              <a:cs typeface="Arial" charset="0"/>
            </a:endParaRPr>
          </a:p>
        </p:txBody>
      </p:sp>
      <p:grpSp>
        <p:nvGrpSpPr>
          <p:cNvPr id="8" name="Group 7">
            <a:extLst>
              <a:ext uri="{FF2B5EF4-FFF2-40B4-BE49-F238E27FC236}">
                <a16:creationId xmlns:a16="http://schemas.microsoft.com/office/drawing/2014/main" id="{A431BC20-0FAA-45FF-A3CA-64B1889F939A}"/>
              </a:ext>
            </a:extLst>
          </p:cNvPr>
          <p:cNvGrpSpPr/>
          <p:nvPr/>
        </p:nvGrpSpPr>
        <p:grpSpPr>
          <a:xfrm>
            <a:off x="906938" y="1601436"/>
            <a:ext cx="3009425" cy="4140781"/>
            <a:chOff x="906938" y="1601436"/>
            <a:chExt cx="3009425" cy="4140781"/>
          </a:xfrm>
        </p:grpSpPr>
        <p:sp>
          <p:nvSpPr>
            <p:cNvPr id="22536" name="Text Box 11"/>
            <p:cNvSpPr txBox="1">
              <a:spLocks noChangeArrowheads="1"/>
            </p:cNvSpPr>
            <p:nvPr/>
          </p:nvSpPr>
          <p:spPr bwMode="auto">
            <a:xfrm flipH="1">
              <a:off x="933450" y="4688255"/>
              <a:ext cx="652265" cy="302647"/>
            </a:xfrm>
            <a:prstGeom prst="rect">
              <a:avLst/>
            </a:prstGeom>
            <a:noFill/>
            <a:ln w="25400">
              <a:noFill/>
              <a:miter lim="800000"/>
              <a:headEnd type="none" w="sm" len="sm"/>
              <a:tailEnd type="none" w="med" len="lg"/>
            </a:ln>
          </p:spPr>
          <p:txBody>
            <a:bodyPr wrap="square" lIns="12700" tIns="12700" rIns="12700" bIns="12700">
              <a:spAutoFit/>
            </a:bodyPr>
            <a:lstStyle/>
            <a:p>
              <a:pPr defTabSz="822325">
                <a:buClr>
                  <a:srgbClr val="000000"/>
                </a:buClr>
              </a:pPr>
              <a:r>
                <a:rPr lang="en-US">
                  <a:cs typeface="Arial" charset="0"/>
                </a:rPr>
                <a:t>…</a:t>
              </a:r>
            </a:p>
          </p:txBody>
        </p:sp>
        <p:grpSp>
          <p:nvGrpSpPr>
            <p:cNvPr id="7" name="Group 6">
              <a:extLst>
                <a:ext uri="{FF2B5EF4-FFF2-40B4-BE49-F238E27FC236}">
                  <a16:creationId xmlns:a16="http://schemas.microsoft.com/office/drawing/2014/main" id="{9EAD5064-1934-46B1-A1E2-C73F13D7E82D}"/>
                </a:ext>
              </a:extLst>
            </p:cNvPr>
            <p:cNvGrpSpPr/>
            <p:nvPr/>
          </p:nvGrpSpPr>
          <p:grpSpPr>
            <a:xfrm>
              <a:off x="906938" y="1601436"/>
              <a:ext cx="3009425" cy="4140781"/>
              <a:chOff x="906938" y="1601436"/>
              <a:chExt cx="3009425" cy="4140781"/>
            </a:xfrm>
          </p:grpSpPr>
          <p:sp>
            <p:nvSpPr>
              <p:cNvPr id="22532" name="Rectangle 3"/>
              <p:cNvSpPr>
                <a:spLocks noChangeArrowheads="1"/>
              </p:cNvSpPr>
              <p:nvPr/>
            </p:nvSpPr>
            <p:spPr bwMode="auto">
              <a:xfrm>
                <a:off x="933450" y="1601436"/>
                <a:ext cx="1784350" cy="400050"/>
              </a:xfrm>
              <a:prstGeom prst="rect">
                <a:avLst/>
              </a:prstGeom>
              <a:noFill/>
              <a:ln w="9525">
                <a:noFill/>
                <a:miter lim="800000"/>
                <a:headEnd/>
                <a:tailEnd/>
              </a:ln>
            </p:spPr>
            <p:txBody>
              <a:bodyPr wrap="none" lIns="92075" tIns="46038" rIns="92075" bIns="46038">
                <a:spAutoFit/>
              </a:bodyPr>
              <a:lstStyle/>
              <a:p>
                <a:r>
                  <a:rPr lang="en-US" sz="2000" dirty="0">
                    <a:cs typeface="Arial" charset="0"/>
                  </a:rPr>
                  <a:t>EMPLOYEES</a:t>
                </a:r>
              </a:p>
            </p:txBody>
          </p:sp>
          <p:pic>
            <p:nvPicPr>
              <p:cNvPr id="22538" name="Picture 15" descr="C:\project-SQLFund1\images\img-06-21a.gif"/>
              <p:cNvPicPr>
                <a:picLocks noChangeAspect="1" noChangeArrowheads="1"/>
              </p:cNvPicPr>
              <p:nvPr/>
            </p:nvPicPr>
            <p:blipFill>
              <a:blip r:embed="rId4" cstate="print"/>
              <a:srcRect/>
              <a:stretch>
                <a:fillRect/>
              </a:stretch>
            </p:blipFill>
            <p:spPr bwMode="gray">
              <a:xfrm>
                <a:off x="906938" y="2026183"/>
                <a:ext cx="2960688" cy="2560637"/>
              </a:xfrm>
              <a:prstGeom prst="rect">
                <a:avLst/>
              </a:prstGeom>
              <a:noFill/>
              <a:ln w="9525">
                <a:noFill/>
                <a:miter lim="800000"/>
                <a:headEnd/>
                <a:tailEnd/>
              </a:ln>
            </p:spPr>
          </p:pic>
          <p:pic>
            <p:nvPicPr>
              <p:cNvPr id="22539" name="Picture 16" descr="C:\project-SQLFund1\images\img-06-21b.gif"/>
              <p:cNvPicPr>
                <a:picLocks noChangeAspect="1" noChangeArrowheads="1"/>
              </p:cNvPicPr>
              <p:nvPr/>
            </p:nvPicPr>
            <p:blipFill>
              <a:blip r:embed="rId5" cstate="print"/>
              <a:srcRect/>
              <a:stretch>
                <a:fillRect/>
              </a:stretch>
            </p:blipFill>
            <p:spPr bwMode="gray">
              <a:xfrm>
                <a:off x="933450" y="5273905"/>
                <a:ext cx="2982913" cy="468312"/>
              </a:xfrm>
              <a:prstGeom prst="rect">
                <a:avLst/>
              </a:prstGeom>
              <a:noFill/>
              <a:ln w="9525">
                <a:noFill/>
                <a:miter lim="800000"/>
                <a:headEnd/>
                <a:tailEnd/>
              </a:ln>
            </p:spPr>
          </p:pic>
        </p:grpSp>
      </p:grpSp>
      <p:sp>
        <p:nvSpPr>
          <p:cNvPr id="22540" name="Rectangle 11"/>
          <p:cNvSpPr>
            <a:spLocks noChangeArrowheads="1"/>
          </p:cNvSpPr>
          <p:nvPr/>
        </p:nvSpPr>
        <p:spPr bwMode="auto">
          <a:xfrm>
            <a:off x="1095375" y="1143001"/>
            <a:ext cx="7715250" cy="369332"/>
          </a:xfrm>
          <a:prstGeom prst="rect">
            <a:avLst/>
          </a:prstGeom>
          <a:noFill/>
          <a:ln w="9525">
            <a:noFill/>
            <a:miter lim="800000"/>
            <a:headEnd/>
            <a:tailEnd/>
          </a:ln>
        </p:spPr>
        <p:txBody>
          <a:bodyPr>
            <a:spAutoFit/>
          </a:bodyPr>
          <a:lstStyle/>
          <a:p>
            <a:r>
              <a:rPr lang="en-US" dirty="0">
                <a:cs typeface="Arial" charset="0"/>
              </a:rPr>
              <a:t>* Returning Records with No Direct Match</a:t>
            </a:r>
          </a:p>
        </p:txBody>
      </p:sp>
      <p:graphicFrame>
        <p:nvGraphicFramePr>
          <p:cNvPr id="2" name="Table 2">
            <a:extLst>
              <a:ext uri="{FF2B5EF4-FFF2-40B4-BE49-F238E27FC236}">
                <a16:creationId xmlns:a16="http://schemas.microsoft.com/office/drawing/2014/main" id="{340CA50C-8C16-4E01-AF64-780467958E1B}"/>
              </a:ext>
            </a:extLst>
          </p:cNvPr>
          <p:cNvGraphicFramePr>
            <a:graphicFrameLocks noGrp="1"/>
          </p:cNvGraphicFramePr>
          <p:nvPr>
            <p:extLst>
              <p:ext uri="{D42A27DB-BD31-4B8C-83A1-F6EECF244321}">
                <p14:modId xmlns:p14="http://schemas.microsoft.com/office/powerpoint/2010/main" val="1104192712"/>
              </p:ext>
            </p:extLst>
          </p:nvPr>
        </p:nvGraphicFramePr>
        <p:xfrm>
          <a:off x="1233084" y="4747482"/>
          <a:ext cx="2520281" cy="365760"/>
        </p:xfrm>
        <a:graphic>
          <a:graphicData uri="http://schemas.openxmlformats.org/drawingml/2006/table">
            <a:tbl>
              <a:tblPr firstRow="1" bandRow="1">
                <a:tableStyleId>{5940675A-B579-460E-94D1-54222C63F5DA}</a:tableStyleId>
              </a:tblPr>
              <a:tblGrid>
                <a:gridCol w="1512169">
                  <a:extLst>
                    <a:ext uri="{9D8B030D-6E8A-4147-A177-3AD203B41FA5}">
                      <a16:colId xmlns:a16="http://schemas.microsoft.com/office/drawing/2014/main" val="2443645030"/>
                    </a:ext>
                  </a:extLst>
                </a:gridCol>
                <a:gridCol w="1008112">
                  <a:extLst>
                    <a:ext uri="{9D8B030D-6E8A-4147-A177-3AD203B41FA5}">
                      <a16:colId xmlns:a16="http://schemas.microsoft.com/office/drawing/2014/main" val="1012495354"/>
                    </a:ext>
                  </a:extLst>
                </a:gridCol>
              </a:tblGrid>
              <a:tr h="0">
                <a:tc>
                  <a:txBody>
                    <a:bodyPr/>
                    <a:lstStyle/>
                    <a:p>
                      <a:pPr algn="r"/>
                      <a:r>
                        <a:rPr lang="en-SG" dirty="0"/>
                        <a:t>&lt;null&gt;</a:t>
                      </a:r>
                    </a:p>
                  </a:txBody>
                  <a:tcPr/>
                </a:tc>
                <a:tc>
                  <a:txBody>
                    <a:bodyPr/>
                    <a:lstStyle/>
                    <a:p>
                      <a:r>
                        <a:rPr lang="en-SG" dirty="0"/>
                        <a:t>Grant</a:t>
                      </a:r>
                    </a:p>
                  </a:txBody>
                  <a:tcPr/>
                </a:tc>
                <a:extLst>
                  <a:ext uri="{0D108BD9-81ED-4DB2-BD59-A6C34878D82A}">
                    <a16:rowId xmlns:a16="http://schemas.microsoft.com/office/drawing/2014/main" val="695958563"/>
                  </a:ext>
                </a:extLst>
              </a:tr>
            </a:tbl>
          </a:graphicData>
        </a:graphic>
      </p:graphicFrame>
      <p:sp>
        <p:nvSpPr>
          <p:cNvPr id="4" name="Callout: Line 3">
            <a:extLst>
              <a:ext uri="{FF2B5EF4-FFF2-40B4-BE49-F238E27FC236}">
                <a16:creationId xmlns:a16="http://schemas.microsoft.com/office/drawing/2014/main" id="{78D5A19E-9725-4EB8-8EB0-D91C37200E64}"/>
              </a:ext>
            </a:extLst>
          </p:cNvPr>
          <p:cNvSpPr/>
          <p:nvPr/>
        </p:nvSpPr>
        <p:spPr bwMode="auto">
          <a:xfrm>
            <a:off x="4745832" y="5556908"/>
            <a:ext cx="2778125" cy="691492"/>
          </a:xfrm>
          <a:prstGeom prst="borderCallout1">
            <a:avLst>
              <a:gd name="adj1" fmla="val 18750"/>
              <a:gd name="adj2" fmla="val -8333"/>
              <a:gd name="adj3" fmla="val -86743"/>
              <a:gd name="adj4" fmla="val -32678"/>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SG" sz="1800" b="0" i="0" u="none" strike="noStrike" cap="none" normalizeH="0" baseline="0" dirty="0">
                <a:ln>
                  <a:noFill/>
                </a:ln>
                <a:solidFill>
                  <a:schemeClr val="tx1"/>
                </a:solidFill>
                <a:effectLst/>
                <a:latin typeface="Arial" pitchFamily="34" charset="0"/>
              </a:rPr>
              <a:t>This employee does not have a </a:t>
            </a:r>
            <a:r>
              <a:rPr kumimoji="0" lang="en-SG" sz="1800" b="0" i="0" u="none" strike="noStrike" cap="none" normalizeH="0" baseline="0" dirty="0" err="1">
                <a:ln>
                  <a:noFill/>
                </a:ln>
                <a:solidFill>
                  <a:schemeClr val="tx1"/>
                </a:solidFill>
                <a:effectLst/>
                <a:latin typeface="Arial" pitchFamily="34" charset="0"/>
              </a:rPr>
              <a:t>department_ID</a:t>
            </a:r>
            <a:endParaRPr kumimoji="0" lang="en-SG" sz="1800" b="0" i="0" u="none" strike="noStrike" cap="none" normalizeH="0" baseline="0" dirty="0">
              <a:ln>
                <a:noFill/>
              </a:ln>
              <a:solidFill>
                <a:schemeClr val="tx1"/>
              </a:solidFill>
              <a:effectLst/>
              <a:latin typeface="Arial" pitchFamily="34" charset="0"/>
            </a:endParaRPr>
          </a:p>
        </p:txBody>
      </p:sp>
      <p:cxnSp>
        <p:nvCxnSpPr>
          <p:cNvPr id="6" name="Straight Connector 5">
            <a:extLst>
              <a:ext uri="{FF2B5EF4-FFF2-40B4-BE49-F238E27FC236}">
                <a16:creationId xmlns:a16="http://schemas.microsoft.com/office/drawing/2014/main" id="{F33656C1-CDD0-4463-86AF-13A968BF5781}"/>
              </a:ext>
            </a:extLst>
          </p:cNvPr>
          <p:cNvCxnSpPr/>
          <p:nvPr/>
        </p:nvCxnSpPr>
        <p:spPr bwMode="auto">
          <a:xfrm>
            <a:off x="5989639" y="4142417"/>
            <a:ext cx="0" cy="595726"/>
          </a:xfrm>
          <a:prstGeom prst="line">
            <a:avLst/>
          </a:prstGeom>
          <a:solidFill>
            <a:schemeClr val="accent1"/>
          </a:solidFill>
          <a:ln w="28575"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189615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2534"/>
                                        </p:tgtEl>
                                        <p:attrNameLst>
                                          <p:attrName>style.visibility</p:attrName>
                                        </p:attrNameLst>
                                      </p:cBhvr>
                                      <p:to>
                                        <p:strVal val="visible"/>
                                      </p:to>
                                    </p:set>
                                    <p:animEffect transition="in" filter="fade">
                                      <p:cBhvr>
                                        <p:cTn id="25" dur="1000"/>
                                        <p:tgtEl>
                                          <p:spTgt spid="22534"/>
                                        </p:tgtEl>
                                      </p:cBhvr>
                                    </p:animEffect>
                                    <p:anim calcmode="lin" valueType="num">
                                      <p:cBhvr>
                                        <p:cTn id="26" dur="1000" fill="hold"/>
                                        <p:tgtEl>
                                          <p:spTgt spid="22534"/>
                                        </p:tgtEl>
                                        <p:attrNameLst>
                                          <p:attrName>ppt_x</p:attrName>
                                        </p:attrNameLst>
                                      </p:cBhvr>
                                      <p:tavLst>
                                        <p:tav tm="0">
                                          <p:val>
                                            <p:strVal val="#ppt_x"/>
                                          </p:val>
                                        </p:tav>
                                        <p:tav tm="100000">
                                          <p:val>
                                            <p:strVal val="#ppt_x"/>
                                          </p:val>
                                        </p:tav>
                                      </p:tavLst>
                                    </p:anim>
                                    <p:anim calcmode="lin" valueType="num">
                                      <p:cBhvr>
                                        <p:cTn id="27" dur="1000" fill="hold"/>
                                        <p:tgtEl>
                                          <p:spTgt spid="2253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22535"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2" descr="C:\project-SQLFund1\images\img-06-23a.gif"/>
          <p:cNvPicPr>
            <a:picLocks noChangeAspect="1" noChangeArrowheads="1"/>
          </p:cNvPicPr>
          <p:nvPr/>
        </p:nvPicPr>
        <p:blipFill>
          <a:blip r:embed="rId3" cstate="print"/>
          <a:srcRect/>
          <a:stretch>
            <a:fillRect/>
          </a:stretch>
        </p:blipFill>
        <p:spPr bwMode="gray">
          <a:xfrm>
            <a:off x="1381125" y="5176838"/>
            <a:ext cx="7397750" cy="1681162"/>
          </a:xfrm>
          <a:prstGeom prst="rect">
            <a:avLst/>
          </a:prstGeom>
          <a:noFill/>
          <a:ln w="9525">
            <a:noFill/>
            <a:miter lim="800000"/>
            <a:headEnd/>
            <a:tailEnd/>
          </a:ln>
        </p:spPr>
      </p:pic>
      <p:sp>
        <p:nvSpPr>
          <p:cNvPr id="23555" name="Rectangle 2"/>
          <p:cNvSpPr>
            <a:spLocks noChangeArrowheads="1"/>
          </p:cNvSpPr>
          <p:nvPr/>
        </p:nvSpPr>
        <p:spPr bwMode="blackGray">
          <a:xfrm>
            <a:off x="1166814" y="1214438"/>
            <a:ext cx="7500937" cy="1143000"/>
          </a:xfrm>
          <a:prstGeom prst="rect">
            <a:avLst/>
          </a:prstGeom>
          <a:solidFill>
            <a:schemeClr val="bg1"/>
          </a:solidFill>
          <a:ln w="28575">
            <a:solidFill>
              <a:srgbClr val="000000"/>
            </a:solidFill>
            <a:miter lim="800000"/>
            <a:headEnd/>
            <a:tailEnd/>
          </a:ln>
        </p:spPr>
        <p:txBody>
          <a:bodyPr wrap="none" lIns="92075" tIns="46038" rIns="92075" bIns="46038" anchor="ctr"/>
          <a:lstStyle/>
          <a:p>
            <a:pPr>
              <a:tabLst>
                <a:tab pos="1200150" algn="l"/>
              </a:tabLst>
            </a:pPr>
            <a:r>
              <a:rPr lang="en-US" dirty="0">
                <a:cs typeface="Arial" charset="0"/>
              </a:rPr>
              <a:t>SELECT </a:t>
            </a:r>
            <a:r>
              <a:rPr lang="en-US" dirty="0" err="1">
                <a:cs typeface="Arial" charset="0"/>
              </a:rPr>
              <a:t>e.last_name</a:t>
            </a:r>
            <a:r>
              <a:rPr lang="en-US" dirty="0">
                <a:cs typeface="Arial" charset="0"/>
              </a:rPr>
              <a:t>, </a:t>
            </a:r>
            <a:r>
              <a:rPr lang="en-US" dirty="0" err="1">
                <a:cs typeface="Arial" charset="0"/>
              </a:rPr>
              <a:t>e.department_id</a:t>
            </a:r>
            <a:r>
              <a:rPr lang="en-US" dirty="0">
                <a:cs typeface="Arial" charset="0"/>
              </a:rPr>
              <a:t>, </a:t>
            </a:r>
            <a:r>
              <a:rPr lang="en-US" dirty="0" err="1">
                <a:cs typeface="Arial" charset="0"/>
              </a:rPr>
              <a:t>d.department_name</a:t>
            </a:r>
            <a:endParaRPr lang="en-US" dirty="0">
              <a:cs typeface="Arial" charset="0"/>
            </a:endParaRPr>
          </a:p>
          <a:p>
            <a:pPr>
              <a:tabLst>
                <a:tab pos="1200150" algn="l"/>
              </a:tabLst>
            </a:pPr>
            <a:r>
              <a:rPr lang="en-US" dirty="0">
                <a:cs typeface="Arial" charset="0"/>
              </a:rPr>
              <a:t>FROM   employees e LEFT OUTER JOIN departments d</a:t>
            </a:r>
          </a:p>
          <a:p>
            <a:pPr>
              <a:tabLst>
                <a:tab pos="1200150" algn="l"/>
              </a:tabLst>
            </a:pPr>
            <a:r>
              <a:rPr lang="en-US" dirty="0">
                <a:cs typeface="Arial" charset="0"/>
              </a:rPr>
              <a:t>ON   (</a:t>
            </a:r>
            <a:r>
              <a:rPr lang="en-US" dirty="0" err="1">
                <a:cs typeface="Arial" charset="0"/>
              </a:rPr>
              <a:t>e.department_id</a:t>
            </a:r>
            <a:r>
              <a:rPr lang="en-US" dirty="0">
                <a:cs typeface="Arial" charset="0"/>
              </a:rPr>
              <a:t> = </a:t>
            </a:r>
            <a:r>
              <a:rPr lang="en-US" dirty="0" err="1">
                <a:cs typeface="Arial" charset="0"/>
              </a:rPr>
              <a:t>d.department_id</a:t>
            </a:r>
            <a:r>
              <a:rPr lang="en-US" dirty="0">
                <a:cs typeface="Arial" charset="0"/>
              </a:rPr>
              <a:t>) ;</a:t>
            </a:r>
          </a:p>
        </p:txBody>
      </p:sp>
      <p:sp>
        <p:nvSpPr>
          <p:cNvPr id="351236" name="Rectangle 4"/>
          <p:cNvSpPr>
            <a:spLocks noGrp="1" noChangeArrowheads="1"/>
          </p:cNvSpPr>
          <p:nvPr>
            <p:ph type="title"/>
          </p:nvPr>
        </p:nvSpPr>
        <p:spPr/>
        <p:txBody>
          <a:bodyPr/>
          <a:lstStyle/>
          <a:p>
            <a:r>
              <a:rPr lang="en-US" dirty="0"/>
              <a:t>Left outer join</a:t>
            </a:r>
          </a:p>
        </p:txBody>
      </p:sp>
      <p:sp>
        <p:nvSpPr>
          <p:cNvPr id="23561" name="Slide Number Placeholder 8"/>
          <p:cNvSpPr>
            <a:spLocks noGrp="1"/>
          </p:cNvSpPr>
          <p:nvPr>
            <p:ph type="sldNum" sz="quarter" idx="12"/>
          </p:nvPr>
        </p:nvSpPr>
        <p:spPr/>
        <p:txBody>
          <a:bodyPr/>
          <a:lstStyle/>
          <a:p>
            <a:fld id="{BDBE090F-E112-4919-BD04-7A6EF7B3EACC}" type="slidenum">
              <a:rPr lang="en-US" smtClean="0"/>
              <a:pPr/>
              <a:t>39</a:t>
            </a:fld>
            <a:endParaRPr lang="en-US"/>
          </a:p>
        </p:txBody>
      </p:sp>
      <p:sp>
        <p:nvSpPr>
          <p:cNvPr id="23557" name="Rectangle 5"/>
          <p:cNvSpPr>
            <a:spLocks noChangeArrowheads="1"/>
          </p:cNvSpPr>
          <p:nvPr/>
        </p:nvSpPr>
        <p:spPr bwMode="gray">
          <a:xfrm>
            <a:off x="3440832" y="1636738"/>
            <a:ext cx="4381078" cy="338113"/>
          </a:xfrm>
          <a:prstGeom prst="rect">
            <a:avLst/>
          </a:prstGeom>
          <a:noFill/>
          <a:ln w="28575">
            <a:solidFill>
              <a:srgbClr val="C00000"/>
            </a:solidFill>
            <a:miter lim="800000"/>
            <a:headEnd/>
            <a:tailEnd/>
          </a:ln>
        </p:spPr>
        <p:txBody>
          <a:bodyPr wrap="none" anchor="ctr"/>
          <a:lstStyle/>
          <a:p>
            <a:endParaRPr lang="en-US">
              <a:cs typeface="Arial" charset="0"/>
            </a:endParaRPr>
          </a:p>
        </p:txBody>
      </p:sp>
      <p:sp>
        <p:nvSpPr>
          <p:cNvPr id="23558" name="Text Box 8"/>
          <p:cNvSpPr txBox="1">
            <a:spLocks noChangeArrowheads="1"/>
          </p:cNvSpPr>
          <p:nvPr/>
        </p:nvSpPr>
        <p:spPr bwMode="auto">
          <a:xfrm>
            <a:off x="1452563" y="4786314"/>
            <a:ext cx="366712" cy="30264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cs typeface="Arial" charset="0"/>
              </a:rPr>
              <a:t>…</a:t>
            </a:r>
          </a:p>
        </p:txBody>
      </p:sp>
      <p:sp>
        <p:nvSpPr>
          <p:cNvPr id="23559" name="Rectangle 9"/>
          <p:cNvSpPr>
            <a:spLocks noChangeArrowheads="1"/>
          </p:cNvSpPr>
          <p:nvPr/>
        </p:nvSpPr>
        <p:spPr bwMode="gray">
          <a:xfrm>
            <a:off x="1738314" y="1928814"/>
            <a:ext cx="4357687" cy="357187"/>
          </a:xfrm>
          <a:prstGeom prst="rect">
            <a:avLst/>
          </a:prstGeom>
          <a:noFill/>
          <a:ln w="28575">
            <a:solidFill>
              <a:schemeClr val="hlink"/>
            </a:solidFill>
            <a:miter lim="800000"/>
            <a:headEnd/>
            <a:tailEnd/>
          </a:ln>
        </p:spPr>
        <p:txBody>
          <a:bodyPr wrap="none" anchor="ctr"/>
          <a:lstStyle/>
          <a:p>
            <a:endParaRPr lang="en-US">
              <a:cs typeface="Arial" charset="0"/>
            </a:endParaRPr>
          </a:p>
        </p:txBody>
      </p:sp>
      <p:pic>
        <p:nvPicPr>
          <p:cNvPr id="23560" name="Picture 11" descr="C:\project-SQLFund1\images\img-06-23.gif"/>
          <p:cNvPicPr>
            <a:picLocks noChangeAspect="1" noChangeArrowheads="1"/>
          </p:cNvPicPr>
          <p:nvPr/>
        </p:nvPicPr>
        <p:blipFill>
          <a:blip r:embed="rId4" cstate="print"/>
          <a:srcRect/>
          <a:stretch>
            <a:fillRect/>
          </a:stretch>
        </p:blipFill>
        <p:spPr bwMode="gray">
          <a:xfrm>
            <a:off x="1381125" y="2500314"/>
            <a:ext cx="7435850" cy="2452687"/>
          </a:xfrm>
          <a:prstGeom prst="rect">
            <a:avLst/>
          </a:prstGeom>
          <a:noFill/>
          <a:ln w="9525">
            <a:noFill/>
            <a:miter lim="800000"/>
            <a:headEnd/>
            <a:tailEnd/>
          </a:ln>
        </p:spPr>
      </p:pic>
    </p:spTree>
    <p:extLst>
      <p:ext uri="{BB962C8B-B14F-4D97-AF65-F5344CB8AC3E}">
        <p14:creationId xmlns:p14="http://schemas.microsoft.com/office/powerpoint/2010/main" val="118644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4FB9390-687F-4993-A4B1-655319C54AC4}" type="slidenum">
              <a:rPr lang="en-US"/>
              <a:pPr>
                <a:defRPr/>
              </a:pPr>
              <a:t>4</a:t>
            </a:fld>
            <a:endParaRPr lang="en-US"/>
          </a:p>
        </p:txBody>
      </p:sp>
      <p:sp>
        <p:nvSpPr>
          <p:cNvPr id="7171" name="Rectangle 8"/>
          <p:cNvSpPr>
            <a:spLocks noGrp="1" noChangeArrowheads="1"/>
          </p:cNvSpPr>
          <p:nvPr>
            <p:ph type="title"/>
          </p:nvPr>
        </p:nvSpPr>
        <p:spPr/>
        <p:txBody>
          <a:bodyPr/>
          <a:lstStyle/>
          <a:p>
            <a:pPr eaLnBrk="1" hangingPunct="1"/>
            <a:r>
              <a:rPr lang="en-US"/>
              <a:t>Overview of SQL</a:t>
            </a:r>
          </a:p>
        </p:txBody>
      </p:sp>
      <p:sp>
        <p:nvSpPr>
          <p:cNvPr id="7172" name="Rectangle 9"/>
          <p:cNvSpPr>
            <a:spLocks noGrp="1" noChangeArrowheads="1"/>
          </p:cNvSpPr>
          <p:nvPr>
            <p:ph type="body" idx="1"/>
          </p:nvPr>
        </p:nvSpPr>
        <p:spPr/>
        <p:txBody>
          <a:bodyPr/>
          <a:lstStyle/>
          <a:p>
            <a:pPr eaLnBrk="1" hangingPunct="1">
              <a:lnSpc>
                <a:spcPct val="80000"/>
              </a:lnSpc>
            </a:pPr>
            <a:r>
              <a:rPr lang="en-US" dirty="0"/>
              <a:t>Background</a:t>
            </a:r>
          </a:p>
          <a:p>
            <a:pPr lvl="1" eaLnBrk="1" hangingPunct="1">
              <a:lnSpc>
                <a:spcPct val="80000"/>
              </a:lnSpc>
            </a:pPr>
            <a:r>
              <a:rPr lang="en-US" dirty="0"/>
              <a:t>Structured Query Language</a:t>
            </a:r>
          </a:p>
          <a:p>
            <a:pPr lvl="1" eaLnBrk="1" hangingPunct="1">
              <a:lnSpc>
                <a:spcPct val="80000"/>
              </a:lnSpc>
            </a:pPr>
            <a:r>
              <a:rPr lang="en-US" dirty="0"/>
              <a:t>SQL has become the standard relational database language.</a:t>
            </a:r>
          </a:p>
          <a:p>
            <a:pPr lvl="1" eaLnBrk="1" hangingPunct="1">
              <a:lnSpc>
                <a:spcPct val="80000"/>
              </a:lnSpc>
            </a:pPr>
            <a:r>
              <a:rPr lang="en-US" dirty="0"/>
              <a:t>In 1986, a standard for SQL was defined by ANSI, which was subsequently adopted in 1987 as an international standard by the ISO.</a:t>
            </a:r>
          </a:p>
          <a:p>
            <a:pPr lvl="1" eaLnBrk="1" hangingPunct="1">
              <a:lnSpc>
                <a:spcPct val="80000"/>
              </a:lnSpc>
            </a:pPr>
            <a:endParaRPr lang="en-US" dirty="0"/>
          </a:p>
          <a:p>
            <a:pPr eaLnBrk="1" hangingPunct="1">
              <a:lnSpc>
                <a:spcPct val="80000"/>
              </a:lnSpc>
            </a:pPr>
            <a:r>
              <a:rPr lang="en-US" dirty="0"/>
              <a:t>It has 2 major components:</a:t>
            </a:r>
          </a:p>
          <a:p>
            <a:pPr lvl="1" eaLnBrk="1" hangingPunct="1">
              <a:lnSpc>
                <a:spcPct val="80000"/>
              </a:lnSpc>
            </a:pPr>
            <a:r>
              <a:rPr lang="en-US" dirty="0"/>
              <a:t>Data Manipulation Language (DML): </a:t>
            </a:r>
            <a:br>
              <a:rPr lang="en-US" dirty="0"/>
            </a:br>
            <a:r>
              <a:rPr lang="en-US" dirty="0"/>
              <a:t>select, insert, update, delete</a:t>
            </a:r>
          </a:p>
          <a:p>
            <a:pPr lvl="1" eaLnBrk="1" hangingPunct="1">
              <a:lnSpc>
                <a:spcPct val="80000"/>
              </a:lnSpc>
            </a:pPr>
            <a:r>
              <a:rPr lang="en-US" dirty="0"/>
              <a:t>Data Definition Language (DDL): </a:t>
            </a:r>
            <a:br>
              <a:rPr lang="en-US" dirty="0"/>
            </a:br>
            <a:r>
              <a:rPr lang="en-US" dirty="0"/>
              <a:t>create and manage database and relations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blackGray">
          <a:xfrm>
            <a:off x="1017587" y="1370680"/>
            <a:ext cx="7858125" cy="1285875"/>
          </a:xfrm>
          <a:prstGeom prst="rect">
            <a:avLst/>
          </a:prstGeom>
          <a:solidFill>
            <a:schemeClr val="bg1"/>
          </a:solidFill>
          <a:ln w="28575">
            <a:solidFill>
              <a:srgbClr val="000000"/>
            </a:solidFill>
            <a:miter lim="800000"/>
            <a:headEnd/>
            <a:tailEnd/>
          </a:ln>
        </p:spPr>
        <p:txBody>
          <a:bodyPr wrap="none" lIns="92075" tIns="46038" rIns="92075" bIns="46038" anchor="ctr"/>
          <a:lstStyle/>
          <a:p>
            <a:pPr>
              <a:tabLst>
                <a:tab pos="1200150" algn="l"/>
              </a:tabLst>
            </a:pPr>
            <a:r>
              <a:rPr lang="en-US" sz="2000" dirty="0">
                <a:cs typeface="Arial" charset="0"/>
              </a:rPr>
              <a:t>SELECT </a:t>
            </a:r>
            <a:r>
              <a:rPr lang="en-US" sz="2000" dirty="0" err="1">
                <a:cs typeface="Arial" charset="0"/>
              </a:rPr>
              <a:t>e.last_name</a:t>
            </a:r>
            <a:r>
              <a:rPr lang="en-US" sz="2000" dirty="0">
                <a:cs typeface="Arial" charset="0"/>
              </a:rPr>
              <a:t>, </a:t>
            </a:r>
            <a:r>
              <a:rPr lang="en-US" sz="2000" dirty="0" err="1">
                <a:cs typeface="Arial" charset="0"/>
              </a:rPr>
              <a:t>e.department_id</a:t>
            </a:r>
            <a:r>
              <a:rPr lang="en-US" sz="2000" dirty="0">
                <a:cs typeface="Arial" charset="0"/>
              </a:rPr>
              <a:t>, </a:t>
            </a:r>
            <a:r>
              <a:rPr lang="en-US" sz="2000" dirty="0" err="1">
                <a:cs typeface="Arial" charset="0"/>
              </a:rPr>
              <a:t>d.department_name</a:t>
            </a:r>
            <a:endParaRPr lang="en-US" sz="2000" dirty="0">
              <a:cs typeface="Arial" charset="0"/>
            </a:endParaRPr>
          </a:p>
          <a:p>
            <a:pPr>
              <a:tabLst>
                <a:tab pos="1200150" algn="l"/>
              </a:tabLst>
            </a:pPr>
            <a:r>
              <a:rPr lang="en-US" sz="2000" dirty="0">
                <a:cs typeface="Arial" charset="0"/>
              </a:rPr>
              <a:t>FROM   employees e RIGHT OUTER JOIN departments d</a:t>
            </a:r>
          </a:p>
          <a:p>
            <a:pPr>
              <a:tabLst>
                <a:tab pos="1200150" algn="l"/>
              </a:tabLst>
            </a:pPr>
            <a:r>
              <a:rPr lang="en-US" sz="2000" dirty="0">
                <a:cs typeface="Arial" charset="0"/>
              </a:rPr>
              <a:t>ON    (</a:t>
            </a:r>
            <a:r>
              <a:rPr lang="en-US" sz="2000" dirty="0" err="1">
                <a:cs typeface="Arial" charset="0"/>
              </a:rPr>
              <a:t>e.department_id</a:t>
            </a:r>
            <a:r>
              <a:rPr lang="en-US" sz="2000" dirty="0">
                <a:cs typeface="Arial" charset="0"/>
              </a:rPr>
              <a:t> = </a:t>
            </a:r>
            <a:r>
              <a:rPr lang="en-US" sz="2000" dirty="0" err="1">
                <a:cs typeface="Arial" charset="0"/>
              </a:rPr>
              <a:t>d.department_id</a:t>
            </a:r>
            <a:r>
              <a:rPr lang="en-US" sz="2000" dirty="0">
                <a:cs typeface="Arial" charset="0"/>
              </a:rPr>
              <a:t>) ;</a:t>
            </a:r>
          </a:p>
        </p:txBody>
      </p:sp>
      <p:sp>
        <p:nvSpPr>
          <p:cNvPr id="353284" name="Rectangle 4"/>
          <p:cNvSpPr>
            <a:spLocks noGrp="1" noChangeArrowheads="1"/>
          </p:cNvSpPr>
          <p:nvPr>
            <p:ph type="title"/>
          </p:nvPr>
        </p:nvSpPr>
        <p:spPr/>
        <p:txBody>
          <a:bodyPr/>
          <a:lstStyle/>
          <a:p>
            <a:r>
              <a:rPr lang="en-US" dirty="0"/>
              <a:t>Right outer join</a:t>
            </a:r>
          </a:p>
        </p:txBody>
      </p:sp>
      <p:sp>
        <p:nvSpPr>
          <p:cNvPr id="24585" name="Slide Number Placeholder 8"/>
          <p:cNvSpPr>
            <a:spLocks noGrp="1"/>
          </p:cNvSpPr>
          <p:nvPr>
            <p:ph type="sldNum" sz="quarter" idx="12"/>
          </p:nvPr>
        </p:nvSpPr>
        <p:spPr/>
        <p:txBody>
          <a:bodyPr/>
          <a:lstStyle/>
          <a:p>
            <a:fld id="{CA0D343D-99E7-450A-9B63-20579BDA5F4F}" type="slidenum">
              <a:rPr lang="en-US" smtClean="0"/>
              <a:pPr/>
              <a:t>40</a:t>
            </a:fld>
            <a:endParaRPr lang="en-US"/>
          </a:p>
        </p:txBody>
      </p:sp>
      <p:sp>
        <p:nvSpPr>
          <p:cNvPr id="24581" name="Text Box 5"/>
          <p:cNvSpPr txBox="1">
            <a:spLocks noChangeArrowheads="1"/>
          </p:cNvSpPr>
          <p:nvPr/>
        </p:nvSpPr>
        <p:spPr bwMode="gray">
          <a:xfrm>
            <a:off x="2166938" y="4857751"/>
            <a:ext cx="366712" cy="30264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cs typeface="Arial" charset="0"/>
              </a:rPr>
              <a:t>…</a:t>
            </a:r>
          </a:p>
        </p:txBody>
      </p:sp>
      <p:sp>
        <p:nvSpPr>
          <p:cNvPr id="24582" name="Rectangle 6"/>
          <p:cNvSpPr>
            <a:spLocks noChangeArrowheads="1"/>
          </p:cNvSpPr>
          <p:nvPr/>
        </p:nvSpPr>
        <p:spPr bwMode="gray">
          <a:xfrm>
            <a:off x="2000672" y="1851435"/>
            <a:ext cx="6024711" cy="296590"/>
          </a:xfrm>
          <a:prstGeom prst="rect">
            <a:avLst/>
          </a:prstGeom>
          <a:noFill/>
          <a:ln w="28575">
            <a:solidFill>
              <a:srgbClr val="C00000"/>
            </a:solidFill>
            <a:miter lim="800000"/>
            <a:headEnd/>
            <a:tailEnd/>
          </a:ln>
        </p:spPr>
        <p:txBody>
          <a:bodyPr wrap="none" anchor="ctr"/>
          <a:lstStyle/>
          <a:p>
            <a:endParaRPr lang="en-US">
              <a:cs typeface="Arial" charset="0"/>
            </a:endParaRPr>
          </a:p>
        </p:txBody>
      </p:sp>
      <p:pic>
        <p:nvPicPr>
          <p:cNvPr id="24583" name="Picture 13" descr="C:\project-SQLFund1\images\newimagestobefixedduringvt\img629a.gif"/>
          <p:cNvPicPr>
            <a:picLocks noChangeAspect="1" noChangeArrowheads="1"/>
          </p:cNvPicPr>
          <p:nvPr/>
        </p:nvPicPr>
        <p:blipFill>
          <a:blip r:embed="rId3" cstate="print"/>
          <a:srcRect/>
          <a:stretch>
            <a:fillRect/>
          </a:stretch>
        </p:blipFill>
        <p:spPr bwMode="auto">
          <a:xfrm>
            <a:off x="1941536" y="2845819"/>
            <a:ext cx="6286500" cy="18573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024632" y="5361310"/>
            <a:ext cx="6264697" cy="331817"/>
          </a:xfrm>
          <a:prstGeom prst="rect">
            <a:avLst/>
          </a:prstGeom>
          <a:noFill/>
          <a:ln w="9525">
            <a:noFill/>
            <a:miter lim="800000"/>
            <a:headEnd/>
            <a:tailEnd/>
          </a:ln>
        </p:spPr>
      </p:pic>
      <p:sp>
        <p:nvSpPr>
          <p:cNvPr id="24584" name="Rectangle 15"/>
          <p:cNvSpPr>
            <a:spLocks noChangeArrowheads="1"/>
          </p:cNvSpPr>
          <p:nvPr/>
        </p:nvSpPr>
        <p:spPr bwMode="gray">
          <a:xfrm>
            <a:off x="1952624" y="5333087"/>
            <a:ext cx="6336704" cy="432048"/>
          </a:xfrm>
          <a:prstGeom prst="rect">
            <a:avLst/>
          </a:prstGeom>
          <a:noFill/>
          <a:ln w="28575">
            <a:solidFill>
              <a:srgbClr val="C00000"/>
            </a:solidFill>
            <a:miter lim="800000"/>
            <a:headEnd/>
            <a:tailEnd/>
          </a:ln>
        </p:spPr>
        <p:txBody>
          <a:bodyPr wrap="none" anchor="ctr"/>
          <a:lstStyle/>
          <a:p>
            <a:endParaRPr lang="en-US">
              <a:cs typeface="Arial" charset="0"/>
            </a:endParaRPr>
          </a:p>
        </p:txBody>
      </p:sp>
    </p:spTree>
    <p:extLst>
      <p:ext uri="{BB962C8B-B14F-4D97-AF65-F5344CB8AC3E}">
        <p14:creationId xmlns:p14="http://schemas.microsoft.com/office/powerpoint/2010/main" val="1433717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8" descr="C:\project-SQLFund1\images\newimagestobefixedduringvt\img629b.gif"/>
          <p:cNvPicPr>
            <a:picLocks noChangeAspect="1" noChangeArrowheads="1"/>
          </p:cNvPicPr>
          <p:nvPr/>
        </p:nvPicPr>
        <p:blipFill>
          <a:blip r:embed="rId3" cstate="print"/>
          <a:srcRect/>
          <a:stretch>
            <a:fillRect/>
          </a:stretch>
        </p:blipFill>
        <p:spPr bwMode="auto">
          <a:xfrm>
            <a:off x="1085056" y="5346700"/>
            <a:ext cx="7450138" cy="1358900"/>
          </a:xfrm>
          <a:prstGeom prst="rect">
            <a:avLst/>
          </a:prstGeom>
          <a:noFill/>
          <a:ln w="9525">
            <a:noFill/>
            <a:miter lim="800000"/>
            <a:headEnd/>
            <a:tailEnd/>
          </a:ln>
        </p:spPr>
      </p:pic>
      <p:sp>
        <p:nvSpPr>
          <p:cNvPr id="25603" name="Rectangle 3"/>
          <p:cNvSpPr>
            <a:spLocks noChangeArrowheads="1"/>
          </p:cNvSpPr>
          <p:nvPr/>
        </p:nvSpPr>
        <p:spPr bwMode="blackGray">
          <a:xfrm>
            <a:off x="1247776" y="1285875"/>
            <a:ext cx="7491413" cy="1436688"/>
          </a:xfrm>
          <a:prstGeom prst="rect">
            <a:avLst/>
          </a:prstGeom>
          <a:solidFill>
            <a:schemeClr val="bg1"/>
          </a:solidFill>
          <a:ln w="28575">
            <a:solidFill>
              <a:srgbClr val="000000"/>
            </a:solidFill>
            <a:miter lim="800000"/>
            <a:headEnd/>
            <a:tailEnd/>
          </a:ln>
        </p:spPr>
        <p:txBody>
          <a:bodyPr wrap="none" lIns="92075" tIns="46038" rIns="92075" bIns="46038" anchor="ctr"/>
          <a:lstStyle/>
          <a:p>
            <a:pPr>
              <a:tabLst>
                <a:tab pos="1200150" algn="l"/>
              </a:tabLst>
            </a:pPr>
            <a:r>
              <a:rPr lang="en-US" sz="2000">
                <a:solidFill>
                  <a:srgbClr val="000000"/>
                </a:solidFill>
                <a:cs typeface="Arial" charset="0"/>
              </a:rPr>
              <a:t>SELECT e.last_name, d.department_id, d.department_name</a:t>
            </a:r>
          </a:p>
          <a:p>
            <a:pPr>
              <a:tabLst>
                <a:tab pos="1200150" algn="l"/>
              </a:tabLst>
            </a:pPr>
            <a:r>
              <a:rPr lang="en-US" sz="2000">
                <a:solidFill>
                  <a:srgbClr val="000000"/>
                </a:solidFill>
                <a:cs typeface="Arial" charset="0"/>
              </a:rPr>
              <a:t>FROM   employees e FULL OUTER JOIN departments d</a:t>
            </a:r>
          </a:p>
          <a:p>
            <a:pPr>
              <a:tabLst>
                <a:tab pos="1200150" algn="l"/>
              </a:tabLst>
            </a:pPr>
            <a:r>
              <a:rPr lang="en-US" sz="2000">
                <a:solidFill>
                  <a:srgbClr val="000000"/>
                </a:solidFill>
                <a:cs typeface="Arial" charset="0"/>
              </a:rPr>
              <a:t>ON   (e.department_id = d.department_id) ;</a:t>
            </a:r>
          </a:p>
        </p:txBody>
      </p:sp>
      <p:sp>
        <p:nvSpPr>
          <p:cNvPr id="355332" name="Rectangle 4"/>
          <p:cNvSpPr>
            <a:spLocks noGrp="1" noChangeArrowheads="1"/>
          </p:cNvSpPr>
          <p:nvPr>
            <p:ph type="title"/>
          </p:nvPr>
        </p:nvSpPr>
        <p:spPr/>
        <p:txBody>
          <a:bodyPr/>
          <a:lstStyle/>
          <a:p>
            <a:r>
              <a:rPr lang="en-US" dirty="0"/>
              <a:t>Full outer join</a:t>
            </a:r>
          </a:p>
        </p:txBody>
      </p:sp>
      <p:sp>
        <p:nvSpPr>
          <p:cNvPr id="25609" name="Slide Number Placeholder 8"/>
          <p:cNvSpPr>
            <a:spLocks noGrp="1"/>
          </p:cNvSpPr>
          <p:nvPr>
            <p:ph type="sldNum" sz="quarter" idx="12"/>
          </p:nvPr>
        </p:nvSpPr>
        <p:spPr/>
        <p:txBody>
          <a:bodyPr/>
          <a:lstStyle/>
          <a:p>
            <a:fld id="{4A22C3CE-4FD4-483F-8D75-F334B1139249}" type="slidenum">
              <a:rPr lang="en-US" smtClean="0"/>
              <a:pPr/>
              <a:t>41</a:t>
            </a:fld>
            <a:endParaRPr lang="en-US"/>
          </a:p>
        </p:txBody>
      </p:sp>
      <p:sp>
        <p:nvSpPr>
          <p:cNvPr id="25605" name="Text Box 7"/>
          <p:cNvSpPr txBox="1">
            <a:spLocks noChangeArrowheads="1"/>
          </p:cNvSpPr>
          <p:nvPr/>
        </p:nvSpPr>
        <p:spPr bwMode="gray">
          <a:xfrm flipH="1">
            <a:off x="1166814" y="5072064"/>
            <a:ext cx="2827337" cy="30264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cs typeface="Arial" charset="0"/>
              </a:rPr>
              <a:t>…</a:t>
            </a:r>
          </a:p>
        </p:txBody>
      </p:sp>
      <p:sp>
        <p:nvSpPr>
          <p:cNvPr id="25606" name="Rectangle 8"/>
          <p:cNvSpPr>
            <a:spLocks noChangeArrowheads="1"/>
          </p:cNvSpPr>
          <p:nvPr/>
        </p:nvSpPr>
        <p:spPr bwMode="gray">
          <a:xfrm>
            <a:off x="2238376" y="1857375"/>
            <a:ext cx="5929313" cy="357188"/>
          </a:xfrm>
          <a:prstGeom prst="rect">
            <a:avLst/>
          </a:prstGeom>
          <a:noFill/>
          <a:ln w="28575">
            <a:solidFill>
              <a:srgbClr val="C00000"/>
            </a:solidFill>
            <a:miter lim="800000"/>
            <a:headEnd/>
            <a:tailEnd/>
          </a:ln>
        </p:spPr>
        <p:txBody>
          <a:bodyPr wrap="none" anchor="ctr"/>
          <a:lstStyle/>
          <a:p>
            <a:endParaRPr lang="en-US">
              <a:cs typeface="Arial" charset="0"/>
            </a:endParaRPr>
          </a:p>
        </p:txBody>
      </p:sp>
      <p:sp>
        <p:nvSpPr>
          <p:cNvPr id="25607" name="Rectangle 15"/>
          <p:cNvSpPr>
            <a:spLocks noChangeArrowheads="1"/>
          </p:cNvSpPr>
          <p:nvPr/>
        </p:nvSpPr>
        <p:spPr bwMode="gray">
          <a:xfrm>
            <a:off x="952500" y="5753100"/>
            <a:ext cx="7715250" cy="990600"/>
          </a:xfrm>
          <a:prstGeom prst="rect">
            <a:avLst/>
          </a:prstGeom>
          <a:noFill/>
          <a:ln w="28575">
            <a:solidFill>
              <a:srgbClr val="C00000"/>
            </a:solidFill>
            <a:miter lim="800000"/>
            <a:headEnd/>
            <a:tailEnd/>
          </a:ln>
        </p:spPr>
        <p:txBody>
          <a:bodyPr wrap="none" anchor="ctr"/>
          <a:lstStyle/>
          <a:p>
            <a:endParaRPr lang="en-US">
              <a:cs typeface="Arial" charset="0"/>
            </a:endParaRPr>
          </a:p>
        </p:txBody>
      </p:sp>
      <p:pic>
        <p:nvPicPr>
          <p:cNvPr id="25608" name="Picture 17" descr="C:\project-SQLFund1\images\newimagestobefixedduringvt\img629a.gif"/>
          <p:cNvPicPr>
            <a:picLocks noChangeAspect="1" noChangeArrowheads="1"/>
          </p:cNvPicPr>
          <p:nvPr/>
        </p:nvPicPr>
        <p:blipFill>
          <a:blip r:embed="rId4" cstate="print"/>
          <a:srcRect/>
          <a:stretch>
            <a:fillRect/>
          </a:stretch>
        </p:blipFill>
        <p:spPr bwMode="auto">
          <a:xfrm>
            <a:off x="1095375" y="2928938"/>
            <a:ext cx="7323138" cy="2163762"/>
          </a:xfrm>
          <a:prstGeom prst="rect">
            <a:avLst/>
          </a:prstGeom>
          <a:noFill/>
          <a:ln w="9525">
            <a:noFill/>
            <a:miter lim="800000"/>
            <a:headEnd/>
            <a:tailEnd/>
          </a:ln>
        </p:spPr>
      </p:pic>
    </p:spTree>
    <p:extLst>
      <p:ext uri="{BB962C8B-B14F-4D97-AF65-F5344CB8AC3E}">
        <p14:creationId xmlns:p14="http://schemas.microsoft.com/office/powerpoint/2010/main" val="3923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C35D74B5-245E-41EF-995C-21E7BD4A5EBB}"/>
              </a:ext>
            </a:extLst>
          </p:cNvPr>
          <p:cNvSpPr/>
          <p:nvPr/>
        </p:nvSpPr>
        <p:spPr bwMode="auto">
          <a:xfrm>
            <a:off x="2056634" y="1826361"/>
            <a:ext cx="1135605" cy="1906047"/>
          </a:xfrm>
          <a:prstGeom prst="ellipse">
            <a:avLst/>
          </a:prstGeom>
          <a:solidFill>
            <a:srgbClr val="92D05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34" charset="0"/>
            </a:endParaRPr>
          </a:p>
        </p:txBody>
      </p:sp>
      <p:sp>
        <p:nvSpPr>
          <p:cNvPr id="21" name="Oval 20">
            <a:extLst>
              <a:ext uri="{FF2B5EF4-FFF2-40B4-BE49-F238E27FC236}">
                <a16:creationId xmlns:a16="http://schemas.microsoft.com/office/drawing/2014/main" id="{7B6147E7-4944-43ED-BBBD-30D23FA4B9F7}"/>
              </a:ext>
            </a:extLst>
          </p:cNvPr>
          <p:cNvSpPr/>
          <p:nvPr/>
        </p:nvSpPr>
        <p:spPr bwMode="auto">
          <a:xfrm>
            <a:off x="5636392" y="4198158"/>
            <a:ext cx="2304256" cy="2284010"/>
          </a:xfrm>
          <a:prstGeom prst="ellipse">
            <a:avLst/>
          </a:prstGeom>
          <a:solidFill>
            <a:srgbClr val="92D050"/>
          </a:solidFill>
          <a:ln w="5715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pitchFamily="34" charset="0"/>
            </a:endParaRPr>
          </a:p>
        </p:txBody>
      </p:sp>
      <p:sp>
        <p:nvSpPr>
          <p:cNvPr id="17" name="Oval 16">
            <a:extLst>
              <a:ext uri="{FF2B5EF4-FFF2-40B4-BE49-F238E27FC236}">
                <a16:creationId xmlns:a16="http://schemas.microsoft.com/office/drawing/2014/main" id="{C7A16E04-24C5-43E7-95EA-E6FA8C2B5AF2}"/>
              </a:ext>
            </a:extLst>
          </p:cNvPr>
          <p:cNvSpPr/>
          <p:nvPr/>
        </p:nvSpPr>
        <p:spPr bwMode="auto">
          <a:xfrm>
            <a:off x="6694498" y="4207884"/>
            <a:ext cx="2376264" cy="2284010"/>
          </a:xfrm>
          <a:prstGeom prst="ellipse">
            <a:avLst/>
          </a:prstGeom>
          <a:solidFill>
            <a:srgbClr val="92D050"/>
          </a:solidFill>
          <a:ln w="57150" cap="flat" cmpd="sng" algn="ctr">
            <a:solidFill>
              <a:schemeClr val="accent5">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34" charset="0"/>
            </a:endParaRPr>
          </a:p>
        </p:txBody>
      </p:sp>
      <p:sp>
        <p:nvSpPr>
          <p:cNvPr id="16" name="Oval 15">
            <a:extLst>
              <a:ext uri="{FF2B5EF4-FFF2-40B4-BE49-F238E27FC236}">
                <a16:creationId xmlns:a16="http://schemas.microsoft.com/office/drawing/2014/main" id="{83B75347-FE4D-4380-BF06-876FEBDEEE52}"/>
              </a:ext>
            </a:extLst>
          </p:cNvPr>
          <p:cNvSpPr/>
          <p:nvPr/>
        </p:nvSpPr>
        <p:spPr bwMode="auto">
          <a:xfrm>
            <a:off x="5594420" y="4217610"/>
            <a:ext cx="2304256" cy="2284010"/>
          </a:xfrm>
          <a:prstGeom prst="ellipse">
            <a:avLst/>
          </a:prstGeom>
          <a:noFill/>
          <a:ln w="57150" cap="flat"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pitchFamily="34" charset="0"/>
            </a:endParaRPr>
          </a:p>
        </p:txBody>
      </p:sp>
      <p:sp>
        <p:nvSpPr>
          <p:cNvPr id="9" name="Oval 8">
            <a:extLst>
              <a:ext uri="{FF2B5EF4-FFF2-40B4-BE49-F238E27FC236}">
                <a16:creationId xmlns:a16="http://schemas.microsoft.com/office/drawing/2014/main" id="{1AACDB35-A6AF-43BD-87F9-E871507981B7}"/>
              </a:ext>
            </a:extLst>
          </p:cNvPr>
          <p:cNvSpPr/>
          <p:nvPr/>
        </p:nvSpPr>
        <p:spPr bwMode="auto">
          <a:xfrm>
            <a:off x="2073157" y="4301221"/>
            <a:ext cx="2376264" cy="2284010"/>
          </a:xfrm>
          <a:prstGeom prst="ellipse">
            <a:avLst/>
          </a:prstGeom>
          <a:solidFill>
            <a:schemeClr val="accent1">
              <a:lumMod val="60000"/>
              <a:lumOff val="40000"/>
            </a:schemeClr>
          </a:solidFill>
          <a:ln w="57150" cap="flat" cmpd="sng" algn="ctr">
            <a:solidFill>
              <a:schemeClr val="accent5">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34" charset="0"/>
            </a:endParaRPr>
          </a:p>
        </p:txBody>
      </p:sp>
      <p:sp>
        <p:nvSpPr>
          <p:cNvPr id="2" name="Title 1">
            <a:extLst>
              <a:ext uri="{FF2B5EF4-FFF2-40B4-BE49-F238E27FC236}">
                <a16:creationId xmlns:a16="http://schemas.microsoft.com/office/drawing/2014/main" id="{13CC4C38-8636-41EF-A320-FBB37DA6E3A9}"/>
              </a:ext>
            </a:extLst>
          </p:cNvPr>
          <p:cNvSpPr>
            <a:spLocks noGrp="1"/>
          </p:cNvSpPr>
          <p:nvPr>
            <p:ph type="title"/>
          </p:nvPr>
        </p:nvSpPr>
        <p:spPr/>
        <p:txBody>
          <a:bodyPr/>
          <a:lstStyle/>
          <a:p>
            <a:r>
              <a:rPr lang="en-SG" dirty="0"/>
              <a:t>Inner Join vs. outer join</a:t>
            </a:r>
          </a:p>
        </p:txBody>
      </p:sp>
      <p:sp>
        <p:nvSpPr>
          <p:cNvPr id="3" name="Slide Number Placeholder 2">
            <a:extLst>
              <a:ext uri="{FF2B5EF4-FFF2-40B4-BE49-F238E27FC236}">
                <a16:creationId xmlns:a16="http://schemas.microsoft.com/office/drawing/2014/main" id="{79EDBF5A-8879-451C-8C8A-9DB860459595}"/>
              </a:ext>
            </a:extLst>
          </p:cNvPr>
          <p:cNvSpPr>
            <a:spLocks noGrp="1"/>
          </p:cNvSpPr>
          <p:nvPr>
            <p:ph type="sldNum" sz="quarter" idx="12"/>
          </p:nvPr>
        </p:nvSpPr>
        <p:spPr/>
        <p:txBody>
          <a:bodyPr/>
          <a:lstStyle/>
          <a:p>
            <a:pPr>
              <a:defRPr/>
            </a:pPr>
            <a:fld id="{9D9E61BC-3CFA-41A6-81E6-6849EABCB527}" type="slidenum">
              <a:rPr lang="en-US" smtClean="0"/>
              <a:pPr>
                <a:defRPr/>
              </a:pPr>
              <a:t>42</a:t>
            </a:fld>
            <a:endParaRPr lang="en-US"/>
          </a:p>
        </p:txBody>
      </p:sp>
      <p:sp>
        <p:nvSpPr>
          <p:cNvPr id="4" name="Oval 3">
            <a:extLst>
              <a:ext uri="{FF2B5EF4-FFF2-40B4-BE49-F238E27FC236}">
                <a16:creationId xmlns:a16="http://schemas.microsoft.com/office/drawing/2014/main" id="{43A5CC1B-47EE-49D4-AA69-3C1F6601F078}"/>
              </a:ext>
            </a:extLst>
          </p:cNvPr>
          <p:cNvSpPr/>
          <p:nvPr/>
        </p:nvSpPr>
        <p:spPr bwMode="auto">
          <a:xfrm>
            <a:off x="920552" y="1628800"/>
            <a:ext cx="2304256" cy="2284010"/>
          </a:xfrm>
          <a:prstGeom prst="ellipse">
            <a:avLst/>
          </a:prstGeom>
          <a:noFill/>
          <a:ln w="57150" cap="flat"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pitchFamily="34" charset="0"/>
            </a:endParaRPr>
          </a:p>
        </p:txBody>
      </p:sp>
      <p:sp>
        <p:nvSpPr>
          <p:cNvPr id="5" name="Oval 4">
            <a:extLst>
              <a:ext uri="{FF2B5EF4-FFF2-40B4-BE49-F238E27FC236}">
                <a16:creationId xmlns:a16="http://schemas.microsoft.com/office/drawing/2014/main" id="{8C697B76-6698-49F6-B16F-A19BCB1525A9}"/>
              </a:ext>
            </a:extLst>
          </p:cNvPr>
          <p:cNvSpPr/>
          <p:nvPr/>
        </p:nvSpPr>
        <p:spPr bwMode="auto">
          <a:xfrm>
            <a:off x="2020630" y="1619074"/>
            <a:ext cx="2376264" cy="2284010"/>
          </a:xfrm>
          <a:prstGeom prst="ellipse">
            <a:avLst/>
          </a:prstGeom>
          <a:noFill/>
          <a:ln w="57150" cap="flat" cmpd="sng" algn="ctr">
            <a:solidFill>
              <a:schemeClr val="accent5">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34" charset="0"/>
            </a:endParaRPr>
          </a:p>
        </p:txBody>
      </p:sp>
      <p:sp>
        <p:nvSpPr>
          <p:cNvPr id="6" name="TextBox 5">
            <a:extLst>
              <a:ext uri="{FF2B5EF4-FFF2-40B4-BE49-F238E27FC236}">
                <a16:creationId xmlns:a16="http://schemas.microsoft.com/office/drawing/2014/main" id="{34E349AB-ECBF-4296-88ED-465E9AD4CB5E}"/>
              </a:ext>
            </a:extLst>
          </p:cNvPr>
          <p:cNvSpPr txBox="1"/>
          <p:nvPr/>
        </p:nvSpPr>
        <p:spPr>
          <a:xfrm>
            <a:off x="920552" y="1254605"/>
            <a:ext cx="1656184" cy="369332"/>
          </a:xfrm>
          <a:prstGeom prst="rect">
            <a:avLst/>
          </a:prstGeom>
          <a:noFill/>
        </p:spPr>
        <p:txBody>
          <a:bodyPr wrap="square" rtlCol="0">
            <a:spAutoFit/>
          </a:bodyPr>
          <a:lstStyle/>
          <a:p>
            <a:r>
              <a:rPr lang="en-SG" dirty="0">
                <a:solidFill>
                  <a:srgbClr val="0070C0"/>
                </a:solidFill>
              </a:rPr>
              <a:t>EMPLOYEES</a:t>
            </a:r>
          </a:p>
        </p:txBody>
      </p:sp>
      <p:sp>
        <p:nvSpPr>
          <p:cNvPr id="7" name="TextBox 6">
            <a:extLst>
              <a:ext uri="{FF2B5EF4-FFF2-40B4-BE49-F238E27FC236}">
                <a16:creationId xmlns:a16="http://schemas.microsoft.com/office/drawing/2014/main" id="{9E22038C-99F2-4389-82CE-E69DE406A43B}"/>
              </a:ext>
            </a:extLst>
          </p:cNvPr>
          <p:cNvSpPr txBox="1"/>
          <p:nvPr/>
        </p:nvSpPr>
        <p:spPr>
          <a:xfrm>
            <a:off x="2532709" y="1249742"/>
            <a:ext cx="1908212" cy="369332"/>
          </a:xfrm>
          <a:prstGeom prst="rect">
            <a:avLst/>
          </a:prstGeom>
          <a:noFill/>
        </p:spPr>
        <p:txBody>
          <a:bodyPr wrap="square" rtlCol="0">
            <a:spAutoFit/>
          </a:bodyPr>
          <a:lstStyle/>
          <a:p>
            <a:r>
              <a:rPr lang="en-SG" dirty="0">
                <a:solidFill>
                  <a:schemeClr val="accent5">
                    <a:lumMod val="50000"/>
                  </a:schemeClr>
                </a:solidFill>
              </a:rPr>
              <a:t>DEPARTMENTS</a:t>
            </a:r>
          </a:p>
        </p:txBody>
      </p:sp>
      <p:sp>
        <p:nvSpPr>
          <p:cNvPr id="8" name="Oval 7">
            <a:extLst>
              <a:ext uri="{FF2B5EF4-FFF2-40B4-BE49-F238E27FC236}">
                <a16:creationId xmlns:a16="http://schemas.microsoft.com/office/drawing/2014/main" id="{9365D590-284A-473B-80E1-FB594429639D}"/>
              </a:ext>
            </a:extLst>
          </p:cNvPr>
          <p:cNvSpPr/>
          <p:nvPr/>
        </p:nvSpPr>
        <p:spPr bwMode="auto">
          <a:xfrm>
            <a:off x="904506" y="4301221"/>
            <a:ext cx="2304256" cy="2284010"/>
          </a:xfrm>
          <a:prstGeom prst="ellipse">
            <a:avLst/>
          </a:prstGeom>
          <a:noFill/>
          <a:ln w="57150" cap="flat"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pitchFamily="34" charset="0"/>
            </a:endParaRPr>
          </a:p>
        </p:txBody>
      </p:sp>
      <p:sp>
        <p:nvSpPr>
          <p:cNvPr id="10" name="TextBox 9">
            <a:extLst>
              <a:ext uri="{FF2B5EF4-FFF2-40B4-BE49-F238E27FC236}">
                <a16:creationId xmlns:a16="http://schemas.microsoft.com/office/drawing/2014/main" id="{E8C06C23-5732-474A-8449-321E64CD0A5C}"/>
              </a:ext>
            </a:extLst>
          </p:cNvPr>
          <p:cNvSpPr txBox="1"/>
          <p:nvPr/>
        </p:nvSpPr>
        <p:spPr>
          <a:xfrm>
            <a:off x="5516986" y="1094347"/>
            <a:ext cx="1656184" cy="369332"/>
          </a:xfrm>
          <a:prstGeom prst="rect">
            <a:avLst/>
          </a:prstGeom>
          <a:noFill/>
        </p:spPr>
        <p:txBody>
          <a:bodyPr wrap="square" rtlCol="0">
            <a:spAutoFit/>
          </a:bodyPr>
          <a:lstStyle/>
          <a:p>
            <a:r>
              <a:rPr lang="en-SG" dirty="0">
                <a:solidFill>
                  <a:srgbClr val="0070C0"/>
                </a:solidFill>
              </a:rPr>
              <a:t>EMPLOYEES</a:t>
            </a:r>
          </a:p>
        </p:txBody>
      </p:sp>
      <p:sp>
        <p:nvSpPr>
          <p:cNvPr id="11" name="TextBox 10">
            <a:extLst>
              <a:ext uri="{FF2B5EF4-FFF2-40B4-BE49-F238E27FC236}">
                <a16:creationId xmlns:a16="http://schemas.microsoft.com/office/drawing/2014/main" id="{216552E0-A931-4D15-B74A-6B8E9F8EB7E8}"/>
              </a:ext>
            </a:extLst>
          </p:cNvPr>
          <p:cNvSpPr txBox="1"/>
          <p:nvPr/>
        </p:nvSpPr>
        <p:spPr>
          <a:xfrm>
            <a:off x="7061387" y="1078570"/>
            <a:ext cx="1908212" cy="369332"/>
          </a:xfrm>
          <a:prstGeom prst="rect">
            <a:avLst/>
          </a:prstGeom>
          <a:noFill/>
        </p:spPr>
        <p:txBody>
          <a:bodyPr wrap="square" rtlCol="0">
            <a:spAutoFit/>
          </a:bodyPr>
          <a:lstStyle/>
          <a:p>
            <a:r>
              <a:rPr lang="en-SG" dirty="0">
                <a:solidFill>
                  <a:schemeClr val="accent5">
                    <a:lumMod val="50000"/>
                  </a:schemeClr>
                </a:solidFill>
              </a:rPr>
              <a:t>DEPARTMENTS</a:t>
            </a:r>
          </a:p>
        </p:txBody>
      </p:sp>
      <p:sp>
        <p:nvSpPr>
          <p:cNvPr id="12" name="Oval 11">
            <a:extLst>
              <a:ext uri="{FF2B5EF4-FFF2-40B4-BE49-F238E27FC236}">
                <a16:creationId xmlns:a16="http://schemas.microsoft.com/office/drawing/2014/main" id="{2167C08A-09F7-415F-AE22-C94CB005F043}"/>
              </a:ext>
            </a:extLst>
          </p:cNvPr>
          <p:cNvSpPr/>
          <p:nvPr/>
        </p:nvSpPr>
        <p:spPr bwMode="auto">
          <a:xfrm>
            <a:off x="5479630" y="1449433"/>
            <a:ext cx="2304256" cy="2284010"/>
          </a:xfrm>
          <a:prstGeom prst="ellipse">
            <a:avLst/>
          </a:prstGeom>
          <a:solidFill>
            <a:srgbClr val="00CCFF"/>
          </a:solidFill>
          <a:ln w="57150" cap="flat"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pitchFamily="34" charset="0"/>
            </a:endParaRPr>
          </a:p>
        </p:txBody>
      </p:sp>
      <p:sp>
        <p:nvSpPr>
          <p:cNvPr id="13" name="Oval 12">
            <a:extLst>
              <a:ext uri="{FF2B5EF4-FFF2-40B4-BE49-F238E27FC236}">
                <a16:creationId xmlns:a16="http://schemas.microsoft.com/office/drawing/2014/main" id="{C6951003-5644-4645-8103-528E9C348277}"/>
              </a:ext>
            </a:extLst>
          </p:cNvPr>
          <p:cNvSpPr/>
          <p:nvPr/>
        </p:nvSpPr>
        <p:spPr bwMode="auto">
          <a:xfrm>
            <a:off x="6725329" y="1434408"/>
            <a:ext cx="2376264" cy="2284010"/>
          </a:xfrm>
          <a:prstGeom prst="ellipse">
            <a:avLst/>
          </a:prstGeom>
          <a:noFill/>
          <a:ln w="57150" cap="flat" cmpd="sng" algn="ctr">
            <a:solidFill>
              <a:schemeClr val="accent5">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pitchFamily="34" charset="0"/>
            </a:endParaRPr>
          </a:p>
        </p:txBody>
      </p:sp>
      <p:sp>
        <p:nvSpPr>
          <p:cNvPr id="14" name="TextBox 13">
            <a:extLst>
              <a:ext uri="{FF2B5EF4-FFF2-40B4-BE49-F238E27FC236}">
                <a16:creationId xmlns:a16="http://schemas.microsoft.com/office/drawing/2014/main" id="{B887C0E5-C9C9-4CE9-A178-C8FD83D46AFB}"/>
              </a:ext>
            </a:extLst>
          </p:cNvPr>
          <p:cNvSpPr txBox="1"/>
          <p:nvPr/>
        </p:nvSpPr>
        <p:spPr>
          <a:xfrm>
            <a:off x="1113465" y="3979983"/>
            <a:ext cx="1656184" cy="369332"/>
          </a:xfrm>
          <a:prstGeom prst="rect">
            <a:avLst/>
          </a:prstGeom>
          <a:noFill/>
        </p:spPr>
        <p:txBody>
          <a:bodyPr wrap="square" rtlCol="0">
            <a:spAutoFit/>
          </a:bodyPr>
          <a:lstStyle/>
          <a:p>
            <a:r>
              <a:rPr lang="en-SG" dirty="0">
                <a:solidFill>
                  <a:srgbClr val="0070C0"/>
                </a:solidFill>
              </a:rPr>
              <a:t>EMPLOYEES</a:t>
            </a:r>
          </a:p>
        </p:txBody>
      </p:sp>
      <p:sp>
        <p:nvSpPr>
          <p:cNvPr id="15" name="TextBox 14">
            <a:extLst>
              <a:ext uri="{FF2B5EF4-FFF2-40B4-BE49-F238E27FC236}">
                <a16:creationId xmlns:a16="http://schemas.microsoft.com/office/drawing/2014/main" id="{7E445701-9E22-4EA2-8787-6D6961D0B73F}"/>
              </a:ext>
            </a:extLst>
          </p:cNvPr>
          <p:cNvSpPr txBox="1"/>
          <p:nvPr/>
        </p:nvSpPr>
        <p:spPr>
          <a:xfrm>
            <a:off x="2625489" y="3970257"/>
            <a:ext cx="1908212" cy="369332"/>
          </a:xfrm>
          <a:prstGeom prst="rect">
            <a:avLst/>
          </a:prstGeom>
          <a:noFill/>
        </p:spPr>
        <p:txBody>
          <a:bodyPr wrap="square" rtlCol="0">
            <a:spAutoFit/>
          </a:bodyPr>
          <a:lstStyle/>
          <a:p>
            <a:r>
              <a:rPr lang="en-SG" dirty="0">
                <a:solidFill>
                  <a:schemeClr val="accent5">
                    <a:lumMod val="50000"/>
                  </a:schemeClr>
                </a:solidFill>
              </a:rPr>
              <a:t>DEPARTMENTS</a:t>
            </a:r>
          </a:p>
        </p:txBody>
      </p:sp>
      <p:sp>
        <p:nvSpPr>
          <p:cNvPr id="18" name="TextBox 17">
            <a:extLst>
              <a:ext uri="{FF2B5EF4-FFF2-40B4-BE49-F238E27FC236}">
                <a16:creationId xmlns:a16="http://schemas.microsoft.com/office/drawing/2014/main" id="{D8296DCC-BCD0-46D0-86B9-DB53804776DB}"/>
              </a:ext>
            </a:extLst>
          </p:cNvPr>
          <p:cNvSpPr txBox="1"/>
          <p:nvPr/>
        </p:nvSpPr>
        <p:spPr>
          <a:xfrm>
            <a:off x="5594420" y="3843415"/>
            <a:ext cx="1656184" cy="369332"/>
          </a:xfrm>
          <a:prstGeom prst="rect">
            <a:avLst/>
          </a:prstGeom>
          <a:noFill/>
        </p:spPr>
        <p:txBody>
          <a:bodyPr wrap="square" rtlCol="0">
            <a:spAutoFit/>
          </a:bodyPr>
          <a:lstStyle/>
          <a:p>
            <a:r>
              <a:rPr lang="en-SG" dirty="0">
                <a:solidFill>
                  <a:srgbClr val="0070C0"/>
                </a:solidFill>
              </a:rPr>
              <a:t>EMPLOYEES</a:t>
            </a:r>
          </a:p>
        </p:txBody>
      </p:sp>
      <p:sp>
        <p:nvSpPr>
          <p:cNvPr id="19" name="TextBox 18">
            <a:extLst>
              <a:ext uri="{FF2B5EF4-FFF2-40B4-BE49-F238E27FC236}">
                <a16:creationId xmlns:a16="http://schemas.microsoft.com/office/drawing/2014/main" id="{5C1D03AC-C460-4995-B912-B62279C1CCE2}"/>
              </a:ext>
            </a:extLst>
          </p:cNvPr>
          <p:cNvSpPr txBox="1"/>
          <p:nvPr/>
        </p:nvSpPr>
        <p:spPr>
          <a:xfrm>
            <a:off x="7206577" y="3838552"/>
            <a:ext cx="1908212" cy="369332"/>
          </a:xfrm>
          <a:prstGeom prst="rect">
            <a:avLst/>
          </a:prstGeom>
          <a:noFill/>
        </p:spPr>
        <p:txBody>
          <a:bodyPr wrap="square" rtlCol="0">
            <a:spAutoFit/>
          </a:bodyPr>
          <a:lstStyle/>
          <a:p>
            <a:r>
              <a:rPr lang="en-SG" dirty="0">
                <a:solidFill>
                  <a:schemeClr val="accent5">
                    <a:lumMod val="50000"/>
                  </a:schemeClr>
                </a:solidFill>
              </a:rPr>
              <a:t>DEPARTMENTS</a:t>
            </a:r>
          </a:p>
        </p:txBody>
      </p:sp>
      <p:sp>
        <p:nvSpPr>
          <p:cNvPr id="22" name="TextBox 21">
            <a:extLst>
              <a:ext uri="{FF2B5EF4-FFF2-40B4-BE49-F238E27FC236}">
                <a16:creationId xmlns:a16="http://schemas.microsoft.com/office/drawing/2014/main" id="{78726EC8-8C91-4212-86D0-6860782A38AB}"/>
              </a:ext>
            </a:extLst>
          </p:cNvPr>
          <p:cNvSpPr txBox="1"/>
          <p:nvPr/>
        </p:nvSpPr>
        <p:spPr>
          <a:xfrm>
            <a:off x="1759426" y="2049397"/>
            <a:ext cx="2124236" cy="461665"/>
          </a:xfrm>
          <a:prstGeom prst="rect">
            <a:avLst/>
          </a:prstGeom>
          <a:noFill/>
        </p:spPr>
        <p:txBody>
          <a:bodyPr wrap="square" rtlCol="0">
            <a:spAutoFit/>
          </a:bodyPr>
          <a:lstStyle/>
          <a:p>
            <a:r>
              <a:rPr lang="en-SG" sz="2400" b="1" dirty="0"/>
              <a:t>INNER JOIN</a:t>
            </a:r>
          </a:p>
        </p:txBody>
      </p:sp>
      <p:sp>
        <p:nvSpPr>
          <p:cNvPr id="23" name="TextBox 22">
            <a:extLst>
              <a:ext uri="{FF2B5EF4-FFF2-40B4-BE49-F238E27FC236}">
                <a16:creationId xmlns:a16="http://schemas.microsoft.com/office/drawing/2014/main" id="{DE254725-BA5C-4D78-A295-0B0BFF2B693D}"/>
              </a:ext>
            </a:extLst>
          </p:cNvPr>
          <p:cNvSpPr txBox="1"/>
          <p:nvPr/>
        </p:nvSpPr>
        <p:spPr>
          <a:xfrm>
            <a:off x="1113465" y="4738207"/>
            <a:ext cx="3153403" cy="461665"/>
          </a:xfrm>
          <a:prstGeom prst="rect">
            <a:avLst/>
          </a:prstGeom>
          <a:noFill/>
        </p:spPr>
        <p:txBody>
          <a:bodyPr wrap="square" rtlCol="0">
            <a:spAutoFit/>
          </a:bodyPr>
          <a:lstStyle/>
          <a:p>
            <a:r>
              <a:rPr lang="en-SG" sz="2400" b="1" dirty="0"/>
              <a:t>RIGHT OUTER JOIN</a:t>
            </a:r>
          </a:p>
        </p:txBody>
      </p:sp>
      <p:sp>
        <p:nvSpPr>
          <p:cNvPr id="24" name="TextBox 23">
            <a:extLst>
              <a:ext uri="{FF2B5EF4-FFF2-40B4-BE49-F238E27FC236}">
                <a16:creationId xmlns:a16="http://schemas.microsoft.com/office/drawing/2014/main" id="{0FF5CF93-8C8C-4D62-9D53-1C07D6BE40DA}"/>
              </a:ext>
            </a:extLst>
          </p:cNvPr>
          <p:cNvSpPr txBox="1"/>
          <p:nvPr/>
        </p:nvSpPr>
        <p:spPr>
          <a:xfrm>
            <a:off x="5904954" y="1959535"/>
            <a:ext cx="3080494" cy="461665"/>
          </a:xfrm>
          <a:prstGeom prst="rect">
            <a:avLst/>
          </a:prstGeom>
          <a:noFill/>
        </p:spPr>
        <p:txBody>
          <a:bodyPr wrap="square" rtlCol="0">
            <a:spAutoFit/>
          </a:bodyPr>
          <a:lstStyle/>
          <a:p>
            <a:r>
              <a:rPr lang="en-SG" sz="2400" b="1" dirty="0"/>
              <a:t>LEFT OUTER JOIN</a:t>
            </a:r>
          </a:p>
        </p:txBody>
      </p:sp>
      <p:sp>
        <p:nvSpPr>
          <p:cNvPr id="25" name="TextBox 24">
            <a:extLst>
              <a:ext uri="{FF2B5EF4-FFF2-40B4-BE49-F238E27FC236}">
                <a16:creationId xmlns:a16="http://schemas.microsoft.com/office/drawing/2014/main" id="{BAA2F053-409E-4CA6-976B-8CF08307B89E}"/>
              </a:ext>
            </a:extLst>
          </p:cNvPr>
          <p:cNvSpPr txBox="1"/>
          <p:nvPr/>
        </p:nvSpPr>
        <p:spPr>
          <a:xfrm>
            <a:off x="5904954" y="4672549"/>
            <a:ext cx="2952327" cy="461665"/>
          </a:xfrm>
          <a:prstGeom prst="rect">
            <a:avLst/>
          </a:prstGeom>
          <a:noFill/>
        </p:spPr>
        <p:txBody>
          <a:bodyPr wrap="square" rtlCol="0">
            <a:spAutoFit/>
          </a:bodyPr>
          <a:lstStyle/>
          <a:p>
            <a:r>
              <a:rPr lang="en-SG" sz="2400" b="1" dirty="0"/>
              <a:t>FULL OUTER JOIN</a:t>
            </a:r>
          </a:p>
        </p:txBody>
      </p:sp>
    </p:spTree>
    <p:extLst>
      <p:ext uri="{BB962C8B-B14F-4D97-AF65-F5344CB8AC3E}">
        <p14:creationId xmlns:p14="http://schemas.microsoft.com/office/powerpoint/2010/main" val="4151665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5415FB0-0FC2-478E-8327-96D6D3C00072}" type="slidenum">
              <a:rPr lang="en-US"/>
              <a:pPr>
                <a:defRPr/>
              </a:pPr>
              <a:t>43</a:t>
            </a:fld>
            <a:endParaRPr lang="en-US"/>
          </a:p>
        </p:txBody>
      </p:sp>
      <p:sp>
        <p:nvSpPr>
          <p:cNvPr id="13315" name="Rectangle 2"/>
          <p:cNvSpPr>
            <a:spLocks noGrp="1" noChangeArrowheads="1"/>
          </p:cNvSpPr>
          <p:nvPr>
            <p:ph type="title"/>
          </p:nvPr>
        </p:nvSpPr>
        <p:spPr/>
        <p:txBody>
          <a:bodyPr/>
          <a:lstStyle/>
          <a:p>
            <a:pPr algn="just" eaLnBrk="1" hangingPunct="1"/>
            <a:r>
              <a:rPr lang="en-US"/>
              <a:t>SELECT statement</a:t>
            </a:r>
          </a:p>
        </p:txBody>
      </p:sp>
      <p:sp>
        <p:nvSpPr>
          <p:cNvPr id="13316" name="Rectangle 3"/>
          <p:cNvSpPr>
            <a:spLocks noGrp="1" noChangeArrowheads="1"/>
          </p:cNvSpPr>
          <p:nvPr>
            <p:ph type="body" idx="1"/>
          </p:nvPr>
        </p:nvSpPr>
        <p:spPr>
          <a:xfrm>
            <a:off x="128464" y="1219200"/>
            <a:ext cx="9282236" cy="4852988"/>
          </a:xfrm>
        </p:spPr>
        <p:txBody>
          <a:bodyPr/>
          <a:lstStyle/>
          <a:p>
            <a:pPr lvl="1" eaLnBrk="1" hangingPunct="1">
              <a:buFont typeface="Wingdings" pitchFamily="2" charset="2"/>
              <a:buNone/>
            </a:pPr>
            <a:r>
              <a:rPr lang="en-US" sz="2000" b="1" dirty="0"/>
              <a:t>SELECT 		Specifies which columns are to</a:t>
            </a:r>
          </a:p>
          <a:p>
            <a:pPr lvl="1" algn="just" eaLnBrk="1" hangingPunct="1">
              <a:buFont typeface="Wingdings" pitchFamily="2" charset="2"/>
              <a:buNone/>
            </a:pPr>
            <a:r>
              <a:rPr lang="en-US" sz="2000" b="1" dirty="0"/>
              <a:t>				appear in output</a:t>
            </a:r>
          </a:p>
          <a:p>
            <a:pPr lvl="1" eaLnBrk="1" hangingPunct="1">
              <a:buFont typeface="Wingdings" pitchFamily="2" charset="2"/>
              <a:buNone/>
            </a:pPr>
            <a:r>
              <a:rPr lang="en-US" sz="2000" b="1" dirty="0"/>
              <a:t>FROM	 	Specifies table to be used</a:t>
            </a:r>
          </a:p>
          <a:p>
            <a:pPr lvl="1" eaLnBrk="1" hangingPunct="1">
              <a:buFont typeface="Wingdings" pitchFamily="2" charset="2"/>
              <a:buNone/>
            </a:pPr>
            <a:r>
              <a:rPr lang="en-GB" sz="2000" b="1" dirty="0"/>
              <a:t>{[INNER JOIN .. ON ..]}	</a:t>
            </a:r>
          </a:p>
          <a:p>
            <a:pPr lvl="1" eaLnBrk="1" hangingPunct="1">
              <a:buFont typeface="Wingdings" pitchFamily="2" charset="2"/>
              <a:buNone/>
            </a:pPr>
            <a:r>
              <a:rPr lang="en-GB" sz="2000" b="1" dirty="0"/>
              <a:t>				Specifies other table(s) to be joined.</a:t>
            </a:r>
            <a:br>
              <a:rPr lang="en-GB" sz="2000" b="1" dirty="0"/>
            </a:br>
            <a:r>
              <a:rPr lang="en-GB" sz="2000" b="1" dirty="0"/>
              <a:t>			Repeats for each additional table.</a:t>
            </a:r>
            <a:endParaRPr lang="en-US" sz="2000" b="1" dirty="0"/>
          </a:p>
          <a:p>
            <a:pPr lvl="1" eaLnBrk="1" hangingPunct="1">
              <a:buFont typeface="Wingdings" pitchFamily="2" charset="2"/>
              <a:buNone/>
            </a:pPr>
            <a:r>
              <a:rPr lang="en-US" sz="2000" b="1" dirty="0"/>
              <a:t>[WHERE] 	Filters rows</a:t>
            </a:r>
          </a:p>
          <a:p>
            <a:pPr lvl="1" eaLnBrk="1" hangingPunct="1">
              <a:buFont typeface="Wingdings" pitchFamily="2" charset="2"/>
              <a:buNone/>
            </a:pPr>
            <a:r>
              <a:rPr lang="en-US" sz="2000" dirty="0"/>
              <a:t>[GROUP BY] 	Forms groups of rows with same</a:t>
            </a:r>
          </a:p>
          <a:p>
            <a:pPr lvl="1" algn="just" eaLnBrk="1" hangingPunct="1">
              <a:buFont typeface="Wingdings" pitchFamily="2" charset="2"/>
              <a:buNone/>
            </a:pPr>
            <a:r>
              <a:rPr lang="en-US" sz="2000" dirty="0"/>
              <a:t>				column value</a:t>
            </a:r>
          </a:p>
          <a:p>
            <a:pPr lvl="1" algn="just" eaLnBrk="1" hangingPunct="1">
              <a:buFont typeface="Wingdings" pitchFamily="2" charset="2"/>
              <a:buNone/>
            </a:pPr>
            <a:r>
              <a:rPr lang="en-US" sz="2000" dirty="0"/>
              <a:t>[HAVING]		Filters groups subject to some</a:t>
            </a:r>
          </a:p>
          <a:p>
            <a:pPr lvl="1" algn="just" eaLnBrk="1" hangingPunct="1">
              <a:buFont typeface="Wingdings" pitchFamily="2" charset="2"/>
              <a:buNone/>
            </a:pPr>
            <a:r>
              <a:rPr lang="en-US" sz="2000" dirty="0"/>
              <a:t>				condition</a:t>
            </a:r>
          </a:p>
          <a:p>
            <a:pPr lvl="1" eaLnBrk="1" hangingPunct="1">
              <a:buFont typeface="Wingdings" pitchFamily="2" charset="2"/>
              <a:buNone/>
            </a:pPr>
            <a:r>
              <a:rPr lang="en-US" sz="2000" b="1" dirty="0"/>
              <a:t>[ORDER BY]	Specifies the order of the rows in</a:t>
            </a:r>
          </a:p>
          <a:p>
            <a:pPr lvl="1" eaLnBrk="1" hangingPunct="1">
              <a:buFont typeface="Wingdings" pitchFamily="2" charset="2"/>
              <a:buNone/>
            </a:pPr>
            <a:r>
              <a:rPr lang="en-US" sz="2000" b="1" dirty="0"/>
              <a:t>				the output</a:t>
            </a:r>
          </a:p>
        </p:txBody>
      </p:sp>
    </p:spTree>
    <p:extLst>
      <p:ext uri="{BB962C8B-B14F-4D97-AF65-F5344CB8AC3E}">
        <p14:creationId xmlns:p14="http://schemas.microsoft.com/office/powerpoint/2010/main" val="15526421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C0721256-EF2D-48DE-9279-B9339AD999C6}" type="slidenum">
              <a:rPr lang="en-US"/>
              <a:pPr>
                <a:defRPr/>
              </a:pPr>
              <a:t>44</a:t>
            </a:fld>
            <a:endParaRPr lang="en-US"/>
          </a:p>
        </p:txBody>
      </p:sp>
      <p:sp>
        <p:nvSpPr>
          <p:cNvPr id="34819" name="Rectangle 2"/>
          <p:cNvSpPr>
            <a:spLocks noGrp="1" noChangeArrowheads="1"/>
          </p:cNvSpPr>
          <p:nvPr>
            <p:ph type="title"/>
          </p:nvPr>
        </p:nvSpPr>
        <p:spPr/>
        <p:txBody>
          <a:bodyPr/>
          <a:lstStyle/>
          <a:p>
            <a:pPr eaLnBrk="1" hangingPunct="1"/>
            <a:r>
              <a:rPr lang="en-GB"/>
              <a:t>Quiz</a:t>
            </a:r>
          </a:p>
        </p:txBody>
      </p:sp>
      <p:sp>
        <p:nvSpPr>
          <p:cNvPr id="34820" name="Text Box 5"/>
          <p:cNvSpPr txBox="1">
            <a:spLocks noChangeArrowheads="1"/>
          </p:cNvSpPr>
          <p:nvPr/>
        </p:nvSpPr>
        <p:spPr bwMode="auto">
          <a:xfrm>
            <a:off x="661988" y="1125538"/>
            <a:ext cx="8972550" cy="822325"/>
          </a:xfrm>
          <a:prstGeom prst="rect">
            <a:avLst/>
          </a:prstGeom>
          <a:noFill/>
          <a:ln w="12700">
            <a:noFill/>
            <a:miter lim="800000"/>
            <a:headEnd type="none" w="sm" len="sm"/>
            <a:tailEnd type="none" w="sm" len="sm"/>
          </a:ln>
        </p:spPr>
        <p:txBody>
          <a:bodyPr>
            <a:spAutoFit/>
          </a:bodyPr>
          <a:lstStyle/>
          <a:p>
            <a:r>
              <a:rPr lang="en-GB" sz="2400" b="1">
                <a:latin typeface="News Gothic MT" charset="0"/>
              </a:rPr>
              <a:t>Match the function of the SELECT statement to the correct descriptions.</a:t>
            </a:r>
          </a:p>
        </p:txBody>
      </p:sp>
      <p:sp>
        <p:nvSpPr>
          <p:cNvPr id="34821" name="Rectangle 8"/>
          <p:cNvSpPr>
            <a:spLocks noChangeArrowheads="1"/>
          </p:cNvSpPr>
          <p:nvPr/>
        </p:nvSpPr>
        <p:spPr bwMode="auto">
          <a:xfrm>
            <a:off x="819150" y="1989138"/>
            <a:ext cx="1949450" cy="50323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HAVING</a:t>
            </a:r>
          </a:p>
        </p:txBody>
      </p:sp>
      <p:sp>
        <p:nvSpPr>
          <p:cNvPr id="34822" name="Rectangle 10"/>
          <p:cNvSpPr>
            <a:spLocks noChangeArrowheads="1"/>
          </p:cNvSpPr>
          <p:nvPr/>
        </p:nvSpPr>
        <p:spPr bwMode="auto">
          <a:xfrm>
            <a:off x="819150" y="479742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GROUP BY</a:t>
            </a:r>
          </a:p>
        </p:txBody>
      </p:sp>
      <p:sp>
        <p:nvSpPr>
          <p:cNvPr id="34823" name="Rectangle 11"/>
          <p:cNvSpPr>
            <a:spLocks noChangeArrowheads="1"/>
          </p:cNvSpPr>
          <p:nvPr/>
        </p:nvSpPr>
        <p:spPr bwMode="auto">
          <a:xfrm>
            <a:off x="819150" y="5516563"/>
            <a:ext cx="1949450" cy="50323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WHERE</a:t>
            </a:r>
          </a:p>
        </p:txBody>
      </p:sp>
      <p:sp>
        <p:nvSpPr>
          <p:cNvPr id="34824" name="Rectangle 12"/>
          <p:cNvSpPr>
            <a:spLocks noChangeArrowheads="1"/>
          </p:cNvSpPr>
          <p:nvPr/>
        </p:nvSpPr>
        <p:spPr bwMode="auto">
          <a:xfrm>
            <a:off x="819150" y="3429000"/>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ORDER BY</a:t>
            </a:r>
          </a:p>
        </p:txBody>
      </p:sp>
      <p:sp>
        <p:nvSpPr>
          <p:cNvPr id="34825" name="Rectangle 13"/>
          <p:cNvSpPr>
            <a:spLocks noChangeArrowheads="1"/>
          </p:cNvSpPr>
          <p:nvPr/>
        </p:nvSpPr>
        <p:spPr bwMode="auto">
          <a:xfrm>
            <a:off x="819150" y="270827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FROM</a:t>
            </a:r>
          </a:p>
        </p:txBody>
      </p:sp>
      <p:sp>
        <p:nvSpPr>
          <p:cNvPr id="34826" name="Rectangle 14"/>
          <p:cNvSpPr>
            <a:spLocks noChangeArrowheads="1"/>
          </p:cNvSpPr>
          <p:nvPr/>
        </p:nvSpPr>
        <p:spPr bwMode="auto">
          <a:xfrm>
            <a:off x="5264150" y="1989138"/>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the order of the </a:t>
            </a:r>
          </a:p>
          <a:p>
            <a:pPr algn="ctr"/>
            <a:r>
              <a:rPr lang="en-GB" sz="2000">
                <a:latin typeface="News Gothic MT" charset="0"/>
              </a:rPr>
              <a:t>output.</a:t>
            </a:r>
          </a:p>
        </p:txBody>
      </p:sp>
      <p:sp>
        <p:nvSpPr>
          <p:cNvPr id="34827" name="Rectangle 15"/>
          <p:cNvSpPr>
            <a:spLocks noChangeArrowheads="1"/>
          </p:cNvSpPr>
          <p:nvPr/>
        </p:nvSpPr>
        <p:spPr bwMode="auto">
          <a:xfrm>
            <a:off x="819150" y="414972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SELECT</a:t>
            </a:r>
          </a:p>
        </p:txBody>
      </p:sp>
      <p:sp>
        <p:nvSpPr>
          <p:cNvPr id="34828" name="Rectangle 17"/>
          <p:cNvSpPr>
            <a:spLocks noChangeArrowheads="1"/>
          </p:cNvSpPr>
          <p:nvPr/>
        </p:nvSpPr>
        <p:spPr bwMode="auto">
          <a:xfrm>
            <a:off x="5264150" y="2708275"/>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Filters the rows subject to </a:t>
            </a:r>
          </a:p>
          <a:p>
            <a:pPr algn="ctr"/>
            <a:r>
              <a:rPr lang="en-GB" sz="2000">
                <a:latin typeface="News Gothic MT" charset="0"/>
              </a:rPr>
              <a:t>some condition</a:t>
            </a:r>
          </a:p>
        </p:txBody>
      </p:sp>
      <p:sp>
        <p:nvSpPr>
          <p:cNvPr id="34829" name="Rectangle 18"/>
          <p:cNvSpPr>
            <a:spLocks noChangeArrowheads="1"/>
          </p:cNvSpPr>
          <p:nvPr/>
        </p:nvSpPr>
        <p:spPr bwMode="auto">
          <a:xfrm>
            <a:off x="5264150" y="3429000"/>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Forms groups of rows with </a:t>
            </a:r>
          </a:p>
          <a:p>
            <a:pPr algn="ctr"/>
            <a:r>
              <a:rPr lang="en-GB" sz="2000">
                <a:latin typeface="News Gothic MT" charset="0"/>
              </a:rPr>
              <a:t>the same column value.</a:t>
            </a:r>
          </a:p>
        </p:txBody>
      </p:sp>
      <p:sp>
        <p:nvSpPr>
          <p:cNvPr id="34830" name="Rectangle 19"/>
          <p:cNvSpPr>
            <a:spLocks noChangeArrowheads="1"/>
          </p:cNvSpPr>
          <p:nvPr/>
        </p:nvSpPr>
        <p:spPr bwMode="auto">
          <a:xfrm>
            <a:off x="5264150" y="4221163"/>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the table/s </a:t>
            </a:r>
          </a:p>
          <a:p>
            <a:pPr algn="ctr"/>
            <a:r>
              <a:rPr lang="en-GB" sz="2000">
                <a:latin typeface="News Gothic MT" charset="0"/>
              </a:rPr>
              <a:t>to be used.</a:t>
            </a:r>
          </a:p>
        </p:txBody>
      </p:sp>
      <p:sp>
        <p:nvSpPr>
          <p:cNvPr id="34831" name="Rectangle 20"/>
          <p:cNvSpPr>
            <a:spLocks noChangeArrowheads="1"/>
          </p:cNvSpPr>
          <p:nvPr/>
        </p:nvSpPr>
        <p:spPr bwMode="auto">
          <a:xfrm>
            <a:off x="5264150" y="4941888"/>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which columns are to </a:t>
            </a:r>
          </a:p>
          <a:p>
            <a:pPr algn="ctr"/>
            <a:r>
              <a:rPr lang="en-GB" sz="2000">
                <a:latin typeface="News Gothic MT" charset="0"/>
              </a:rPr>
              <a:t>appear in the output.</a:t>
            </a:r>
          </a:p>
        </p:txBody>
      </p:sp>
      <p:sp>
        <p:nvSpPr>
          <p:cNvPr id="34832" name="Rectangle 21"/>
          <p:cNvSpPr>
            <a:spLocks noChangeArrowheads="1"/>
          </p:cNvSpPr>
          <p:nvPr/>
        </p:nvSpPr>
        <p:spPr bwMode="auto">
          <a:xfrm>
            <a:off x="5264150" y="5661025"/>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Filters the groups subject to </a:t>
            </a:r>
          </a:p>
          <a:p>
            <a:pPr algn="ctr"/>
            <a:r>
              <a:rPr lang="en-GB" sz="2000">
                <a:latin typeface="News Gothic MT" charset="0"/>
              </a:rPr>
              <a:t>some condition.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AFFE8F7-0E4F-4A0B-BD5A-D95761C75A6C}" type="slidenum">
              <a:rPr lang="en-US"/>
              <a:pPr>
                <a:defRPr/>
              </a:pPr>
              <a:t>45</a:t>
            </a:fld>
            <a:endParaRPr lang="en-US"/>
          </a:p>
        </p:txBody>
      </p:sp>
      <p:sp>
        <p:nvSpPr>
          <p:cNvPr id="35843" name="Rectangle 4"/>
          <p:cNvSpPr>
            <a:spLocks noGrp="1" noChangeArrowheads="1"/>
          </p:cNvSpPr>
          <p:nvPr>
            <p:ph type="title"/>
          </p:nvPr>
        </p:nvSpPr>
        <p:spPr/>
        <p:txBody>
          <a:bodyPr/>
          <a:lstStyle/>
          <a:p>
            <a:pPr eaLnBrk="1" hangingPunct="1"/>
            <a:r>
              <a:rPr lang="en-AU"/>
              <a:t>Reference Materials, ELOs</a:t>
            </a:r>
            <a:endParaRPr lang="en-GB"/>
          </a:p>
        </p:txBody>
      </p:sp>
      <p:sp>
        <p:nvSpPr>
          <p:cNvPr id="35844" name="Rectangle 5"/>
          <p:cNvSpPr>
            <a:spLocks noGrp="1" noChangeArrowheads="1"/>
          </p:cNvSpPr>
          <p:nvPr>
            <p:ph type="body" idx="1"/>
          </p:nvPr>
        </p:nvSpPr>
        <p:spPr/>
        <p:txBody>
          <a:bodyPr/>
          <a:lstStyle/>
          <a:p>
            <a:pPr eaLnBrk="1" hangingPunct="1"/>
            <a:r>
              <a:rPr lang="en-US" dirty="0"/>
              <a:t>Reference text : Database Systems, Connolly</a:t>
            </a:r>
          </a:p>
          <a:p>
            <a:pPr lvl="1" eaLnBrk="1" hangingPunct="1"/>
            <a:r>
              <a:rPr lang="en-US" dirty="0"/>
              <a:t>DML : Ch 6</a:t>
            </a:r>
          </a:p>
          <a:p>
            <a:pPr lvl="1" eaLnBrk="1" hangingPunct="1"/>
            <a:r>
              <a:rPr lang="en-US" dirty="0"/>
              <a:t>DDL : Ch 7</a:t>
            </a:r>
          </a:p>
          <a:p>
            <a:pPr eaLnBrk="1" hangingPunct="1"/>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C598382E-1858-4DEA-A5D6-F30823CCEBA9}" type="slidenum">
              <a:rPr lang="en-US"/>
              <a:pPr>
                <a:defRPr/>
              </a:pPr>
              <a:t>46</a:t>
            </a:fld>
            <a:endParaRPr lang="en-US"/>
          </a:p>
        </p:txBody>
      </p:sp>
      <p:sp>
        <p:nvSpPr>
          <p:cNvPr id="36867" name="Rectangle 2"/>
          <p:cNvSpPr>
            <a:spLocks noGrp="1" noChangeArrowheads="1"/>
          </p:cNvSpPr>
          <p:nvPr>
            <p:ph type="title"/>
          </p:nvPr>
        </p:nvSpPr>
        <p:spPr/>
        <p:txBody>
          <a:bodyPr/>
          <a:lstStyle/>
          <a:p>
            <a:pPr eaLnBrk="1" hangingPunct="1"/>
            <a:r>
              <a:rPr lang="en-GB" b="1"/>
              <a:t>Quiz - Answer</a:t>
            </a:r>
          </a:p>
        </p:txBody>
      </p:sp>
      <p:sp>
        <p:nvSpPr>
          <p:cNvPr id="36868" name="Text Box 3"/>
          <p:cNvSpPr txBox="1">
            <a:spLocks noChangeArrowheads="1"/>
          </p:cNvSpPr>
          <p:nvPr/>
        </p:nvSpPr>
        <p:spPr bwMode="auto">
          <a:xfrm>
            <a:off x="661988" y="1125538"/>
            <a:ext cx="8972550" cy="822325"/>
          </a:xfrm>
          <a:prstGeom prst="rect">
            <a:avLst/>
          </a:prstGeom>
          <a:noFill/>
          <a:ln w="12700">
            <a:noFill/>
            <a:miter lim="800000"/>
            <a:headEnd type="none" w="sm" len="sm"/>
            <a:tailEnd type="none" w="sm" len="sm"/>
          </a:ln>
        </p:spPr>
        <p:txBody>
          <a:bodyPr>
            <a:spAutoFit/>
          </a:bodyPr>
          <a:lstStyle/>
          <a:p>
            <a:r>
              <a:rPr lang="en-GB" sz="2400" b="1">
                <a:latin typeface="News Gothic MT" charset="0"/>
              </a:rPr>
              <a:t>Match the function of the SELECT statement to the correct descriptions.</a:t>
            </a:r>
          </a:p>
        </p:txBody>
      </p:sp>
      <p:sp>
        <p:nvSpPr>
          <p:cNvPr id="36869" name="Rectangle 4"/>
          <p:cNvSpPr>
            <a:spLocks noChangeArrowheads="1"/>
          </p:cNvSpPr>
          <p:nvPr/>
        </p:nvSpPr>
        <p:spPr bwMode="auto">
          <a:xfrm>
            <a:off x="819150" y="1989138"/>
            <a:ext cx="1949450" cy="50323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HAVING</a:t>
            </a:r>
          </a:p>
        </p:txBody>
      </p:sp>
      <p:sp>
        <p:nvSpPr>
          <p:cNvPr id="36870" name="Rectangle 5"/>
          <p:cNvSpPr>
            <a:spLocks noChangeArrowheads="1"/>
          </p:cNvSpPr>
          <p:nvPr/>
        </p:nvSpPr>
        <p:spPr bwMode="auto">
          <a:xfrm>
            <a:off x="819150" y="479742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GROUP BY</a:t>
            </a:r>
          </a:p>
        </p:txBody>
      </p:sp>
      <p:sp>
        <p:nvSpPr>
          <p:cNvPr id="36871" name="Rectangle 6"/>
          <p:cNvSpPr>
            <a:spLocks noChangeArrowheads="1"/>
          </p:cNvSpPr>
          <p:nvPr/>
        </p:nvSpPr>
        <p:spPr bwMode="auto">
          <a:xfrm>
            <a:off x="819150" y="5516563"/>
            <a:ext cx="1949450" cy="50323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WHERE</a:t>
            </a:r>
          </a:p>
        </p:txBody>
      </p:sp>
      <p:sp>
        <p:nvSpPr>
          <p:cNvPr id="36872" name="Rectangle 7"/>
          <p:cNvSpPr>
            <a:spLocks noChangeArrowheads="1"/>
          </p:cNvSpPr>
          <p:nvPr/>
        </p:nvSpPr>
        <p:spPr bwMode="auto">
          <a:xfrm>
            <a:off x="819150" y="3429000"/>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ORDER BY</a:t>
            </a:r>
          </a:p>
        </p:txBody>
      </p:sp>
      <p:sp>
        <p:nvSpPr>
          <p:cNvPr id="36873" name="Rectangle 8"/>
          <p:cNvSpPr>
            <a:spLocks noChangeArrowheads="1"/>
          </p:cNvSpPr>
          <p:nvPr/>
        </p:nvSpPr>
        <p:spPr bwMode="auto">
          <a:xfrm>
            <a:off x="819150" y="270827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FROM</a:t>
            </a:r>
          </a:p>
        </p:txBody>
      </p:sp>
      <p:sp>
        <p:nvSpPr>
          <p:cNvPr id="36874" name="Rectangle 9"/>
          <p:cNvSpPr>
            <a:spLocks noChangeArrowheads="1"/>
          </p:cNvSpPr>
          <p:nvPr/>
        </p:nvSpPr>
        <p:spPr bwMode="auto">
          <a:xfrm>
            <a:off x="5264150" y="1989138"/>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the order of the </a:t>
            </a:r>
          </a:p>
          <a:p>
            <a:pPr algn="ctr"/>
            <a:r>
              <a:rPr lang="en-GB" sz="2000">
                <a:latin typeface="News Gothic MT" charset="0"/>
              </a:rPr>
              <a:t>output.</a:t>
            </a:r>
          </a:p>
        </p:txBody>
      </p:sp>
      <p:sp>
        <p:nvSpPr>
          <p:cNvPr id="36875" name="Rectangle 10"/>
          <p:cNvSpPr>
            <a:spLocks noChangeArrowheads="1"/>
          </p:cNvSpPr>
          <p:nvPr/>
        </p:nvSpPr>
        <p:spPr bwMode="auto">
          <a:xfrm>
            <a:off x="819150" y="4149725"/>
            <a:ext cx="1949450" cy="50323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400" b="1">
                <a:latin typeface="News Gothic MT" charset="0"/>
              </a:rPr>
              <a:t>SELECT</a:t>
            </a:r>
          </a:p>
        </p:txBody>
      </p:sp>
      <p:sp>
        <p:nvSpPr>
          <p:cNvPr id="36876" name="Rectangle 11"/>
          <p:cNvSpPr>
            <a:spLocks noChangeArrowheads="1"/>
          </p:cNvSpPr>
          <p:nvPr/>
        </p:nvSpPr>
        <p:spPr bwMode="auto">
          <a:xfrm>
            <a:off x="5264150" y="2708275"/>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Filters the rows subject to </a:t>
            </a:r>
          </a:p>
          <a:p>
            <a:pPr algn="ctr"/>
            <a:r>
              <a:rPr lang="en-GB" sz="2000">
                <a:latin typeface="News Gothic MT" charset="0"/>
              </a:rPr>
              <a:t>some condition</a:t>
            </a:r>
          </a:p>
        </p:txBody>
      </p:sp>
      <p:sp>
        <p:nvSpPr>
          <p:cNvPr id="36877" name="Rectangle 12"/>
          <p:cNvSpPr>
            <a:spLocks noChangeArrowheads="1"/>
          </p:cNvSpPr>
          <p:nvPr/>
        </p:nvSpPr>
        <p:spPr bwMode="auto">
          <a:xfrm>
            <a:off x="5264150" y="3429000"/>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Forms groups of rows with </a:t>
            </a:r>
          </a:p>
          <a:p>
            <a:pPr algn="ctr"/>
            <a:r>
              <a:rPr lang="en-GB" sz="2000">
                <a:latin typeface="News Gothic MT" charset="0"/>
              </a:rPr>
              <a:t>the same column value.</a:t>
            </a:r>
          </a:p>
        </p:txBody>
      </p:sp>
      <p:sp>
        <p:nvSpPr>
          <p:cNvPr id="36878" name="Rectangle 13"/>
          <p:cNvSpPr>
            <a:spLocks noChangeArrowheads="1"/>
          </p:cNvSpPr>
          <p:nvPr/>
        </p:nvSpPr>
        <p:spPr bwMode="auto">
          <a:xfrm>
            <a:off x="5264150" y="4221163"/>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the table/s </a:t>
            </a:r>
          </a:p>
          <a:p>
            <a:pPr algn="ctr"/>
            <a:r>
              <a:rPr lang="en-GB" sz="2000">
                <a:latin typeface="News Gothic MT" charset="0"/>
              </a:rPr>
              <a:t>to be used.</a:t>
            </a:r>
          </a:p>
        </p:txBody>
      </p:sp>
      <p:sp>
        <p:nvSpPr>
          <p:cNvPr id="36879" name="Rectangle 14"/>
          <p:cNvSpPr>
            <a:spLocks noChangeArrowheads="1"/>
          </p:cNvSpPr>
          <p:nvPr/>
        </p:nvSpPr>
        <p:spPr bwMode="auto">
          <a:xfrm>
            <a:off x="5264150" y="4941888"/>
            <a:ext cx="3979863" cy="57626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Specifies which columns are to </a:t>
            </a:r>
          </a:p>
          <a:p>
            <a:pPr algn="ctr"/>
            <a:r>
              <a:rPr lang="en-GB" sz="2000">
                <a:latin typeface="News Gothic MT" charset="0"/>
              </a:rPr>
              <a:t>appear in the output.</a:t>
            </a:r>
          </a:p>
        </p:txBody>
      </p:sp>
      <p:sp>
        <p:nvSpPr>
          <p:cNvPr id="36880" name="Rectangle 15"/>
          <p:cNvSpPr>
            <a:spLocks noChangeArrowheads="1"/>
          </p:cNvSpPr>
          <p:nvPr/>
        </p:nvSpPr>
        <p:spPr bwMode="auto">
          <a:xfrm>
            <a:off x="5264150" y="5661025"/>
            <a:ext cx="3979863" cy="576263"/>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GB" sz="2000">
                <a:latin typeface="News Gothic MT" charset="0"/>
              </a:rPr>
              <a:t>Filters the groups subject to </a:t>
            </a:r>
          </a:p>
          <a:p>
            <a:pPr algn="ctr"/>
            <a:r>
              <a:rPr lang="en-GB" sz="2000">
                <a:latin typeface="News Gothic MT" charset="0"/>
              </a:rPr>
              <a:t>some condition.</a:t>
            </a:r>
          </a:p>
        </p:txBody>
      </p:sp>
      <p:sp>
        <p:nvSpPr>
          <p:cNvPr id="36881" name="Line 16"/>
          <p:cNvSpPr>
            <a:spLocks noChangeShapeType="1"/>
          </p:cNvSpPr>
          <p:nvPr/>
        </p:nvSpPr>
        <p:spPr bwMode="auto">
          <a:xfrm>
            <a:off x="2768600" y="2924175"/>
            <a:ext cx="2495550" cy="1584325"/>
          </a:xfrm>
          <a:prstGeom prst="line">
            <a:avLst/>
          </a:prstGeom>
          <a:noFill/>
          <a:ln w="38100">
            <a:solidFill>
              <a:schemeClr val="tx1"/>
            </a:solidFill>
            <a:round/>
            <a:headEnd type="none" w="sm" len="sm"/>
            <a:tailEnd type="none" w="sm" len="sm"/>
          </a:ln>
        </p:spPr>
        <p:txBody>
          <a:bodyPr/>
          <a:lstStyle/>
          <a:p>
            <a:endParaRPr lang="en-US"/>
          </a:p>
        </p:txBody>
      </p:sp>
      <p:sp>
        <p:nvSpPr>
          <p:cNvPr id="36882" name="Line 17"/>
          <p:cNvSpPr>
            <a:spLocks noChangeShapeType="1"/>
          </p:cNvSpPr>
          <p:nvPr/>
        </p:nvSpPr>
        <p:spPr bwMode="auto">
          <a:xfrm flipH="1">
            <a:off x="2768600" y="2997200"/>
            <a:ext cx="2495550" cy="2808288"/>
          </a:xfrm>
          <a:prstGeom prst="line">
            <a:avLst/>
          </a:prstGeom>
          <a:noFill/>
          <a:ln w="38100">
            <a:solidFill>
              <a:schemeClr val="tx1"/>
            </a:solidFill>
            <a:round/>
            <a:headEnd type="none" w="sm" len="sm"/>
            <a:tailEnd type="none" w="sm" len="sm"/>
          </a:ln>
        </p:spPr>
        <p:txBody>
          <a:bodyPr/>
          <a:lstStyle/>
          <a:p>
            <a:endParaRPr lang="en-US"/>
          </a:p>
        </p:txBody>
      </p:sp>
      <p:sp>
        <p:nvSpPr>
          <p:cNvPr id="36883" name="Line 18"/>
          <p:cNvSpPr>
            <a:spLocks noChangeShapeType="1"/>
          </p:cNvSpPr>
          <p:nvPr/>
        </p:nvSpPr>
        <p:spPr bwMode="auto">
          <a:xfrm flipV="1">
            <a:off x="2768600" y="2349500"/>
            <a:ext cx="2495550" cy="1366838"/>
          </a:xfrm>
          <a:prstGeom prst="line">
            <a:avLst/>
          </a:prstGeom>
          <a:noFill/>
          <a:ln w="38100">
            <a:solidFill>
              <a:schemeClr val="tx1"/>
            </a:solidFill>
            <a:round/>
            <a:headEnd type="none" w="sm" len="sm"/>
            <a:tailEnd type="none" w="sm" len="sm"/>
          </a:ln>
        </p:spPr>
        <p:txBody>
          <a:bodyPr/>
          <a:lstStyle/>
          <a:p>
            <a:endParaRPr lang="en-US"/>
          </a:p>
        </p:txBody>
      </p:sp>
      <p:sp>
        <p:nvSpPr>
          <p:cNvPr id="36884" name="Line 20"/>
          <p:cNvSpPr>
            <a:spLocks noChangeShapeType="1"/>
          </p:cNvSpPr>
          <p:nvPr/>
        </p:nvSpPr>
        <p:spPr bwMode="auto">
          <a:xfrm flipV="1">
            <a:off x="2768600" y="3716338"/>
            <a:ext cx="2495550" cy="1296987"/>
          </a:xfrm>
          <a:prstGeom prst="line">
            <a:avLst/>
          </a:prstGeom>
          <a:noFill/>
          <a:ln w="38100">
            <a:solidFill>
              <a:schemeClr val="tx1"/>
            </a:solidFill>
            <a:round/>
            <a:headEnd type="none" w="sm" len="sm"/>
            <a:tailEnd type="none" w="sm" len="sm"/>
          </a:ln>
        </p:spPr>
        <p:txBody>
          <a:bodyPr/>
          <a:lstStyle/>
          <a:p>
            <a:endParaRPr lang="en-US"/>
          </a:p>
        </p:txBody>
      </p:sp>
      <p:sp>
        <p:nvSpPr>
          <p:cNvPr id="36885" name="Line 21"/>
          <p:cNvSpPr>
            <a:spLocks noChangeShapeType="1"/>
          </p:cNvSpPr>
          <p:nvPr/>
        </p:nvSpPr>
        <p:spPr bwMode="auto">
          <a:xfrm>
            <a:off x="2768600" y="4365625"/>
            <a:ext cx="2495550" cy="863600"/>
          </a:xfrm>
          <a:prstGeom prst="line">
            <a:avLst/>
          </a:prstGeom>
          <a:noFill/>
          <a:ln w="38100">
            <a:solidFill>
              <a:schemeClr val="tx1"/>
            </a:solidFill>
            <a:round/>
            <a:headEnd type="none" w="sm" len="sm"/>
            <a:tailEnd type="none" w="sm" len="sm"/>
          </a:ln>
        </p:spPr>
        <p:txBody>
          <a:bodyPr/>
          <a:lstStyle/>
          <a:p>
            <a:endParaRPr lang="en-US"/>
          </a:p>
        </p:txBody>
      </p:sp>
      <p:sp>
        <p:nvSpPr>
          <p:cNvPr id="36886" name="Line 22"/>
          <p:cNvSpPr>
            <a:spLocks noChangeShapeType="1"/>
          </p:cNvSpPr>
          <p:nvPr/>
        </p:nvSpPr>
        <p:spPr bwMode="auto">
          <a:xfrm>
            <a:off x="2768600" y="2276475"/>
            <a:ext cx="2495550" cy="3673475"/>
          </a:xfrm>
          <a:prstGeom prst="line">
            <a:avLst/>
          </a:prstGeom>
          <a:noFill/>
          <a:ln w="38100">
            <a:solidFill>
              <a:schemeClr val="tx1"/>
            </a:solidFill>
            <a:round/>
            <a:headEnd type="none" w="sm"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95097B1-53F8-4902-AC29-D2C31B1155EE}" type="slidenum">
              <a:rPr lang="en-US"/>
              <a:pPr>
                <a:defRPr/>
              </a:pPr>
              <a:t>5</a:t>
            </a:fld>
            <a:endParaRPr lang="en-US"/>
          </a:p>
        </p:txBody>
      </p:sp>
      <p:sp>
        <p:nvSpPr>
          <p:cNvPr id="8195" name="Rectangle 1030"/>
          <p:cNvSpPr>
            <a:spLocks noGrp="1" noChangeArrowheads="1"/>
          </p:cNvSpPr>
          <p:nvPr>
            <p:ph type="title"/>
          </p:nvPr>
        </p:nvSpPr>
        <p:spPr/>
        <p:txBody>
          <a:bodyPr/>
          <a:lstStyle/>
          <a:p>
            <a:pPr eaLnBrk="1" hangingPunct="1"/>
            <a:r>
              <a:rPr lang="en-US"/>
              <a:t>Overview of SQL</a:t>
            </a:r>
          </a:p>
        </p:txBody>
      </p:sp>
      <p:sp>
        <p:nvSpPr>
          <p:cNvPr id="8196" name="Rectangle 1031"/>
          <p:cNvSpPr>
            <a:spLocks noGrp="1" noChangeArrowheads="1"/>
          </p:cNvSpPr>
          <p:nvPr>
            <p:ph type="body" idx="1"/>
          </p:nvPr>
        </p:nvSpPr>
        <p:spPr/>
        <p:txBody>
          <a:bodyPr/>
          <a:lstStyle/>
          <a:p>
            <a:pPr eaLnBrk="1" hangingPunct="1"/>
            <a:r>
              <a:rPr lang="en-US" dirty="0"/>
              <a:t>It is a </a:t>
            </a:r>
            <a:r>
              <a:rPr lang="en-US" u="sng" dirty="0"/>
              <a:t>non-procedural language</a:t>
            </a:r>
            <a:r>
              <a:rPr lang="en-US" dirty="0"/>
              <a:t>.</a:t>
            </a:r>
          </a:p>
          <a:p>
            <a:pPr eaLnBrk="1" hangingPunct="1"/>
            <a:r>
              <a:rPr lang="en-US" dirty="0"/>
              <a:t>SQL does not contain flow control commands. </a:t>
            </a:r>
          </a:p>
          <a:p>
            <a:pPr lvl="1" eaLnBrk="1" hangingPunct="1"/>
            <a:r>
              <a:rPr lang="en-US" dirty="0"/>
              <a:t>It can be issued interactively or embedded within an application program.</a:t>
            </a:r>
          </a:p>
          <a:p>
            <a:pPr eaLnBrk="1" hangingPunct="1"/>
            <a:r>
              <a:rPr lang="en-US" dirty="0"/>
              <a:t>It can be used by a range of users</a:t>
            </a:r>
          </a:p>
          <a:p>
            <a:pPr eaLnBrk="1" hangingPunct="1"/>
            <a:r>
              <a:rPr lang="en-US" dirty="0"/>
              <a:t>An ISO standard now exists for SQL, making it both the </a:t>
            </a:r>
            <a:r>
              <a:rPr lang="en-US" u="sng" dirty="0"/>
              <a:t>formal</a:t>
            </a:r>
            <a:r>
              <a:rPr lang="en-US" dirty="0"/>
              <a:t> and </a:t>
            </a:r>
            <a:r>
              <a:rPr lang="en-US" u="sng" dirty="0"/>
              <a:t>de facto</a:t>
            </a:r>
            <a:r>
              <a:rPr lang="en-US" dirty="0"/>
              <a:t> standard language for relational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24D0D09-B862-4E04-BB1D-EDF496D3A672}" type="slidenum">
              <a:rPr lang="en-US"/>
              <a:pPr>
                <a:defRPr/>
              </a:pPr>
              <a:t>6</a:t>
            </a:fld>
            <a:endParaRPr lang="en-US"/>
          </a:p>
        </p:txBody>
      </p:sp>
      <p:sp>
        <p:nvSpPr>
          <p:cNvPr id="9219" name="Rectangle 1026"/>
          <p:cNvSpPr>
            <a:spLocks noChangeArrowheads="1"/>
          </p:cNvSpPr>
          <p:nvPr/>
        </p:nvSpPr>
        <p:spPr bwMode="auto">
          <a:xfrm>
            <a:off x="7429500" y="6172200"/>
            <a:ext cx="2063750" cy="457200"/>
          </a:xfrm>
          <a:prstGeom prst="rect">
            <a:avLst/>
          </a:prstGeom>
          <a:noFill/>
          <a:ln w="12700">
            <a:noFill/>
            <a:miter lim="800000"/>
            <a:headEnd/>
            <a:tailEnd/>
          </a:ln>
        </p:spPr>
        <p:txBody>
          <a:bodyPr wrap="none" lIns="90488" tIns="44450" rIns="90488" bIns="44450" anchor="ctr"/>
          <a:lstStyle/>
          <a:p>
            <a:pPr algn="r"/>
            <a:endParaRPr lang="en-US" sz="800">
              <a:latin typeface="Times New Roman" pitchFamily="18" charset="0"/>
            </a:endParaRPr>
          </a:p>
        </p:txBody>
      </p:sp>
      <p:sp>
        <p:nvSpPr>
          <p:cNvPr id="9220" name="Rectangle 1029"/>
          <p:cNvSpPr>
            <a:spLocks noGrp="1" noChangeArrowheads="1"/>
          </p:cNvSpPr>
          <p:nvPr>
            <p:ph type="title"/>
          </p:nvPr>
        </p:nvSpPr>
        <p:spPr/>
        <p:txBody>
          <a:bodyPr/>
          <a:lstStyle/>
          <a:p>
            <a:pPr eaLnBrk="1" hangingPunct="1"/>
            <a:r>
              <a:rPr lang="en-US"/>
              <a:t>Writing SQL Commands</a:t>
            </a:r>
          </a:p>
        </p:txBody>
      </p:sp>
      <p:sp>
        <p:nvSpPr>
          <p:cNvPr id="9221" name="Rectangle 1030"/>
          <p:cNvSpPr>
            <a:spLocks noGrp="1" noChangeArrowheads="1"/>
          </p:cNvSpPr>
          <p:nvPr>
            <p:ph type="body" idx="1"/>
          </p:nvPr>
        </p:nvSpPr>
        <p:spPr/>
        <p:txBody>
          <a:bodyPr/>
          <a:lstStyle/>
          <a:p>
            <a:pPr eaLnBrk="1" hangingPunct="1"/>
            <a:r>
              <a:rPr lang="en-US" sz="2400" dirty="0"/>
              <a:t>SQL statement consists of reserved words and user-defined words.</a:t>
            </a:r>
          </a:p>
          <a:p>
            <a:pPr eaLnBrk="1" hangingPunct="1"/>
            <a:endParaRPr lang="en-US" sz="2400" dirty="0"/>
          </a:p>
          <a:p>
            <a:pPr lvl="1" eaLnBrk="1" hangingPunct="1"/>
            <a:r>
              <a:rPr lang="en-US" b="1" dirty="0"/>
              <a:t>Reserved words</a:t>
            </a:r>
            <a:r>
              <a:rPr lang="en-US" dirty="0"/>
              <a:t> are a fixed part of SQL and must be spelt exactly as required and cannot be split across lines. </a:t>
            </a:r>
          </a:p>
          <a:p>
            <a:pPr lvl="1" eaLnBrk="1" hangingPunct="1"/>
            <a:endParaRPr lang="en-US" dirty="0"/>
          </a:p>
          <a:p>
            <a:pPr lvl="1" eaLnBrk="1" hangingPunct="1"/>
            <a:r>
              <a:rPr lang="en-US" b="1" dirty="0"/>
              <a:t>User-defined words</a:t>
            </a:r>
            <a:r>
              <a:rPr lang="en-US" dirty="0"/>
              <a:t> are made up by user and represent names of various database objects such as relations, columns, views.</a:t>
            </a:r>
          </a:p>
          <a:p>
            <a:pPr eaLnBrk="1" hangingPunct="1"/>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7005FAE-1310-4FD8-9EC4-D9680AF64C54}" type="slidenum">
              <a:rPr lang="en-US"/>
              <a:pPr>
                <a:defRPr/>
              </a:pPr>
              <a:t>7</a:t>
            </a:fld>
            <a:endParaRPr lang="en-US"/>
          </a:p>
        </p:txBody>
      </p:sp>
      <p:sp>
        <p:nvSpPr>
          <p:cNvPr id="10243" name="Rectangle 2"/>
          <p:cNvSpPr>
            <a:spLocks noChangeArrowheads="1"/>
          </p:cNvSpPr>
          <p:nvPr/>
        </p:nvSpPr>
        <p:spPr bwMode="auto">
          <a:xfrm>
            <a:off x="7429500" y="6172200"/>
            <a:ext cx="2063750" cy="457200"/>
          </a:xfrm>
          <a:prstGeom prst="rect">
            <a:avLst/>
          </a:prstGeom>
          <a:noFill/>
          <a:ln w="12700">
            <a:noFill/>
            <a:miter lim="800000"/>
            <a:headEnd/>
            <a:tailEnd/>
          </a:ln>
        </p:spPr>
        <p:txBody>
          <a:bodyPr wrap="none" lIns="90488" tIns="44450" rIns="90488" bIns="44450" anchor="ctr"/>
          <a:lstStyle/>
          <a:p>
            <a:pPr algn="r"/>
            <a:endParaRPr lang="en-US" sz="800">
              <a:latin typeface="Times New Roman" pitchFamily="18" charset="0"/>
            </a:endParaRPr>
          </a:p>
        </p:txBody>
      </p:sp>
      <p:sp>
        <p:nvSpPr>
          <p:cNvPr id="10244" name="Rectangle 5"/>
          <p:cNvSpPr>
            <a:spLocks noGrp="1" noChangeArrowheads="1"/>
          </p:cNvSpPr>
          <p:nvPr>
            <p:ph type="title"/>
          </p:nvPr>
        </p:nvSpPr>
        <p:spPr/>
        <p:txBody>
          <a:bodyPr/>
          <a:lstStyle/>
          <a:p>
            <a:pPr eaLnBrk="1" hangingPunct="1"/>
            <a:r>
              <a:rPr lang="en-US"/>
              <a:t>Writing SQL Commands</a:t>
            </a:r>
          </a:p>
        </p:txBody>
      </p:sp>
      <p:sp>
        <p:nvSpPr>
          <p:cNvPr id="10245" name="Rectangle 6"/>
          <p:cNvSpPr>
            <a:spLocks noGrp="1" noChangeArrowheads="1"/>
          </p:cNvSpPr>
          <p:nvPr>
            <p:ph type="body" idx="1"/>
          </p:nvPr>
        </p:nvSpPr>
        <p:spPr/>
        <p:txBody>
          <a:bodyPr/>
          <a:lstStyle/>
          <a:p>
            <a:pPr eaLnBrk="1" hangingPunct="1"/>
            <a:r>
              <a:rPr lang="en-US" sz="2400" dirty="0"/>
              <a:t>Most components of an SQL statement are </a:t>
            </a:r>
            <a:r>
              <a:rPr lang="en-US" sz="2400" b="1" dirty="0">
                <a:solidFill>
                  <a:srgbClr val="FF0000"/>
                </a:solidFill>
              </a:rPr>
              <a:t>case</a:t>
            </a:r>
            <a:r>
              <a:rPr lang="en-US" sz="2400" dirty="0"/>
              <a:t> </a:t>
            </a:r>
            <a:r>
              <a:rPr lang="en-US" sz="2400" b="1" dirty="0">
                <a:solidFill>
                  <a:srgbClr val="FF0000"/>
                </a:solidFill>
              </a:rPr>
              <a:t>insensitive</a:t>
            </a:r>
            <a:r>
              <a:rPr lang="en-US" sz="2400" dirty="0"/>
              <a:t>, except for literal character data.</a:t>
            </a:r>
          </a:p>
          <a:p>
            <a:pPr eaLnBrk="1" hangingPunct="1"/>
            <a:endParaRPr lang="en-US" sz="2400" dirty="0"/>
          </a:p>
          <a:p>
            <a:pPr eaLnBrk="1" hangingPunct="1"/>
            <a:r>
              <a:rPr lang="en-US" sz="2400" dirty="0"/>
              <a:t>More readable with indentation and lineation:</a:t>
            </a:r>
            <a:r>
              <a:rPr lang="en-US" dirty="0"/>
              <a:t> </a:t>
            </a:r>
          </a:p>
          <a:p>
            <a:pPr lvl="1" eaLnBrk="1" hangingPunct="1"/>
            <a:r>
              <a:rPr lang="en-US" dirty="0"/>
              <a:t>Each clause should begin on a new line.</a:t>
            </a:r>
          </a:p>
          <a:p>
            <a:pPr lvl="1" eaLnBrk="1" hangingPunct="1"/>
            <a:r>
              <a:rPr lang="en-US" dirty="0"/>
              <a:t>Start of a clause should line up with start of other clauses.</a:t>
            </a:r>
          </a:p>
          <a:p>
            <a:pPr lvl="1" eaLnBrk="1" hangingPunct="1"/>
            <a:r>
              <a:rPr lang="en-US" dirty="0"/>
              <a:t>If clause has several parts, should each appear on a separate line and be indented under start of clause.</a:t>
            </a:r>
          </a:p>
          <a:p>
            <a:pPr lvl="1" eaLnBrk="1" hangingPunct="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animEffect transition="in" filter="fade">
                                      <p:cBhvr>
                                        <p:cTn id="15" dur="1000"/>
                                        <p:tgtEl>
                                          <p:spTgt spid="10245">
                                            <p:txEl>
                                              <p:pRg st="3" end="3"/>
                                            </p:txEl>
                                          </p:spTgt>
                                        </p:tgtEl>
                                      </p:cBhvr>
                                    </p:animEffect>
                                    <p:anim calcmode="lin" valueType="num">
                                      <p:cBhvr>
                                        <p:cTn id="16" dur="1000" fill="hold"/>
                                        <p:tgtEl>
                                          <p:spTgt spid="10245">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10245">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0245">
                                            <p:txEl>
                                              <p:pRg st="4" end="4"/>
                                            </p:txEl>
                                          </p:spTgt>
                                        </p:tgtEl>
                                        <p:attrNameLst>
                                          <p:attrName>style.visibility</p:attrName>
                                        </p:attrNameLst>
                                      </p:cBhvr>
                                      <p:to>
                                        <p:strVal val="visible"/>
                                      </p:to>
                                    </p:set>
                                    <p:animEffect transition="in" filter="fade">
                                      <p:cBhvr>
                                        <p:cTn id="20" dur="1000"/>
                                        <p:tgtEl>
                                          <p:spTgt spid="10245">
                                            <p:txEl>
                                              <p:pRg st="4" end="4"/>
                                            </p:txEl>
                                          </p:spTgt>
                                        </p:tgtEl>
                                      </p:cBhvr>
                                    </p:animEffect>
                                    <p:anim calcmode="lin" valueType="num">
                                      <p:cBhvr>
                                        <p:cTn id="21" dur="1000" fill="hold"/>
                                        <p:tgtEl>
                                          <p:spTgt spid="10245">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10245">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245">
                                            <p:txEl>
                                              <p:pRg st="5" end="5"/>
                                            </p:txEl>
                                          </p:spTgt>
                                        </p:tgtEl>
                                        <p:attrNameLst>
                                          <p:attrName>style.visibility</p:attrName>
                                        </p:attrNameLst>
                                      </p:cBhvr>
                                      <p:to>
                                        <p:strVal val="visible"/>
                                      </p:to>
                                    </p:set>
                                    <p:animEffect transition="in" filter="fade">
                                      <p:cBhvr>
                                        <p:cTn id="25" dur="1000"/>
                                        <p:tgtEl>
                                          <p:spTgt spid="10245">
                                            <p:txEl>
                                              <p:pRg st="5" end="5"/>
                                            </p:txEl>
                                          </p:spTgt>
                                        </p:tgtEl>
                                      </p:cBhvr>
                                    </p:animEffect>
                                    <p:anim calcmode="lin" valueType="num">
                                      <p:cBhvr>
                                        <p:cTn id="26" dur="1000" fill="hold"/>
                                        <p:tgtEl>
                                          <p:spTgt spid="10245">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1024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7C97A0C-458B-40D0-B6A9-C5B46646BAF7}" type="slidenum">
              <a:rPr lang="en-US"/>
              <a:pPr>
                <a:defRPr/>
              </a:pPr>
              <a:t>8</a:t>
            </a:fld>
            <a:endParaRPr lang="en-US"/>
          </a:p>
        </p:txBody>
      </p:sp>
      <p:sp>
        <p:nvSpPr>
          <p:cNvPr id="11267" name="Rectangle 6"/>
          <p:cNvSpPr>
            <a:spLocks noGrp="1" noChangeArrowheads="1"/>
          </p:cNvSpPr>
          <p:nvPr>
            <p:ph type="title"/>
          </p:nvPr>
        </p:nvSpPr>
        <p:spPr/>
        <p:txBody>
          <a:bodyPr/>
          <a:lstStyle/>
          <a:p>
            <a:pPr eaLnBrk="1" hangingPunct="1"/>
            <a:r>
              <a:rPr lang="en-US"/>
              <a:t>SELECT Statement</a:t>
            </a:r>
          </a:p>
        </p:txBody>
      </p:sp>
      <p:sp>
        <p:nvSpPr>
          <p:cNvPr id="11268" name="Rectangle 7"/>
          <p:cNvSpPr>
            <a:spLocks noGrp="1" noChangeArrowheads="1"/>
          </p:cNvSpPr>
          <p:nvPr>
            <p:ph type="body" idx="1"/>
          </p:nvPr>
        </p:nvSpPr>
        <p:spPr/>
        <p:txBody>
          <a:bodyPr/>
          <a:lstStyle/>
          <a:p>
            <a:pPr eaLnBrk="1" hangingPunct="1"/>
            <a:r>
              <a:rPr lang="en-US" dirty="0"/>
              <a:t>The SELECT Statement</a:t>
            </a:r>
          </a:p>
          <a:p>
            <a:pPr lvl="1" eaLnBrk="1" hangingPunct="1"/>
            <a:r>
              <a:rPr lang="en-US" b="1" dirty="0"/>
              <a:t>SELECT</a:t>
            </a:r>
            <a:r>
              <a:rPr lang="en-US" dirty="0"/>
              <a:t> is the most important and the most complex SQL statement.</a:t>
            </a:r>
          </a:p>
          <a:p>
            <a:pPr lvl="1" eaLnBrk="1" hangingPunct="1"/>
            <a:endParaRPr lang="en-US" dirty="0"/>
          </a:p>
          <a:p>
            <a:pPr lvl="1" eaLnBrk="1" hangingPunct="1"/>
            <a:r>
              <a:rPr lang="en-US" dirty="0"/>
              <a:t>It can be used </a:t>
            </a:r>
          </a:p>
          <a:p>
            <a:pPr lvl="2" eaLnBrk="1" hangingPunct="1"/>
            <a:r>
              <a:rPr lang="en-US" dirty="0"/>
              <a:t>to retrieve and display data from one or more tables.</a:t>
            </a:r>
          </a:p>
          <a:p>
            <a:pPr lvl="2" eaLnBrk="1" hangingPunct="1"/>
            <a:r>
              <a:rPr lang="en-US" dirty="0"/>
              <a:t>as part of an </a:t>
            </a:r>
            <a:r>
              <a:rPr lang="en-US" b="1" dirty="0"/>
              <a:t>INSERT</a:t>
            </a:r>
            <a:r>
              <a:rPr lang="en-US" dirty="0"/>
              <a:t> statement to produce new rows.</a:t>
            </a:r>
          </a:p>
          <a:p>
            <a:pPr lvl="2" eaLnBrk="1" hangingPunct="1"/>
            <a:r>
              <a:rPr lang="en-US" dirty="0"/>
              <a:t>as part of </a:t>
            </a:r>
            <a:r>
              <a:rPr lang="en-US" b="1" dirty="0"/>
              <a:t>UPDATE / DELETE</a:t>
            </a:r>
            <a:r>
              <a:rPr lang="en-US" dirty="0"/>
              <a:t> statement to update/delete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E4FC2A2-045C-4EFD-B048-C439DCD89F39}" type="slidenum">
              <a:rPr lang="en-US"/>
              <a:pPr>
                <a:defRPr/>
              </a:pPr>
              <a:t>9</a:t>
            </a:fld>
            <a:endParaRPr lang="en-US"/>
          </a:p>
        </p:txBody>
      </p:sp>
      <p:sp>
        <p:nvSpPr>
          <p:cNvPr id="12291" name="Rectangle 2"/>
          <p:cNvSpPr>
            <a:spLocks noGrp="1" noChangeArrowheads="1"/>
          </p:cNvSpPr>
          <p:nvPr>
            <p:ph type="title"/>
          </p:nvPr>
        </p:nvSpPr>
        <p:spPr>
          <a:xfrm>
            <a:off x="488950" y="260350"/>
            <a:ext cx="8248650" cy="865188"/>
          </a:xfrm>
        </p:spPr>
        <p:txBody>
          <a:bodyPr/>
          <a:lstStyle/>
          <a:p>
            <a:pPr eaLnBrk="1" hangingPunct="1"/>
            <a:r>
              <a:rPr lang="en-US"/>
              <a:t>SELECT statement</a:t>
            </a:r>
          </a:p>
        </p:txBody>
      </p:sp>
      <p:sp>
        <p:nvSpPr>
          <p:cNvPr id="12292" name="Rectangle 3"/>
          <p:cNvSpPr>
            <a:spLocks noGrp="1" noChangeArrowheads="1"/>
          </p:cNvSpPr>
          <p:nvPr>
            <p:ph type="body" idx="1"/>
          </p:nvPr>
        </p:nvSpPr>
        <p:spPr>
          <a:xfrm>
            <a:off x="488950" y="1268413"/>
            <a:ext cx="8964613" cy="5018087"/>
          </a:xfrm>
        </p:spPr>
        <p:txBody>
          <a:bodyPr/>
          <a:lstStyle/>
          <a:p>
            <a:pPr eaLnBrk="1" hangingPunct="1"/>
            <a:r>
              <a:rPr lang="en-US" dirty="0"/>
              <a:t>Syntax :</a:t>
            </a:r>
          </a:p>
          <a:p>
            <a:pPr lvl="1" eaLnBrk="1" hangingPunct="1">
              <a:buFont typeface="Wingdings" pitchFamily="2" charset="2"/>
              <a:buNone/>
            </a:pPr>
            <a:r>
              <a:rPr lang="en-US" b="1" dirty="0"/>
              <a:t>SELECT</a:t>
            </a:r>
            <a:r>
              <a:rPr lang="en-US" dirty="0"/>
              <a:t> 		[</a:t>
            </a:r>
            <a:r>
              <a:rPr lang="en-US" b="1" dirty="0"/>
              <a:t>DISTINCT</a:t>
            </a:r>
            <a:r>
              <a:rPr lang="en-US" dirty="0"/>
              <a:t>] </a:t>
            </a:r>
            <a:r>
              <a:rPr lang="en-US" dirty="0" err="1"/>
              <a:t>column_list</a:t>
            </a:r>
            <a:r>
              <a:rPr lang="en-US" dirty="0"/>
              <a:t>  </a:t>
            </a:r>
          </a:p>
          <a:p>
            <a:pPr lvl="1" eaLnBrk="1" hangingPunct="1">
              <a:buFont typeface="Wingdings" pitchFamily="2" charset="2"/>
              <a:buNone/>
            </a:pPr>
            <a:r>
              <a:rPr lang="en-US" b="1" dirty="0"/>
              <a:t>FROM</a:t>
            </a:r>
            <a:r>
              <a:rPr lang="en-US" dirty="0"/>
              <a:t>	 	</a:t>
            </a:r>
            <a:r>
              <a:rPr lang="en-US" dirty="0" err="1"/>
              <a:t>table_name</a:t>
            </a:r>
            <a:endParaRPr lang="en-US" dirty="0"/>
          </a:p>
          <a:p>
            <a:pPr lvl="1" eaLnBrk="1" hangingPunct="1">
              <a:buFont typeface="Wingdings" pitchFamily="2" charset="2"/>
              <a:buNone/>
            </a:pPr>
            <a:r>
              <a:rPr lang="en-GB" dirty="0"/>
              <a:t>{[</a:t>
            </a:r>
            <a:r>
              <a:rPr lang="en-GB" b="1" dirty="0"/>
              <a:t>INNER JOIN </a:t>
            </a:r>
            <a:r>
              <a:rPr lang="en-GB" dirty="0" err="1"/>
              <a:t>table_name</a:t>
            </a:r>
            <a:r>
              <a:rPr lang="en-GB" dirty="0"/>
              <a:t> </a:t>
            </a:r>
            <a:r>
              <a:rPr lang="en-GB" b="1" dirty="0"/>
              <a:t>ON</a:t>
            </a:r>
            <a:r>
              <a:rPr lang="en-GB" dirty="0"/>
              <a:t> condition]}</a:t>
            </a:r>
            <a:endParaRPr lang="en-US" dirty="0"/>
          </a:p>
          <a:p>
            <a:pPr lvl="1" eaLnBrk="1" hangingPunct="1">
              <a:buFont typeface="Wingdings" pitchFamily="2" charset="2"/>
              <a:buNone/>
            </a:pPr>
            <a:r>
              <a:rPr lang="en-US" dirty="0"/>
              <a:t>[</a:t>
            </a:r>
            <a:r>
              <a:rPr lang="en-US" b="1" dirty="0"/>
              <a:t>WHERE</a:t>
            </a:r>
            <a:r>
              <a:rPr lang="en-US" dirty="0"/>
              <a:t> 	condition]</a:t>
            </a:r>
          </a:p>
          <a:p>
            <a:pPr lvl="1" eaLnBrk="1" hangingPunct="1">
              <a:buFont typeface="Wingdings" pitchFamily="2" charset="2"/>
              <a:buNone/>
            </a:pPr>
            <a:r>
              <a:rPr lang="en-US" dirty="0"/>
              <a:t>[</a:t>
            </a:r>
            <a:r>
              <a:rPr lang="en-US" b="1" dirty="0"/>
              <a:t>GROUP BY</a:t>
            </a:r>
            <a:r>
              <a:rPr lang="en-US" dirty="0"/>
              <a:t> 	</a:t>
            </a:r>
            <a:r>
              <a:rPr lang="en-US" dirty="0" err="1"/>
              <a:t>column_list</a:t>
            </a:r>
            <a:r>
              <a:rPr lang="en-US" dirty="0"/>
              <a:t>] </a:t>
            </a:r>
          </a:p>
          <a:p>
            <a:pPr lvl="1" eaLnBrk="1" hangingPunct="1">
              <a:buFont typeface="Wingdings" pitchFamily="2" charset="2"/>
              <a:buNone/>
            </a:pPr>
            <a:r>
              <a:rPr lang="en-US" dirty="0"/>
              <a:t>[</a:t>
            </a:r>
            <a:r>
              <a:rPr lang="en-US" b="1" dirty="0"/>
              <a:t>HAVING</a:t>
            </a:r>
            <a:r>
              <a:rPr lang="en-US" dirty="0"/>
              <a:t> 	condition]</a:t>
            </a:r>
          </a:p>
          <a:p>
            <a:pPr lvl="1" eaLnBrk="1" hangingPunct="1">
              <a:buFont typeface="Wingdings" pitchFamily="2" charset="2"/>
              <a:buNone/>
            </a:pPr>
            <a:r>
              <a:rPr lang="en-US" dirty="0"/>
              <a:t>[</a:t>
            </a:r>
            <a:r>
              <a:rPr lang="en-US" b="1" dirty="0"/>
              <a:t>ORDER BY</a:t>
            </a:r>
            <a:r>
              <a:rPr lang="en-US" dirty="0"/>
              <a:t>	</a:t>
            </a:r>
            <a:r>
              <a:rPr lang="en-US" dirty="0" err="1"/>
              <a:t>column_list</a:t>
            </a:r>
            <a:r>
              <a:rPr lang="en-US" dirty="0"/>
              <a:t> [DESC]]</a:t>
            </a:r>
          </a:p>
          <a:p>
            <a:pPr lvl="1" eaLnBrk="1" hangingPunct="1">
              <a:buFont typeface="Wingdings" pitchFamily="2" charset="2"/>
              <a:buNone/>
            </a:pPr>
            <a:endParaRPr lang="en-US" dirty="0"/>
          </a:p>
          <a:p>
            <a:pPr eaLnBrk="1" hangingPunct="1"/>
            <a:r>
              <a:rPr lang="en-US" dirty="0"/>
              <a:t>Only SELECT &amp; FROM are mandatory</a:t>
            </a:r>
          </a:p>
          <a:p>
            <a:pPr eaLnBrk="1" hangingPunct="1"/>
            <a:r>
              <a:rPr lang="en-US" dirty="0"/>
              <a:t>Order of the clauses cannot be changed</a:t>
            </a: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anim calcmode="lin" valueType="num">
                                      <p:cBhvr additive="base">
                                        <p:cTn id="11"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anim calcmode="lin" valueType="num">
                                      <p:cBhvr additive="base">
                                        <p:cTn id="15"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anim calcmode="lin" valueType="num">
                                      <p:cBhvr additive="base">
                                        <p:cTn id="19"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292">
                                            <p:txEl>
                                              <p:pRg st="4" end="4"/>
                                            </p:txEl>
                                          </p:spTgt>
                                        </p:tgtEl>
                                        <p:attrNameLst>
                                          <p:attrName>style.visibility</p:attrName>
                                        </p:attrNameLst>
                                      </p:cBhvr>
                                      <p:to>
                                        <p:strVal val="visible"/>
                                      </p:to>
                                    </p:set>
                                    <p:anim calcmode="lin" valueType="num">
                                      <p:cBhvr additive="base">
                                        <p:cTn id="23"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292">
                                            <p:txEl>
                                              <p:pRg st="5" end="5"/>
                                            </p:txEl>
                                          </p:spTgt>
                                        </p:tgtEl>
                                        <p:attrNameLst>
                                          <p:attrName>style.visibility</p:attrName>
                                        </p:attrNameLst>
                                      </p:cBhvr>
                                      <p:to>
                                        <p:strVal val="visible"/>
                                      </p:to>
                                    </p:set>
                                    <p:anim calcmode="lin" valueType="num">
                                      <p:cBhvr additive="base">
                                        <p:cTn id="27" dur="500" fill="hold"/>
                                        <p:tgtEl>
                                          <p:spTgt spid="1229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292">
                                            <p:txEl>
                                              <p:pRg st="6" end="6"/>
                                            </p:txEl>
                                          </p:spTgt>
                                        </p:tgtEl>
                                        <p:attrNameLst>
                                          <p:attrName>style.visibility</p:attrName>
                                        </p:attrNameLst>
                                      </p:cBhvr>
                                      <p:to>
                                        <p:strVal val="visible"/>
                                      </p:to>
                                    </p:set>
                                    <p:anim calcmode="lin" valueType="num">
                                      <p:cBhvr additive="base">
                                        <p:cTn id="31" dur="500" fill="hold"/>
                                        <p:tgtEl>
                                          <p:spTgt spid="1229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292">
                                            <p:txEl>
                                              <p:pRg st="7" end="7"/>
                                            </p:txEl>
                                          </p:spTgt>
                                        </p:tgtEl>
                                        <p:attrNameLst>
                                          <p:attrName>style.visibility</p:attrName>
                                        </p:attrNameLst>
                                      </p:cBhvr>
                                      <p:to>
                                        <p:strVal val="visible"/>
                                      </p:to>
                                    </p:set>
                                    <p:anim calcmode="lin" valueType="num">
                                      <p:cBhvr additive="base">
                                        <p:cTn id="35" dur="500" fill="hold"/>
                                        <p:tgtEl>
                                          <p:spTgt spid="1229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292">
                                            <p:txEl>
                                              <p:pRg st="9" end="9"/>
                                            </p:txEl>
                                          </p:spTgt>
                                        </p:tgtEl>
                                        <p:attrNameLst>
                                          <p:attrName>style.visibility</p:attrName>
                                        </p:attrNameLst>
                                      </p:cBhvr>
                                      <p:to>
                                        <p:strVal val="visible"/>
                                      </p:to>
                                    </p:set>
                                    <p:anim calcmode="lin" valueType="num">
                                      <p:cBhvr additive="base">
                                        <p:cTn id="41" dur="500" fill="hold"/>
                                        <p:tgtEl>
                                          <p:spTgt spid="1229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92">
                                            <p:txEl>
                                              <p:pRg st="10" end="10"/>
                                            </p:txEl>
                                          </p:spTgt>
                                        </p:tgtEl>
                                        <p:attrNameLst>
                                          <p:attrName>style.visibility</p:attrName>
                                        </p:attrNameLst>
                                      </p:cBhvr>
                                      <p:to>
                                        <p:strVal val="visible"/>
                                      </p:to>
                                    </p:set>
                                    <p:anim calcmode="lin" valueType="num">
                                      <p:cBhvr additive="base">
                                        <p:cTn id="47" dur="500" fill="hold"/>
                                        <p:tgtEl>
                                          <p:spTgt spid="1229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theme/theme1.xml><?xml version="1.0" encoding="utf-8"?>
<a:theme xmlns:a="http://schemas.openxmlformats.org/drawingml/2006/main" name="1_Level">
  <a:themeElements>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wner xmlns="b88c6a22-f980-423d-98c5-4bae664910af"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8EA27FBD4C284986B3106C7698E2C5" ma:contentTypeVersion="3" ma:contentTypeDescription="Create a new document." ma:contentTypeScope="" ma:versionID="24799c556f80520c691bcd18255cec23">
  <xsd:schema xmlns:xsd="http://www.w3.org/2001/XMLSchema" xmlns:xs="http://www.w3.org/2001/XMLSchema" xmlns:p="http://schemas.microsoft.com/office/2006/metadata/properties" xmlns:ns1="http://schemas.microsoft.com/sharepoint/v3" xmlns:ns2="bcaf11b6-d7d7-4cf4-aa30-f11e767a1514" xmlns:ns3="b88c6a22-f980-423d-98c5-4bae664910af" targetNamespace="http://schemas.microsoft.com/office/2006/metadata/properties" ma:root="true" ma:fieldsID="acf44474ec9829b4298ed2cc7bc2fa8e" ns1:_="" ns2:_="" ns3:_="">
    <xsd:import namespace="http://schemas.microsoft.com/sharepoint/v3"/>
    <xsd:import namespace="bcaf11b6-d7d7-4cf4-aa30-f11e767a1514"/>
    <xsd:import namespace="b88c6a22-f980-423d-98c5-4bae664910af"/>
    <xsd:element name="properties">
      <xsd:complexType>
        <xsd:sequence>
          <xsd:element name="documentManagement">
            <xsd:complexType>
              <xsd:all>
                <xsd:element ref="ns1:PublishingStartDate" minOccurs="0"/>
                <xsd:element ref="ns1:PublishingExpirationDate" minOccurs="0"/>
                <xsd:element ref="ns2:SharedWithUsers" minOccurs="0"/>
                <xsd:element ref="ns3: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af11b6-d7d7-4cf4-aa30-f11e767a1514"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88c6a22-f980-423d-98c5-4bae664910af" elementFormDefault="qualified">
    <xsd:import namespace="http://schemas.microsoft.com/office/2006/documentManagement/types"/>
    <xsd:import namespace="http://schemas.microsoft.com/office/infopath/2007/PartnerControls"/>
    <xsd:element name="Owner" ma:index="11" nillable="true" ma:displayName="Owner" ma:internalName="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8F59A-DB2B-48DA-AC98-957F75F43FC2}">
  <ds:schemaRefs>
    <ds:schemaRef ds:uri="http://schemas.microsoft.com/office/2006/metadata/properties"/>
    <ds:schemaRef ds:uri="http://schemas.microsoft.com/office/infopath/2007/PartnerControls"/>
    <ds:schemaRef ds:uri="b88c6a22-f980-423d-98c5-4bae664910af"/>
    <ds:schemaRef ds:uri="http://schemas.microsoft.com/sharepoint/v3"/>
  </ds:schemaRefs>
</ds:datastoreItem>
</file>

<file path=customXml/itemProps2.xml><?xml version="1.0" encoding="utf-8"?>
<ds:datastoreItem xmlns:ds="http://schemas.openxmlformats.org/officeDocument/2006/customXml" ds:itemID="{E8B1D243-2380-497F-B9F1-D4EF4D1878DA}">
  <ds:schemaRefs>
    <ds:schemaRef ds:uri="http://schemas.microsoft.com/sharepoint/v3/contenttype/forms"/>
  </ds:schemaRefs>
</ds:datastoreItem>
</file>

<file path=customXml/itemProps3.xml><?xml version="1.0" encoding="utf-8"?>
<ds:datastoreItem xmlns:ds="http://schemas.openxmlformats.org/officeDocument/2006/customXml" ds:itemID="{CA8577C6-A827-4718-B043-AE3B3A7CC6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caf11b6-d7d7-4cf4-aa30-f11e767a1514"/>
    <ds:schemaRef ds:uri="b88c6a22-f980-423d-98c5-4bae66491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7280</TotalTime>
  <Words>4920</Words>
  <Application>Microsoft Office PowerPoint</Application>
  <PresentationFormat>A4 Paper (210x297 mm)</PresentationFormat>
  <Paragraphs>1085</Paragraphs>
  <Slides>46</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Verdana</vt:lpstr>
      <vt:lpstr>Times New Roman</vt:lpstr>
      <vt:lpstr>Courier New</vt:lpstr>
      <vt:lpstr>Wingdings</vt:lpstr>
      <vt:lpstr>News Gothic MT</vt:lpstr>
      <vt:lpstr>Garamond</vt:lpstr>
      <vt:lpstr>Book Antiqua</vt:lpstr>
      <vt:lpstr>Arial</vt:lpstr>
      <vt:lpstr>1_Level</vt:lpstr>
      <vt:lpstr>Worksheet</vt:lpstr>
      <vt:lpstr>PowerPoint Presentation</vt:lpstr>
      <vt:lpstr>Unit Objectives</vt:lpstr>
      <vt:lpstr>Topics</vt:lpstr>
      <vt:lpstr>Overview of SQL</vt:lpstr>
      <vt:lpstr>Overview of SQL</vt:lpstr>
      <vt:lpstr>Writing SQL Commands</vt:lpstr>
      <vt:lpstr>Writing SQL Commands</vt:lpstr>
      <vt:lpstr>SELECT Statement</vt:lpstr>
      <vt:lpstr>SELECT statement</vt:lpstr>
      <vt:lpstr>SELECT statement</vt:lpstr>
      <vt:lpstr>SELECT … FROM clause</vt:lpstr>
      <vt:lpstr>SELECT … FROM clause</vt:lpstr>
      <vt:lpstr>SELECT … FROM clause</vt:lpstr>
      <vt:lpstr>SELECT … FROM clause</vt:lpstr>
      <vt:lpstr>SELECT … FROM clause</vt:lpstr>
      <vt:lpstr>SELECT … FROM clause</vt:lpstr>
      <vt:lpstr>SELECT … FROM clause</vt:lpstr>
      <vt:lpstr>String Concatenation (MySQL specific)</vt:lpstr>
      <vt:lpstr>SELECT … FROM clause</vt:lpstr>
      <vt:lpstr>Function SUBSTR more example</vt:lpstr>
      <vt:lpstr>SELECT  column_list FROM table</vt:lpstr>
      <vt:lpstr>SELECT statement</vt:lpstr>
      <vt:lpstr>WHERE condition clause</vt:lpstr>
      <vt:lpstr>WHERE condition clause</vt:lpstr>
      <vt:lpstr>WHERE condition clause</vt:lpstr>
      <vt:lpstr>WHERE condition clause</vt:lpstr>
      <vt:lpstr>WHERE condition clause</vt:lpstr>
      <vt:lpstr>ORDER BY clause</vt:lpstr>
      <vt:lpstr>ORDER BY clause</vt:lpstr>
      <vt:lpstr>Summary</vt:lpstr>
      <vt:lpstr>Multiple Tables Queries</vt:lpstr>
      <vt:lpstr>Multiple Tables Queries</vt:lpstr>
      <vt:lpstr>Multiple Tables Queries</vt:lpstr>
      <vt:lpstr>Multiple Tables Queries Examples</vt:lpstr>
      <vt:lpstr>Multiple Tables Queries</vt:lpstr>
      <vt:lpstr>Self Join</vt:lpstr>
      <vt:lpstr>Self join - Example</vt:lpstr>
      <vt:lpstr>Outer Joins</vt:lpstr>
      <vt:lpstr>Left outer join</vt:lpstr>
      <vt:lpstr>Right outer join</vt:lpstr>
      <vt:lpstr>Full outer join</vt:lpstr>
      <vt:lpstr>Inner Join vs. outer join</vt:lpstr>
      <vt:lpstr>SELECT statement</vt:lpstr>
      <vt:lpstr>Quiz</vt:lpstr>
      <vt:lpstr>Reference Materials, ELOs</vt:lpstr>
      <vt:lpstr>Quiz - Answer</vt:lpstr>
    </vt:vector>
  </TitlesOfParts>
  <Manager>Daniel Tan</Manager>
  <Company>School of Information Technology, Nanyang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subject>DBMS</dc:subject>
  <dc:creator>TEO BEE WAH</dc:creator>
  <cp:lastModifiedBy>TANG XIAOLING SALLY</cp:lastModifiedBy>
  <cp:revision>624</cp:revision>
  <cp:lastPrinted>2017-04-03T09:00:45Z</cp:lastPrinted>
  <dcterms:created xsi:type="dcterms:W3CDTF">1995-06-02T21:07:17Z</dcterms:created>
  <dcterms:modified xsi:type="dcterms:W3CDTF">2020-06-22T09:53:55Z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0x010100BC8EA27FBD4C284986B3106C7698E2C5</vt:lpwstr>
  </property>
</Properties>
</file>