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notesMasterIdLst>
    <p:notesMasterId r:id="rId14"/>
  </p:notesMasterIdLst>
  <p:sldIdLst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2" y="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0DCFB90-6354-4D88-9EDD-688F40549627}" type="datetimeFigureOut">
              <a:rPr lang="en-US"/>
              <a:pPr>
                <a:defRPr/>
              </a:pPr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38C7EE4-AF62-4B59-8E5D-3E40DE43F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9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18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43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3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571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85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11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362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44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75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8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94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9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6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475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13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9A26-1BE3-47E2-96DF-06CE7277B92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0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91200" y="5181600"/>
            <a:ext cx="4495800" cy="838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ea typeface="新細明體" charset="-120"/>
              </a:rPr>
              <a:t>Chapter 1 Introducing C</a:t>
            </a:r>
            <a:br>
              <a:rPr lang="en-US" altLang="zh-TW" dirty="0">
                <a:ea typeface="新細明體" charset="-12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03D10F37-5E14-4B4D-8C67-BCD5F6503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555239"/>
              </p:ext>
            </p:extLst>
          </p:nvPr>
        </p:nvGraphicFramePr>
        <p:xfrm>
          <a:off x="3359696" y="413040"/>
          <a:ext cx="8064896" cy="60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671">
                  <a:extLst>
                    <a:ext uri="{9D8B030D-6E8A-4147-A177-3AD203B41FA5}">
                      <a16:colId xmlns:a16="http://schemas.microsoft.com/office/drawing/2014/main" val="39107862"/>
                    </a:ext>
                  </a:extLst>
                </a:gridCol>
                <a:gridCol w="1582164">
                  <a:extLst>
                    <a:ext uri="{9D8B030D-6E8A-4147-A177-3AD203B41FA5}">
                      <a16:colId xmlns:a16="http://schemas.microsoft.com/office/drawing/2014/main" val="3156084888"/>
                    </a:ext>
                  </a:extLst>
                </a:gridCol>
                <a:gridCol w="5729061">
                  <a:extLst>
                    <a:ext uri="{9D8B030D-6E8A-4147-A177-3AD203B41FA5}">
                      <a16:colId xmlns:a16="http://schemas.microsoft.com/office/drawing/2014/main" val="241663736"/>
                    </a:ext>
                  </a:extLst>
                </a:gridCol>
              </a:tblGrid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課程計畫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10504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09/27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第一、二章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(Introducing C, C Fundamentals)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63629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10/04~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10/08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第三、四章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(Formatted IO, Expressions)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37018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10/11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第五、六章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(Selection Statement, Loops)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18357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10/18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第七章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(Basic Types)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83758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11/01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11/05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第二十、二十四章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(Input, Output, Error Handling)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1056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11/08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第八章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(Arrays)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490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11/15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11/19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期中考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09933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11/15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11/19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第九、十章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(Functions, Program Organization)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03072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11/22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11/26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第十一章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(Pointers)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31671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11/29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12/03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第十二章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(Pointers and Arrays)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7211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12/13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第十三章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(Strings)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35850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12/20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28991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12/20~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第十四、十五章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(The Preprocessor, Writing Large Programs)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52894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12/27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12/31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第十六章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(Structure Union)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35795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01/03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01/07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第十七章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(Advanced uses of Pointer)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93241"/>
                  </a:ext>
                </a:extLst>
              </a:tr>
              <a:tr h="3451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01/10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01/14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4752"/>
                  </a:ext>
                </a:extLst>
              </a:tr>
              <a:tr h="3706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01/17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01/21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分數訂正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6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07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B6274-0DF6-46F6-A850-0EAEDEEA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Book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4BEDB-CE93-4EFF-87B4-CAA81E64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 Programming: A Modern Approach, 2/e (Paperback) 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584F6A-77E9-41DE-9769-EBD87600D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2466033"/>
            <a:ext cx="3001835" cy="37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4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Origins of C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 is a by-product of UNIX, developed at Bell Laboratories by Ken Thompson, Dennis Ritchie, and others. </a:t>
            </a:r>
          </a:p>
          <a:p>
            <a:r>
              <a:rPr lang="en-US" altLang="zh-TW" dirty="0">
                <a:ea typeface="新細明體" charset="-120"/>
              </a:rPr>
              <a:t>Thompson designed a small language named B.</a:t>
            </a:r>
          </a:p>
          <a:p>
            <a:r>
              <a:rPr lang="en-US" altLang="zh-TW" dirty="0">
                <a:ea typeface="新細明體" charset="-120"/>
              </a:rPr>
              <a:t>B was based on BCPL, a systems programming language developed in the mid-1960s.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Origins of C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By 1971, Ritchie began to develop an extended version of B.</a:t>
            </a:r>
          </a:p>
          <a:p>
            <a:r>
              <a:rPr lang="en-US" altLang="zh-TW">
                <a:ea typeface="新細明體" charset="-120"/>
              </a:rPr>
              <a:t>He called his language NB (“New B”) at first.</a:t>
            </a:r>
          </a:p>
          <a:p>
            <a:r>
              <a:rPr lang="en-US" altLang="zh-TW">
                <a:ea typeface="新細明體" charset="-120"/>
              </a:rPr>
              <a:t>As the language began to diverge more from B, he changed its name to C.</a:t>
            </a:r>
          </a:p>
          <a:p>
            <a:r>
              <a:rPr lang="en-US" altLang="zh-TW">
                <a:ea typeface="新細明體" charset="-120"/>
              </a:rPr>
              <a:t>The language was stable enough by 1973 that UNIX could be rewritten in 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Standardization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i="1">
                <a:ea typeface="新細明體" charset="-120"/>
              </a:rPr>
              <a:t>K&amp;R C</a:t>
            </a:r>
          </a:p>
          <a:p>
            <a:pPr lvl="1"/>
            <a:r>
              <a:rPr lang="en-US" altLang="zh-TW" sz="2200">
                <a:ea typeface="新細明體" charset="-120"/>
              </a:rPr>
              <a:t>Described in Kernighan and Ritchie, </a:t>
            </a:r>
            <a:r>
              <a:rPr lang="en-US" altLang="zh-TW" sz="2200" i="1">
                <a:ea typeface="新細明體" charset="-120"/>
              </a:rPr>
              <a:t>The C Programming Language</a:t>
            </a:r>
            <a:r>
              <a:rPr lang="en-US" altLang="zh-TW" sz="2200">
                <a:ea typeface="新細明體" charset="-120"/>
              </a:rPr>
              <a:t> (1978)</a:t>
            </a:r>
          </a:p>
          <a:p>
            <a:pPr lvl="1"/>
            <a:r>
              <a:rPr lang="en-US" altLang="zh-TW" sz="2200">
                <a:ea typeface="新細明體" charset="-120"/>
              </a:rPr>
              <a:t>De facto standard</a:t>
            </a:r>
          </a:p>
          <a:p>
            <a:r>
              <a:rPr lang="fi-FI" i="1"/>
              <a:t>C89/C90</a:t>
            </a:r>
          </a:p>
          <a:p>
            <a:pPr lvl="1"/>
            <a:r>
              <a:rPr lang="en-US" altLang="zh-TW" sz="2200">
                <a:ea typeface="新細明體" charset="-120"/>
              </a:rPr>
              <a:t>ANSI standard X3.159-1989 (completed in 1988; formally approved in December 1989)</a:t>
            </a:r>
            <a:endParaRPr lang="en-US" altLang="zh-TW" sz="2200" i="1">
              <a:ea typeface="新細明體" charset="-120"/>
            </a:endParaRPr>
          </a:p>
          <a:p>
            <a:pPr lvl="1"/>
            <a:r>
              <a:rPr lang="en-US" altLang="zh-TW" sz="2200">
                <a:ea typeface="新細明體" charset="-120"/>
              </a:rPr>
              <a:t>International standard ISO/IEC 9899:1990</a:t>
            </a:r>
            <a:endParaRPr lang="en-US" altLang="zh-TW" sz="2200" i="1">
              <a:ea typeface="新細明體" charset="-120"/>
            </a:endParaRPr>
          </a:p>
          <a:p>
            <a:r>
              <a:rPr lang="en-US" altLang="zh-TW" i="1">
                <a:ea typeface="新細明體" charset="-120"/>
              </a:rPr>
              <a:t>C99</a:t>
            </a:r>
          </a:p>
          <a:p>
            <a:pPr lvl="1"/>
            <a:r>
              <a:rPr lang="en-US" altLang="zh-TW" sz="2200">
                <a:ea typeface="新細明體" charset="-120"/>
              </a:rPr>
              <a:t>International standard ISO/IEC 9899:1999</a:t>
            </a:r>
          </a:p>
          <a:p>
            <a:pPr lvl="1"/>
            <a:r>
              <a:rPr lang="en-US" altLang="zh-TW" sz="2200">
                <a:ea typeface="新細明體" charset="-120"/>
              </a:rPr>
              <a:t>Incorporates changes from Amendment 1 (1995)</a:t>
            </a:r>
          </a:p>
          <a:p>
            <a:pPr>
              <a:buFontTx/>
              <a:buNone/>
            </a:pPr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C-Based Languages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ea typeface="新細明體" charset="-120"/>
              </a:rPr>
              <a:t>C++ </a:t>
            </a:r>
            <a:r>
              <a:rPr lang="en-US" altLang="zh-TW" dirty="0">
                <a:ea typeface="新細明體" charset="-120"/>
              </a:rPr>
              <a:t>includes all the features of C, but adds classes and other features to support object-oriented programming.</a:t>
            </a:r>
          </a:p>
          <a:p>
            <a:r>
              <a:rPr lang="en-US" altLang="zh-TW" b="1" i="1" dirty="0">
                <a:ea typeface="新細明體" charset="-120"/>
              </a:rPr>
              <a:t>Java</a:t>
            </a:r>
            <a:r>
              <a:rPr lang="en-US" altLang="zh-TW" dirty="0">
                <a:ea typeface="新細明體" charset="-120"/>
              </a:rPr>
              <a:t> is based on C++ and therefore inherits many C features.</a:t>
            </a:r>
          </a:p>
          <a:p>
            <a:r>
              <a:rPr lang="en-US" altLang="zh-TW" b="1" i="1" dirty="0">
                <a:ea typeface="新細明體" charset="-120"/>
              </a:rPr>
              <a:t>C#</a:t>
            </a:r>
            <a:r>
              <a:rPr lang="en-US" altLang="zh-TW" dirty="0">
                <a:ea typeface="新細明體" charset="-120"/>
              </a:rPr>
              <a:t> is a more recent language derived from C++ and Java.</a:t>
            </a:r>
          </a:p>
          <a:p>
            <a:r>
              <a:rPr lang="en-US" altLang="zh-TW" b="1" i="1" dirty="0">
                <a:ea typeface="新細明體" charset="-120"/>
              </a:rPr>
              <a:t>Perl</a:t>
            </a:r>
            <a:r>
              <a:rPr lang="en-US" altLang="zh-TW" dirty="0">
                <a:ea typeface="新細明體" charset="-120"/>
              </a:rPr>
              <a:t> has adopted many of the features of 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Properties of C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Low-level</a:t>
            </a:r>
          </a:p>
          <a:p>
            <a:r>
              <a:rPr lang="en-US" altLang="zh-TW">
                <a:ea typeface="新細明體" charset="-120"/>
              </a:rPr>
              <a:t>Small </a:t>
            </a:r>
          </a:p>
          <a:p>
            <a:r>
              <a:rPr lang="en-US" altLang="zh-TW">
                <a:ea typeface="新細明體" charset="-120"/>
              </a:rPr>
              <a:t>Permissive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Strengths of 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Efficiency</a:t>
            </a:r>
          </a:p>
          <a:p>
            <a:r>
              <a:rPr lang="en-US" altLang="zh-TW">
                <a:ea typeface="新細明體" charset="-120"/>
              </a:rPr>
              <a:t>Portability</a:t>
            </a:r>
          </a:p>
          <a:p>
            <a:r>
              <a:rPr lang="en-US" altLang="zh-TW">
                <a:ea typeface="新細明體" charset="-120"/>
              </a:rPr>
              <a:t>Power</a:t>
            </a:r>
          </a:p>
          <a:p>
            <a:r>
              <a:rPr lang="en-US" altLang="zh-TW">
                <a:ea typeface="新細明體" charset="-120"/>
              </a:rPr>
              <a:t>Flexibility</a:t>
            </a:r>
          </a:p>
          <a:p>
            <a:r>
              <a:rPr lang="en-US" altLang="zh-TW">
                <a:ea typeface="新細明體" charset="-120"/>
              </a:rPr>
              <a:t>Standard library</a:t>
            </a:r>
          </a:p>
          <a:p>
            <a:r>
              <a:rPr lang="en-US" altLang="zh-TW">
                <a:ea typeface="新細明體" charset="-120"/>
              </a:rPr>
              <a:t>Integration with UNIX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Weaknesses of 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Programs can be error-prone. </a:t>
            </a:r>
          </a:p>
          <a:p>
            <a:r>
              <a:rPr lang="en-US" altLang="zh-TW">
                <a:ea typeface="新細明體" charset="-120"/>
              </a:rPr>
              <a:t>Programs can be difficult to understand. </a:t>
            </a:r>
          </a:p>
          <a:p>
            <a:r>
              <a:rPr lang="en-US" altLang="zh-TW">
                <a:ea typeface="新細明體" charset="-120"/>
              </a:rPr>
              <a:t>Programs can be difficult to modify.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Effective Use of 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Learn how to avoid pitfalls.</a:t>
            </a:r>
          </a:p>
          <a:p>
            <a:r>
              <a:rPr lang="en-US" altLang="zh-TW">
                <a:ea typeface="新細明體" charset="-120"/>
              </a:rPr>
              <a:t>Use software tools (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lint</a:t>
            </a:r>
            <a:r>
              <a:rPr lang="en-US" altLang="zh-TW">
                <a:ea typeface="新細明體" charset="-120"/>
              </a:rPr>
              <a:t>, debuggers) to make programs more reliable. </a:t>
            </a:r>
          </a:p>
          <a:p>
            <a:r>
              <a:rPr lang="en-US" altLang="zh-TW">
                <a:ea typeface="新細明體" charset="-120"/>
              </a:rPr>
              <a:t>Take advantage of existing code libraries.</a:t>
            </a:r>
          </a:p>
          <a:p>
            <a:r>
              <a:rPr lang="en-US" altLang="zh-TW">
                <a:ea typeface="新細明體" charset="-120"/>
              </a:rPr>
              <a:t>Adopt a sensible set of coding conventions.</a:t>
            </a:r>
          </a:p>
          <a:p>
            <a:r>
              <a:rPr lang="en-US" altLang="zh-TW">
                <a:ea typeface="新細明體" charset="-120"/>
              </a:rPr>
              <a:t>Avoid “tricks” and overly complex code.</a:t>
            </a:r>
          </a:p>
          <a:p>
            <a:r>
              <a:rPr lang="en-US" altLang="zh-TW">
                <a:ea typeface="新細明體" charset="-120"/>
              </a:rPr>
              <a:t>Stick to the standard.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1E854A-E0A2-4DE2-8189-6C110881BF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263</TotalTime>
  <Words>514</Words>
  <Application>Microsoft Office PowerPoint</Application>
  <PresentationFormat>寬螢幕</PresentationFormat>
  <Paragraphs>103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Adobe 楷体 Std R</vt:lpstr>
      <vt:lpstr>Adobe 繁黑體 Std B</vt:lpstr>
      <vt:lpstr>微軟正黑體</vt:lpstr>
      <vt:lpstr>新細明體</vt:lpstr>
      <vt:lpstr>Arial</vt:lpstr>
      <vt:lpstr>Calibri</vt:lpstr>
      <vt:lpstr>Calibri Light</vt:lpstr>
      <vt:lpstr>Courier New</vt:lpstr>
      <vt:lpstr>ITIC</vt:lpstr>
      <vt:lpstr>Chapter 1 Introducing C </vt:lpstr>
      <vt:lpstr>Origins of C</vt:lpstr>
      <vt:lpstr>Origins of C</vt:lpstr>
      <vt:lpstr>Standardization of C</vt:lpstr>
      <vt:lpstr>C-Based Languages</vt:lpstr>
      <vt:lpstr>Properties of C</vt:lpstr>
      <vt:lpstr>Strengths of C</vt:lpstr>
      <vt:lpstr>Weaknesses of C</vt:lpstr>
      <vt:lpstr>Effective Use of C</vt:lpstr>
      <vt:lpstr>PowerPoint 簡報</vt:lpstr>
      <vt:lpstr>Text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Introducing C </dc:title>
  <dc:creator>wktai</dc:creator>
  <cp:lastModifiedBy>Chih-Yuan Yao</cp:lastModifiedBy>
  <cp:revision>13</cp:revision>
  <dcterms:created xsi:type="dcterms:W3CDTF">2014-09-16T13:40:36Z</dcterms:created>
  <dcterms:modified xsi:type="dcterms:W3CDTF">2021-09-22T14:15:58Z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TC101971733</vt:lpwstr>
  </property>
</Properties>
</file>