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358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5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60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61" r:id="rId90"/>
    <p:sldId id="345" r:id="rId91"/>
    <p:sldId id="346" r:id="rId92"/>
    <p:sldId id="347" r:id="rId93"/>
    <p:sldId id="348" r:id="rId94"/>
    <p:sldId id="349" r:id="rId95"/>
    <p:sldId id="350" r:id="rId96"/>
    <p:sldId id="362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63" r:id="rId105"/>
    <p:sldId id="364" r:id="rId10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189D-D6A1-4484-9A11-22820E7AF81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DB1AE-F9EF-4206-8B1B-246CBBE10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46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633A6-4003-4FD6-8568-D1F980B7E022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7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B1AE-F9EF-4206-8B1B-246CBBE1031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23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3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4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5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5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3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6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6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5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6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  <a:ea typeface="Adobe 楷体 Std R" panose="02020400000000000000" pitchFamily="18" charset="-128"/>
              </a:defRPr>
            </a:lvl1pPr>
            <a:lvl2pPr>
              <a:lnSpc>
                <a:spcPct val="100000"/>
              </a:lnSpc>
              <a:defRPr>
                <a:latin typeface="+mn-lt"/>
                <a:ea typeface="Adobe 楷体 Std R" panose="02020400000000000000" pitchFamily="18" charset="-128"/>
              </a:defRPr>
            </a:lvl2pPr>
            <a:lvl3pPr>
              <a:lnSpc>
                <a:spcPct val="100000"/>
              </a:lnSpc>
              <a:defRPr>
                <a:latin typeface="+mn-lt"/>
                <a:ea typeface="Adobe 楷体 Std R" panose="02020400000000000000" pitchFamily="18" charset="-128"/>
              </a:defRPr>
            </a:lvl3pPr>
            <a:lvl4pPr>
              <a:lnSpc>
                <a:spcPct val="100000"/>
              </a:lnSpc>
              <a:defRPr>
                <a:latin typeface="+mn-lt"/>
                <a:ea typeface="Adobe 楷体 Std R" panose="02020400000000000000" pitchFamily="18" charset="-128"/>
              </a:defRPr>
            </a:lvl4pPr>
            <a:lvl5pPr>
              <a:lnSpc>
                <a:spcPct val="100000"/>
              </a:lnSpc>
              <a:defRPr>
                <a:latin typeface="+mn-lt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7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8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005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6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6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5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7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Chapter 14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 dirty="0">
                <a:latin typeface="Arial" panose="020B0604020202020204" pitchFamily="34" charset="0"/>
                <a:ea typeface="新細明體" panose="02020500000000000000" pitchFamily="18" charset="-120"/>
              </a:rPr>
              <a:t>The Preprocessor</a:t>
            </a:r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 the Preprocessor Works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the early days of C, the preprocessor was a separate program.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Nowadays, the preprocessor is often part of the compiler, and some of its output may not necessarily be C code.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Still, it’s useful to think of the preprocessor as separate from the compiler.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864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FE0F4B1-1671-4C84-9E13-BE9C2725BA87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dirty="0">
                <a:ea typeface="新細明體" panose="02020500000000000000" pitchFamily="18" charset="-120"/>
              </a:rPr>
              <a:t> Operator (C99)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C99 introduces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dirty="0">
                <a:ea typeface="新細明體" panose="02020500000000000000" pitchFamily="18" charset="-120"/>
              </a:rPr>
              <a:t> operator, which is used in conjunction with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a typeface="新細明體" panose="02020500000000000000" pitchFamily="18" charset="-120"/>
              </a:rPr>
              <a:t> directive.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dirty="0">
                <a:ea typeface="新細明體" panose="02020500000000000000" pitchFamily="18" charset="-120"/>
              </a:rPr>
              <a:t> expression has the form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_Pragma ( </a:t>
            </a:r>
            <a:r>
              <a:rPr lang="en-US" altLang="zh-TW" sz="2400" i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string-literal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it encounters such an expression, the preprocessor </a:t>
            </a:r>
            <a:r>
              <a:rPr lang="en-US" altLang="zh-TW" b="1" dirty="0">
                <a:ea typeface="新細明體" panose="02020500000000000000" pitchFamily="18" charset="-120"/>
              </a:rPr>
              <a:t>“</a:t>
            </a:r>
            <a:r>
              <a:rPr lang="en-US" altLang="zh-TW" b="1" dirty="0" err="1">
                <a:ea typeface="新細明體" panose="02020500000000000000" pitchFamily="18" charset="-120"/>
              </a:rPr>
              <a:t>destringizes</a:t>
            </a:r>
            <a:r>
              <a:rPr lang="en-US" altLang="zh-TW" b="1" dirty="0">
                <a:ea typeface="新細明體" panose="02020500000000000000" pitchFamily="18" charset="-120"/>
              </a:rPr>
              <a:t>”</a:t>
            </a:r>
            <a:r>
              <a:rPr lang="en-US" altLang="zh-TW" dirty="0">
                <a:ea typeface="新細明體" panose="02020500000000000000" pitchFamily="18" charset="-120"/>
              </a:rPr>
              <a:t> the string literal: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Double quotes around the string are removed.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\"</a:t>
            </a:r>
            <a:r>
              <a:rPr lang="en-US" altLang="zh-TW" dirty="0">
                <a:ea typeface="新細明體" panose="02020500000000000000" pitchFamily="18" charset="-120"/>
              </a:rPr>
              <a:t> is replaced by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\\</a:t>
            </a:r>
            <a:r>
              <a:rPr lang="en-US" altLang="zh-TW" dirty="0">
                <a:ea typeface="新細明體" panose="02020500000000000000" pitchFamily="18" charset="-120"/>
              </a:rPr>
              <a:t> is replaced by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882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dirty="0">
                <a:ea typeface="新細明體" panose="02020500000000000000" pitchFamily="18" charset="-120"/>
              </a:rPr>
              <a:t> Operator (C99)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963827" y="1524000"/>
            <a:ext cx="11104605" cy="4800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resulting tokens are then treated as though they appear in a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a typeface="新細明體" panose="02020500000000000000" pitchFamily="18" charset="-120"/>
              </a:rPr>
              <a:t> directive.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example, writing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_Pragma("data(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heap_size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=&gt; 1000,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stack_size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=&gt; 2000)")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is the same as writing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#pragma data(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heap_size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=&gt; 1000,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stack_size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=&gt; 2000)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902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dirty="0">
                <a:ea typeface="新細明體" panose="02020500000000000000" pitchFamily="18" charset="-120"/>
              </a:rPr>
              <a:t> Operator (C99)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dirty="0">
                <a:ea typeface="新細明體" panose="02020500000000000000" pitchFamily="18" charset="-120"/>
              </a:rPr>
              <a:t> operator lets us work around the fact that a preprocessing directive can’t generate another directive.</a:t>
            </a:r>
          </a:p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dirty="0">
                <a:ea typeface="新細明體" panose="02020500000000000000" pitchFamily="18" charset="-120"/>
              </a:rPr>
              <a:t>, however, is an operator, not a directive, and can therefore appear in a macro definition.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makes it possible for a macro expansion to leave behind a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a typeface="新細明體" panose="02020500000000000000" pitchFamily="18" charset="-120"/>
              </a:rPr>
              <a:t> directive.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3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CD98E67-F962-4C23-9634-FDA0FBEC971D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dirty="0">
                <a:ea typeface="新細明體" panose="02020500000000000000" pitchFamily="18" charset="-120"/>
              </a:rPr>
              <a:t> Operator (C99)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A macro that uses the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sz="2400" dirty="0">
                <a:ea typeface="新細明體" panose="02020500000000000000" pitchFamily="18" charset="-120"/>
              </a:rPr>
              <a:t> operator: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DO_PRAGMA(x) _Pragma(#x)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An invocation of the macro: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DO_PRAGMA(GCC dependency "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parse.y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result after expansion: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#pragma GCC dependency "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parse.y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tokens passed to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DO_PRAGMA</a:t>
            </a:r>
            <a:r>
              <a:rPr lang="en-US" altLang="zh-TW" sz="2400" dirty="0">
                <a:ea typeface="新細明體" panose="02020500000000000000" pitchFamily="18" charset="-120"/>
              </a:rPr>
              <a:t> are </a:t>
            </a:r>
            <a:r>
              <a:rPr lang="en-US" altLang="zh-TW" sz="2400" dirty="0" err="1">
                <a:ea typeface="新細明體" panose="02020500000000000000" pitchFamily="18" charset="-120"/>
              </a:rPr>
              <a:t>stringized</a:t>
            </a:r>
            <a:r>
              <a:rPr lang="en-US" altLang="zh-TW" sz="2400" dirty="0">
                <a:ea typeface="新細明體" panose="02020500000000000000" pitchFamily="18" charset="-120"/>
              </a:rPr>
              <a:t> into </a:t>
            </a:r>
            <a:r>
              <a:rPr lang="en-US" altLang="zh-TW" sz="2400" dirty="0"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GCC dependency \"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parse.y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\"</a:t>
            </a:r>
            <a:r>
              <a:rPr lang="en-US" altLang="zh-TW" sz="2400" dirty="0"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_Pragma</a:t>
            </a:r>
            <a:r>
              <a:rPr lang="en-US" altLang="zh-TW" sz="2400" dirty="0">
                <a:ea typeface="新細明體" panose="02020500000000000000" pitchFamily="18" charset="-120"/>
              </a:rPr>
              <a:t> operator </a:t>
            </a:r>
            <a:r>
              <a:rPr lang="en-US" altLang="zh-TW" sz="2400" dirty="0" err="1">
                <a:ea typeface="新細明體" panose="02020500000000000000" pitchFamily="18" charset="-120"/>
              </a:rPr>
              <a:t>destringizes</a:t>
            </a:r>
            <a:r>
              <a:rPr lang="en-US" altLang="zh-TW" sz="2400" dirty="0">
                <a:ea typeface="新細明體" panose="02020500000000000000" pitchFamily="18" charset="-120"/>
              </a:rPr>
              <a:t> this string, producing a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sz="2400" dirty="0">
                <a:ea typeface="新細明體" panose="02020500000000000000" pitchFamily="18" charset="-120"/>
              </a:rPr>
              <a:t> directive.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757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7E8CC9-9AD5-446D-B40C-1B7C9ABCE04D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C6976B-5DED-4D77-B105-CC9D07D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#pragma once</a:t>
            </a:r>
            <a:b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// header file code</a:t>
            </a:r>
            <a:endParaRPr lang="en-US" altLang="zh-TW" dirty="0">
              <a:solidFill>
                <a:schemeClr val="accent1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CBC67C-824B-4BC9-9115-C89CD13C7F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In this example, using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#pragma once</a:t>
            </a:r>
            <a:r>
              <a:rPr lang="en-US" altLang="zh-TW" sz="2400" dirty="0"/>
              <a:t> is equivalent to an include guard that prevents the file from being processed multiple times.</a:t>
            </a:r>
          </a:p>
          <a:p>
            <a:endParaRPr lang="en-US" altLang="zh-TW" sz="2400" dirty="0"/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ifndef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_FILE_NAME_H_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#define _FILE_NAME_H_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/* code */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#endif // #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ifndef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_FILE_NAME_H_</a:t>
            </a:r>
            <a:endParaRPr lang="zh-TW" alt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582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09D639-1BFB-43A1-B2A8-D55F0BC423EA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5365E5-AA32-4A7C-A30A-6D0CFC3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#pragma warning (disable : 4018 )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A1C329-4E69-48E7-83E9-8E005317F1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Can be used to disable </a:t>
            </a:r>
            <a:r>
              <a:rPr lang="en-US" altLang="zh-TW" sz="2400" b="1" dirty="0"/>
              <a:t>warning 4018</a:t>
            </a:r>
            <a:r>
              <a:rPr lang="en-US" altLang="zh-TW" sz="2400" dirty="0"/>
              <a:t>, warning of signed/unsigned mismatch. While you should be reluctant to suppress warnings sometimes it is necessary.</a:t>
            </a:r>
          </a:p>
          <a:p>
            <a:endParaRPr lang="en-US" altLang="zh-TW" sz="2400" dirty="0"/>
          </a:p>
          <a:p>
            <a:r>
              <a:rPr lang="en-US" altLang="zh-TW" sz="2400" dirty="0"/>
              <a:t>For more uses of the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#pragma</a:t>
            </a:r>
            <a:r>
              <a:rPr lang="en-US" altLang="zh-TW" sz="2400" dirty="0"/>
              <a:t> directive, consult your compiler's documentation.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21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D476110-CA96-4391-A1DA-4B28BCD56CC2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How the Preprocessor Works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52450" y="1825200"/>
            <a:ext cx="6032500" cy="4420681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Most C compilers provide a way to view the output of the preprocessor.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compilers generate preprocessor output when a certain option is specified (GCC will do so when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-E</a:t>
            </a:r>
            <a:r>
              <a:rPr lang="en-US" altLang="zh-TW" dirty="0">
                <a:ea typeface="新細明體" panose="02020500000000000000" pitchFamily="18" charset="-120"/>
              </a:rPr>
              <a:t> option is used).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Others come with a separate program that behaves like the integrated preprocessor.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61A4055-2D93-4187-93B5-D3A00C27D5DA}"/>
              </a:ext>
            </a:extLst>
          </p:cNvPr>
          <p:cNvGrpSpPr/>
          <p:nvPr/>
        </p:nvGrpSpPr>
        <p:grpSpPr>
          <a:xfrm>
            <a:off x="6519346" y="1935669"/>
            <a:ext cx="5620538" cy="3264981"/>
            <a:chOff x="6341546" y="1738819"/>
            <a:chExt cx="7181850" cy="41719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1546" y="1738819"/>
              <a:ext cx="7181850" cy="417195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F9D115-97B4-48D2-A62D-FCE55D9E01B6}"/>
                </a:ext>
              </a:extLst>
            </p:cNvPr>
            <p:cNvSpPr/>
            <p:nvPr/>
          </p:nvSpPr>
          <p:spPr>
            <a:xfrm>
              <a:off x="8540750" y="3149600"/>
              <a:ext cx="2509838" cy="279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1365E4-EDD6-4DF7-850F-DE781FD30811}"/>
              </a:ext>
            </a:extLst>
          </p:cNvPr>
          <p:cNvSpPr/>
          <p:nvPr/>
        </p:nvSpPr>
        <p:spPr>
          <a:xfrm>
            <a:off x="8122105" y="5200650"/>
            <a:ext cx="241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Options in Visual 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90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 the Preprocessor Works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word of caution: The preprocessor has only a limited knowledge of C.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As a result, it’s quite capable of creating illegal programs as it executes directives.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complicated programs, examining the output of the preprocessor may prove useful for locating this kind of error.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Preprocessing Directives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ffectLst/>
              </a:rPr>
              <a:t>Most </a:t>
            </a:r>
            <a:r>
              <a:rPr lang="en-US" b="1" dirty="0">
                <a:solidFill>
                  <a:srgbClr val="FF0000"/>
                </a:solidFill>
                <a:effectLst/>
              </a:rPr>
              <a:t>preprocessing directives</a:t>
            </a:r>
            <a:r>
              <a:rPr lang="en-US" b="1" dirty="0">
                <a:solidFill>
                  <a:srgbClr val="FFC000"/>
                </a:solidFill>
                <a:effectLst/>
              </a:rPr>
              <a:t> </a:t>
            </a:r>
            <a:r>
              <a:rPr lang="en-US" dirty="0">
                <a:effectLst/>
              </a:rPr>
              <a:t>fall into one of three categories: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effectLst/>
              </a:rPr>
              <a:t>Macro</a:t>
            </a:r>
            <a:r>
              <a:rPr lang="en-US" b="1" dirty="0">
                <a:effectLst/>
                <a:ea typeface="+mn-ea"/>
                <a:cs typeface="+mn-cs"/>
              </a:rPr>
              <a:t> </a:t>
            </a:r>
            <a:r>
              <a:rPr lang="en-US" b="1" dirty="0">
                <a:effectLst/>
              </a:rPr>
              <a:t>definition</a:t>
            </a:r>
            <a:r>
              <a:rPr lang="en-US" b="1" dirty="0">
                <a:effectLst/>
                <a:ea typeface="+mn-ea"/>
                <a:cs typeface="+mn-cs"/>
              </a:rPr>
              <a:t>.</a:t>
            </a:r>
            <a:r>
              <a:rPr lang="en-US" dirty="0">
                <a:effectLst/>
                <a:ea typeface="+mn-ea"/>
                <a:cs typeface="+mn-cs"/>
              </a:rPr>
              <a:t> The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#define</a:t>
            </a:r>
            <a:r>
              <a:rPr lang="en-US" dirty="0">
                <a:solidFill>
                  <a:schemeClr val="accent1"/>
                </a:solidFill>
                <a:effectLst/>
                <a:ea typeface="+mn-ea"/>
              </a:rPr>
              <a:t> </a:t>
            </a:r>
            <a:r>
              <a:rPr lang="en-US" dirty="0">
                <a:effectLst/>
                <a:ea typeface="+mn-ea"/>
                <a:cs typeface="+mn-cs"/>
              </a:rPr>
              <a:t>directive defines a macro; the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undef</a:t>
            </a:r>
            <a:r>
              <a:rPr lang="en-US" dirty="0">
                <a:solidFill>
                  <a:schemeClr val="accent1"/>
                </a:solidFill>
                <a:effectLst/>
                <a:ea typeface="+mn-ea"/>
              </a:rPr>
              <a:t> </a:t>
            </a:r>
            <a:r>
              <a:rPr lang="en-US" dirty="0">
                <a:effectLst/>
                <a:ea typeface="+mn-ea"/>
                <a:cs typeface="+mn-cs"/>
              </a:rPr>
              <a:t>directive removes a macro definition.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effectLst/>
              </a:rPr>
              <a:t>File inclusion</a:t>
            </a:r>
            <a:r>
              <a:rPr lang="en-US" b="1" dirty="0">
                <a:effectLst/>
                <a:ea typeface="+mn-ea"/>
                <a:cs typeface="+mn-cs"/>
              </a:rPr>
              <a:t>.</a:t>
            </a:r>
            <a:r>
              <a:rPr lang="en-US" dirty="0">
                <a:effectLst/>
                <a:ea typeface="+mn-ea"/>
                <a:cs typeface="+mn-cs"/>
              </a:rPr>
              <a:t> The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#include</a:t>
            </a:r>
            <a:r>
              <a:rPr lang="en-US" dirty="0">
                <a:solidFill>
                  <a:schemeClr val="accent1"/>
                </a:solidFill>
                <a:effectLst/>
                <a:ea typeface="+mn-ea"/>
              </a:rPr>
              <a:t> </a:t>
            </a:r>
            <a:r>
              <a:rPr lang="en-US" dirty="0">
                <a:effectLst/>
                <a:ea typeface="+mn-ea"/>
                <a:cs typeface="+mn-cs"/>
              </a:rPr>
              <a:t>directive causes the contents of a specified file to be included in a program.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effectLst/>
              </a:rPr>
              <a:t>Conditional compilation</a:t>
            </a:r>
            <a:r>
              <a:rPr lang="en-US" b="1" dirty="0">
                <a:effectLst/>
                <a:ea typeface="+mn-ea"/>
                <a:cs typeface="+mn-cs"/>
              </a:rPr>
              <a:t>.</a:t>
            </a:r>
            <a:r>
              <a:rPr lang="en-US" dirty="0">
                <a:effectLst/>
                <a:ea typeface="+mn-ea"/>
                <a:cs typeface="+mn-cs"/>
              </a:rPr>
              <a:t> The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#if</a:t>
            </a:r>
            <a:r>
              <a:rPr lang="en-US" dirty="0">
                <a:effectLst/>
                <a:ea typeface="+mn-ea"/>
                <a:cs typeface="+mn-cs"/>
              </a:rPr>
              <a:t>,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#ifdef</a:t>
            </a:r>
            <a:r>
              <a:rPr lang="en-US" dirty="0">
                <a:effectLst/>
                <a:ea typeface="+mn-ea"/>
                <a:cs typeface="+mn-cs"/>
              </a:rPr>
              <a:t>,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ifndef</a:t>
            </a:r>
            <a:r>
              <a:rPr lang="en-US" dirty="0">
                <a:effectLst/>
                <a:ea typeface="+mn-ea"/>
                <a:cs typeface="+mn-cs"/>
              </a:rPr>
              <a:t>,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elif</a:t>
            </a:r>
            <a:r>
              <a:rPr lang="en-US" dirty="0">
                <a:effectLst/>
                <a:ea typeface="+mn-ea"/>
                <a:cs typeface="+mn-cs"/>
              </a:rPr>
              <a:t>,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#else</a:t>
            </a:r>
            <a:r>
              <a:rPr lang="en-US" dirty="0">
                <a:effectLst/>
                <a:ea typeface="+mn-ea"/>
                <a:cs typeface="+mn-cs"/>
              </a:rPr>
              <a:t>, and 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n-ea"/>
                <a:cs typeface="Courier New" pitchFamily="49" charset="0"/>
              </a:rPr>
              <a:t>#endif</a:t>
            </a:r>
            <a:r>
              <a:rPr lang="en-US" dirty="0">
                <a:effectLst/>
                <a:ea typeface="+mn-ea"/>
                <a:cs typeface="+mn-cs"/>
              </a:rPr>
              <a:t> directives allow blocks of text to be either included in or excluded from a program.</a:t>
            </a:r>
            <a:r>
              <a:rPr lang="en-US" dirty="0">
                <a:effectLst/>
              </a:rPr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Preprocessing Directives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Several rules apply to all directives.</a:t>
            </a:r>
          </a:p>
          <a:p>
            <a:pPr lvl="1"/>
            <a:r>
              <a:rPr lang="en-US" altLang="zh-TW" b="1" dirty="0">
                <a:ea typeface="新細明體" panose="02020500000000000000" pitchFamily="18" charset="-120"/>
              </a:rPr>
              <a:t>Directives always begin with the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b="1" dirty="0">
                <a:ea typeface="新細明體" panose="02020500000000000000" pitchFamily="18" charset="-120"/>
              </a:rPr>
              <a:t> symbol.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 symbol need not be at the beginning of a line, as long as only white space precedes it.</a:t>
            </a:r>
          </a:p>
          <a:p>
            <a:pPr lvl="1"/>
            <a:r>
              <a:rPr lang="en-US" altLang="zh-TW" b="1" dirty="0">
                <a:ea typeface="新細明體" panose="02020500000000000000" pitchFamily="18" charset="-120"/>
              </a:rPr>
              <a:t>Any number of spaces and horizontal tab characters may separate the tokens in a directive.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Example: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 N     100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2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Preprocessing Directives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ea typeface="新細明體" panose="02020500000000000000" pitchFamily="18" charset="-120"/>
              </a:rPr>
              <a:t>Directives always end at the first new-line character, unless explicitly continued.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To continue a directive to the next line, end the current line with a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  <a:r>
              <a:rPr lang="en-US" altLang="zh-TW" dirty="0">
                <a:ea typeface="新細明體" panose="02020500000000000000" pitchFamily="18" charset="-120"/>
              </a:rPr>
              <a:t> character: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DISK_CAPACITY (SIDES *             </a:t>
            </a:r>
            <a:r>
              <a:rPr lang="en-US" altLang="zh-TW" sz="20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TRACKS_PER_SIDE *   </a:t>
            </a:r>
            <a:r>
              <a:rPr lang="en-US" altLang="zh-TW" sz="20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SECTORS_PER_TRACK * </a:t>
            </a:r>
            <a:r>
              <a:rPr lang="en-US" altLang="zh-TW" sz="20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            BYTES_PER_SECTOR)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Preprocessing Directives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8FC610-9D6A-4945-BC69-810FEC30F3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新細明體" panose="02020500000000000000" pitchFamily="18" charset="-120"/>
              </a:rPr>
              <a:t>Directives can appear anywhere in a program.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Although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ea typeface="新細明體" panose="02020500000000000000" pitchFamily="18" charset="-120"/>
              </a:rPr>
              <a:t> directives usually appear at the beginning of a file, other directives are more likely to show up later.</a:t>
            </a:r>
          </a:p>
          <a:p>
            <a:r>
              <a:rPr lang="en-US" altLang="zh-TW" b="1" dirty="0">
                <a:ea typeface="新細明體" panose="02020500000000000000" pitchFamily="18" charset="-120"/>
              </a:rPr>
              <a:t>Comments may appear on the same line as a directive.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It’s good practice to put a comment at the end of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 macro definition:</a:t>
            </a:r>
          </a:p>
          <a:p>
            <a:pPr>
              <a:spcBef>
                <a:spcPts val="1200"/>
              </a:spcBef>
              <a:buNone/>
            </a:pPr>
            <a:endParaRPr lang="en-US" altLang="zh-TW" sz="1900" b="1" dirty="0">
              <a:effectLst>
                <a:glow rad="101600">
                  <a:srgbClr val="00B05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TW" sz="2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FREEZING_PT 32.0f </a:t>
            </a:r>
            <a:r>
              <a:rPr lang="en-US" altLang="zh-TW" sz="2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freezing point of water */</a:t>
            </a:r>
            <a:endParaRPr lang="en-US" altLang="zh-TW" sz="2000" dirty="0">
              <a:solidFill>
                <a:schemeClr val="accent6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Macro Definitions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macros that we’ve been using since Chapter 2 are known as </a:t>
            </a:r>
            <a:r>
              <a:rPr lang="en-US" altLang="zh-TW" b="1" dirty="0">
                <a:ea typeface="新細明體" panose="02020500000000000000" pitchFamily="18" charset="-120"/>
              </a:rPr>
              <a:t>simple</a:t>
            </a:r>
            <a:r>
              <a:rPr lang="en-US" altLang="zh-TW" dirty="0">
                <a:ea typeface="新細明體" panose="02020500000000000000" pitchFamily="18" charset="-120"/>
              </a:rPr>
              <a:t> macros, because they have no parameters.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preprocessor also supports </a:t>
            </a:r>
            <a:r>
              <a:rPr lang="en-US" altLang="zh-TW" b="1" dirty="0">
                <a:ea typeface="新細明體" panose="02020500000000000000" pitchFamily="18" charset="-120"/>
              </a:rPr>
              <a:t>parameterized</a:t>
            </a:r>
            <a:r>
              <a:rPr lang="en-US" altLang="zh-TW" dirty="0">
                <a:ea typeface="新細明體" panose="02020500000000000000" pitchFamily="18" charset="-120"/>
              </a:rPr>
              <a:t> macros.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Macro Definitions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1724025"/>
            <a:ext cx="9315450" cy="340995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1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Simple Macros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Definition of a </a:t>
            </a:r>
            <a:r>
              <a:rPr lang="en-US" altLang="zh-TW" b="1" dirty="0">
                <a:ea typeface="新細明體" panose="02020500000000000000" pitchFamily="18" charset="-120"/>
              </a:rPr>
              <a:t>simple macro</a:t>
            </a:r>
            <a:r>
              <a:rPr lang="en-US" altLang="zh-TW" dirty="0">
                <a:ea typeface="新細明體" panose="02020500000000000000" pitchFamily="18" charset="-120"/>
              </a:rPr>
              <a:t> (or </a:t>
            </a:r>
            <a:r>
              <a:rPr lang="en-US" altLang="zh-TW" b="1" dirty="0">
                <a:ea typeface="新細明體" panose="02020500000000000000" pitchFamily="18" charset="-120"/>
              </a:rPr>
              <a:t>object-like macro</a:t>
            </a:r>
            <a:r>
              <a:rPr lang="en-US" altLang="zh-TW" dirty="0">
                <a:ea typeface="新細明體" panose="02020500000000000000" pitchFamily="18" charset="-120"/>
              </a:rPr>
              <a:t>):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identifier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replacement-list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replacement-list</a:t>
            </a:r>
            <a:r>
              <a:rPr lang="en-US" altLang="zh-TW" dirty="0">
                <a:ea typeface="新細明體" panose="02020500000000000000" pitchFamily="18" charset="-120"/>
              </a:rPr>
              <a:t> is any sequence of </a:t>
            </a:r>
            <a:r>
              <a:rPr lang="en-US" altLang="zh-TW" b="1" dirty="0">
                <a:ea typeface="新細明體" panose="02020500000000000000" pitchFamily="18" charset="-120"/>
              </a:rPr>
              <a:t>preprocessing tokens.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replacement list may include identifiers, keywords, numeric constants, character constants, string literals, operators, and punctuation.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Wherever identifier appears later in the file, the preprocessor substitutes replacement-list.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panose="02020500000000000000" pitchFamily="18" charset="-120"/>
              </a:rPr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Directives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such as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are handled by the </a:t>
            </a:r>
            <a:r>
              <a:rPr lang="en-US" altLang="zh-TW" b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preprocessor</a:t>
            </a:r>
            <a:r>
              <a:rPr lang="en-US" altLang="zh-TW" b="1" i="1" dirty="0">
                <a:latin typeface="+mn-lt"/>
                <a:ea typeface="新細明體" panose="02020500000000000000" pitchFamily="18" charset="-120"/>
              </a:rPr>
              <a:t>,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a piece of software that edits C programs just prior to compilation.</a:t>
            </a:r>
          </a:p>
          <a:p>
            <a:r>
              <a:rPr lang="en-US" altLang="zh-TW" dirty="0">
                <a:latin typeface="+mn-lt"/>
                <a:ea typeface="新細明體" panose="02020500000000000000" pitchFamily="18" charset="-120"/>
              </a:rPr>
              <a:t>Its reliance on a preprocessor makes C (along with C++) unique among major programming languages.</a:t>
            </a:r>
          </a:p>
          <a:p>
            <a:r>
              <a:rPr lang="en-US" altLang="zh-TW" dirty="0">
                <a:latin typeface="+mn-lt"/>
                <a:ea typeface="新細明體" panose="02020500000000000000" pitchFamily="18" charset="-120"/>
              </a:rPr>
              <a:t>The preprocessor is a powerful tool, but it also can be a source of hard-to-find bugs.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Preprocessor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2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Simple Macros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Any extra symbols in a macro definition will become part of the replacement list.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Putting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ea typeface="新細明體" panose="02020500000000000000" pitchFamily="18" charset="-120"/>
              </a:rPr>
              <a:t> symbol in a macro definition is a common error: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#define N 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100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 WRONG ***/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int a[N];        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int a[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100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]; */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 n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        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int n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100</a:t>
            </a:r>
            <a:r>
              <a:rPr lang="en-US" altLang="zh-TW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*/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16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D1CF3F7-6C06-44F6-8C0E-61058E5A8C48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Simple Macros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Ending a macro definition with a </a:t>
            </a:r>
            <a:r>
              <a:rPr lang="en-US" altLang="zh-TW" b="1" dirty="0">
                <a:ea typeface="新細明體" panose="02020500000000000000" pitchFamily="18" charset="-120"/>
              </a:rPr>
              <a:t>semicolon</a:t>
            </a:r>
            <a:r>
              <a:rPr lang="en-US" altLang="zh-TW" dirty="0">
                <a:ea typeface="新細明體" panose="02020500000000000000" pitchFamily="18" charset="-120"/>
              </a:rPr>
              <a:t> is another popular mistake: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</a:t>
            </a:r>
            <a:r>
              <a:rPr lang="en-US" altLang="zh-TW" sz="23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100</a:t>
            </a: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  </a:t>
            </a:r>
            <a:r>
              <a:rPr lang="en-US" altLang="zh-TW" sz="23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/***</a:t>
            </a:r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WRONG</a:t>
            </a:r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***/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int a[N];       </a:t>
            </a:r>
            <a:r>
              <a:rPr lang="en-US" altLang="zh-TW" sz="23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becomes</a:t>
            </a:r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a[</a:t>
            </a:r>
            <a:r>
              <a:rPr lang="en-US" altLang="zh-TW" sz="2300" b="1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100;</a:t>
            </a:r>
            <a:r>
              <a:rPr lang="en-US" altLang="zh-TW" sz="23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];</a:t>
            </a:r>
            <a:r>
              <a:rPr lang="en-US" altLang="zh-TW" sz="20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compiler will detect most errors caused by extra symbols in a macro definition.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Unfortunately, the compiler will flag each use of the macro as incorrect, rather than identifying the actual culprit: the macro’s definition.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8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Simple Macros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Simple macros are primarily used for defining </a:t>
            </a:r>
            <a:r>
              <a:rPr lang="en-US" altLang="zh-TW" b="1" dirty="0">
                <a:ea typeface="新細明體" panose="02020500000000000000" pitchFamily="18" charset="-120"/>
              </a:rPr>
              <a:t>“manifest constants”</a:t>
            </a:r>
            <a:r>
              <a:rPr lang="en-US" altLang="zh-TW" dirty="0">
                <a:ea typeface="新細明體" panose="02020500000000000000" pitchFamily="18" charset="-120"/>
              </a:rPr>
              <a:t> - names that represent numeric, character, and string values: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STR_LEN 80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TRUE    1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FALSE   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PI      3.14159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CR      '\r'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EOS     '\0'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MEM_ERR "Error: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not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enough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3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memory"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1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Simple Macros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Advantages of using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</a:t>
            </a:r>
            <a:r>
              <a:rPr lang="en-US" altLang="zh-TW" dirty="0">
                <a:ea typeface="新細明體" panose="02020500000000000000" pitchFamily="18" charset="-120"/>
              </a:rPr>
              <a:t> to create names for constants:</a:t>
            </a:r>
          </a:p>
          <a:p>
            <a:pPr lvl="1"/>
            <a:r>
              <a:rPr lang="en-US" altLang="zh-TW" b="1" dirty="0">
                <a:ea typeface="新細明體" panose="02020500000000000000" pitchFamily="18" charset="-120"/>
              </a:rPr>
              <a:t>It makes programs easier to read.</a:t>
            </a:r>
            <a:r>
              <a:rPr lang="en-US" altLang="zh-TW" dirty="0">
                <a:ea typeface="新細明體" panose="02020500000000000000" pitchFamily="18" charset="-120"/>
              </a:rPr>
              <a:t> The name of the macro can help the reader understand the meaning of the constant.</a:t>
            </a:r>
          </a:p>
          <a:p>
            <a:pPr lvl="1"/>
            <a:r>
              <a:rPr lang="en-US" altLang="zh-TW" b="1" dirty="0">
                <a:ea typeface="新細明體" panose="02020500000000000000" pitchFamily="18" charset="-120"/>
              </a:rPr>
              <a:t>It makes programs easier to modify.</a:t>
            </a:r>
            <a:r>
              <a:rPr lang="en-US" altLang="zh-TW" dirty="0">
                <a:ea typeface="新細明體" panose="02020500000000000000" pitchFamily="18" charset="-120"/>
              </a:rPr>
              <a:t> We can change the value of a constant throughout a program by modifying a single macro definition.</a:t>
            </a:r>
          </a:p>
          <a:p>
            <a:pPr lvl="1"/>
            <a:r>
              <a:rPr lang="en-US" altLang="zh-TW" b="1" dirty="0">
                <a:ea typeface="新細明體" panose="02020500000000000000" pitchFamily="18" charset="-120"/>
              </a:rPr>
              <a:t>It helps avoid inconsistencies and typographical errors.</a:t>
            </a:r>
            <a:r>
              <a:rPr lang="en-US" altLang="zh-TW" dirty="0">
                <a:ea typeface="新細明體" panose="02020500000000000000" pitchFamily="18" charset="-120"/>
              </a:rPr>
              <a:t> If a numerical constant like 3.14159 appears many times in a program, chances are it will occasionally be written 3.1416 or 3.14195 by accident.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2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F5FE19-A146-4633-987D-23F0185F904E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Simple Macros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Simple macros have additional uses.</a:t>
            </a:r>
          </a:p>
          <a:p>
            <a:r>
              <a:rPr lang="en-US" altLang="zh-TW" b="1" dirty="0">
                <a:ea typeface="新細明體" panose="02020500000000000000" pitchFamily="18" charset="-120"/>
              </a:rPr>
              <a:t>Making minor changes to the syntax of C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Macros can serve as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alternate names </a:t>
            </a:r>
            <a:r>
              <a:rPr lang="en-US" altLang="zh-TW" dirty="0">
                <a:ea typeface="新細明體" panose="02020500000000000000" pitchFamily="18" charset="-120"/>
              </a:rPr>
              <a:t>for C symbols: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BEGIN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END  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LOOP for (;;)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Changing the syntax of C usually isn’t a good idea, since it can make programs harder for others to understand.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0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4C116F-118D-4FFE-98B3-F8B02457729F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Simple Macros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b="1" dirty="0">
                <a:effectLst/>
                <a:ea typeface="新細明體" panose="02020500000000000000" pitchFamily="18" charset="-120"/>
              </a:rPr>
              <a:t>Renaming types</a:t>
            </a:r>
            <a:endParaRPr lang="en-US" altLang="zh-TW" dirty="0">
              <a:effectLst/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An example from Chapter 5: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BOOL </a:t>
            </a:r>
            <a:r>
              <a:rPr lang="en-US" altLang="zh-TW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endParaRPr lang="en-US" altLang="zh-TW" dirty="0">
              <a:solidFill>
                <a:schemeClr val="accent1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Type definitions are a better alternative.</a:t>
            </a:r>
          </a:p>
          <a:p>
            <a:r>
              <a:rPr lang="en-US" altLang="zh-TW" b="1" dirty="0">
                <a:effectLst/>
                <a:ea typeface="新細明體" panose="02020500000000000000" pitchFamily="18" charset="-120"/>
              </a:rPr>
              <a:t>Controlling conditional compilation</a:t>
            </a:r>
            <a:endParaRPr lang="en-US" altLang="zh-TW" dirty="0">
              <a:effectLst/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Macros play an important role in controlling conditional compilation.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A macro that might indicate </a:t>
            </a:r>
            <a:r>
              <a:rPr lang="en-US" altLang="zh-TW" b="1" dirty="0">
                <a:effectLst/>
                <a:ea typeface="新細明體" panose="02020500000000000000" pitchFamily="18" charset="-120"/>
              </a:rPr>
              <a:t>“debugging mode”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DEBUG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04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Simple Macros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macros are used as constants, C programmers customarily capitalize all letters in their names.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However, there’s no consensus as to how to capitalize macros used for other purposes.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Some programmers like to draw attention to macros by using all upper-case letters in their names.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Others prefer lower-case names, following the style of K&amp;R.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8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305DD0F-F920-44C4-BF3D-854F5E72C0DB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Parameterized Macros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840985" cy="4975226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Definition of a </a:t>
            </a:r>
            <a:r>
              <a:rPr lang="en-US" altLang="zh-TW" sz="2600" b="1" dirty="0">
                <a:effectLst/>
                <a:ea typeface="新細明體" panose="02020500000000000000" pitchFamily="18" charset="-120"/>
              </a:rPr>
              <a:t>parameterized macro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(also known as a </a:t>
            </a:r>
            <a:r>
              <a:rPr lang="en-US" altLang="zh-TW" sz="2600" b="1" dirty="0">
                <a:effectLst/>
                <a:ea typeface="新細明體" panose="02020500000000000000" pitchFamily="18" charset="-120"/>
              </a:rPr>
              <a:t>function-like macro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):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identifier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 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…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,</a:t>
            </a:r>
            <a:r>
              <a:rPr lang="en-US" altLang="zh-TW" sz="20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x</a:t>
            </a:r>
            <a:r>
              <a:rPr lang="en-US" altLang="zh-TW" sz="2000" baseline="-250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) 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replacement-list</a:t>
            </a:r>
          </a:p>
          <a:p>
            <a:pPr>
              <a:buFontTx/>
              <a:buNone/>
            </a:pPr>
            <a:r>
              <a:rPr lang="en-US" altLang="zh-TW" sz="2600" dirty="0">
                <a:effectLst/>
                <a:ea typeface="新細明體" panose="02020500000000000000" pitchFamily="18" charset="-120"/>
              </a:rPr>
              <a:t>	x</a:t>
            </a:r>
            <a:r>
              <a:rPr lang="en-US" altLang="zh-TW" sz="2600" baseline="-25000" dirty="0">
                <a:effectLst/>
                <a:ea typeface="新細明體" panose="02020500000000000000" pitchFamily="18" charset="-120"/>
              </a:rPr>
              <a:t>1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, x</a:t>
            </a:r>
            <a:r>
              <a:rPr lang="en-US" altLang="zh-TW" sz="2600" baseline="-25000" dirty="0">
                <a:effectLst/>
                <a:ea typeface="新細明體" panose="02020500000000000000" pitchFamily="18" charset="-120"/>
              </a:rPr>
              <a:t>2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, …, </a:t>
            </a:r>
            <a:r>
              <a:rPr lang="en-US" altLang="zh-TW" sz="2600" dirty="0" err="1">
                <a:effectLst/>
                <a:ea typeface="新細明體" panose="02020500000000000000" pitchFamily="18" charset="-120"/>
              </a:rPr>
              <a:t>x</a:t>
            </a:r>
            <a:r>
              <a:rPr lang="en-US" altLang="zh-TW" sz="2600" baseline="-25000" dirty="0" err="1">
                <a:effectLst/>
                <a:ea typeface="新細明體" panose="02020500000000000000" pitchFamily="18" charset="-120"/>
              </a:rPr>
              <a:t>n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are identifiers (the macro’s </a:t>
            </a:r>
            <a:r>
              <a:rPr lang="en-US" altLang="zh-TW" sz="2600" b="1" dirty="0">
                <a:effectLst/>
                <a:ea typeface="新細明體" panose="02020500000000000000" pitchFamily="18" charset="-120"/>
              </a:rPr>
              <a:t>parameters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The parameters may appear as many times as desired in the replacement list.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There must be no space between the macro name and the left parenthesis.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If space is left, the preprocessor will treat </a:t>
            </a:r>
            <a:r>
              <a:rPr lang="en-US" altLang="zh-TW" sz="26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x</a:t>
            </a:r>
            <a:r>
              <a:rPr lang="en-US" altLang="zh-TW" sz="2600" baseline="-25000" dirty="0">
                <a:effectLst/>
                <a:ea typeface="新細明體" panose="02020500000000000000" pitchFamily="18" charset="-120"/>
              </a:rPr>
              <a:t>1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, x</a:t>
            </a:r>
            <a:r>
              <a:rPr lang="en-US" altLang="zh-TW" sz="2600" baseline="-25000" dirty="0">
                <a:effectLst/>
                <a:ea typeface="新細明體" panose="02020500000000000000" pitchFamily="18" charset="-120"/>
              </a:rPr>
              <a:t>2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, …, </a:t>
            </a:r>
            <a:r>
              <a:rPr lang="en-US" altLang="zh-TW" sz="2600" dirty="0" err="1">
                <a:effectLst/>
                <a:ea typeface="新細明體" panose="02020500000000000000" pitchFamily="18" charset="-120"/>
              </a:rPr>
              <a:t>x</a:t>
            </a:r>
            <a:r>
              <a:rPr lang="en-US" altLang="zh-TW" sz="2600" baseline="-25000" dirty="0" err="1">
                <a:effectLst/>
                <a:ea typeface="新細明體" panose="02020500000000000000" pitchFamily="18" charset="-120"/>
              </a:rPr>
              <a:t>n</a:t>
            </a:r>
            <a:r>
              <a:rPr lang="en-US" altLang="zh-TW" sz="26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as part of the replacement list.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38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Parameterized Macros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When the preprocessor encounters the definition of a parameterized macro, it stores the definition away for later use.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Wherever a macro </a:t>
            </a:r>
            <a:r>
              <a:rPr lang="en-US" altLang="zh-TW" b="1" dirty="0">
                <a:ea typeface="新細明體" panose="02020500000000000000" pitchFamily="18" charset="-120"/>
              </a:rPr>
              <a:t>invocation</a:t>
            </a:r>
            <a:r>
              <a:rPr lang="en-US" altLang="zh-TW" dirty="0">
                <a:ea typeface="新細明體" panose="02020500000000000000" pitchFamily="18" charset="-120"/>
              </a:rPr>
              <a:t> of the form identifier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dirty="0">
                <a:ea typeface="新細明體" panose="02020500000000000000" pitchFamily="18" charset="-120"/>
              </a:rPr>
              <a:t>y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 y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 …, </a:t>
            </a:r>
            <a:r>
              <a:rPr lang="en-US" altLang="zh-TW" dirty="0" err="1">
                <a:ea typeface="新細明體" panose="02020500000000000000" pitchFamily="18" charset="-120"/>
              </a:rPr>
              <a:t>y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appears later in the program, the preprocessor replaces it with replacement-list, substituting y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for 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 y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for 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 and so forth.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Parameterized macros often serve as simple functions.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6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AC4F1C7-14D0-4A0A-A95F-52BF5F4E07A2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Parameterized Macros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Examples of parameterized macros: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MAX(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x,y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  ((x)&gt;(y)?(x):(y))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IS_EVEN(n) ((n)%2==0)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Invocations of these macros: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MAX(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j+k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m-n);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(IS_EVEN(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The same lines after macro replacement: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((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j+k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)&gt;(m-n)?(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j+k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):(m-n));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(((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)%2==0))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++;</a:t>
            </a:r>
            <a:endParaRPr lang="en-US" altLang="zh-TW" sz="2400" dirty="0">
              <a:solidFill>
                <a:schemeClr val="accent1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Preprocessor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196516B-8146-4212-8092-13EE8455F87C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How the Preprocessor Works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The </a:t>
            </a:r>
            <a:r>
              <a:rPr lang="en-US" altLang="zh-TW" sz="2600" b="1" dirty="0">
                <a:solidFill>
                  <a:srgbClr val="FF0000"/>
                </a:solidFill>
                <a:ea typeface="新細明體" panose="02020500000000000000" pitchFamily="18" charset="-120"/>
              </a:rPr>
              <a:t>preprocessor</a:t>
            </a:r>
            <a:r>
              <a:rPr lang="en-US" altLang="zh-TW" sz="2600" dirty="0">
                <a:ea typeface="新細明體" panose="02020500000000000000" pitchFamily="18" charset="-120"/>
              </a:rPr>
              <a:t> looks for </a:t>
            </a:r>
            <a:r>
              <a:rPr lang="en-US" altLang="zh-TW" sz="2600" b="1" dirty="0">
                <a:solidFill>
                  <a:srgbClr val="FF0000"/>
                </a:solidFill>
                <a:ea typeface="新細明體" panose="02020500000000000000" pitchFamily="18" charset="-120"/>
              </a:rPr>
              <a:t>preprocessing directives</a:t>
            </a:r>
            <a:r>
              <a:rPr lang="en-US" altLang="zh-TW" sz="2600" dirty="0">
                <a:ea typeface="新細明體" panose="02020500000000000000" pitchFamily="18" charset="-120"/>
              </a:rPr>
              <a:t>, which begin with a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600" dirty="0">
                <a:ea typeface="新細明體" panose="02020500000000000000" pitchFamily="18" charset="-120"/>
              </a:rPr>
              <a:t> character.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We’ve encountered 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</a:t>
            </a:r>
            <a:r>
              <a:rPr lang="en-US" altLang="zh-TW" sz="2600" dirty="0">
                <a:solidFill>
                  <a:srgbClr val="FFC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ea typeface="新細明體" panose="02020500000000000000" pitchFamily="18" charset="-120"/>
              </a:rPr>
              <a:t>and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sz="2600" dirty="0">
                <a:solidFill>
                  <a:schemeClr val="accent1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600" dirty="0">
                <a:ea typeface="新細明體" panose="02020500000000000000" pitchFamily="18" charset="-120"/>
              </a:rPr>
              <a:t>directives before.</a:t>
            </a:r>
          </a:p>
          <a:p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</a:t>
            </a:r>
            <a:r>
              <a:rPr lang="en-US" altLang="zh-TW" sz="2600" dirty="0">
                <a:ea typeface="新細明體" panose="02020500000000000000" pitchFamily="18" charset="-120"/>
              </a:rPr>
              <a:t> defines a </a:t>
            </a:r>
            <a:r>
              <a:rPr lang="en-US" altLang="zh-TW" sz="2600" b="1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macro</a:t>
            </a:r>
            <a:r>
              <a:rPr lang="en-US" altLang="zh-TW" sz="2600" b="1" dirty="0"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600" b="1" dirty="0">
                <a:latin typeface="+mj-lt"/>
                <a:ea typeface="新細明體" panose="02020500000000000000" pitchFamily="18" charset="-120"/>
                <a:cs typeface="Courier New" panose="02070309020205020404" pitchFamily="49" charset="0"/>
              </a:rPr>
              <a:t>- </a:t>
            </a:r>
            <a:r>
              <a:rPr lang="en-US" altLang="zh-TW" sz="2600" dirty="0">
                <a:ea typeface="新細明體" panose="02020500000000000000" pitchFamily="18" charset="-120"/>
              </a:rPr>
              <a:t>a name that represents something else, such as a constant.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preprocessor responds to a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</a:t>
            </a:r>
            <a:r>
              <a:rPr lang="en-US" altLang="zh-TW" sz="2600" dirty="0">
                <a:ea typeface="新細明體" panose="02020500000000000000" pitchFamily="18" charset="-120"/>
              </a:rPr>
              <a:t> directive by storing the name of the macro along with its definition.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When the macro is used later, the preprocessor </a:t>
            </a:r>
            <a:r>
              <a:rPr lang="en-US" altLang="zh-TW" sz="2600" b="1" dirty="0">
                <a:ea typeface="新細明體" panose="02020500000000000000" pitchFamily="18" charset="-120"/>
              </a:rPr>
              <a:t>“expands”</a:t>
            </a:r>
            <a:r>
              <a:rPr lang="en-US" altLang="zh-TW" sz="2600" dirty="0">
                <a:ea typeface="新細明體" panose="02020500000000000000" pitchFamily="18" charset="-120"/>
              </a:rPr>
              <a:t> the macro, replacing it by its defined value.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64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CFEA984-44D0-4024-A113-C6776F794C22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Parameterized Macros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E9C20E-40B1-49D5-9AC9-3434CF6D0FF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0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A more complicated function-like macro: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TOUPPER(c) \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('a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&lt;=(c)&amp;&amp;(c)&lt;='z'?(c)-'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a'+'A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':(c))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n w="12700">
                  <a:noFill/>
                  <a:prstDash val="solid"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ctype.h</a:t>
            </a:r>
            <a:r>
              <a:rPr lang="en-US" altLang="zh-TW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b="1" dirty="0">
                <a:ln w="12700">
                  <a:noFill/>
                  <a:prstDash val="solid"/>
                </a:ln>
                <a:effectLst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header provides a similar function named </a:t>
            </a:r>
            <a:r>
              <a:rPr lang="en-US" altLang="zh-TW" dirty="0" err="1">
                <a:ln w="12700">
                  <a:noFill/>
                  <a:prstDash val="solid"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toupper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that’s more portable.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A parameterized macro may have an empty parameter list: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(stdin)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The empty parameter list isn’t really needed, but it makes </a:t>
            </a:r>
            <a:r>
              <a:rPr lang="en-US" altLang="zh-TW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getchar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resemble a function.</a:t>
            </a:r>
          </a:p>
        </p:txBody>
      </p:sp>
    </p:spTree>
    <p:extLst>
      <p:ext uri="{BB962C8B-B14F-4D97-AF65-F5344CB8AC3E}">
        <p14:creationId xmlns:p14="http://schemas.microsoft.com/office/powerpoint/2010/main" val="2941610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Parameterized Macros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Using a </a:t>
            </a:r>
            <a:r>
              <a:rPr lang="en-US" altLang="zh-TW" b="1" dirty="0">
                <a:effectLst/>
                <a:ea typeface="新細明體" panose="02020500000000000000" pitchFamily="18" charset="-120"/>
              </a:rPr>
              <a:t>parameterized macro 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instead of a </a:t>
            </a:r>
            <a:r>
              <a:rPr lang="en-US" altLang="zh-TW" b="1" dirty="0">
                <a:effectLst/>
                <a:ea typeface="新細明體" panose="02020500000000000000" pitchFamily="18" charset="-120"/>
              </a:rPr>
              <a:t>true function 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has a couple of advantages:</a:t>
            </a:r>
          </a:p>
          <a:p>
            <a:pPr lvl="1"/>
            <a:r>
              <a:rPr lang="en-US" altLang="zh-TW" dirty="0">
                <a:effectLst/>
                <a:ea typeface="新細明體" panose="02020500000000000000" pitchFamily="18" charset="-120"/>
              </a:rPr>
              <a:t>The program may be slightly</a:t>
            </a:r>
            <a:r>
              <a:rPr lang="en-US" altLang="zh-TW" b="1" dirty="0">
                <a:effectLst/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faster</a:t>
            </a:r>
            <a:r>
              <a:rPr lang="en-US" altLang="zh-TW" b="1" dirty="0">
                <a:effectLst/>
                <a:ea typeface="新細明體" panose="02020500000000000000" pitchFamily="18" charset="-120"/>
              </a:rPr>
              <a:t>.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A function call usually requires some overhead during program execution, but a macro invocation does not.</a:t>
            </a:r>
          </a:p>
          <a:p>
            <a:pPr lvl="1"/>
            <a:r>
              <a:rPr lang="en-US" altLang="zh-TW" dirty="0">
                <a:effectLst/>
                <a:ea typeface="新細明體" panose="02020500000000000000" pitchFamily="18" charset="-120"/>
              </a:rPr>
              <a:t>Macros are </a:t>
            </a:r>
            <a:r>
              <a:rPr lang="en-US" altLang="zh-TW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“generic”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. A macro can accept arguments of any type, provided that the resulting program is valid.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97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69C7249-1ABB-4885-899D-A78A4961674A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Parameterized Macros -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disadvantages</a:t>
            </a:r>
            <a:endParaRPr lang="en-US" altLang="zh-TW" dirty="0">
              <a:solidFill>
                <a:srgbClr val="FF0000"/>
              </a:solidFill>
              <a:effectLst/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B2E3E1-82FE-4FF5-89BE-F508DC031FF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Parameterized macros also have disadvantages.</a:t>
            </a:r>
          </a:p>
          <a:p>
            <a:r>
              <a:rPr lang="en-US" altLang="zh-TW" b="1" dirty="0">
                <a:effectLst/>
                <a:ea typeface="新細明體" panose="02020500000000000000" pitchFamily="18" charset="-120"/>
              </a:rPr>
              <a:t>The compiled code will often be </a:t>
            </a:r>
            <a:r>
              <a:rPr lang="en-US" altLang="zh-TW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larger</a:t>
            </a:r>
            <a:r>
              <a:rPr lang="en-US" altLang="zh-TW" b="1" dirty="0">
                <a:effectLst/>
                <a:ea typeface="新細明體" panose="02020500000000000000" pitchFamily="18" charset="-120"/>
              </a:rPr>
              <a:t>.</a:t>
            </a:r>
            <a:endParaRPr lang="en-US" altLang="zh-TW" dirty="0">
              <a:effectLst/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Each macro invocation increases the size of the source program (and hence the compiled code).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The problem is compounded when macro invocations are nested: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 = MAX(</a:t>
            </a:r>
            <a:r>
              <a:rPr lang="en-US" altLang="zh-TW" sz="20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MAX(j, k));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The statement after preprocessing: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n = ((</a:t>
            </a:r>
            <a:r>
              <a:rPr lang="en-US" altLang="zh-TW" sz="20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)&gt;(((j)&gt;(k)?(j):(k)))?(</a:t>
            </a:r>
            <a:r>
              <a:rPr lang="en-US" altLang="zh-TW" sz="20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):(((j)&gt;(k)?(j):(k))));</a:t>
            </a:r>
          </a:p>
        </p:txBody>
      </p:sp>
    </p:spTree>
    <p:extLst>
      <p:ext uri="{BB962C8B-B14F-4D97-AF65-F5344CB8AC3E}">
        <p14:creationId xmlns:p14="http://schemas.microsoft.com/office/powerpoint/2010/main" val="349034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46757A-9356-4083-A9C8-879028A27548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Parameterized Macros - </a:t>
            </a:r>
            <a:r>
              <a:rPr lang="en-US" altLang="zh-TW" dirty="0">
                <a:solidFill>
                  <a:srgbClr val="FF0000"/>
                </a:solidFill>
              </a:rPr>
              <a:t>disadvantages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93103C-3F3A-463A-96A9-34A80E34C4D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ffectLst/>
                <a:ea typeface="新細明體" panose="02020500000000000000" pitchFamily="18" charset="-120"/>
              </a:rPr>
              <a:t>Arguments </a:t>
            </a:r>
            <a:r>
              <a:rPr lang="en-US" altLang="zh-TW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aren’t</a:t>
            </a:r>
            <a:r>
              <a:rPr lang="en-US" altLang="zh-TW" b="1" dirty="0">
                <a:effectLst/>
                <a:ea typeface="新細明體" panose="02020500000000000000" pitchFamily="18" charset="-120"/>
              </a:rPr>
              <a:t> type-checked.</a:t>
            </a:r>
            <a:endParaRPr lang="en-US" altLang="zh-TW" dirty="0">
              <a:effectLst/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When a function is called, the compiler checks each argument to see if it has the appropriate type.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Macro arguments aren’t checked by the preprocessor, nor are they converted.</a:t>
            </a:r>
          </a:p>
          <a:p>
            <a:r>
              <a:rPr lang="en-US" altLang="zh-TW" b="1" dirty="0">
                <a:effectLst/>
                <a:ea typeface="新細明體" panose="02020500000000000000" pitchFamily="18" charset="-120"/>
              </a:rPr>
              <a:t>It’s </a:t>
            </a:r>
            <a:r>
              <a:rPr lang="en-US" altLang="zh-TW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not</a:t>
            </a:r>
            <a:r>
              <a:rPr lang="en-US" altLang="zh-TW" b="1" dirty="0">
                <a:effectLst/>
                <a:ea typeface="新細明體" panose="02020500000000000000" pitchFamily="18" charset="-120"/>
              </a:rPr>
              <a:t> possible to have a pointer to a macro.</a:t>
            </a:r>
            <a:endParaRPr lang="en-US" altLang="zh-TW" dirty="0">
              <a:effectLst/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C allows pointers to functions, a useful concept.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Macros are removed during preprocessing, so there’s no corresponding notion of “pointer to a macro”.</a:t>
            </a:r>
          </a:p>
        </p:txBody>
      </p:sp>
    </p:spTree>
    <p:extLst>
      <p:ext uri="{BB962C8B-B14F-4D97-AF65-F5344CB8AC3E}">
        <p14:creationId xmlns:p14="http://schemas.microsoft.com/office/powerpoint/2010/main" val="1008669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Parameterized Macros - </a:t>
            </a:r>
            <a:r>
              <a:rPr lang="en-US" altLang="zh-TW" dirty="0">
                <a:solidFill>
                  <a:srgbClr val="FF0000"/>
                </a:solidFill>
              </a:rPr>
              <a:t>disadvantages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4266" cy="4351338"/>
          </a:xfrm>
        </p:spPr>
        <p:txBody>
          <a:bodyPr>
            <a:normAutofit/>
          </a:bodyPr>
          <a:lstStyle/>
          <a:p>
            <a:r>
              <a:rPr lang="en-US" altLang="zh-TW" b="1" dirty="0">
                <a:ea typeface="新細明體" panose="02020500000000000000" pitchFamily="18" charset="-120"/>
              </a:rPr>
              <a:t>A macro may evaluate its arguments more than once.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Unexpected behavior may occur if an argument has side effects: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n = MAX(</a:t>
            </a:r>
            <a:r>
              <a:rPr lang="en-US" altLang="zh-TW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j);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The same line after preprocessing: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n = ((</a:t>
            </a:r>
            <a:r>
              <a:rPr lang="en-US" altLang="zh-TW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)&gt;(j)?(</a:t>
            </a:r>
            <a:r>
              <a:rPr lang="en-US" altLang="zh-TW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):(j));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If 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larger than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, then 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will be (incorrectly) incremented twice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will be assigned an unexpected value.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70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Parameterized Macros - </a:t>
            </a:r>
            <a:r>
              <a:rPr lang="en-US" altLang="zh-TW" dirty="0">
                <a:solidFill>
                  <a:srgbClr val="FF0000"/>
                </a:solidFill>
              </a:rPr>
              <a:t>disadvantages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Errors caused by evaluating a macro argument more than once can be difficult to find, because a macro invocation looks the same as a function call.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To make matters worse, a macro may work properly most of the time, failing only for certain arguments that have side effects.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self-protection, it’s a good idea to avoid side effects in arguments.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13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Parameterized macros can be used as patterns for segments of code that are often repeated.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A macro that makes it easier to display integers: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PRINT_INT(n)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("%d\n", n)</a:t>
            </a:r>
            <a:endParaRPr lang="en-US" altLang="zh-TW" dirty="0">
              <a:solidFill>
                <a:schemeClr val="accent1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The preprocessor will turn the line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PRINT_INT(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/j);</a:t>
            </a:r>
            <a:endParaRPr lang="en-US" altLang="zh-TW" dirty="0">
              <a:solidFill>
                <a:schemeClr val="accent1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into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("%d\n",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/j);</a:t>
            </a:r>
            <a:endParaRPr lang="en-US" altLang="zh-TW" dirty="0">
              <a:solidFill>
                <a:schemeClr val="accent1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Parameterized Macros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34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b="1" dirty="0">
                <a:ea typeface="新細明體" panose="02020500000000000000" pitchFamily="18" charset="-120"/>
              </a:rPr>
              <a:t>Macro</a:t>
            </a:r>
            <a:r>
              <a:rPr lang="en-US" altLang="zh-TW" dirty="0">
                <a:ea typeface="新細明體" panose="02020500000000000000" pitchFamily="18" charset="-120"/>
              </a:rPr>
              <a:t> definitions may contain two special operators,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Neither operator is recognized by the compiler; instead, they’re executed during preprocessing.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sz="32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 operator converts a </a:t>
            </a:r>
            <a:r>
              <a:rPr lang="en-US" altLang="zh-TW" b="1" dirty="0">
                <a:ea typeface="新細明體" panose="02020500000000000000" pitchFamily="18" charset="-120"/>
              </a:rPr>
              <a:t>macro argument</a:t>
            </a:r>
            <a:r>
              <a:rPr lang="en-US" altLang="zh-TW" dirty="0">
                <a:ea typeface="新細明體" panose="02020500000000000000" pitchFamily="18" charset="-120"/>
              </a:rPr>
              <a:t> into a </a:t>
            </a:r>
            <a:r>
              <a:rPr lang="en-US" altLang="zh-TW" b="1" dirty="0">
                <a:ea typeface="新細明體" panose="02020500000000000000" pitchFamily="18" charset="-120"/>
              </a:rPr>
              <a:t>string literal</a:t>
            </a:r>
            <a:r>
              <a:rPr lang="en-US" altLang="zh-TW" dirty="0">
                <a:ea typeface="新細明體" panose="02020500000000000000" pitchFamily="18" charset="-120"/>
              </a:rPr>
              <a:t>; it can appear </a:t>
            </a:r>
            <a:r>
              <a:rPr lang="en-US" altLang="zh-TW" b="1" dirty="0">
                <a:ea typeface="新細明體" panose="02020500000000000000" pitchFamily="18" charset="-120"/>
              </a:rPr>
              <a:t>only in the replacement list</a:t>
            </a:r>
            <a:r>
              <a:rPr lang="en-US" altLang="zh-TW" dirty="0">
                <a:solidFill>
                  <a:srgbClr val="92D05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of a parameterized macro.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operation performed by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 is known as “</a:t>
            </a:r>
            <a:r>
              <a:rPr lang="en-US" altLang="zh-TW" sz="32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stringization</a:t>
            </a:r>
            <a:r>
              <a:rPr lang="en-US" altLang="zh-TW" dirty="0">
                <a:ea typeface="新細明體" panose="02020500000000000000" pitchFamily="18" charset="-120"/>
              </a:rPr>
              <a:t>”.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14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There are a number of uses for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; let’s consider just one.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Suppose that we decide to use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PRINT_INT</a:t>
            </a:r>
            <a:r>
              <a:rPr lang="en-US" altLang="zh-TW" dirty="0">
                <a:ea typeface="新細明體" panose="02020500000000000000" pitchFamily="18" charset="-120"/>
              </a:rPr>
              <a:t> macro during debugging as a convenient way to print the values of integer variables and expressions.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 operator makes it possible for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PRINT_INT</a:t>
            </a:r>
            <a:r>
              <a:rPr lang="en-US" altLang="zh-TW" dirty="0">
                <a:ea typeface="新細明體" panose="02020500000000000000" pitchFamily="18" charset="-120"/>
              </a:rPr>
              <a:t> to label each value that it prints.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72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576244A-E331-4EC6-BE71-26E2C2F313C6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D89613-A730-41D7-9024-0CC0F86AC8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Our new version of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PRINT_INT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PRINT_INT(n)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#n 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 = %d\n", n)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The invocation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PRINT_INT(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/j);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will become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r>
              <a:rPr lang="en-US" altLang="zh-TW" sz="24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/j"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" = %d\n",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/j);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The compiler automatically joins adjacent string literals, so this statement 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/j = %d\n",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/j);</a:t>
            </a:r>
          </a:p>
        </p:txBody>
      </p:sp>
    </p:spTree>
    <p:extLst>
      <p:ext uri="{BB962C8B-B14F-4D97-AF65-F5344CB8AC3E}">
        <p14:creationId xmlns:p14="http://schemas.microsoft.com/office/powerpoint/2010/main" val="2663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 the Preprocessor Works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</a:t>
            </a:r>
            <a:r>
              <a:rPr lang="en-US" altLang="zh-TW" dirty="0">
                <a:ea typeface="新細明體" panose="02020500000000000000" pitchFamily="18" charset="-120"/>
              </a:rPr>
              <a:t> tells the preprocessor to open a particular file and </a:t>
            </a:r>
            <a:r>
              <a:rPr lang="en-US" altLang="zh-TW" b="1" dirty="0">
                <a:ea typeface="新細明體" panose="02020500000000000000" pitchFamily="18" charset="-120"/>
              </a:rPr>
              <a:t>“include”</a:t>
            </a:r>
            <a:r>
              <a:rPr lang="en-US" altLang="zh-TW" dirty="0">
                <a:ea typeface="新細明體" panose="02020500000000000000" pitchFamily="18" charset="-120"/>
              </a:rPr>
              <a:t> its contents as part of the file being compiled.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For example,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#include &lt;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instructs the preprocessor to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open</a:t>
            </a:r>
            <a:r>
              <a:rPr lang="en-US" altLang="zh-TW" dirty="0">
                <a:ea typeface="新細明體" panose="02020500000000000000" pitchFamily="18" charset="-120"/>
              </a:rPr>
              <a:t> the file named 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stdio.h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bring</a:t>
            </a:r>
            <a:r>
              <a:rPr lang="en-US" altLang="zh-TW" dirty="0">
                <a:ea typeface="新細明體" panose="02020500000000000000" pitchFamily="18" charset="-120"/>
              </a:rPr>
              <a:t> its contents into the program.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Preprocessor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95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a typeface="新細明體" panose="02020500000000000000" pitchFamily="18" charset="-120"/>
              </a:rPr>
              <a:t> operator can </a:t>
            </a:r>
            <a:r>
              <a:rPr lang="en-US" altLang="zh-TW" b="1" dirty="0">
                <a:ea typeface="新細明體" panose="02020500000000000000" pitchFamily="18" charset="-120"/>
              </a:rPr>
              <a:t>“paste”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two</a:t>
            </a:r>
            <a:r>
              <a:rPr lang="en-US" altLang="zh-TW" dirty="0">
                <a:ea typeface="新細明體" panose="02020500000000000000" pitchFamily="18" charset="-120"/>
              </a:rPr>
              <a:t> tokens together to form a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single</a:t>
            </a:r>
            <a:r>
              <a:rPr lang="en-US" altLang="zh-TW" dirty="0">
                <a:ea typeface="新細明體" panose="02020500000000000000" pitchFamily="18" charset="-120"/>
              </a:rPr>
              <a:t> token.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one of the operands is a macro parameter, pasting occurs after the parameter has been replaced by the corresponding argument.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17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A macro that uses the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operator: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MK_ID(n)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A declaration that invokes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MK_ID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three times: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MK_ID(1), MK_ID(2), MK_ID(3);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The declaration after preprocessing: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i1, i2, i3;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68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3B5F0C0-4D6A-4037-A63A-E42BB1779BBF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a typeface="新細明體" panose="02020500000000000000" pitchFamily="18" charset="-120"/>
              </a:rPr>
              <a:t> operator has a variety of uses.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Consider the problem of defining a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</a:t>
            </a:r>
            <a:r>
              <a:rPr lang="en-US" altLang="zh-TW" dirty="0">
                <a:ea typeface="新細明體" panose="02020500000000000000" pitchFamily="18" charset="-120"/>
              </a:rPr>
              <a:t> function that behaves like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</a:t>
            </a:r>
            <a:r>
              <a:rPr lang="en-US" altLang="zh-TW" dirty="0">
                <a:ea typeface="新細明體" panose="02020500000000000000" pitchFamily="18" charset="-120"/>
              </a:rPr>
              <a:t> macro described earlier.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 single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</a:t>
            </a:r>
            <a:r>
              <a:rPr lang="en-US" altLang="zh-TW" dirty="0">
                <a:ea typeface="新細明體" panose="02020500000000000000" pitchFamily="18" charset="-120"/>
              </a:rPr>
              <a:t> function usually isn’t enough, because it will only work for arguments of one type.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Instead, we can write a macro that expands into the definition of a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</a:t>
            </a:r>
            <a:r>
              <a:rPr lang="en-US" altLang="zh-TW" dirty="0">
                <a:ea typeface="新細明體" panose="02020500000000000000" pitchFamily="18" charset="-120"/>
              </a:rPr>
              <a:t> function.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macro’s parameter will specify the type of the arguments and the return value.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31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916D540-C47B-4F39-A960-8C15C919B02F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9FDC31-C053-4BF7-8BED-F111C15ADBA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667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There’s just one snag: if we use the macro to create more than one function named </a:t>
            </a:r>
            <a:r>
              <a:rPr lang="en-US" altLang="zh-TW" sz="3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, the program won’t compile.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To solve this problem, we’ll use the </a:t>
            </a:r>
            <a:r>
              <a:rPr lang="en-US" altLang="zh-TW" sz="3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operator to create a different name for each version of </a:t>
            </a:r>
            <a:r>
              <a:rPr lang="en-US" altLang="zh-TW" sz="31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GENERIC_MAX(type)       \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type type##_max(type x, type y) \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                               \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return x &gt; y ? x : y;         \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An invocation of this macro:</a:t>
            </a: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GENERIC_MAX(float)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The resulting function definition:</a:t>
            </a: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float</a:t>
            </a:r>
            <a:r>
              <a:rPr lang="en-US" altLang="zh-TW" sz="1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float_max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(float</a:t>
            </a:r>
            <a:r>
              <a:rPr lang="en-US" altLang="zh-TW" sz="1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x,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float</a:t>
            </a:r>
            <a:r>
              <a:rPr lang="en-US" altLang="zh-TW" sz="1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y)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sz="1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?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y;</a:t>
            </a:r>
            <a:r>
              <a:rPr lang="en-US" altLang="zh-TW" sz="1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463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205409-562F-4A3E-8387-E2EDC88D2B90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General Properties of Macros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Several rules apply to both simple and parameterized macros.</a:t>
            </a:r>
          </a:p>
          <a:p>
            <a:r>
              <a:rPr lang="en-US" altLang="zh-TW" sz="2600" b="1" dirty="0">
                <a:ea typeface="新細明體" panose="02020500000000000000" pitchFamily="18" charset="-120"/>
              </a:rPr>
              <a:t>A macro’s replacement list may </a:t>
            </a:r>
            <a:r>
              <a:rPr lang="en-US" altLang="zh-TW" sz="2600" b="1" dirty="0">
                <a:solidFill>
                  <a:srgbClr val="FF0000"/>
                </a:solidFill>
                <a:ea typeface="新細明體" panose="02020500000000000000" pitchFamily="18" charset="-120"/>
              </a:rPr>
              <a:t>contain invocations of other macros</a:t>
            </a:r>
            <a:r>
              <a:rPr lang="en-US" altLang="zh-TW" sz="2600" b="1" dirty="0">
                <a:ea typeface="新細明體" panose="02020500000000000000" pitchFamily="18" charset="-120"/>
              </a:rPr>
              <a:t>.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Example: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2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PI     3.14159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2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TWO_PI (2*PI)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When it encounters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TWO_PI</a:t>
            </a:r>
            <a:r>
              <a:rPr lang="en-US" altLang="zh-TW" sz="2400" dirty="0">
                <a:ea typeface="新細明體" panose="02020500000000000000" pitchFamily="18" charset="-120"/>
              </a:rPr>
              <a:t> later in the program, the preprocessor replaces it by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(2*PI)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The preprocessor then </a:t>
            </a:r>
            <a:r>
              <a:rPr lang="en-US" altLang="zh-TW" sz="2400" b="1" dirty="0">
                <a:ea typeface="新細明體" panose="02020500000000000000" pitchFamily="18" charset="-120"/>
              </a:rPr>
              <a:t>rescans</a:t>
            </a:r>
            <a:r>
              <a:rPr lang="en-US" altLang="zh-TW" sz="2400" dirty="0">
                <a:ea typeface="新細明體" panose="02020500000000000000" pitchFamily="18" charset="-120"/>
              </a:rPr>
              <a:t> the replacement list to see if it contains invocations of other macros.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0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4906BB1-F50B-4C3D-A450-7519E1EF3056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600" b="1" dirty="0">
                <a:ea typeface="新細明體" panose="02020500000000000000" pitchFamily="18" charset="-120"/>
              </a:rPr>
              <a:t>The preprocessor replaces only entire tokens.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Macro names embedded in identifiers, character constants, and string literals are ignored.</a:t>
            </a:r>
            <a:r>
              <a:rPr lang="zh-TW" altLang="en-US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</a:t>
            </a:r>
            <a:r>
              <a:rPr lang="en-US" altLang="zh-TW" sz="20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256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int BUFFER_SIZE;</a:t>
            </a:r>
            <a:endParaRPr lang="en-US" altLang="zh-TW" sz="2000" b="1" dirty="0">
              <a:solidFill>
                <a:schemeClr val="accent1"/>
              </a:solidFill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(BUFFER_SIZE &gt; </a:t>
            </a:r>
            <a:r>
              <a:rPr lang="en-US" altLang="zh-TW" sz="20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puts("Error: </a:t>
            </a:r>
            <a:r>
              <a:rPr lang="en-US" altLang="zh-TW" sz="20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exceeded");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Appearance after preprocessing: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int BUFFER_SIZE;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(BUFFER_SIZE &gt; </a:t>
            </a:r>
            <a:r>
              <a:rPr lang="en-US" altLang="zh-TW" sz="20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256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puts("Error: </a:t>
            </a:r>
            <a:r>
              <a:rPr lang="en-US" altLang="zh-TW" sz="20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exceeded");</a:t>
            </a:r>
          </a:p>
        </p:txBody>
      </p:sp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General Properties of Macros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Preprocessor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98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AB3214A-8BA6-4D71-A392-849D2AB10809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General Properties of Macros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b="1" dirty="0">
                <a:effectLst/>
                <a:ea typeface="新細明體" panose="02020500000000000000" pitchFamily="18" charset="-120"/>
              </a:rPr>
              <a:t>A macro definition normally remains in effect until the </a:t>
            </a:r>
            <a:r>
              <a:rPr lang="en-US" altLang="zh-TW" sz="2600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end of the file </a:t>
            </a:r>
            <a:r>
              <a:rPr lang="en-US" altLang="zh-TW" sz="2600" b="1" dirty="0">
                <a:effectLst/>
                <a:ea typeface="新細明體" panose="02020500000000000000" pitchFamily="18" charset="-120"/>
              </a:rPr>
              <a:t>in which it appears.</a:t>
            </a:r>
          </a:p>
          <a:p>
            <a:pPr>
              <a:buFontTx/>
              <a:buNone/>
            </a:pPr>
            <a:r>
              <a:rPr lang="en-US" altLang="zh-TW" sz="2600" dirty="0">
                <a:effectLst/>
                <a:ea typeface="新細明體" panose="02020500000000000000" pitchFamily="18" charset="-120"/>
              </a:rPr>
              <a:t>	Macros don’t obey normal scope rules.</a:t>
            </a:r>
          </a:p>
          <a:p>
            <a:pPr>
              <a:buFontTx/>
              <a:buNone/>
            </a:pPr>
            <a:r>
              <a:rPr lang="en-US" altLang="zh-TW" sz="2600" dirty="0">
                <a:effectLst/>
                <a:ea typeface="新細明體" panose="02020500000000000000" pitchFamily="18" charset="-120"/>
              </a:rPr>
              <a:t>	A macro defined inside the body of a function isn’t local to that function; it remains defined until the end of the file.</a:t>
            </a:r>
          </a:p>
          <a:p>
            <a:r>
              <a:rPr lang="en-US" altLang="zh-TW" sz="2600" b="1" dirty="0">
                <a:effectLst/>
                <a:ea typeface="新細明體" panose="02020500000000000000" pitchFamily="18" charset="-120"/>
              </a:rPr>
              <a:t>A macro may not be defined twice unless the new definition is identical to the old one.</a:t>
            </a:r>
          </a:p>
          <a:p>
            <a:pPr>
              <a:buFontTx/>
              <a:buNone/>
            </a:pPr>
            <a:r>
              <a:rPr lang="en-US" altLang="zh-TW" sz="2600" dirty="0">
                <a:effectLst/>
                <a:ea typeface="新細明體" panose="02020500000000000000" pitchFamily="18" charset="-120"/>
              </a:rPr>
              <a:t>	Differences in spacing are allowed, but the tokens in the macro’s replacement list (and the parameters, if any) must be the same.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18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General Properties of Macros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a typeface="新細明體" panose="02020500000000000000" pitchFamily="18" charset="-120"/>
              </a:rPr>
              <a:t>Macros may be “undefined” by the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undef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</a:rPr>
              <a:t>directive.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undef</a:t>
            </a:r>
            <a:r>
              <a:rPr lang="en-US" altLang="zh-TW" dirty="0">
                <a:ea typeface="新細明體" panose="02020500000000000000" pitchFamily="18" charset="-120"/>
              </a:rPr>
              <a:t> directive has the form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undef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identifier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where identifier is a macro name.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One use of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undef</a:t>
            </a:r>
            <a:r>
              <a:rPr lang="en-US" altLang="zh-TW" dirty="0">
                <a:ea typeface="新細明體" panose="02020500000000000000" pitchFamily="18" charset="-120"/>
              </a:rPr>
              <a:t> is to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remove</a:t>
            </a:r>
            <a:r>
              <a:rPr lang="en-US" altLang="zh-TW" dirty="0">
                <a:ea typeface="新細明體" panose="02020500000000000000" pitchFamily="18" charset="-120"/>
              </a:rPr>
              <a:t> the existing definition of a macro so that it can be given a new definition.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15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1119700-AEA2-4000-A1CF-79EDC1A6CD51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Parentheses in Macro Definitions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effectLst/>
                <a:ea typeface="新細明體" panose="02020500000000000000" pitchFamily="18" charset="-120"/>
              </a:rPr>
              <a:t>The replacement lists in macro definitions often require parentheses in order to avoid unexpected results.</a:t>
            </a:r>
          </a:p>
          <a:p>
            <a:r>
              <a:rPr lang="en-US" altLang="zh-TW" sz="2500" dirty="0">
                <a:effectLst/>
                <a:ea typeface="新細明體" panose="02020500000000000000" pitchFamily="18" charset="-120"/>
              </a:rPr>
              <a:t>If the macro’s replacement list contains an operator, always enclose the replacement list in parentheses:</a:t>
            </a:r>
          </a:p>
          <a:p>
            <a:pPr>
              <a:buNone/>
            </a:pP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TWO_PI (2*3.14159)</a:t>
            </a:r>
          </a:p>
          <a:p>
            <a:r>
              <a:rPr lang="en-US" altLang="zh-TW" sz="2500" dirty="0">
                <a:effectLst/>
                <a:ea typeface="新細明體" panose="02020500000000000000" pitchFamily="18" charset="-120"/>
              </a:rPr>
              <a:t>Also, put parentheses around each </a:t>
            </a:r>
            <a:r>
              <a:rPr lang="en-US" altLang="zh-TW" sz="2500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parameter</a:t>
            </a:r>
            <a:r>
              <a:rPr lang="en-US" altLang="zh-TW" sz="2500" dirty="0">
                <a:effectLst/>
                <a:ea typeface="新細明體" panose="02020500000000000000" pitchFamily="18" charset="-120"/>
              </a:rPr>
              <a:t> every time it appears in the replacement list:</a:t>
            </a:r>
          </a:p>
          <a:p>
            <a:pPr>
              <a:buNone/>
            </a:pP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SCALE(x) ((x)*10)</a:t>
            </a:r>
          </a:p>
          <a:p>
            <a:r>
              <a:rPr lang="en-US" altLang="zh-TW" sz="2500" dirty="0">
                <a:effectLst/>
                <a:ea typeface="新細明體" panose="02020500000000000000" pitchFamily="18" charset="-120"/>
              </a:rPr>
              <a:t>Without the parentheses, we can’t guarantee that the compiler will treat replacement lists and arguments as whole expressions.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56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F1A008D-B3EB-4F46-B559-754DD9BF9F5E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Parentheses in Macro Definitions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3574C8-7018-43B2-AFBF-FF77401A2A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>
                <a:effectLst/>
                <a:ea typeface="新細明體" panose="02020500000000000000" pitchFamily="18" charset="-120"/>
              </a:rPr>
              <a:t>An example that illustrates the </a:t>
            </a:r>
            <a:r>
              <a:rPr lang="en-US" altLang="zh-TW" sz="2500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need</a:t>
            </a:r>
            <a:r>
              <a:rPr lang="en-US" altLang="zh-TW" sz="2500" dirty="0">
                <a:effectLst/>
                <a:ea typeface="新細明體" panose="02020500000000000000" pitchFamily="18" charset="-120"/>
              </a:rPr>
              <a:t> to put parentheses around a macro’s replacement list: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</a:t>
            </a:r>
            <a:r>
              <a:rPr lang="zh-TW" altLang="en-US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TWO_PI 2*3.14159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1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needs</a:t>
            </a:r>
            <a:r>
              <a:rPr lang="en-US" altLang="zh-TW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parentheses</a:t>
            </a:r>
            <a:r>
              <a:rPr lang="en-US" altLang="zh-TW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around</a:t>
            </a:r>
            <a:r>
              <a:rPr lang="en-US" altLang="zh-TW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replacement</a:t>
            </a:r>
            <a:r>
              <a:rPr lang="en-US" altLang="zh-TW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1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</a:p>
          <a:p>
            <a:r>
              <a:rPr lang="en-US" altLang="zh-TW" sz="2500" dirty="0">
                <a:effectLst/>
                <a:ea typeface="新細明體" panose="02020500000000000000" pitchFamily="18" charset="-120"/>
              </a:rPr>
              <a:t>During preprocessing, the statement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1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conversion_factor</a:t>
            </a: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360/TWO_PI;</a:t>
            </a:r>
          </a:p>
          <a:p>
            <a:pPr>
              <a:buFontTx/>
              <a:buNone/>
            </a:pPr>
            <a:r>
              <a:rPr lang="en-US" altLang="zh-TW" sz="2500" dirty="0">
                <a:effectLst/>
                <a:ea typeface="新細明體" panose="02020500000000000000" pitchFamily="18" charset="-120"/>
              </a:rPr>
              <a:t>	becomes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1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conversion_factor</a:t>
            </a: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360/</a:t>
            </a:r>
            <a:r>
              <a:rPr lang="en-US" altLang="zh-TW" sz="21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2*3.14159</a:t>
            </a:r>
            <a:r>
              <a:rPr lang="en-US" altLang="zh-TW" sz="2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sz="2500" dirty="0">
                <a:effectLst/>
                <a:ea typeface="新細明體" panose="02020500000000000000" pitchFamily="18" charset="-120"/>
              </a:rPr>
              <a:t>	The division will be performed before the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221333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 the Preprocessor Works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38800" y="1825200"/>
            <a:ext cx="4787300" cy="239309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preprocessor’s role in the compilation process: 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0348" y="1684111"/>
            <a:ext cx="2786104" cy="429124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09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5DB0CC7-638E-44B3-92F1-FAA7B2E29F4B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Parentheses in Macro Definitions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Autofit/>
          </a:bodyPr>
          <a:lstStyle/>
          <a:p>
            <a:r>
              <a:rPr lang="en-US" altLang="zh-TW" sz="2600" b="1" dirty="0">
                <a:effectLst/>
                <a:ea typeface="新細明體" panose="02020500000000000000" pitchFamily="18" charset="-120"/>
              </a:rPr>
              <a:t>Each occurrence 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of a parameter in a macro’s replacement list needs parentheses as well:</a:t>
            </a:r>
          </a:p>
          <a:p>
            <a:pPr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SCALE(x) (x*10)</a:t>
            </a:r>
            <a:r>
              <a:rPr lang="zh-TW" alt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needs parentheses around x */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During preprocessing, the statement</a:t>
            </a:r>
          </a:p>
          <a:p>
            <a:pPr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 = SCALE(i+1);</a:t>
            </a:r>
          </a:p>
          <a:p>
            <a:pPr>
              <a:buFontTx/>
              <a:buNone/>
            </a:pPr>
            <a:r>
              <a:rPr lang="en-US" altLang="zh-TW" sz="2600" dirty="0">
                <a:effectLst/>
                <a:ea typeface="新細明體" panose="02020500000000000000" pitchFamily="18" charset="-120"/>
              </a:rPr>
              <a:t>	becomes</a:t>
            </a:r>
          </a:p>
          <a:p>
            <a:pPr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 = (i+1*10);</a:t>
            </a:r>
          </a:p>
          <a:p>
            <a:pPr>
              <a:buFontTx/>
              <a:buNone/>
            </a:pPr>
            <a:r>
              <a:rPr lang="en-US" altLang="zh-TW" sz="2600" dirty="0">
                <a:effectLst/>
                <a:ea typeface="新細明體" panose="02020500000000000000" pitchFamily="18" charset="-120"/>
              </a:rPr>
              <a:t>	This statement is equivalent to </a:t>
            </a:r>
          </a:p>
          <a:p>
            <a:pPr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j = i+10;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0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Creating Longer Macros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4AFFBB-CE12-460D-BBEC-EE4D7DB03E90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0B63B5-C85A-44AB-B4BD-F57EAEA08B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The comma operator can be useful for creating more sophisticated macros by allowing us to make the replacement list a series of expressions.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 macro that reads a string and then prints it: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ECHO(s) (gets(s), puts(s))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Calls of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gets</a:t>
            </a:r>
            <a:r>
              <a:rPr lang="en-US" altLang="zh-TW" sz="2600" dirty="0">
                <a:ea typeface="新細明體" panose="02020500000000000000" pitchFamily="18" charset="-120"/>
              </a:rPr>
              <a:t> and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puts</a:t>
            </a:r>
            <a:r>
              <a:rPr lang="en-US" altLang="zh-TW" sz="2600" dirty="0">
                <a:ea typeface="新細明體" panose="02020500000000000000" pitchFamily="18" charset="-120"/>
              </a:rPr>
              <a:t> are expressions, so it’s perfectly legal to combine them using the comma operator.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We can invoke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</a:t>
            </a:r>
            <a:r>
              <a:rPr lang="en-US" altLang="zh-TW" sz="2600" dirty="0">
                <a:ea typeface="新細明體" panose="02020500000000000000" pitchFamily="18" charset="-120"/>
              </a:rPr>
              <a:t> as though it were a function: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ECHO(str);  </a:t>
            </a:r>
            <a:r>
              <a:rPr lang="en-US" altLang="zh-TW" sz="2600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becomes (gets(str), puts(str)); */</a:t>
            </a:r>
          </a:p>
        </p:txBody>
      </p:sp>
    </p:spTree>
    <p:extLst>
      <p:ext uri="{BB962C8B-B14F-4D97-AF65-F5344CB8AC3E}">
        <p14:creationId xmlns:p14="http://schemas.microsoft.com/office/powerpoint/2010/main" val="4062734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Creating Longer Macros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C6E49B-416C-4EDF-ACA3-7D75B489D498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D9ACA3-5E40-4C82-8BB5-9DAE26AD4B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新細明體" panose="02020500000000000000" pitchFamily="18" charset="-120"/>
              </a:rPr>
              <a:t>An alternative definition of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</a:t>
            </a:r>
            <a:r>
              <a:rPr lang="en-US" altLang="zh-TW" sz="2400" dirty="0">
                <a:ea typeface="新細明體" panose="02020500000000000000" pitchFamily="18" charset="-120"/>
              </a:rPr>
              <a:t> that uses braces:</a:t>
            </a:r>
          </a:p>
          <a:p>
            <a:pPr>
              <a:spcBef>
                <a:spcPts val="11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ECHO(s) { gets(s); puts(s); }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Suppose that we use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</a:t>
            </a:r>
            <a:r>
              <a:rPr lang="en-US" altLang="zh-TW" sz="2400" dirty="0">
                <a:ea typeface="新細明體" panose="02020500000000000000" pitchFamily="18" charset="-120"/>
              </a:rPr>
              <a:t> in an </a:t>
            </a:r>
            <a:r>
              <a:rPr lang="en-US" altLang="zh-TW" sz="2400" dirty="0"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400" dirty="0">
                <a:ea typeface="新細明體" panose="02020500000000000000" pitchFamily="18" charset="-120"/>
              </a:rPr>
              <a:t> statement:</a:t>
            </a:r>
          </a:p>
          <a:p>
            <a:pPr>
              <a:spcBef>
                <a:spcPts val="11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</a:t>
            </a:r>
            <a:r>
              <a:rPr lang="en-US" altLang="zh-TW" sz="18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echo_flag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ECHO(str);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else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gets(str);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Replacing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</a:t>
            </a:r>
            <a:r>
              <a:rPr lang="en-US" altLang="zh-TW" sz="2400" dirty="0">
                <a:ea typeface="新細明體" panose="02020500000000000000" pitchFamily="18" charset="-120"/>
              </a:rPr>
              <a:t> gives the following result:</a:t>
            </a:r>
          </a:p>
          <a:p>
            <a:pPr>
              <a:spcBef>
                <a:spcPts val="11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</a:t>
            </a:r>
            <a:r>
              <a:rPr lang="en-US" altLang="zh-TW" sz="18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echo_flag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{ gets(str); puts(str); };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else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gets(str);</a:t>
            </a:r>
          </a:p>
        </p:txBody>
      </p:sp>
    </p:spTree>
    <p:extLst>
      <p:ext uri="{BB962C8B-B14F-4D97-AF65-F5344CB8AC3E}">
        <p14:creationId xmlns:p14="http://schemas.microsoft.com/office/powerpoint/2010/main" val="4245426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Creating Longer Macros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The compiler treats the first two lines as a complete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statement: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if 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echo_flag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{ gets(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 puts(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 }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It treats the semicolon that follows as a null statement and produces an error message for the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clause, since it doesn’t belong to any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We could solve the problem by remembering </a:t>
            </a:r>
            <a:r>
              <a:rPr lang="en-US" altLang="zh-TW" sz="2600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not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to put a semicolon after each invocation of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, but then the program would look odd.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4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Creating Longer Macros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29592F-07D4-4451-A504-79FF402662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The comma operator solves this problem for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</a:t>
            </a:r>
            <a:r>
              <a:rPr lang="en-US" altLang="zh-TW" sz="2600" dirty="0">
                <a:ea typeface="新細明體" panose="02020500000000000000" pitchFamily="18" charset="-120"/>
              </a:rPr>
              <a:t>, but not for all macros.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If a macro needs to contain a series of statements, not just a series of expressions, the comma operator is of no help.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solution is to wrap the statements in a </a:t>
            </a:r>
            <a:r>
              <a:rPr lang="en-US" altLang="zh-TW" sz="2600" dirty="0">
                <a:ea typeface="新細明體" panose="02020500000000000000" pitchFamily="18" charset="-120"/>
                <a:cs typeface="Courier New" panose="02070309020205020404" pitchFamily="49" charset="0"/>
              </a:rPr>
              <a:t>do</a:t>
            </a:r>
            <a:r>
              <a:rPr lang="en-US" altLang="zh-TW" sz="2600" dirty="0">
                <a:ea typeface="新細明體" panose="02020500000000000000" pitchFamily="18" charset="-120"/>
              </a:rPr>
              <a:t> loop whose condition is false: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do { … } while (0)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Notice that the </a:t>
            </a:r>
            <a:r>
              <a:rPr lang="en-US" altLang="zh-TW" sz="2600" dirty="0">
                <a:ea typeface="新細明體" panose="02020500000000000000" pitchFamily="18" charset="-120"/>
                <a:cs typeface="Courier New" panose="02070309020205020404" pitchFamily="49" charset="0"/>
              </a:rPr>
              <a:t>do</a:t>
            </a:r>
            <a:r>
              <a:rPr lang="en-US" altLang="zh-TW" sz="2600" dirty="0">
                <a:ea typeface="新細明體" panose="02020500000000000000" pitchFamily="18" charset="-120"/>
              </a:rPr>
              <a:t> statement needs a semicolon at the end.</a:t>
            </a:r>
          </a:p>
        </p:txBody>
      </p:sp>
    </p:spTree>
    <p:extLst>
      <p:ext uri="{BB962C8B-B14F-4D97-AF65-F5344CB8AC3E}">
        <p14:creationId xmlns:p14="http://schemas.microsoft.com/office/powerpoint/2010/main" val="2509964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2CA43F9-E8A9-4F14-8288-E62EF2D4716F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Creating Longer Macros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44B75-B771-48B0-9154-0BD9C17516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A modified version of 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</a:t>
            </a:r>
            <a:r>
              <a:rPr lang="en-US" altLang="zh-TW" sz="2600" dirty="0">
                <a:ea typeface="新細明體" panose="02020500000000000000" pitchFamily="18" charset="-120"/>
              </a:rPr>
              <a:t>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ECHO(s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    \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do {        \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gets(s);  \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puts(s);  \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} while (0)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When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</a:t>
            </a:r>
            <a:r>
              <a:rPr lang="en-US" altLang="zh-TW" sz="2600" dirty="0">
                <a:ea typeface="新細明體" panose="02020500000000000000" pitchFamily="18" charset="-120"/>
              </a:rPr>
              <a:t> is used, it must be followed by a semicolon, which completes 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</a:t>
            </a:r>
            <a:r>
              <a:rPr lang="en-US" altLang="zh-TW" sz="2600" dirty="0">
                <a:ea typeface="新細明體" panose="02020500000000000000" pitchFamily="18" charset="-120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ECHO(str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/* becomes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do { gets(str); puts(str); } while (0)</a:t>
            </a:r>
            <a:r>
              <a:rPr lang="en-US" altLang="zh-TW" sz="24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r>
              <a:rPr lang="en-US" altLang="zh-TW" sz="2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200333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3759C2D-1089-4FF4-AAC9-F0E5146D3119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Predefined Macros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Autofit/>
          </a:bodyPr>
          <a:lstStyle/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C has several predefined macros, each of which represents an </a:t>
            </a:r>
            <a:r>
              <a:rPr lang="en-US" altLang="zh-TW" sz="2600" dirty="0">
                <a:ln w="0"/>
                <a:effectLst/>
                <a:ea typeface="新細明體" panose="02020500000000000000" pitchFamily="18" charset="-120"/>
              </a:rPr>
              <a:t>integer constant 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or </a:t>
            </a:r>
            <a:r>
              <a:rPr lang="en-US" altLang="zh-TW" sz="2600" dirty="0">
                <a:ln w="0"/>
                <a:effectLst/>
                <a:ea typeface="新細明體" panose="02020500000000000000" pitchFamily="18" charset="-120"/>
              </a:rPr>
              <a:t>string literal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The </a:t>
            </a:r>
            <a:r>
              <a:rPr lang="en-US" altLang="zh-TW" sz="2600" dirty="0">
                <a:ln w="0"/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__DATE__</a:t>
            </a:r>
            <a:r>
              <a:rPr lang="en-US" altLang="zh-TW" sz="2600" dirty="0">
                <a:ln w="0"/>
                <a:effectLst/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and </a:t>
            </a:r>
            <a:r>
              <a:rPr lang="en-US" altLang="zh-TW" sz="2600" dirty="0">
                <a:ln w="0"/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__TIME__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macros identify when a program was compiled.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Example of using </a:t>
            </a:r>
            <a:r>
              <a:rPr lang="en-US" altLang="zh-TW" sz="26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__DATE__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and </a:t>
            </a:r>
            <a:r>
              <a:rPr lang="en-US" altLang="zh-TW" sz="26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__TIME__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("Compiled on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%s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at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%s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\n",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__DATE__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__TIME__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Output produced by these statements: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Compiled on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Dec 23 2010 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at </a:t>
            </a:r>
            <a:r>
              <a:rPr lang="en-US" altLang="zh-TW" sz="2000" dirty="0">
                <a:ln w="0"/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22:18:48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This information can be helpful for distinguishing among different versions of the same program.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157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4D46C15-7161-4ACF-8A14-9EFE3D7F8831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Predefined Macros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We can use the </a:t>
            </a:r>
            <a:r>
              <a:rPr lang="en-US" altLang="zh-TW" sz="26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__LINE__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and </a:t>
            </a:r>
            <a:r>
              <a:rPr lang="en-US" altLang="zh-TW" sz="26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__FILE__</a:t>
            </a:r>
            <a:r>
              <a:rPr lang="en-US" altLang="zh-TW" sz="2600" dirty="0">
                <a:effectLst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macros to help locate errors.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A macro that can help pinpoint the location of a division by zero:</a:t>
            </a:r>
          </a:p>
          <a:p>
            <a:pPr>
              <a:spcBef>
                <a:spcPts val="900"/>
              </a:spcBef>
              <a:buNone/>
            </a:pP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CHECK_ZERO(divisor) \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if (divisor == 0) \ 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</a:t>
            </a:r>
            <a:r>
              <a:rPr lang="en-US" altLang="zh-TW" sz="20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("*** Attempt to divide by zero on line %d " \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      "of file %s ***\n", __LINE__, __FILE__)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The </a:t>
            </a:r>
            <a:r>
              <a:rPr lang="en-US" altLang="zh-TW" sz="26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CHECK_ZERO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macro would be invoked prior to a division:</a:t>
            </a:r>
          </a:p>
          <a:p>
            <a:pPr>
              <a:spcBef>
                <a:spcPts val="900"/>
              </a:spcBef>
              <a:buNone/>
            </a:pP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CHECK_ZERO(j);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k = </a:t>
            </a:r>
            <a:r>
              <a:rPr lang="en-US" altLang="zh-TW" sz="20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 j;</a:t>
            </a:r>
          </a:p>
          <a:p>
            <a:pPr>
              <a:spcBef>
                <a:spcPts val="600"/>
              </a:spcBef>
              <a:buNone/>
            </a:pPr>
            <a:endParaRPr lang="en-US" altLang="zh-TW" sz="2600" dirty="0">
              <a:effectLst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49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Predefined Macros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18067" y="1524000"/>
            <a:ext cx="11573933" cy="4800600"/>
          </a:xfrm>
          <a:effectLst/>
        </p:spPr>
        <p:txBody>
          <a:bodyPr>
            <a:normAutofit/>
          </a:bodyPr>
          <a:lstStyle/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If </a:t>
            </a:r>
            <a:r>
              <a:rPr lang="en-US" altLang="zh-TW" sz="26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happens to be zero, a message of the following form will be printed:</a:t>
            </a:r>
          </a:p>
          <a:p>
            <a:pPr>
              <a:spcBef>
                <a:spcPts val="900"/>
              </a:spcBef>
              <a:buNone/>
            </a:pP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*** Attempt to divide by zero on line 9 of file </a:t>
            </a:r>
            <a:r>
              <a:rPr lang="en-US" altLang="zh-TW" sz="200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 sz="20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Error-detecting macros like this one are quite useful.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In fact, the C library has a general-purpose error-detecting macro named </a:t>
            </a:r>
            <a:r>
              <a:rPr lang="en-US" altLang="zh-TW" sz="26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assert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The remaining predefined macro is named </a:t>
            </a:r>
            <a:r>
              <a:rPr lang="en-US" altLang="zh-TW" sz="2600" dirty="0">
                <a:solidFill>
                  <a:schemeClr val="accent5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__STDC__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This macro exists and has the value 1 if the compiler conforms to the C standard (either C89 or C99).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06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Additional Predefined Macros in C99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C99 provides a few additional predefined macros.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</a:t>
            </a:r>
            <a:r>
              <a:rPr lang="en-US" altLang="zh-TW" sz="2600" dirty="0">
                <a:solidFill>
                  <a:schemeClr val="accent5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__STDC__HOSTED__</a:t>
            </a:r>
            <a:r>
              <a:rPr lang="en-US" altLang="zh-TW" sz="2600" dirty="0">
                <a:ea typeface="新細明體" panose="02020500000000000000" pitchFamily="18" charset="-120"/>
              </a:rPr>
              <a:t> macro represents the constant 1 if the compiler is a hosted implementation. Otherwise, the macro has the value 0.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An </a:t>
            </a:r>
            <a:r>
              <a:rPr lang="en-US" altLang="zh-TW" sz="2600" b="1" dirty="0">
                <a:ea typeface="新細明體" panose="02020500000000000000" pitchFamily="18" charset="-120"/>
              </a:rPr>
              <a:t>implementation</a:t>
            </a:r>
            <a:r>
              <a:rPr lang="en-US" altLang="zh-TW" sz="2600" dirty="0">
                <a:ea typeface="新細明體" panose="02020500000000000000" pitchFamily="18" charset="-120"/>
              </a:rPr>
              <a:t> of C consists of the compiler plus other software necessary to execute C programs.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 </a:t>
            </a:r>
            <a:r>
              <a:rPr lang="en-US" altLang="zh-TW" sz="2600" b="1" dirty="0">
                <a:ea typeface="新細明體" panose="02020500000000000000" pitchFamily="18" charset="-120"/>
              </a:rPr>
              <a:t>hosted implementation</a:t>
            </a:r>
            <a:r>
              <a:rPr lang="en-US" altLang="zh-TW" sz="2600" dirty="0">
                <a:ea typeface="新細明體" panose="02020500000000000000" pitchFamily="18" charset="-120"/>
              </a:rPr>
              <a:t> must accept any program that conforms to the C99 standard.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 </a:t>
            </a:r>
            <a:r>
              <a:rPr lang="en-US" altLang="zh-TW" sz="2600" b="1" dirty="0">
                <a:ea typeface="新細明體" panose="02020500000000000000" pitchFamily="18" charset="-120"/>
              </a:rPr>
              <a:t>freestanding implementation</a:t>
            </a:r>
            <a:r>
              <a:rPr lang="en-US" altLang="zh-TW" sz="2600" dirty="0">
                <a:ea typeface="新細明體" panose="02020500000000000000" pitchFamily="18" charset="-120"/>
              </a:rPr>
              <a:t> doesn’t have to compile programs that use complex types or standard headers beyond a few of the most basic.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8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 the Preprocessor Works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input to the preprocessor is a C program, possibly containing directives.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preprocessor executes these directives, removing them in the process.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preprocessor’s output goes directly into the compiler.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10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Additional Predefined Macros in C99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The </a:t>
            </a:r>
            <a:r>
              <a:rPr lang="en-US" altLang="zh-TW" sz="2600" dirty="0">
                <a:solidFill>
                  <a:schemeClr val="accent5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__STDC__VERSION__</a:t>
            </a:r>
            <a:r>
              <a:rPr lang="en-US" altLang="zh-TW" sz="2600" dirty="0">
                <a:ea typeface="新細明體" panose="02020500000000000000" pitchFamily="18" charset="-120"/>
              </a:rPr>
              <a:t> macro provides a way to check which version of the C standard is recognized by the compiler.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a compiler conforms to the C89 standard, including Amendment 1, the value is </a:t>
            </a:r>
            <a:r>
              <a:rPr lang="en-US" altLang="zh-TW" dirty="0">
                <a:solidFill>
                  <a:schemeClr val="accent5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199409L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a compiler conforms to the C99 standard, the value is </a:t>
            </a:r>
            <a:r>
              <a:rPr lang="en-US" altLang="zh-TW" dirty="0">
                <a:solidFill>
                  <a:schemeClr val="accent5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199901L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28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Additional Predefined Macros in C99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075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C99 compiler will define up to three additional macros, but only if the compiler meets certain requirements: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__STDC_IEC_559__</a:t>
            </a:r>
            <a:r>
              <a:rPr lang="en-US" altLang="zh-TW" sz="2400" dirty="0">
                <a:ea typeface="新細明體" panose="02020500000000000000" pitchFamily="18" charset="-120"/>
              </a:rPr>
              <a:t> is defined (and has the value 1) if the compiler performs floating-point arithmetic according to IEC 60559.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__STDC_IEC_559_COMPLEX__</a:t>
            </a:r>
            <a:r>
              <a:rPr lang="en-US" altLang="zh-TW" sz="2400" dirty="0">
                <a:ea typeface="新細明體" panose="02020500000000000000" pitchFamily="18" charset="-120"/>
              </a:rPr>
              <a:t> is defined (and has the value 1) if the compiler performs complex arithmetic according to IEC 60559.</a:t>
            </a:r>
          </a:p>
          <a:p>
            <a:pPr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__STDC_ISO_10646__</a:t>
            </a:r>
            <a:r>
              <a:rPr lang="en-US" altLang="zh-TW" sz="2400" dirty="0">
                <a:ea typeface="新細明體" panose="02020500000000000000" pitchFamily="18" charset="-120"/>
              </a:rPr>
              <a:t> is defined as </a:t>
            </a:r>
            <a:r>
              <a:rPr lang="en-US" altLang="zh-TW" sz="2400" i="1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yyyymm</a:t>
            </a:r>
            <a:r>
              <a:rPr lang="en-US" altLang="zh-TW" sz="2400" dirty="0" err="1">
                <a:solidFill>
                  <a:schemeClr val="accent5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</a:t>
            </a:r>
            <a:r>
              <a:rPr lang="en-US" altLang="zh-TW" sz="2400" dirty="0">
                <a:ea typeface="新細明體" panose="02020500000000000000" pitchFamily="18" charset="-120"/>
              </a:rPr>
              <a:t> if wide characters are represented by the codes in ISO/IEC 10646 (with revisions as of the specified year and month).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3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B69F396-73C0-4FD3-8896-D9DD31AD6463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53"/>
          <a:stretch/>
        </p:blipFill>
        <p:spPr>
          <a:xfrm>
            <a:off x="2305949" y="239831"/>
            <a:ext cx="7580102" cy="6116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67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Empty Macro Arguments (C99)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C99 allows any or all of the arguments in a macro call to be empty.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Such a call will contain the same number of commas as a normal call.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Wherever the corresponding parameter name appears in the replacement list, it’s replaced by nothing.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82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ADDA259-782A-46DA-ACC8-5A50CE503473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8C1AE3-2CAE-4A9F-BCF7-C7CFCF2F75E4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89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ADD(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x,y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(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x+y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After preprocessing, the statement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ADD(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j,k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becomes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(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j+k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Whereas the statement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ADD(,k);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	becomes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(+k);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6A6F4A-9E1C-44DF-A572-72DFCE7C7F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Adobe 繁黑體 Std B" panose="020B0700000000000000" pitchFamily="34" charset="-120"/>
                <a:cs typeface="+mj-cs"/>
              </a:defRPr>
            </a:lvl1pPr>
          </a:lstStyle>
          <a:p>
            <a:r>
              <a:rPr lang="en-US" altLang="zh-TW">
                <a:ea typeface="新細明體" panose="02020500000000000000" pitchFamily="18" charset="-120"/>
              </a:rPr>
              <a:t>Empty Macro Arguments (C99)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5701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Empty Macro Arguments (C99)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D46ABC-E100-4C3C-BB82-918DF4A8C12D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63F55B-9526-4977-AD8A-ED6D34EFB0DA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89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新細明體" panose="02020500000000000000" pitchFamily="18" charset="-120"/>
              </a:rPr>
              <a:t>When an empty argument is an operand of the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400" dirty="0">
                <a:ea typeface="新細明體" panose="02020500000000000000" pitchFamily="18" charset="-120"/>
              </a:rPr>
              <a:t> or </a:t>
            </a:r>
            <a:r>
              <a:rPr lang="en-US" altLang="zh-TW" sz="2400" dirty="0">
                <a:solidFill>
                  <a:schemeClr val="accent1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sz="2400" dirty="0">
                <a:ea typeface="新細明體" panose="02020500000000000000" pitchFamily="18" charset="-120"/>
              </a:rPr>
              <a:t> operators, special rules apply.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If an empty argument is </a:t>
            </a:r>
            <a:r>
              <a:rPr lang="en-US" altLang="zh-TW" sz="2400" b="1" dirty="0">
                <a:ea typeface="新細明體" panose="02020500000000000000" pitchFamily="18" charset="-120"/>
              </a:rPr>
              <a:t>“</a:t>
            </a:r>
            <a:r>
              <a:rPr lang="en-US" altLang="zh-TW" sz="2400" b="1" dirty="0" err="1">
                <a:ea typeface="新細明體" panose="02020500000000000000" pitchFamily="18" charset="-120"/>
              </a:rPr>
              <a:t>stringized</a:t>
            </a:r>
            <a:r>
              <a:rPr lang="en-US" altLang="zh-TW" sz="2400" b="1" dirty="0">
                <a:ea typeface="新細明體" panose="02020500000000000000" pitchFamily="18" charset="-120"/>
              </a:rPr>
              <a:t>”</a:t>
            </a:r>
            <a:r>
              <a:rPr lang="en-US" altLang="zh-TW" sz="2400" dirty="0">
                <a:ea typeface="新細明體" panose="02020500000000000000" pitchFamily="18" charset="-120"/>
              </a:rPr>
              <a:t> by the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400" dirty="0">
                <a:ea typeface="新細明體" panose="02020500000000000000" pitchFamily="18" charset="-120"/>
              </a:rPr>
              <a:t> operator, the result is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""</a:t>
            </a:r>
            <a:r>
              <a:rPr lang="en-US" altLang="zh-TW" sz="2400" dirty="0">
                <a:ea typeface="新細明體" panose="02020500000000000000" pitchFamily="18" charset="-120"/>
              </a:rPr>
              <a:t> (the empty string):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MK_STR(x) #x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char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empty_string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 = MK_STR();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declaration after preprocessing: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char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empty_string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[] = "";</a:t>
            </a:r>
          </a:p>
        </p:txBody>
      </p:sp>
    </p:spTree>
    <p:extLst>
      <p:ext uri="{BB962C8B-B14F-4D97-AF65-F5344CB8AC3E}">
        <p14:creationId xmlns:p14="http://schemas.microsoft.com/office/powerpoint/2010/main" val="22436982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Empty Macro Arguments (C99)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If one of the arguments of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a typeface="新細明體" panose="02020500000000000000" pitchFamily="18" charset="-120"/>
              </a:rPr>
              <a:t> operator is empty, it’s replaced by an invisible </a:t>
            </a:r>
            <a:r>
              <a:rPr lang="en-US" altLang="zh-TW" b="1" dirty="0">
                <a:ea typeface="新細明體" panose="02020500000000000000" pitchFamily="18" charset="-120"/>
              </a:rPr>
              <a:t>“</a:t>
            </a:r>
            <a:r>
              <a:rPr lang="en-US" altLang="zh-TW" b="1" dirty="0" err="1">
                <a:ea typeface="新細明體" panose="02020500000000000000" pitchFamily="18" charset="-120"/>
              </a:rPr>
              <a:t>placemarker</a:t>
            </a:r>
            <a:r>
              <a:rPr lang="en-US" altLang="zh-TW" b="1" dirty="0">
                <a:ea typeface="新細明體" panose="02020500000000000000" pitchFamily="18" charset="-120"/>
              </a:rPr>
              <a:t>”</a:t>
            </a:r>
            <a:r>
              <a:rPr lang="en-US" altLang="zh-TW" dirty="0">
                <a:ea typeface="新細明體" panose="02020500000000000000" pitchFamily="18" charset="-120"/>
              </a:rPr>
              <a:t> token.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Concatenating an ordinary token with a </a:t>
            </a:r>
            <a:r>
              <a:rPr lang="en-US" altLang="zh-TW" dirty="0" err="1">
                <a:ea typeface="新細明體" panose="02020500000000000000" pitchFamily="18" charset="-120"/>
              </a:rPr>
              <a:t>placemarker</a:t>
            </a:r>
            <a:r>
              <a:rPr lang="en-US" altLang="zh-TW" dirty="0">
                <a:ea typeface="新細明體" panose="02020500000000000000" pitchFamily="18" charset="-120"/>
              </a:rPr>
              <a:t> token yields the original token (the </a:t>
            </a:r>
            <a:r>
              <a:rPr lang="en-US" altLang="zh-TW" dirty="0" err="1">
                <a:ea typeface="新細明體" panose="02020500000000000000" pitchFamily="18" charset="-120"/>
              </a:rPr>
              <a:t>placemarker</a:t>
            </a:r>
            <a:r>
              <a:rPr lang="en-US" altLang="zh-TW" dirty="0">
                <a:ea typeface="新細明體" panose="02020500000000000000" pitchFamily="18" charset="-120"/>
              </a:rPr>
              <a:t> disappears).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two </a:t>
            </a:r>
            <a:r>
              <a:rPr lang="en-US" altLang="zh-TW" dirty="0" err="1">
                <a:ea typeface="新細明體" panose="02020500000000000000" pitchFamily="18" charset="-120"/>
              </a:rPr>
              <a:t>placemarker</a:t>
            </a:r>
            <a:r>
              <a:rPr lang="en-US" altLang="zh-TW" dirty="0">
                <a:ea typeface="新細明體" panose="02020500000000000000" pitchFamily="18" charset="-120"/>
              </a:rPr>
              <a:t> tokens are concatenated, the result is a single </a:t>
            </a:r>
            <a:r>
              <a:rPr lang="en-US" altLang="zh-TW" dirty="0" err="1">
                <a:ea typeface="新細明體" panose="02020500000000000000" pitchFamily="18" charset="-120"/>
              </a:rPr>
              <a:t>placemarker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Once macro expansion has been completed, </a:t>
            </a:r>
            <a:r>
              <a:rPr lang="en-US" altLang="zh-TW" dirty="0" err="1">
                <a:ea typeface="新細明體" panose="02020500000000000000" pitchFamily="18" charset="-120"/>
              </a:rPr>
              <a:t>placemarker</a:t>
            </a:r>
            <a:r>
              <a:rPr lang="en-US" altLang="zh-TW" dirty="0">
                <a:ea typeface="新細明體" panose="02020500000000000000" pitchFamily="18" charset="-120"/>
              </a:rPr>
              <a:t> tokens disappear from the program.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06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Empty Macro Arguments (C99)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1A17C0-A1A6-4B23-903B-1C4EB1B841B4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929489-9273-4E3B-94CB-F732C5321F6B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89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Example:</a:t>
            </a:r>
          </a:p>
          <a:p>
            <a:pPr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JOIN(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x,y,z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 x##y##z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 JOIN(</a:t>
            </a:r>
            <a:r>
              <a:rPr lang="en-US" altLang="zh-TW" sz="2400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a,b,c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), JOIN(</a:t>
            </a:r>
            <a:r>
              <a:rPr lang="en-US" altLang="zh-TW" sz="2400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a,b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,), JOIN(</a:t>
            </a:r>
            <a:r>
              <a:rPr lang="en-US" altLang="zh-TW" sz="2400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a,,c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), JOIN(,,c);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declaration after preprocessing: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 </a:t>
            </a:r>
            <a:r>
              <a:rPr lang="en-US" altLang="zh-TW" sz="2400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abc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ab, ac, c;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missing arguments were replaced by </a:t>
            </a:r>
            <a:r>
              <a:rPr lang="en-US" altLang="zh-TW" sz="2600" dirty="0" err="1">
                <a:ea typeface="新細明體" panose="02020500000000000000" pitchFamily="18" charset="-120"/>
              </a:rPr>
              <a:t>placemarker</a:t>
            </a:r>
            <a:r>
              <a:rPr lang="en-US" altLang="zh-TW" sz="2600" dirty="0">
                <a:ea typeface="新細明體" panose="02020500000000000000" pitchFamily="18" charset="-120"/>
              </a:rPr>
              <a:t> tokens, which then disappeared when concatenated with any nonempty arguments.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All three arguments to 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JOIN</a:t>
            </a:r>
            <a:r>
              <a:rPr lang="en-US" altLang="zh-TW" sz="2600" dirty="0">
                <a:ea typeface="新細明體" panose="02020500000000000000" pitchFamily="18" charset="-120"/>
              </a:rPr>
              <a:t> macro could even be missing, which would yield an empty result.</a:t>
            </a:r>
          </a:p>
        </p:txBody>
      </p:sp>
    </p:spTree>
    <p:extLst>
      <p:ext uri="{BB962C8B-B14F-4D97-AF65-F5344CB8AC3E}">
        <p14:creationId xmlns:p14="http://schemas.microsoft.com/office/powerpoint/2010/main" val="13795142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59B59-6FD8-4BF0-B19E-12C614EDFB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Adobe 繁黑體 Std B" panose="020B0700000000000000" pitchFamily="34" charset="-120"/>
                <a:cs typeface="+mj-cs"/>
              </a:defRPr>
            </a:lvl1pPr>
          </a:lstStyle>
          <a:p>
            <a:r>
              <a:rPr lang="en-US" altLang="zh-TW" sz="3600" dirty="0">
                <a:ea typeface="新細明體" panose="02020500000000000000" pitchFamily="18" charset="-120"/>
              </a:rPr>
              <a:t>Macros with a Variable Number of Arguments (C99)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54BE93-56A9-4817-9F5E-3706E6A4240E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7A857E-BE66-40FA-BA20-9F7A9D721F9E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8958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C99 allows macros that take an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unlimited</a:t>
            </a:r>
            <a:r>
              <a:rPr lang="en-US" altLang="zh-TW" sz="2400" dirty="0">
                <a:ea typeface="新細明體" panose="02020500000000000000" pitchFamily="18" charset="-120"/>
              </a:rPr>
              <a:t> number of arguments.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macro of this kind can pass its arguments to a function that accepts a variable number of arguments.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TEST(condition, ...) ((condition)? \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800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("Passed test: %s\n", #condition): \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1800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(__VA_ARGS__))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r>
              <a:rPr lang="en-US" altLang="zh-TW" sz="2400" dirty="0">
                <a:ea typeface="新細明體" panose="02020500000000000000" pitchFamily="18" charset="-120"/>
              </a:rPr>
              <a:t> token (</a:t>
            </a:r>
            <a:r>
              <a:rPr lang="en-US" altLang="zh-TW" sz="2400" b="1" i="1" dirty="0">
                <a:ea typeface="新細明體" panose="02020500000000000000" pitchFamily="18" charset="-120"/>
              </a:rPr>
              <a:t>ellipsis</a:t>
            </a:r>
            <a:r>
              <a:rPr lang="en-US" altLang="zh-TW" sz="2400" dirty="0">
                <a:ea typeface="新細明體" panose="02020500000000000000" pitchFamily="18" charset="-120"/>
              </a:rPr>
              <a:t>) goes at the end of the parameter list, preceded by ordinary parameters, if any.</a:t>
            </a:r>
          </a:p>
          <a:p>
            <a:pPr>
              <a:lnSpc>
                <a:spcPct val="110000"/>
              </a:lnSpc>
            </a:pP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__VA_ARGS__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is a special identifier that represents all the arguments that correspond to the ellipsis.</a:t>
            </a:r>
          </a:p>
        </p:txBody>
      </p:sp>
    </p:spTree>
    <p:extLst>
      <p:ext uri="{BB962C8B-B14F-4D97-AF65-F5344CB8AC3E}">
        <p14:creationId xmlns:p14="http://schemas.microsoft.com/office/powerpoint/2010/main" val="592918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7E896C-2727-4A7D-90E5-9ED5037A2F16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An example that uses the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</a:t>
            </a:r>
            <a:r>
              <a:rPr lang="en-US" altLang="zh-TW" sz="2400" dirty="0">
                <a:ea typeface="新細明體" panose="02020500000000000000" pitchFamily="18" charset="-120"/>
              </a:rPr>
              <a:t> macro:</a:t>
            </a:r>
          </a:p>
          <a:p>
            <a:pPr>
              <a:spcBef>
                <a:spcPts val="9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TEST(voltage &lt;=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max_voltage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  "Voltage %d exceeds %d\n", voltage,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max_voltage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Preprocessor output (reformatted for readability):</a:t>
            </a:r>
          </a:p>
          <a:p>
            <a:pPr>
              <a:spcBef>
                <a:spcPts val="9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((voltage &lt;=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max_voltage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)?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("Passed test: %s\n", "voltage &lt;=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max_voltage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"):</a:t>
            </a:r>
          </a:p>
          <a:p>
            <a:pPr>
              <a:spcBef>
                <a:spcPts val="5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("Voltage %d exceeds %d\n", voltage,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max_voltage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));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program will display the message if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voltage</a:t>
            </a:r>
            <a:r>
              <a:rPr lang="en-US" altLang="zh-TW" sz="2400" dirty="0">
                <a:ea typeface="新細明體" panose="02020500000000000000" pitchFamily="18" charset="-120"/>
              </a:rPr>
              <a:t> is no more than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max_voltage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>
              <a:spcBef>
                <a:spcPts val="9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Passed test: voltage &lt;= 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max_voltage</a:t>
            </a:r>
            <a:endParaRPr lang="en-US" altLang="zh-TW" sz="2000" dirty="0"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r>
              <a:rPr lang="en-US" altLang="zh-TW" sz="2400" dirty="0">
                <a:ea typeface="新細明體" panose="02020500000000000000" pitchFamily="18" charset="-120"/>
              </a:rPr>
              <a:t>Otherwise, it will display the values of </a:t>
            </a:r>
            <a:r>
              <a:rPr lang="en-US" altLang="zh-TW" sz="24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voltage</a:t>
            </a:r>
            <a:r>
              <a:rPr lang="en-US" altLang="zh-TW" sz="2400" dirty="0">
                <a:ea typeface="新細明體" panose="02020500000000000000" pitchFamily="18" charset="-120"/>
              </a:rPr>
              <a:t> and </a:t>
            </a:r>
            <a:r>
              <a:rPr lang="en-US" altLang="zh-TW" sz="24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max_voltage</a:t>
            </a:r>
            <a:r>
              <a:rPr lang="en-US" altLang="zh-TW" sz="2400" dirty="0">
                <a:ea typeface="新細明體" panose="02020500000000000000" pitchFamily="18" charset="-120"/>
              </a:rPr>
              <a:t>:</a:t>
            </a:r>
          </a:p>
          <a:p>
            <a:pPr>
              <a:spcBef>
                <a:spcPts val="9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Voltage 125 exceeds 120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Preprocessor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CBCDE6-9C84-4FB2-8920-5F895A5F47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Adobe 繁黑體 Std B" panose="020B0700000000000000" pitchFamily="34" charset="-120"/>
                <a:cs typeface="+mj-cs"/>
              </a:defRPr>
            </a:lvl1pPr>
          </a:lstStyle>
          <a:p>
            <a:r>
              <a:rPr lang="en-US" altLang="zh-TW" sz="3600" dirty="0">
                <a:ea typeface="新細明體" panose="02020500000000000000" pitchFamily="18" charset="-120"/>
              </a:rPr>
              <a:t>Macros with a Variable Number of Arguments (C99)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298C1B-4868-4D9E-9BA1-095A0F3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0" y="1412039"/>
            <a:ext cx="4540250" cy="959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423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4E736D6-688C-41D0-9B28-C2C133C1C484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07211" y="319088"/>
            <a:ext cx="10377578" cy="426085"/>
          </a:xfrm>
        </p:spPr>
        <p:txBody>
          <a:bodyPr numCol="2">
            <a:no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celsius.c</a:t>
            </a:r>
            <a:r>
              <a:rPr lang="en-US" altLang="zh-TW" sz="2400" dirty="0">
                <a:ea typeface="新細明體" panose="02020500000000000000" pitchFamily="18" charset="-120"/>
              </a:rPr>
              <a:t> program of Chapter 2:</a:t>
            </a:r>
          </a:p>
          <a:p>
            <a:pPr>
              <a:lnSpc>
                <a:spcPct val="70000"/>
              </a:lnSpc>
              <a:buNone/>
            </a:pPr>
            <a:endParaRPr lang="en-US" altLang="zh-TW" sz="1800" dirty="0"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023750C-CAE9-4093-986F-2BC31768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68717"/>
              </p:ext>
            </p:extLst>
          </p:nvPr>
        </p:nvGraphicFramePr>
        <p:xfrm>
          <a:off x="1141413" y="1050716"/>
          <a:ext cx="9187135" cy="518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85">
                  <a:extLst>
                    <a:ext uri="{9D8B030D-6E8A-4147-A177-3AD203B41FA5}">
                      <a16:colId xmlns:a16="http://schemas.microsoft.com/office/drawing/2014/main" val="2155773603"/>
                    </a:ext>
                  </a:extLst>
                </a:gridCol>
                <a:gridCol w="8691750">
                  <a:extLst>
                    <a:ext uri="{9D8B030D-6E8A-4147-A177-3AD203B41FA5}">
                      <a16:colId xmlns:a16="http://schemas.microsoft.com/office/drawing/2014/main" val="41317785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01)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/* Converts a Fahrenheit temperature to Celsius */</a:t>
                      </a:r>
                      <a:endParaRPr lang="en-US" sz="1600" b="0" i="0" u="none" strike="noStrike" dirty="0">
                        <a:solidFill>
                          <a:schemeClr val="accent6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5336279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02)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sz="1600" u="none" strike="noStrike" dirty="0" err="1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42477007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03)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38719827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04)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#define 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FREEZING_PT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32.0f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7937123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05)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#define </a:t>
                      </a:r>
                      <a:r>
                        <a:rPr lang="en-US" sz="1600" u="none" strike="noStrike" dirty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</a:rPr>
                        <a:t>SCALE_FACTOR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(5.0f / 9.0f)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30260023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06)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4687354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07)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int main(void)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20592345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08)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21432853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09)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float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fahrenheit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celsius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361960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10)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8132402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11)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("Enter Fahrenheit temperature: ");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5060344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12)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("%f", &amp;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fahrenheit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36525502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13)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28876278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14)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celsius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fahrenheit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FREEZING_PT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) * </a:t>
                      </a:r>
                      <a:r>
                        <a:rPr lang="en-US" sz="1600" u="none" strike="noStrike" dirty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</a:rPr>
                        <a:t>SCALE_FACTOR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41699629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15)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("Celsius equivalent is: %.1f\n",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celsius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214447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16)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9780916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17)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return 0;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436006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18)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31369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7631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dirty="0">
                <a:ea typeface="新細明體" panose="02020500000000000000" pitchFamily="18" charset="-120"/>
              </a:rPr>
              <a:t> Identifier (C99)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The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26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identifier behaves like a </a:t>
            </a:r>
            <a:r>
              <a:rPr lang="en-US" altLang="zh-TW" sz="2600" b="1" dirty="0">
                <a:effectLst/>
                <a:ea typeface="新細明體" panose="02020500000000000000" pitchFamily="18" charset="-120"/>
                <a:cs typeface="Courier New" panose="02070309020205020404" pitchFamily="49" charset="0"/>
              </a:rPr>
              <a:t>string variable</a:t>
            </a:r>
            <a:r>
              <a:rPr lang="en-US" altLang="zh-TW" sz="2600" dirty="0">
                <a:effectLst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that stores the name of the currently executing function.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The effect is the same as if each function contains the following declaration at the beginning of its body: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static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char __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__[] = "</a:t>
            </a:r>
            <a:r>
              <a:rPr lang="en-US" altLang="zh-TW" sz="24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function-name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";</a:t>
            </a:r>
          </a:p>
          <a:p>
            <a:pPr>
              <a:buFontTx/>
              <a:buNone/>
            </a:pPr>
            <a:r>
              <a:rPr lang="en-US" altLang="zh-TW" sz="2600" dirty="0">
                <a:effectLst/>
                <a:ea typeface="新細明體" panose="02020500000000000000" pitchFamily="18" charset="-120"/>
              </a:rPr>
              <a:t>	where </a:t>
            </a:r>
            <a:r>
              <a:rPr lang="en-US" altLang="zh-TW" sz="26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function-name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is the name of the function.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79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955F8AB-4F42-4704-A68C-CBEF44FE84E2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dirty="0">
                <a:ea typeface="新細明體" panose="02020500000000000000" pitchFamily="18" charset="-120"/>
              </a:rPr>
              <a:t> Identifier (C99)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88746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Debugging macros that rely on the 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2000" dirty="0">
                <a:ea typeface="新細明體" panose="02020500000000000000" pitchFamily="18" charset="-120"/>
              </a:rPr>
              <a:t> identifier:</a:t>
            </a: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FUNCTION_CALLED() </a:t>
            </a:r>
            <a:r>
              <a:rPr lang="en-US" altLang="zh-TW" sz="18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("%s called\n", </a:t>
            </a: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1800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</a:t>
            </a: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#define FUNCTION_RETURNS() </a:t>
            </a:r>
            <a:r>
              <a:rPr lang="en-US" altLang="zh-TW" sz="18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("%s returns\n", </a:t>
            </a: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1800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</a:t>
            </a: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These macros can used to trace function calls:</a:t>
            </a:r>
            <a:endParaRPr lang="en-US" altLang="zh-TW" sz="2000" b="1" dirty="0">
              <a:solidFill>
                <a:srgbClr val="FF0000"/>
              </a:solidFill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void </a:t>
            </a:r>
            <a:r>
              <a:rPr lang="en-US" altLang="zh-TW" sz="18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</a:t>
            </a: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FUNCTION_CALLED();   /* displays "f called" */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FUNCTION_RETURNS();  /* displays "f returns" */</a:t>
            </a:r>
          </a:p>
          <a:p>
            <a:pPr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TW" sz="18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Another use of 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sz="2000" dirty="0">
                <a:ea typeface="新細明體" panose="02020500000000000000" pitchFamily="18" charset="-120"/>
              </a:rPr>
              <a:t>: it can be passed to a function to let it know the name of the function that called it.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Preprocessor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256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51768" y="3429000"/>
            <a:ext cx="2965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 macro definition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must be all on one line!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Biggest of 1, 2, and 3 is 3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1E542A-BB75-4D79-A437-054F1341EF7A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6B4248-A158-4285-A936-C2D678969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41814"/>
              </p:ext>
            </p:extLst>
          </p:nvPr>
        </p:nvGraphicFramePr>
        <p:xfrm>
          <a:off x="157028" y="436626"/>
          <a:ext cx="10009321" cy="5984748"/>
        </p:xfrm>
        <a:graphic>
          <a:graphicData uri="http://schemas.openxmlformats.org/drawingml/2006/table">
            <a:tbl>
              <a:tblPr/>
              <a:tblGrid>
                <a:gridCol w="685127">
                  <a:extLst>
                    <a:ext uri="{9D8B030D-6E8A-4147-A177-3AD203B41FA5}">
                      <a16:colId xmlns:a16="http://schemas.microsoft.com/office/drawing/2014/main" val="1068228632"/>
                    </a:ext>
                  </a:extLst>
                </a:gridCol>
                <a:gridCol w="9324194">
                  <a:extLst>
                    <a:ext uri="{9D8B030D-6E8A-4147-A177-3AD203B41FA5}">
                      <a16:colId xmlns:a16="http://schemas.microsoft.com/office/drawing/2014/main" val="296105022"/>
                    </a:ext>
                  </a:extLst>
                </a:gridCol>
              </a:tblGrid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01)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#include &lt;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stdio.h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78976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02)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#define STRING1          "A macro definition\n"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833915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03)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#define STRING2          "must be all on one line!\n"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209077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04)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#define </a:t>
                      </a:r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EXPRESSION1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  1 + 2 + 3 + 4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29496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05)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#define EXPRESSION2      EXPRESSION1 + 10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368293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06)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#define </a:t>
                      </a:r>
                      <a:r>
                        <a:rPr lang="en-US" sz="2000" b="1" i="0" u="none" strike="noStrike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ABS(x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           (((x) &lt; 0) ? -(x) : (x))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168682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07)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#define MAX(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a,b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         ((a &lt; b) ?  (b) : (a))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323087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08)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#define </a:t>
                      </a:r>
                      <a:r>
                        <a:rPr lang="en-US" sz="2000" b="1" i="0" u="none" strike="noStrike" dirty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BIGGEST(</a:t>
                      </a:r>
                      <a:r>
                        <a:rPr lang="en-US" sz="20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a,b,c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   ((MAX(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a,b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 &lt; c) ?  (c) : (MAX(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a,b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)))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77135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09)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int main ()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46712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{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311152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printf (STRING1);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82442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printf (STRING2);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990120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printf ("%d\n", </a:t>
                      </a:r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EXPRESSION1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683823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printf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("%d\n", EXPRESSION2);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222319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printf ("%d\n", </a:t>
                      </a:r>
                      <a:r>
                        <a:rPr lang="pt-BR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ABS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(-5));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399665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printf ("Biggest of 1, 2, and 3 is %d\n", </a:t>
                      </a:r>
                      <a:r>
                        <a:rPr lang="en-US" sz="2000" b="1" i="0" u="none" strike="noStrike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BIGGEST(1,2,3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));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79131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return 0;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74976"/>
                  </a:ext>
                </a:extLst>
              </a:tr>
              <a:tr h="33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18)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8166" marR="8166" marT="81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009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Conditional Compilation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 preprocessor recognizes a number of directives that support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conditional compilation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This feature permits the inclusion or exclusion of a section of program text depending on the outcome of a test performed by the preprocessor.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62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#endif</a:t>
            </a:r>
            <a:r>
              <a:rPr lang="en-US" altLang="zh-TW" dirty="0">
                <a:ea typeface="新細明體" panose="02020500000000000000" pitchFamily="18" charset="-120"/>
              </a:rPr>
              <a:t> Directives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Suppose we’re in the process of debugging a program.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We’d like the program to print the values of certain variables, so we put calls of 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in critical parts of the program.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Once we’ve located the bugs, it’s often a good idea to let the 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calls remain, just in case we need them later.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Conditional compilation allows us to leave the calls in place, but have the compiler ignore them.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43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#endif</a:t>
            </a:r>
            <a:r>
              <a:rPr lang="en-US" altLang="zh-TW" dirty="0">
                <a:ea typeface="新細明體" panose="02020500000000000000" pitchFamily="18" charset="-120"/>
              </a:rPr>
              <a:t> Directives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7939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first step is to define a macro and give it a nonzero value: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1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Next, we’ll surround each group of 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calls by an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r>
              <a:rPr lang="en-US" altLang="zh-TW" dirty="0">
                <a:ea typeface="新細明體" panose="02020500000000000000" pitchFamily="18" charset="-120"/>
              </a:rPr>
              <a:t> pair: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("Value of i: %d\n",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("Value of j: %d\n", j);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endParaRPr lang="en-US" altLang="zh-TW" sz="2400" dirty="0">
              <a:solidFill>
                <a:schemeClr val="accent1"/>
              </a:solidFill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466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#endif</a:t>
            </a:r>
            <a:r>
              <a:rPr lang="en-US" altLang="zh-TW" dirty="0">
                <a:ea typeface="新細明體" panose="02020500000000000000" pitchFamily="18" charset="-120"/>
              </a:rPr>
              <a:t> Directives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During preprocessing,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directive will test the value of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Since its value isn’t zero, the preprocessor will leave the two calls of 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printf</a:t>
            </a:r>
            <a:r>
              <a:rPr lang="en-US" altLang="zh-TW" dirty="0">
                <a:ea typeface="新細明體" panose="02020500000000000000" pitchFamily="18" charset="-120"/>
              </a:rPr>
              <a:t> in the program.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we change the value of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  <a:r>
              <a:rPr lang="en-US" altLang="zh-TW" dirty="0">
                <a:ea typeface="新細明體" panose="02020500000000000000" pitchFamily="18" charset="-120"/>
              </a:rPr>
              <a:t> to zero and recompile the program, the preprocessor will remove all four lines from the program.</a:t>
            </a:r>
          </a:p>
          <a:p>
            <a:r>
              <a:rPr lang="en-US" altLang="zh-TW" b="1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r>
              <a:rPr lang="en-US" altLang="zh-TW" b="1" dirty="0">
                <a:solidFill>
                  <a:srgbClr val="FFC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</a:rPr>
              <a:t>blocks can be left in the final program, allowing diagnostic information to be produced later if any problems turn up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438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#endif</a:t>
            </a:r>
            <a:r>
              <a:rPr lang="en-US" altLang="zh-TW" dirty="0">
                <a:ea typeface="新細明體" panose="02020500000000000000" pitchFamily="18" charset="-120"/>
              </a:rPr>
              <a:t> Directives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General form of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r>
              <a:rPr lang="en-US" altLang="zh-TW" dirty="0">
                <a:ea typeface="新細明體" panose="02020500000000000000" pitchFamily="18" charset="-120"/>
              </a:rPr>
              <a:t> directives: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</a:t>
            </a:r>
            <a:r>
              <a:rPr lang="en-US" altLang="zh-TW" sz="2400" i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constant-expression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endParaRPr lang="en-US" altLang="zh-TW" sz="2400" dirty="0">
              <a:solidFill>
                <a:schemeClr val="accent1"/>
              </a:solidFill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When the preprocessor encounters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directive, it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evaluates</a:t>
            </a:r>
            <a:r>
              <a:rPr lang="en-US" altLang="zh-TW" dirty="0">
                <a:ea typeface="新細明體" panose="02020500000000000000" pitchFamily="18" charset="-120"/>
              </a:rPr>
              <a:t> the constant expression.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the value of the expression is zero, the lines between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r>
              <a:rPr lang="en-US" altLang="zh-TW" dirty="0">
                <a:ea typeface="新細明體" panose="02020500000000000000" pitchFamily="18" charset="-120"/>
              </a:rPr>
              <a:t> will be removed from the program during preprocessing.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Otherwise, the lines between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r>
              <a:rPr lang="en-US" altLang="zh-TW" dirty="0">
                <a:ea typeface="新細明體" panose="02020500000000000000" pitchFamily="18" charset="-120"/>
              </a:rPr>
              <a:t> will remain.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434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#endif</a:t>
            </a:r>
            <a:r>
              <a:rPr lang="en-US" altLang="zh-TW" dirty="0">
                <a:ea typeface="新細明體" panose="02020500000000000000" pitchFamily="18" charset="-120"/>
              </a:rPr>
              <a:t> Directives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directive treats </a:t>
            </a:r>
            <a:r>
              <a:rPr lang="en-US" altLang="zh-TW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undefined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identifiers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as macros that have the value </a:t>
            </a:r>
            <a:r>
              <a:rPr lang="en-US" altLang="zh-TW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If we neglect to define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, the test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DEBUG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will fail (but not generate an error message).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The test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!DEBUG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will succeed.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871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defined</a:t>
            </a:r>
            <a:r>
              <a:rPr lang="en-US" altLang="zh-TW" dirty="0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preprocessor supports three operators: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defined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applied to an identifier,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defined</a:t>
            </a:r>
            <a:r>
              <a:rPr lang="en-US" altLang="zh-TW" dirty="0">
                <a:ea typeface="新細明體" panose="02020500000000000000" pitchFamily="18" charset="-120"/>
              </a:rPr>
              <a:t> produces the value 1 if the identifier is a currently defined macro; it produces 0 otherwise.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defined</a:t>
            </a:r>
            <a:r>
              <a:rPr lang="en-US" altLang="zh-TW" dirty="0">
                <a:ea typeface="新細明體" panose="02020500000000000000" pitchFamily="18" charset="-120"/>
              </a:rPr>
              <a:t> operator is normally used in conjunction with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directive.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4037699-553A-4732-8CA8-33CB353EF75C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D422F55-1F73-4083-A5CC-AC91B8321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98626"/>
              </p:ext>
            </p:extLst>
          </p:nvPr>
        </p:nvGraphicFramePr>
        <p:xfrm>
          <a:off x="1141413" y="1050716"/>
          <a:ext cx="9187135" cy="518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85">
                  <a:extLst>
                    <a:ext uri="{9D8B030D-6E8A-4147-A177-3AD203B41FA5}">
                      <a16:colId xmlns:a16="http://schemas.microsoft.com/office/drawing/2014/main" val="2155773603"/>
                    </a:ext>
                  </a:extLst>
                </a:gridCol>
                <a:gridCol w="8691750">
                  <a:extLst>
                    <a:ext uri="{9D8B030D-6E8A-4147-A177-3AD203B41FA5}">
                      <a16:colId xmlns:a16="http://schemas.microsoft.com/office/drawing/2014/main" val="41317785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01)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{Blank Line}</a:t>
                      </a:r>
                      <a:endParaRPr lang="en-US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5336279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02)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</a:rPr>
                        <a:t>Lines brought in from </a:t>
                      </a:r>
                      <a:r>
                        <a:rPr lang="en-US" sz="1600" u="none" strike="noStrike" dirty="0" err="1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endParaRPr lang="en-US" sz="1600" b="0" i="0" u="none" strike="noStrike" dirty="0">
                        <a:solidFill>
                          <a:schemeClr val="accent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42477007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03)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{Blank Line}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38719827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04)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{Blank Line}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7937123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05)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{Blank Line}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30260023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06)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6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{Blank Line}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4687354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07)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int main(void)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20592345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08)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21432853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09)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float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fahrenheit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celsius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361960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10)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8132402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11)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("Enter Fahrenheit temperature: ");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5060344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12)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("%f", &amp;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fahrenheit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36525502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13)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28876278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14)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celsius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fahrenheit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32.0f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) * </a:t>
                      </a:r>
                      <a:r>
                        <a:rPr lang="en-US" sz="1600" u="none" strike="noStrike" dirty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</a:rPr>
                        <a:t>(5.0f / 9.0f)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41699629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15)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("Celsius equivalent is: %.1f\n", </a:t>
                      </a:r>
                      <a:r>
                        <a:rPr lang="en-US" sz="1600" u="none" strike="noStrike" dirty="0" err="1">
                          <a:effectLst/>
                          <a:latin typeface="Consolas" panose="020B0609020204030204" pitchFamily="49" charset="0"/>
                        </a:rPr>
                        <a:t>celsius</a:t>
                      </a:r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214447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16)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9780916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17)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return 0;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436006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18)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8336" marR="8336" marT="8336" marB="0" anchor="ctr"/>
                </a:tc>
                <a:extLst>
                  <a:ext uri="{0D108BD9-81ED-4DB2-BD59-A6C34878D82A}">
                    <a16:rowId xmlns:a16="http://schemas.microsoft.com/office/drawing/2014/main" val="1313692023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B0A6980E-34D7-4319-AD07-4DC921413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96"/>
          <a:stretch/>
        </p:blipFill>
        <p:spPr>
          <a:xfrm>
            <a:off x="6900787" y="432929"/>
            <a:ext cx="5178573" cy="4174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C8E3458-00BF-4FC1-9F2B-33E2B664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11" y="319088"/>
            <a:ext cx="10377578" cy="426085"/>
          </a:xfrm>
        </p:spPr>
        <p:txBody>
          <a:bodyPr numCol="2">
            <a:no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After preprocess:</a:t>
            </a:r>
          </a:p>
          <a:p>
            <a:pPr>
              <a:lnSpc>
                <a:spcPct val="70000"/>
              </a:lnSpc>
              <a:buNone/>
            </a:pPr>
            <a:endParaRPr lang="en-US" altLang="zh-TW" sz="1800" dirty="0"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51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492AD29-E4E0-46BA-BD92-5C8E76A96C84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defined</a:t>
            </a:r>
            <a:r>
              <a:rPr lang="en-US" altLang="zh-TW" dirty="0">
                <a:ea typeface="新細明體" panose="02020500000000000000" pitchFamily="18" charset="-120"/>
              </a:rPr>
              <a:t> Operator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sz="2600" dirty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defined(DEBUG)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endParaRPr lang="en-US" altLang="zh-TW" sz="2000" dirty="0">
              <a:solidFill>
                <a:schemeClr val="accent1"/>
              </a:solidFill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600" dirty="0">
                <a:ea typeface="新細明體" panose="02020500000000000000" pitchFamily="18" charset="-120"/>
              </a:rPr>
              <a:t>The lines between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sz="2600" dirty="0">
                <a:ea typeface="新細明體" panose="02020500000000000000" pitchFamily="18" charset="-120"/>
              </a:rPr>
              <a:t> and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6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r>
              <a:rPr lang="en-US" altLang="zh-TW" sz="2600" dirty="0">
                <a:ea typeface="新細明體" panose="02020500000000000000" pitchFamily="18" charset="-120"/>
              </a:rPr>
              <a:t> will be included only if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  <a:r>
              <a:rPr lang="en-US" altLang="zh-TW" sz="2600" dirty="0">
                <a:ea typeface="新細明體" panose="02020500000000000000" pitchFamily="18" charset="-120"/>
              </a:rPr>
              <a:t> is defined as a macro.</a:t>
            </a:r>
          </a:p>
          <a:p>
            <a:pPr>
              <a:lnSpc>
                <a:spcPct val="120000"/>
              </a:lnSpc>
            </a:pPr>
            <a:r>
              <a:rPr lang="en-US" altLang="zh-TW" sz="2600" dirty="0">
                <a:ea typeface="新細明體" panose="02020500000000000000" pitchFamily="18" charset="-120"/>
              </a:rPr>
              <a:t>The parentheses around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  <a:r>
              <a:rPr lang="en-US" altLang="zh-TW" sz="2600" dirty="0">
                <a:ea typeface="新細明體" panose="02020500000000000000" pitchFamily="18" charset="-120"/>
              </a:rPr>
              <a:t> aren’t required: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defined DEBUG</a:t>
            </a:r>
          </a:p>
          <a:p>
            <a:pPr>
              <a:lnSpc>
                <a:spcPct val="120000"/>
              </a:lnSpc>
            </a:pPr>
            <a:r>
              <a:rPr lang="en-US" altLang="zh-TW" sz="2600" dirty="0">
                <a:ea typeface="新細明體" panose="02020500000000000000" pitchFamily="18" charset="-120"/>
              </a:rPr>
              <a:t>It’s not necessary to give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DEBUG</a:t>
            </a:r>
            <a:r>
              <a:rPr lang="en-US" altLang="zh-TW" sz="2600" dirty="0">
                <a:ea typeface="新細明體" panose="02020500000000000000" pitchFamily="18" charset="-120"/>
              </a:rPr>
              <a:t> a value: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DEBUG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954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3703C9-4928-49A6-89AE-7116EA6FE05B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#ifdef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dirty="0">
                <a:ea typeface="新細明體" panose="02020500000000000000" pitchFamily="18" charset="-120"/>
              </a:rPr>
              <a:t> Directives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ifdef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directive tests whether an identifier is currently defined as a macro: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ifdef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identifier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The effect is the </a:t>
            </a:r>
            <a:r>
              <a:rPr lang="en-US" altLang="zh-TW" b="1" dirty="0">
                <a:effectLst/>
                <a:ea typeface="新細明體" panose="02020500000000000000" pitchFamily="18" charset="-120"/>
              </a:rPr>
              <a:t>same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as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defined(</a:t>
            </a:r>
            <a:r>
              <a:rPr lang="en-US" altLang="zh-TW" sz="24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identifier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directive tests whether an identifier is </a:t>
            </a:r>
            <a:r>
              <a:rPr lang="en-US" altLang="zh-TW" i="1" dirty="0">
                <a:effectLst/>
                <a:ea typeface="新細明體" panose="02020500000000000000" pitchFamily="18" charset="-120"/>
              </a:rPr>
              <a:t>not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currently defined as a macro:</a:t>
            </a:r>
            <a:endParaRPr lang="en-US" altLang="zh-TW" dirty="0">
              <a:solidFill>
                <a:srgbClr val="000000"/>
              </a:solidFill>
              <a:effectLst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#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ifndef</a:t>
            </a:r>
            <a:r>
              <a:rPr lang="en-US" altLang="zh-TW" sz="24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 identifier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The effect is the same as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!defined(</a:t>
            </a:r>
            <a:r>
              <a:rPr lang="en-US" altLang="zh-TW" sz="24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identifier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Preprocessor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331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#else</a:t>
            </a:r>
            <a:r>
              <a:rPr lang="en-US" altLang="zh-TW" dirty="0">
                <a:ea typeface="新細明體" panose="02020500000000000000" pitchFamily="18" charset="-120"/>
              </a:rPr>
              <a:t> Directives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6AEBFF-F429-464C-9DA8-5386B5B1E3E2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BCA1B7-A4A8-4FB9-915C-9C5239739B3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9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#ifdef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dirty="0">
                <a:ea typeface="新細明體" panose="02020500000000000000" pitchFamily="18" charset="-120"/>
              </a:rPr>
              <a:t> blocks can be nested just like ordinary 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 statements.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nesting occurs, it’s a good idea to use an increasing amount of indentation as the level of nesting grows.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programmers put a comment on each closing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#endif</a:t>
            </a:r>
            <a:r>
              <a:rPr lang="en-US" altLang="zh-TW" dirty="0">
                <a:ea typeface="新細明體" panose="02020500000000000000" pitchFamily="18" charset="-120"/>
              </a:rPr>
              <a:t> to indicate what condition the matching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tests: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DEBUG</a:t>
            </a:r>
          </a:p>
          <a:p>
            <a:pPr>
              <a:spcBef>
                <a:spcPts val="4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#endif 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 DEBUG */</a:t>
            </a:r>
          </a:p>
        </p:txBody>
      </p:sp>
    </p:spTree>
    <p:extLst>
      <p:ext uri="{BB962C8B-B14F-4D97-AF65-F5344CB8AC3E}">
        <p14:creationId xmlns:p14="http://schemas.microsoft.com/office/powerpoint/2010/main" val="32874352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#else</a:t>
            </a:r>
            <a:r>
              <a:rPr lang="en-US" altLang="zh-TW" dirty="0">
                <a:ea typeface="新細明體" panose="02020500000000000000" pitchFamily="18" charset="-120"/>
              </a:rPr>
              <a:t> Directives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D65A59-DFE7-4EF4-B7C9-103507BE5A96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B04A6-77BA-4675-8D44-F08F4F55887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9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6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and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#else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can be used in conjunction with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,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#ifdef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, or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6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to test a series of conditions: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 </a:t>
            </a:r>
            <a:r>
              <a:rPr lang="en-US" altLang="zh-TW" sz="2000" b="1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expr1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Lines to be included if expr1 is nonzero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0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0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expr2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Lines to be included if expr1 is zero but expr2 is nonzero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#else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	Lines to be included otherwise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#endif</a:t>
            </a:r>
          </a:p>
          <a:p>
            <a:r>
              <a:rPr lang="en-US" altLang="zh-TW" sz="2600" dirty="0">
                <a:effectLst/>
                <a:ea typeface="新細明體" panose="02020500000000000000" pitchFamily="18" charset="-120"/>
              </a:rPr>
              <a:t>Any number of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6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directives</a:t>
            </a:r>
            <a:r>
              <a:rPr lang="en-US" altLang="zh-TW" sz="2600" dirty="0">
                <a:ea typeface="新細明體" panose="02020500000000000000" pitchFamily="18" charset="-120"/>
                <a:cs typeface="Courier New" panose="02070309020205020404" pitchFamily="49" charset="0"/>
              </a:rPr>
              <a:t> - 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but at most one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#else</a:t>
            </a:r>
            <a:r>
              <a:rPr lang="en-US" altLang="zh-TW" sz="2600" dirty="0">
                <a:effectLst/>
                <a:ea typeface="新細明體" panose="02020500000000000000" pitchFamily="18" charset="-120"/>
                <a:cs typeface="Courier New" panose="02070309020205020404" pitchFamily="49" charset="0"/>
              </a:rPr>
              <a:t> - 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may appear between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 and </a:t>
            </a:r>
            <a:r>
              <a:rPr lang="en-US" altLang="zh-TW" sz="26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#endif</a:t>
            </a:r>
            <a:r>
              <a:rPr lang="en-US" altLang="zh-TW" sz="2600" dirty="0">
                <a:effectLst/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6638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7807692-68A6-4CCD-B924-EF37AED4B96A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Uses of Conditional Compilation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017154" cy="4895851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Conditional compilation has other uses besides debugging.</a:t>
            </a:r>
          </a:p>
          <a:p>
            <a:r>
              <a:rPr lang="en-US" altLang="zh-TW" sz="2600" b="1" dirty="0">
                <a:ea typeface="新細明體" panose="02020500000000000000" pitchFamily="18" charset="-120"/>
              </a:rPr>
              <a:t>Writing programs that are portable to several machines or operating systems.</a:t>
            </a:r>
          </a:p>
          <a:p>
            <a:pPr>
              <a:buFontTx/>
              <a:buNone/>
            </a:pPr>
            <a:r>
              <a:rPr lang="en-US" altLang="zh-TW" sz="2600" dirty="0">
                <a:ea typeface="新細明體" panose="02020500000000000000" pitchFamily="18" charset="-120"/>
              </a:rPr>
              <a:t>	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defined(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WIN32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defined(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MAC_OS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defined(</a:t>
            </a:r>
            <a:r>
              <a:rPr lang="en-US" altLang="zh-TW" sz="2400" b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LINUX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296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3898086-DA96-44EA-8DE0-1EAAF5DF45EB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Uses of Conditional Compilation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sz="2600" b="1" dirty="0">
                <a:ea typeface="新細明體" panose="02020500000000000000" pitchFamily="18" charset="-120"/>
              </a:rPr>
              <a:t>Writing programs that can be compiled with different compilers.</a:t>
            </a:r>
          </a:p>
          <a:p>
            <a:pPr>
              <a:buFontTx/>
              <a:buNone/>
            </a:pPr>
            <a:r>
              <a:rPr lang="en-US" altLang="zh-TW" sz="2600" dirty="0">
                <a:ea typeface="新細明體" panose="02020500000000000000" pitchFamily="18" charset="-120"/>
              </a:rPr>
              <a:t>	An example that uses 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__STDC__</a:t>
            </a:r>
            <a:r>
              <a:rPr lang="en-US" altLang="zh-TW" sz="2600" dirty="0">
                <a:ea typeface="新細明體" panose="02020500000000000000" pitchFamily="18" charset="-120"/>
              </a:rPr>
              <a:t> macro: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__STDC__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i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Function prototypes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#else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400" i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Old-style function declarations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#endif</a:t>
            </a:r>
          </a:p>
          <a:p>
            <a:pPr>
              <a:buFontTx/>
              <a:buNone/>
            </a:pPr>
            <a:r>
              <a:rPr lang="en-US" altLang="zh-TW" sz="2600" dirty="0">
                <a:solidFill>
                  <a:srgbClr val="000000"/>
                </a:solidFill>
                <a:ea typeface="新細明體" panose="02020500000000000000" pitchFamily="18" charset="-120"/>
              </a:rPr>
              <a:t>	If the compiler does not </a:t>
            </a:r>
            <a:r>
              <a:rPr lang="en-US" altLang="zh-TW" sz="2600" dirty="0">
                <a:ea typeface="新細明體" panose="02020500000000000000" pitchFamily="18" charset="-120"/>
              </a:rPr>
              <a:t>conform to the C standard</a:t>
            </a:r>
            <a:r>
              <a:rPr lang="en-US" altLang="zh-TW" sz="2600" dirty="0">
                <a:solidFill>
                  <a:srgbClr val="000000"/>
                </a:solidFill>
                <a:ea typeface="新細明體" panose="02020500000000000000" pitchFamily="18" charset="-120"/>
              </a:rPr>
              <a:t>, old-style function declarations are used instead of function prototypes.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97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Uses of Conditional Compilation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ffectLst/>
                <a:ea typeface="新細明體" panose="02020500000000000000" pitchFamily="18" charset="-120"/>
              </a:rPr>
              <a:t>Providing a default definition for a macro.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Conditional compilation makes it possible to check whether a macro is currently defined and, if not, give it a default definition: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ifndef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BUFFER_SIZE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#define BUFFER_SIZE 256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endParaRPr lang="en-US" altLang="zh-TW" dirty="0">
              <a:solidFill>
                <a:schemeClr val="accent1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032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Uses of Conditional Compilation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a typeface="新細明體" panose="02020500000000000000" pitchFamily="18" charset="-120"/>
              </a:rPr>
              <a:t>Temporarily disabling code that contains comments.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A </a:t>
            </a:r>
            <a:r>
              <a:rPr lang="en-US" altLang="zh-TW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…</a:t>
            </a:r>
            <a:r>
              <a:rPr lang="en-US" altLang="zh-TW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  <a:r>
              <a:rPr lang="en-US" altLang="zh-TW" dirty="0">
                <a:ea typeface="新細明體" panose="02020500000000000000" pitchFamily="18" charset="-120"/>
              </a:rPr>
              <a:t> comment can’t be used to </a:t>
            </a:r>
            <a:r>
              <a:rPr lang="en-US" altLang="zh-TW" b="1" dirty="0">
                <a:ea typeface="新細明體" panose="02020500000000000000" pitchFamily="18" charset="-120"/>
              </a:rPr>
              <a:t>“comment out”</a:t>
            </a:r>
            <a:r>
              <a:rPr lang="en-US" altLang="zh-TW" dirty="0">
                <a:ea typeface="新細明體" panose="02020500000000000000" pitchFamily="18" charset="-120"/>
              </a:rPr>
              <a:t> code that already contains </a:t>
            </a:r>
            <a:r>
              <a:rPr lang="en-US" altLang="zh-TW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/*</a:t>
            </a:r>
            <a:r>
              <a:rPr lang="en-US" altLang="zh-TW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…</a:t>
            </a:r>
            <a:r>
              <a:rPr lang="en-US" altLang="zh-TW" dirty="0">
                <a:solidFill>
                  <a:schemeClr val="accent6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*/</a:t>
            </a:r>
            <a:r>
              <a:rPr lang="en-US" altLang="zh-TW" dirty="0">
                <a:ea typeface="新細明體" panose="02020500000000000000" pitchFamily="18" charset="-120"/>
              </a:rPr>
              <a:t> comments.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An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dirty="0">
                <a:ea typeface="新細明體" panose="02020500000000000000" pitchFamily="18" charset="-120"/>
              </a:rPr>
              <a:t> directive can be used instead: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i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	Lines containing comments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endif</a:t>
            </a:r>
            <a:endParaRPr lang="en-US" altLang="zh-TW" dirty="0">
              <a:solidFill>
                <a:schemeClr val="accent1"/>
              </a:solidFill>
              <a:latin typeface="Consolas" panose="020B06090202040302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2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Uses of Conditional Compilation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Chapter 15 discusses another common use of conditional compilation: protecting header files against multiple inclusion.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632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3BD8581-0D0E-433F-8DAC-4920820BF3D7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89</a:t>
            </a:fld>
            <a:endParaRPr 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BCDCD1B-EE71-4D76-85DA-F3BEBBFAD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10594"/>
              </p:ext>
            </p:extLst>
          </p:nvPr>
        </p:nvGraphicFramePr>
        <p:xfrm>
          <a:off x="190500" y="623640"/>
          <a:ext cx="5905500" cy="561072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452679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64442544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01)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#if DLEVEL &gt; 5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616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02)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#define SIGNAL  1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28509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03)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#if STACKUSE == 1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9476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04)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    #define STACK   200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47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05)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#else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465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06)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    #define STACK   100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42607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07)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#endif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3186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08)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#else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8215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09)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#define SIGNAL  0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9388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#if STACKUSE == 1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7597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    #define STACK   100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55271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#else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56879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    #define STACK   50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579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#endif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4294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15)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#endif  </a:t>
                      </a:r>
                    </a:p>
                  </a:txBody>
                  <a:tcPr marL="8288" marR="8288" marT="8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55087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6CB0AD-668A-463A-AAB5-56495503B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0766"/>
              </p:ext>
            </p:extLst>
          </p:nvPr>
        </p:nvGraphicFramePr>
        <p:xfrm>
          <a:off x="6096000" y="623640"/>
          <a:ext cx="5702300" cy="351472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4203498232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72567408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#if DLEVEL == 0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36446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#define STACK 0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94496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#elif DLEVEL == 1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89557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#define STACK 100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85695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#elif DLEVEL &gt; 5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03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display(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debugptr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);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4295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#else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4454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    #define STACK 200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8252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#endif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6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6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How the Preprocessor Works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 preprocessor does a bit more than just execute directives.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particular, it replaces each comment with a single space character.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Some preprocessors go further and remove unnecessary white-space characters, including spaces and tabs at the beginning of indented lines.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30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Miscellaneous Directives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a typeface="新細明體" panose="02020500000000000000" pitchFamily="18" charset="-120"/>
              </a:rPr>
              <a:t> directives are more specialized than the ones we’ve already examined.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These directives are used much less frequently.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927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Form of the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directive: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#error </a:t>
            </a:r>
            <a:r>
              <a:rPr lang="en-US" altLang="zh-TW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message</a:t>
            </a:r>
          </a:p>
          <a:p>
            <a:pPr>
              <a:buFontTx/>
              <a:buNone/>
            </a:pPr>
            <a:r>
              <a:rPr lang="en-US" altLang="zh-TW" dirty="0">
                <a:effectLst/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message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is any sequence of tokens.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If the preprocessor encounters an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directive, it prints an error message which must include </a:t>
            </a:r>
            <a:r>
              <a:rPr lang="en-US" altLang="zh-TW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message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If an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directive is processed, some compilers immediately </a:t>
            </a:r>
            <a:r>
              <a:rPr lang="en-US" altLang="zh-TW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terminate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compilation without attempting to find other errors.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025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a typeface="新細明體" panose="02020500000000000000" pitchFamily="18" charset="-120"/>
              </a:rPr>
              <a:t> directives are frequently used in conjunction with conditional compilation.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 that uses an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a typeface="新細明體" panose="02020500000000000000" pitchFamily="18" charset="-120"/>
              </a:rPr>
              <a:t> directive to test the maximum value of 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type: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INT_MAX &lt; 100000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#error int type is too small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131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dirty="0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3BF7F1-48AF-434F-BF54-253D687CFC79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6EA61A-A276-4DC0-A6E5-0FD6F588C25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#error</a:t>
            </a:r>
            <a:r>
              <a:rPr lang="en-US" altLang="zh-TW" sz="2400" dirty="0">
                <a:ea typeface="新細明體" panose="02020500000000000000" pitchFamily="18" charset="-120"/>
              </a:rPr>
              <a:t> directive is often found in the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#else</a:t>
            </a:r>
            <a:r>
              <a:rPr lang="en-US" altLang="zh-TW" sz="2400" dirty="0">
                <a:ea typeface="新細明體" panose="02020500000000000000" pitchFamily="18" charset="-120"/>
              </a:rPr>
              <a:t> part of an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#if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#else</a:t>
            </a:r>
            <a:r>
              <a:rPr lang="en-US" altLang="zh-TW" sz="2400" dirty="0">
                <a:ea typeface="新細明體" panose="02020500000000000000" pitchFamily="18" charset="-120"/>
              </a:rPr>
              <a:t> series: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#if defined(WIN32)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defined(MAC_OS)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</a:t>
            </a:r>
            <a:r>
              <a:rPr lang="en-US" altLang="zh-TW" sz="20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defined(LINUX)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#else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#error No operating system specified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#endif</a:t>
            </a:r>
          </a:p>
        </p:txBody>
      </p:sp>
    </p:spTree>
    <p:extLst>
      <p:ext uri="{BB962C8B-B14F-4D97-AF65-F5344CB8AC3E}">
        <p14:creationId xmlns:p14="http://schemas.microsoft.com/office/powerpoint/2010/main" val="36122473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90B3F8D-05A3-40DF-8581-E10636453F5F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dirty="0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sz="2600" dirty="0">
                <a:ea typeface="新細明體" panose="02020500000000000000" pitchFamily="18" charset="-120"/>
              </a:rPr>
              <a:t> directive is used to alter the way program lines are numbered.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First form of 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sz="2600" dirty="0">
                <a:ea typeface="新細明體" panose="02020500000000000000" pitchFamily="18" charset="-120"/>
              </a:rPr>
              <a:t> directive: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#line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</a:p>
          <a:p>
            <a:pPr>
              <a:buFontTx/>
              <a:buNone/>
            </a:pPr>
            <a:r>
              <a:rPr lang="en-US" altLang="zh-TW" sz="2600" dirty="0">
                <a:ea typeface="新細明體" panose="02020500000000000000" pitchFamily="18" charset="-120"/>
              </a:rPr>
              <a:t>	Subsequent lines in the program will be numbered n, n + 1, n + 2, and so forth.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Second form of the </a:t>
            </a:r>
            <a:r>
              <a:rPr lang="en-US" altLang="zh-TW" sz="2600" dirty="0"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sz="2600" dirty="0">
                <a:ea typeface="新細明體" panose="02020500000000000000" pitchFamily="18" charset="-120"/>
              </a:rPr>
              <a:t> directive: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#line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"</a:t>
            </a:r>
            <a:r>
              <a:rPr lang="en-US" altLang="zh-TW" sz="2400" i="1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file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  <a:endParaRPr lang="en-US" altLang="zh-TW" sz="2400" dirty="0">
              <a:solidFill>
                <a:schemeClr val="accent1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sz="2600" dirty="0">
                <a:ea typeface="新細明體" panose="02020500000000000000" pitchFamily="18" charset="-120"/>
              </a:rPr>
              <a:t>	Subsequent lines are assumed to come from file, with line numbers starting at n.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856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520E4A9-514D-444B-BF2F-1BD254AA74E5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dirty="0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panose="02020500000000000000" pitchFamily="18" charset="-120"/>
              </a:rPr>
              <a:t>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sz="2600" dirty="0">
                <a:ea typeface="新細明體" panose="02020500000000000000" pitchFamily="18" charset="-120"/>
              </a:rPr>
              <a:t> directive changes the value of 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__LINE__</a:t>
            </a:r>
            <a:r>
              <a:rPr lang="en-US" altLang="zh-TW" sz="2600" dirty="0">
                <a:ea typeface="新細明體" panose="02020500000000000000" pitchFamily="18" charset="-120"/>
              </a:rPr>
              <a:t> macro (and possibly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__FILE__</a:t>
            </a:r>
            <a:r>
              <a:rPr lang="en-US" altLang="zh-TW" sz="2600" dirty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Most compilers will use the information from 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sz="2600" dirty="0">
                <a:ea typeface="新細明體" panose="02020500000000000000" pitchFamily="18" charset="-120"/>
              </a:rPr>
              <a:t> directive when generating error messages.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Suppose that the following directive appears at the beginning of </a:t>
            </a:r>
            <a:r>
              <a:rPr lang="en-US" altLang="zh-TW" sz="26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 sz="2600" dirty="0">
                <a:ea typeface="新細明體" panose="02020500000000000000" pitchFamily="18" charset="-120"/>
              </a:rPr>
              <a:t>: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sz="22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#line 10 "</a:t>
            </a:r>
            <a:r>
              <a:rPr lang="en-US" altLang="zh-TW" sz="22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bar.c</a:t>
            </a:r>
            <a:r>
              <a:rPr lang="en-US" altLang="zh-TW" sz="22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en-US" altLang="zh-TW" sz="2600" dirty="0">
                <a:ea typeface="新細明體" panose="02020500000000000000" pitchFamily="18" charset="-120"/>
              </a:rPr>
              <a:t>	If the compiler detects an error on line 5 of </a:t>
            </a:r>
            <a:r>
              <a:rPr lang="en-US" altLang="zh-TW" sz="26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foo.c</a:t>
            </a:r>
            <a:r>
              <a:rPr lang="en-US" altLang="zh-TW" sz="2600" dirty="0">
                <a:ea typeface="新細明體" panose="02020500000000000000" pitchFamily="18" charset="-120"/>
              </a:rPr>
              <a:t>, the message will refer to </a:t>
            </a:r>
            <a:r>
              <a:rPr lang="en-US" altLang="zh-TW" sz="2600" b="1" dirty="0">
                <a:ea typeface="新細明體" panose="02020500000000000000" pitchFamily="18" charset="-120"/>
              </a:rPr>
              <a:t>line 10</a:t>
            </a:r>
            <a:r>
              <a:rPr lang="en-US" altLang="zh-TW" sz="2600" dirty="0">
                <a:ea typeface="新細明體" panose="02020500000000000000" pitchFamily="18" charset="-120"/>
              </a:rPr>
              <a:t> of file </a:t>
            </a:r>
            <a:r>
              <a:rPr lang="en-US" altLang="zh-TW" sz="2600" b="1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bar.c</a:t>
            </a:r>
            <a:r>
              <a:rPr lang="en-US" altLang="zh-TW" sz="26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600" dirty="0">
                <a:ea typeface="新細明體" panose="02020500000000000000" pitchFamily="18" charset="-120"/>
              </a:rPr>
              <a:t>The </a:t>
            </a:r>
            <a:r>
              <a:rPr lang="en-US" altLang="zh-TW" sz="26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#line</a:t>
            </a:r>
            <a:r>
              <a:rPr lang="en-US" altLang="zh-TW" sz="2600" dirty="0">
                <a:ea typeface="新細明體" panose="02020500000000000000" pitchFamily="18" charset="-120"/>
              </a:rPr>
              <a:t> directive is used primarily by programs that generate C code as output.</a:t>
            </a:r>
          </a:p>
          <a:p>
            <a:pPr>
              <a:buFontTx/>
              <a:buNone/>
            </a:pPr>
            <a:endParaRPr lang="en-US" altLang="zh-TW" sz="2600" dirty="0"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67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#line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</a:rPr>
              <a:t>314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 "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</a:rPr>
              <a:t>pi.c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("line=%d file=%s\n",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</a:rPr>
              <a:t>__LINE__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, __FILE__);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/>
              <a:t>Generates the 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/>
              <a:t> function: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("line=%d file=%s\n", </a:t>
            </a:r>
            <a:r>
              <a:rPr lang="en-US" altLang="zh-TW" b="1" dirty="0">
                <a:solidFill>
                  <a:schemeClr val="accent1"/>
                </a:solidFill>
                <a:latin typeface="Consolas" panose="020B0609020204030204" pitchFamily="49" charset="0"/>
              </a:rPr>
              <a:t>314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, "</a:t>
            </a:r>
            <a:r>
              <a:rPr lang="en-US" altLang="zh-TW" dirty="0" err="1">
                <a:solidFill>
                  <a:schemeClr val="accent1"/>
                </a:solidFill>
                <a:latin typeface="Consolas" panose="020B0609020204030204" pitchFamily="49" charset="0"/>
              </a:rPr>
              <a:t>pi.c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");</a:t>
            </a:r>
            <a:endParaRPr lang="zh-TW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995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F5F180A-D797-42EC-B9D8-ADCCB6ED2FC4}"/>
              </a:ext>
            </a:extLst>
          </p:cNvPr>
          <p:cNvSpPr/>
          <p:nvPr/>
        </p:nvSpPr>
        <p:spPr>
          <a:xfrm>
            <a:off x="346842" y="5747957"/>
            <a:ext cx="2585544" cy="97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dirty="0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The most famous example is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yacc</a:t>
            </a:r>
            <a:r>
              <a:rPr lang="en-US" altLang="zh-TW" sz="2400" dirty="0">
                <a:ea typeface="新細明體" panose="02020500000000000000" pitchFamily="18" charset="-120"/>
              </a:rPr>
              <a:t> (Yet Another Compiler-Compiler), a UNIX utility that automatically generates part of a compiler.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programmer prepares a file that contains information for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yacc</a:t>
            </a:r>
            <a:r>
              <a:rPr lang="en-US" altLang="zh-TW" sz="2400" dirty="0">
                <a:ea typeface="新細明體" panose="02020500000000000000" pitchFamily="18" charset="-120"/>
              </a:rPr>
              <a:t> as well as fragments of C code.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From this file,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yacc</a:t>
            </a:r>
            <a:r>
              <a:rPr lang="en-US" altLang="zh-TW" sz="2400" dirty="0">
                <a:ea typeface="新細明體" panose="02020500000000000000" pitchFamily="18" charset="-120"/>
              </a:rPr>
              <a:t> generates a C program,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y.tab.c</a:t>
            </a:r>
            <a:r>
              <a:rPr lang="en-US" altLang="zh-TW" sz="2400" dirty="0">
                <a:ea typeface="新細明體" panose="02020500000000000000" pitchFamily="18" charset="-120"/>
              </a:rPr>
              <a:t>, that incorporates the code supplied by the programmer.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By inserting </a:t>
            </a:r>
            <a:r>
              <a:rPr lang="en-US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#line</a:t>
            </a:r>
            <a:r>
              <a:rPr lang="en-US" altLang="zh-TW" sz="2400" dirty="0">
                <a:ea typeface="新細明體" panose="02020500000000000000" pitchFamily="18" charset="-120"/>
              </a:rPr>
              <a:t> directives,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yacc</a:t>
            </a:r>
            <a:r>
              <a:rPr lang="en-US" altLang="zh-TW" sz="2400" dirty="0">
                <a:ea typeface="新細明體" panose="02020500000000000000" pitchFamily="18" charset="-120"/>
              </a:rPr>
              <a:t> tricks the compiler into believing that the code comes from the original file.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Error messages produced during the compilation of </a:t>
            </a:r>
            <a:r>
              <a:rPr lang="en-US" altLang="zh-TW" sz="2400" dirty="0" err="1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y.tab.c</a:t>
            </a:r>
            <a:r>
              <a:rPr lang="en-US" altLang="zh-TW" sz="2400" dirty="0">
                <a:ea typeface="新細明體" panose="02020500000000000000" pitchFamily="18" charset="-120"/>
              </a:rPr>
              <a:t> will refer to lines in the original file.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259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49E37B-D0A7-4070-8742-5DA8C3C85C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Adobe 楷体 Std R" panose="020204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directive provides a way to request special behavior from the </a:t>
            </a:r>
            <a:r>
              <a:rPr lang="en-US" altLang="zh-TW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compiler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ffectLst/>
                <a:ea typeface="新細明體" panose="02020500000000000000" pitchFamily="18" charset="-120"/>
              </a:rPr>
              <a:t>Form of a </a:t>
            </a:r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directive:</a:t>
            </a:r>
          </a:p>
          <a:p>
            <a:pPr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#pragma </a:t>
            </a:r>
            <a:r>
              <a:rPr lang="en-US" altLang="zh-TW" sz="2400" i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</a:rPr>
              <a:t>tokens</a:t>
            </a:r>
          </a:p>
          <a:p>
            <a:r>
              <a:rPr lang="en-US" altLang="zh-TW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 directives can be very simple (a single</a:t>
            </a:r>
            <a:r>
              <a:rPr lang="zh-TW" altLang="en-US" dirty="0">
                <a:effectLst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ffectLst/>
                <a:ea typeface="新細明體" panose="02020500000000000000" pitchFamily="18" charset="-120"/>
              </a:rPr>
              <a:t>token) or </a:t>
            </a:r>
            <a:br>
              <a:rPr lang="en-US" altLang="zh-TW" dirty="0">
                <a:effectLst/>
                <a:ea typeface="新細明體" panose="02020500000000000000" pitchFamily="18" charset="-120"/>
              </a:rPr>
            </a:br>
            <a:r>
              <a:rPr lang="en-US" altLang="zh-TW" dirty="0">
                <a:effectLst/>
                <a:ea typeface="新細明體" panose="02020500000000000000" pitchFamily="18" charset="-120"/>
              </a:rPr>
              <a:t>they can be much more elaborate:</a:t>
            </a:r>
          </a:p>
          <a:p>
            <a:pPr>
              <a:buNone/>
            </a:pP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#pragma data(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heap_size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=&gt; 1000, </a:t>
            </a:r>
            <a:r>
              <a:rPr lang="en-US" altLang="zh-TW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stack_size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=&gt; 2000)</a:t>
            </a:r>
          </a:p>
        </p:txBody>
      </p:sp>
    </p:spTree>
    <p:extLst>
      <p:ext uri="{BB962C8B-B14F-4D97-AF65-F5344CB8AC3E}">
        <p14:creationId xmlns:p14="http://schemas.microsoft.com/office/powerpoint/2010/main" val="27471054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a typeface="新細明體" panose="02020500000000000000" pitchFamily="18" charset="-120"/>
              </a:rPr>
              <a:t> Directive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set of commands that can appear in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a typeface="新細明體" panose="02020500000000000000" pitchFamily="18" charset="-120"/>
              </a:rPr>
              <a:t> directives is different for each compiler.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preprocessor must ignore any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a typeface="新細明體" panose="02020500000000000000" pitchFamily="18" charset="-120"/>
              </a:rPr>
              <a:t> directive that contains an unrecognized command; it’s not permitted to give an error message.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C89, there are no standard pragmas - they’re all implementation-defined.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C99 has three standard pragmas, all of which use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STDC</a:t>
            </a:r>
            <a:r>
              <a:rPr lang="en-US" altLang="zh-TW" dirty="0">
                <a:ea typeface="新細明體" panose="02020500000000000000" pitchFamily="18" charset="-120"/>
              </a:rPr>
              <a:t> as the first token following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#pragma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Preprocessor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69229"/>
      </p:ext>
    </p:extLst>
  </p:cSld>
  <p:clrMapOvr>
    <a:masterClrMapping/>
  </p:clrMapOvr>
</p:sld>
</file>

<file path=ppt/theme/theme1.xml><?xml version="1.0" encoding="utf-8"?>
<a:theme xmlns:a="http://schemas.openxmlformats.org/drawingml/2006/main" name="NT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ST" id="{E788F5F0-0CC0-423E-ACF6-8F36877D82F9}" vid="{EE128CC2-2CF0-4E77-B1CC-9BFAE2F642D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NTUST</Template>
  <TotalTime>4557</TotalTime>
  <Words>8320</Words>
  <Application>Microsoft Office PowerPoint</Application>
  <PresentationFormat>寬螢幕</PresentationFormat>
  <Paragraphs>1033</Paragraphs>
  <Slides>105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105</vt:i4>
      </vt:variant>
    </vt:vector>
  </HeadingPairs>
  <TitlesOfParts>
    <vt:vector size="114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Consolas</vt:lpstr>
      <vt:lpstr>Courier New</vt:lpstr>
      <vt:lpstr>NTUST</vt:lpstr>
      <vt:lpstr>Chapter 14</vt:lpstr>
      <vt:lpstr>Introduction</vt:lpstr>
      <vt:lpstr>How the Preprocessor Works</vt:lpstr>
      <vt:lpstr>How the Preprocessor Works</vt:lpstr>
      <vt:lpstr>How the Preprocessor Works</vt:lpstr>
      <vt:lpstr>How the Preprocessor Works</vt:lpstr>
      <vt:lpstr>PowerPoint 簡報</vt:lpstr>
      <vt:lpstr>PowerPoint 簡報</vt:lpstr>
      <vt:lpstr>How the Preprocessor Works</vt:lpstr>
      <vt:lpstr>How the Preprocessor Works</vt:lpstr>
      <vt:lpstr>How the Preprocessor Works</vt:lpstr>
      <vt:lpstr>How the Preprocessor Works</vt:lpstr>
      <vt:lpstr>Preprocessing Directives</vt:lpstr>
      <vt:lpstr>Preprocessing Directives</vt:lpstr>
      <vt:lpstr>Preprocessing Directives</vt:lpstr>
      <vt:lpstr>Preprocessing Directives</vt:lpstr>
      <vt:lpstr>Macro Definitions</vt:lpstr>
      <vt:lpstr>Macro Definitions</vt:lpstr>
      <vt:lpstr>Simple Macros</vt:lpstr>
      <vt:lpstr>Simple Macros</vt:lpstr>
      <vt:lpstr>Simple Macros</vt:lpstr>
      <vt:lpstr>Simple Macros</vt:lpstr>
      <vt:lpstr>Simple Macros</vt:lpstr>
      <vt:lpstr>Simple Macros</vt:lpstr>
      <vt:lpstr>Simple Macros</vt:lpstr>
      <vt:lpstr>Simple Macros</vt:lpstr>
      <vt:lpstr>Parameterized Macros</vt:lpstr>
      <vt:lpstr>Parameterized Macros</vt:lpstr>
      <vt:lpstr>Parameterized Macros</vt:lpstr>
      <vt:lpstr>Parameterized Macros</vt:lpstr>
      <vt:lpstr>Parameterized Macros</vt:lpstr>
      <vt:lpstr>Parameterized Macros - disadvantages</vt:lpstr>
      <vt:lpstr>Parameterized Macros - disadvantages</vt:lpstr>
      <vt:lpstr>Parameterized Macros - disadvantages</vt:lpstr>
      <vt:lpstr>Parameterized Macros - disadvantages</vt:lpstr>
      <vt:lpstr>Parameterized Macros</vt:lpstr>
      <vt:lpstr>The # Operator</vt:lpstr>
      <vt:lpstr>The # Operator</vt:lpstr>
      <vt:lpstr>The # Operator</vt:lpstr>
      <vt:lpstr>The ## Operator</vt:lpstr>
      <vt:lpstr>The ## Operator</vt:lpstr>
      <vt:lpstr>The ## Operator</vt:lpstr>
      <vt:lpstr>The ## Operator</vt:lpstr>
      <vt:lpstr>General Properties of Macros</vt:lpstr>
      <vt:lpstr>General Properties of Macros</vt:lpstr>
      <vt:lpstr>General Properties of Macros</vt:lpstr>
      <vt:lpstr>General Properties of Macros</vt:lpstr>
      <vt:lpstr>Parentheses in Macro Definitions</vt:lpstr>
      <vt:lpstr>Parentheses in Macro Definitions</vt:lpstr>
      <vt:lpstr>Parentheses in Macro Definitions</vt:lpstr>
      <vt:lpstr>Creating Longer Macros</vt:lpstr>
      <vt:lpstr>Creating Longer Macros</vt:lpstr>
      <vt:lpstr>Creating Longer Macros</vt:lpstr>
      <vt:lpstr>Creating Longer Macros</vt:lpstr>
      <vt:lpstr>Creating Longer Macros</vt:lpstr>
      <vt:lpstr>Predefined Macros</vt:lpstr>
      <vt:lpstr>Predefined Macros</vt:lpstr>
      <vt:lpstr>Predefined Macros</vt:lpstr>
      <vt:lpstr>Additional Predefined Macros in C99</vt:lpstr>
      <vt:lpstr>Additional Predefined Macros in C99</vt:lpstr>
      <vt:lpstr>Additional Predefined Macros in C99</vt:lpstr>
      <vt:lpstr>PowerPoint 簡報</vt:lpstr>
      <vt:lpstr>Empty Macro Arguments (C99)</vt:lpstr>
      <vt:lpstr>PowerPoint 簡報</vt:lpstr>
      <vt:lpstr>Empty Macro Arguments (C99)</vt:lpstr>
      <vt:lpstr>Empty Macro Arguments (C99)</vt:lpstr>
      <vt:lpstr>Empty Macro Arguments (C99)</vt:lpstr>
      <vt:lpstr>PowerPoint 簡報</vt:lpstr>
      <vt:lpstr>PowerPoint 簡報</vt:lpstr>
      <vt:lpstr>The __func__ Identifier (C99)</vt:lpstr>
      <vt:lpstr>The __func__ Identifier (C99)</vt:lpstr>
      <vt:lpstr>PowerPoint 簡報</vt:lpstr>
      <vt:lpstr>Conditional Compilation</vt:lpstr>
      <vt:lpstr>The #if and #endif Directives</vt:lpstr>
      <vt:lpstr>The #if and #endif Directives</vt:lpstr>
      <vt:lpstr>The #if and #endif Directives</vt:lpstr>
      <vt:lpstr>The #if and #endif Directives</vt:lpstr>
      <vt:lpstr>The #if and #endif Directives</vt:lpstr>
      <vt:lpstr>The defined Operator</vt:lpstr>
      <vt:lpstr>The defined Operator</vt:lpstr>
      <vt:lpstr>The #ifdef and #ifndef Directives</vt:lpstr>
      <vt:lpstr>The #elif and #else Directives</vt:lpstr>
      <vt:lpstr>The #elif and #else Directives</vt:lpstr>
      <vt:lpstr>Uses of Conditional Compilation</vt:lpstr>
      <vt:lpstr>Uses of Conditional Compilation</vt:lpstr>
      <vt:lpstr>Uses of Conditional Compilation</vt:lpstr>
      <vt:lpstr>Uses of Conditional Compilation</vt:lpstr>
      <vt:lpstr>Uses of Conditional Compilation</vt:lpstr>
      <vt:lpstr>PowerPoint 簡報</vt:lpstr>
      <vt:lpstr>Miscellaneous Directives</vt:lpstr>
      <vt:lpstr>The #error Directive</vt:lpstr>
      <vt:lpstr>The #error Directive</vt:lpstr>
      <vt:lpstr>The #error Directive</vt:lpstr>
      <vt:lpstr>The #line Directive</vt:lpstr>
      <vt:lpstr>The #line Directive</vt:lpstr>
      <vt:lpstr>PowerPoint 簡報</vt:lpstr>
      <vt:lpstr>The #line Directive</vt:lpstr>
      <vt:lpstr>The #pragma Directive</vt:lpstr>
      <vt:lpstr>The #pragma Directive</vt:lpstr>
      <vt:lpstr>The _Pragma Operator (C99)</vt:lpstr>
      <vt:lpstr>The _Pragma Operator (C99)</vt:lpstr>
      <vt:lpstr>The _Pragma Operator (C99)</vt:lpstr>
      <vt:lpstr>The _Pragma Operator (C99)</vt:lpstr>
      <vt:lpstr>#pragma once // header file code</vt:lpstr>
      <vt:lpstr>#pragma warning (disable : 4018 )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twk</dc:creator>
  <cp:lastModifiedBy>CHC</cp:lastModifiedBy>
  <cp:revision>214</cp:revision>
  <dcterms:created xsi:type="dcterms:W3CDTF">2014-12-07T13:24:52Z</dcterms:created>
  <dcterms:modified xsi:type="dcterms:W3CDTF">2020-12-21T10:55:01Z</dcterms:modified>
</cp:coreProperties>
</file>