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41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412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411" r:id="rId40"/>
    <p:sldId id="320" r:id="rId41"/>
    <p:sldId id="321" r:id="rId42"/>
    <p:sldId id="322" r:id="rId43"/>
    <p:sldId id="323" r:id="rId44"/>
    <p:sldId id="41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41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417" r:id="rId94"/>
    <p:sldId id="416" r:id="rId95"/>
    <p:sldId id="372" r:id="rId96"/>
    <p:sldId id="425" r:id="rId97"/>
    <p:sldId id="373" r:id="rId98"/>
    <p:sldId id="374" r:id="rId99"/>
    <p:sldId id="375" r:id="rId100"/>
    <p:sldId id="376" r:id="rId101"/>
    <p:sldId id="415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6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418" r:id="rId123"/>
    <p:sldId id="419" r:id="rId124"/>
    <p:sldId id="420" r:id="rId125"/>
    <p:sldId id="421" r:id="rId126"/>
    <p:sldId id="422" r:id="rId127"/>
    <p:sldId id="423" r:id="rId128"/>
    <p:sldId id="424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作者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66" d="100"/>
          <a:sy n="66" d="100"/>
        </p:scale>
        <p:origin x="636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  <a:extLst/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  <a:extLst/>
          </a:lstStyle>
          <a:p>
            <a:fld id="{C238408C-6839-46EE-8131-EDA75C487F2E}" type="datetimeFigureOut">
              <a:rPr lang="zh-TW" altLang="en-US"/>
              <a:pPr/>
              <a:t>2019/12/24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  <a:extLst/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031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DD83-FFE6-4B3C-8056-C92C6E6D0FF7}" type="datetime1">
              <a:rPr lang="zh-TW" altLang="en-US" smtClean="0"/>
              <a:t>2019/12/24</a:t>
            </a:fld>
            <a:endParaRPr kumimoji="1"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Copyright © 2008 W. W. Norton &amp; Company. All rights reserved.</a:t>
            </a:r>
            <a:endParaRPr kumimoji="1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altLang="zh-TW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6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87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913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07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AA91-E1C0-46ED-A3E4-41E133CDF9F1}" type="datetime1">
              <a:rPr lang="zh-TW" altLang="en-US" smtClean="0"/>
              <a:t>2019/12/24</a:t>
            </a:fld>
            <a:endParaRPr kumimoji="1"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Copyright © 2008 W. W. Norton &amp; Company. All rights reserved.</a:t>
            </a:r>
            <a:endParaRPr kumimoji="1"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TW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095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E9B9-93C6-416C-A54E-2712E47AA6EF}" type="datetime1">
              <a:rPr lang="zh-TW" altLang="en-US" smtClean="0"/>
              <a:t>2019/12/24</a:t>
            </a:fld>
            <a:endParaRPr kumimoji="1"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Copyright © 2008 W. W. Norton &amp; Company. All rights reserved.</a:t>
            </a:r>
            <a:endParaRPr kumimoji="1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TW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809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5D6-058D-4EAC-A054-802A0E929798}" type="datetime1">
              <a:rPr lang="zh-TW" altLang="en-US" smtClean="0"/>
              <a:t>2019/12/24</a:t>
            </a:fld>
            <a:endParaRPr kumimoji="1"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Copyright © 2008 W. W. Norton &amp; Company. All rights reserved.</a:t>
            </a:r>
            <a:endParaRPr kumimoji="1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TW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04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ACC-C59D-4066-A8B8-4AFC8B2CEF93}" type="datetime1">
              <a:rPr lang="zh-TW" altLang="en-US" smtClean="0"/>
              <a:t>2019/12/24</a:t>
            </a:fld>
            <a:endParaRPr kumimoji="1"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Copyright © 2008 W. W. Norton &amp; Company. All rights reserved.</a:t>
            </a:r>
            <a:endParaRPr kumimoji="1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TW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010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651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0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1548EA-635A-45A0-B380-D2854F680DC1}"/>
              </a:ext>
            </a:extLst>
          </p:cNvPr>
          <p:cNvSpPr txBox="1"/>
          <p:nvPr userDrawn="1"/>
        </p:nvSpPr>
        <p:spPr>
          <a:xfrm>
            <a:off x="443127" y="6383896"/>
            <a:ext cx="87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			Advanced Uses of Pointers		</a:t>
            </a:r>
            <a:fld id="{81DCF7AA-68BA-4609-BE8A-9B1D6FF310DB}" type="slidenum">
              <a:rPr lang="en-US" altLang="zh-TW" sz="1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81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575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18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87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2086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4102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382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673-5013-42DB-8C56-B284F454E024}" type="datetime1">
              <a:rPr kumimoji="1" lang="zh-TW" altLang="en-US" smtClean="0">
                <a:solidFill>
                  <a:schemeClr val="tx2"/>
                </a:solidFill>
              </a:rPr>
              <a:t>2019/12/24</a:t>
            </a:fld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kumimoji="1" lang="en-US" altLang="zh-TW" sz="1100">
                <a:solidFill>
                  <a:schemeClr val="tx2"/>
                </a:solidFill>
              </a:rPr>
              <a:t>Copyright © 2008 W. W. Norton &amp; Company. All rights reserved.</a:t>
            </a:r>
            <a:endParaRPr kumimoji="1" lang="zh-TW" altLang="en-US" sz="110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kumimoji="1" lang="en-US" altLang="zh-TW" sz="1200" smtClean="0">
                <a:solidFill>
                  <a:schemeClr val="tx2"/>
                </a:solidFill>
              </a:rPr>
              <a:pPr algn="l"/>
              <a:t>‹#›</a:t>
            </a:fld>
            <a:endParaRPr kumimoji="1" lang="zh-TW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5/12/cc-dynamic-2d-arrays-in-c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Chapter 17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panose="020B0604020202020204" pitchFamily="34" charset="0"/>
                <a:ea typeface="新細明體" panose="02020500000000000000" pitchFamily="18" charset="-120"/>
              </a:rPr>
              <a:t>Advanced Uses of Pointers</a:t>
            </a: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3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</a:t>
            </a:r>
            <a:r>
              <a:rPr lang="en-US" altLang="zh-TW" sz="3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 dirty="0">
                <a:ea typeface="新細明體" panose="02020500000000000000" pitchFamily="18" charset="-120"/>
              </a:rPr>
              <a:t> to Allocate Memory for a String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135560" y="692696"/>
            <a:ext cx="8075240" cy="566286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that allocates memory for a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新細明體" panose="02020500000000000000" pitchFamily="18" charset="-120"/>
              </a:rPr>
              <a:t>string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 + 1);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is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variable.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character requires one byte of memory; adding 1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leaves room for the null character.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programmers prefer to cast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return value, although the cast is not required: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*p;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(</a:t>
            </a:r>
            <a:r>
              <a:rPr lang="en-US" altLang="zh-TW" sz="3200" dirty="0">
                <a:solidFill>
                  <a:srgbClr val="FF000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*</a:t>
            </a:r>
            <a:r>
              <a:rPr lang="en-US" altLang="zh-TW" sz="3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sz="3200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3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+ 1);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05385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26394"/>
            <a:ext cx="8568952" cy="649895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void </a:t>
            </a:r>
            <a:r>
              <a:rPr lang="en-US" altLang="zh-TW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myIntFunc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dirty="0"/>
              <a:t> x)</a:t>
            </a:r>
            <a:r>
              <a:rPr lang="zh-TW" altLang="en-US" dirty="0"/>
              <a:t> </a:t>
            </a:r>
            <a:r>
              <a:rPr lang="en-US" altLang="zh-TW" dirty="0"/>
              <a:t>{    printf( “%d\n”, x );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void (*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dirty="0"/>
              <a:t>)(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dirty="0"/>
              <a:t> = &amp;</a:t>
            </a:r>
            <a:r>
              <a:rPr lang="en-US" altLang="zh-TW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myIntFunc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/* call myIntFunc (u do not need to write (*foo)(2) )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dirty="0"/>
              <a:t>(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dirty="0"/>
              <a:t>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/* but if you want to, you may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(*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dirty="0"/>
              <a:t>)( 2 );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7379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Function Pointers as Arguments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2063552" y="1124744"/>
            <a:ext cx="8147248" cy="5230816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A function named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integrate</a:t>
            </a:r>
            <a:r>
              <a:rPr lang="en-US" altLang="zh-TW" sz="2700" dirty="0">
                <a:ea typeface="新細明體" panose="02020500000000000000" pitchFamily="18" charset="-120"/>
              </a:rPr>
              <a:t> that integrates a mathematical function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700" dirty="0">
                <a:ea typeface="新細明體" panose="02020500000000000000" pitchFamily="18" charset="-120"/>
              </a:rPr>
              <a:t> can be made as general as possible by passing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700" dirty="0">
                <a:ea typeface="新細明體" panose="02020500000000000000" pitchFamily="18" charset="-120"/>
              </a:rPr>
              <a:t> as an argument.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Prototype for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integrate</a:t>
            </a:r>
            <a:r>
              <a:rPr lang="en-US" altLang="zh-TW" sz="2700" dirty="0">
                <a:ea typeface="新細明體" panose="02020500000000000000" pitchFamily="18" charset="-120"/>
              </a:rPr>
              <a:t> 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 integrate(</a:t>
            </a:r>
            <a:r>
              <a:rPr lang="en-US" altLang="zh-TW" sz="2300" b="1" dirty="0"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 (*f)(double)</a:t>
            </a: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double a, double b);</a:t>
            </a:r>
          </a:p>
          <a:p>
            <a:pPr>
              <a:buFontTx/>
              <a:buNone/>
            </a:pPr>
            <a:r>
              <a:rPr lang="en-US" altLang="zh-TW" sz="2700" dirty="0">
                <a:ea typeface="新細明體" panose="02020500000000000000" pitchFamily="18" charset="-120"/>
              </a:rPr>
              <a:t>	The parentheses around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*f</a:t>
            </a:r>
            <a:r>
              <a:rPr lang="en-US" altLang="zh-TW" sz="2700" dirty="0">
                <a:ea typeface="新細明體" panose="02020500000000000000" pitchFamily="18" charset="-120"/>
              </a:rPr>
              <a:t> indicate that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700" dirty="0">
                <a:ea typeface="新細明體" panose="02020500000000000000" pitchFamily="18" charset="-120"/>
              </a:rPr>
              <a:t> is a pointer to a function.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An alternative prototype: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 integrate(double 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</a:t>
            </a: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3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double a, double b);</a:t>
            </a:r>
          </a:p>
        </p:txBody>
      </p:sp>
    </p:spTree>
    <p:extLst>
      <p:ext uri="{BB962C8B-B14F-4D97-AF65-F5344CB8AC3E}">
        <p14:creationId xmlns:p14="http://schemas.microsoft.com/office/powerpoint/2010/main" val="12910346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Function Pointers as Arguments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1991544" y="1124744"/>
            <a:ext cx="8568952" cy="523081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integrate</a:t>
            </a:r>
            <a:r>
              <a:rPr lang="en-US" altLang="zh-TW" dirty="0">
                <a:ea typeface="新細明體" panose="02020500000000000000" pitchFamily="18" charset="-120"/>
              </a:rPr>
              <a:t> that integrates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sin</a:t>
            </a:r>
            <a:r>
              <a:rPr lang="en-US" altLang="zh-TW" dirty="0">
                <a:ea typeface="新細明體" panose="02020500000000000000" pitchFamily="18" charset="-120"/>
              </a:rPr>
              <a:t> (sine) function from 0 to </a:t>
            </a:r>
            <a:r>
              <a:rPr lang="en-US" altLang="zh-TW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/2: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 = integrate(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sin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0.0, PI / 2);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 function name isn’t followed by parentheses, the C compiler produces a pointer to the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Within the body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integrate</a:t>
            </a:r>
            <a:r>
              <a:rPr lang="en-US" altLang="zh-TW" dirty="0">
                <a:ea typeface="新細明體" panose="02020500000000000000" pitchFamily="18" charset="-120"/>
              </a:rPr>
              <a:t>, we can call the function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 = (*f)(x);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Writing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f(x)</a:t>
            </a:r>
            <a:r>
              <a:rPr lang="en-US" altLang="zh-TW" dirty="0">
                <a:ea typeface="新細明體" panose="02020500000000000000" pitchFamily="18" charset="-120"/>
              </a:rPr>
              <a:t> instead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(*f)(x)</a:t>
            </a:r>
            <a:r>
              <a:rPr lang="en-US" altLang="zh-TW" dirty="0">
                <a:ea typeface="新細明體" panose="02020500000000000000" pitchFamily="18" charset="-120"/>
              </a:rPr>
              <a:t> is allowed.</a:t>
            </a:r>
          </a:p>
        </p:txBody>
      </p:sp>
    </p:spTree>
    <p:extLst>
      <p:ext uri="{BB962C8B-B14F-4D97-AF65-F5344CB8AC3E}">
        <p14:creationId xmlns:p14="http://schemas.microsoft.com/office/powerpoint/2010/main" val="12229853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2135560" y="1124744"/>
            <a:ext cx="8075240" cy="52308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Some of the most useful functions in the C library require a </a:t>
            </a:r>
            <a:r>
              <a:rPr lang="en-US" altLang="zh-TW" dirty="0">
                <a:effectLst>
                  <a:glow rad="101600">
                    <a:srgbClr val="00FF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function pointer </a:t>
            </a:r>
            <a:r>
              <a:rPr lang="en-US" altLang="zh-TW" dirty="0">
                <a:ea typeface="新細明體" panose="02020500000000000000" pitchFamily="18" charset="-120"/>
              </a:rPr>
              <a:t>as an argument.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One of these is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, which belongs to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header.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is a general-purpose sorting function that’s capable of sorting any array.</a:t>
            </a:r>
          </a:p>
        </p:txBody>
      </p:sp>
    </p:spTree>
    <p:extLst>
      <p:ext uri="{BB962C8B-B14F-4D97-AF65-F5344CB8AC3E}">
        <p14:creationId xmlns:p14="http://schemas.microsoft.com/office/powerpoint/2010/main" val="34264480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2063552" y="1196752"/>
            <a:ext cx="8147248" cy="5158808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must be told how to determine which of two array elements is “smaller.”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is done by passing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a pointer to a </a:t>
            </a:r>
            <a:r>
              <a:rPr lang="en-US" altLang="zh-TW" b="1" i="1" dirty="0">
                <a:ea typeface="新細明體" panose="02020500000000000000" pitchFamily="18" charset="-120"/>
              </a:rPr>
              <a:t>comparison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given two pointers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to array elements, the comparison function must return an integer that is: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Negative</a:t>
            </a:r>
            <a:r>
              <a:rPr lang="en-US" altLang="zh-TW" dirty="0">
                <a:ea typeface="新細明體" panose="02020500000000000000" pitchFamily="18" charset="-120"/>
              </a:rPr>
              <a:t>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“less than”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Zero</a:t>
            </a:r>
            <a:r>
              <a:rPr lang="en-US" altLang="zh-TW" dirty="0">
                <a:ea typeface="新細明體" panose="02020500000000000000" pitchFamily="18" charset="-120"/>
              </a:rPr>
              <a:t>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“equal to”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Positive</a:t>
            </a:r>
            <a:r>
              <a:rPr lang="en-US" altLang="zh-TW" dirty="0">
                <a:ea typeface="新細明體" panose="02020500000000000000" pitchFamily="18" charset="-120"/>
              </a:rPr>
              <a:t>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*p</a:t>
            </a:r>
            <a:r>
              <a:rPr lang="en-US" altLang="zh-TW" dirty="0">
                <a:ea typeface="新細明體" panose="02020500000000000000" pitchFamily="18" charset="-120"/>
              </a:rPr>
              <a:t> is “greater than”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*q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6805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1919536" y="1124744"/>
            <a:ext cx="8748464" cy="523081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*base,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nmemb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b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(*</a:t>
            </a:r>
            <a:r>
              <a:rPr lang="en-US" altLang="zh-TW" sz="24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</a:t>
            </a:r>
            <a:r>
              <a:rPr lang="en-US" altLang="zh-TW" sz="2400" dirty="0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)(</a:t>
            </a:r>
            <a:r>
              <a:rPr lang="en-US" altLang="zh-TW" sz="24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*, </a:t>
            </a:r>
            <a:r>
              <a:rPr lang="en-US" altLang="zh-TW" sz="24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*)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</a:t>
            </a:r>
            <a:r>
              <a:rPr lang="en-US" altLang="zh-TW" dirty="0">
                <a:ea typeface="新細明體" panose="02020500000000000000" pitchFamily="18" charset="-120"/>
              </a:rPr>
              <a:t> must point to the first element in the array (or the first element in the portion to be sorted).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nmemb</a:t>
            </a:r>
            <a:r>
              <a:rPr lang="en-US" altLang="zh-TW" dirty="0">
                <a:ea typeface="新細明體" panose="02020500000000000000" pitchFamily="18" charset="-120"/>
              </a:rPr>
              <a:t> is the number of elements to be sorted.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dirty="0">
                <a:ea typeface="新細明體" panose="02020500000000000000" pitchFamily="18" charset="-120"/>
              </a:rPr>
              <a:t> is the size of each array element, measured in bytes.</a:t>
            </a:r>
          </a:p>
          <a:p>
            <a:r>
              <a:rPr lang="en-US" altLang="zh-TW" sz="32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</a:t>
            </a:r>
            <a:r>
              <a:rPr lang="en-US" altLang="zh-TW" dirty="0">
                <a:ea typeface="新細明體" panose="02020500000000000000" pitchFamily="18" charset="-120"/>
              </a:rPr>
              <a:t> is a pointer to the comparison function.</a:t>
            </a:r>
          </a:p>
        </p:txBody>
      </p:sp>
    </p:spTree>
    <p:extLst>
      <p:ext uri="{BB962C8B-B14F-4D97-AF65-F5344CB8AC3E}">
        <p14:creationId xmlns:p14="http://schemas.microsoft.com/office/powerpoint/2010/main" val="17390033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1847528" y="1196752"/>
            <a:ext cx="8363272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is called, it sorts the array into ascending order, calling the comparison function whenever it needs to compare array elements.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that sorts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array of Chapter 16: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(inventory,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num_parts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part), </a:t>
            </a:r>
            <a:r>
              <a:rPr lang="en-US" altLang="zh-TW" sz="32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3200" dirty="0" err="1">
                <a:effectLst>
                  <a:glow rad="127000">
                    <a:srgbClr val="7030A0"/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dirty="0">
                <a:ea typeface="新細明體" panose="02020500000000000000" pitchFamily="18" charset="-120"/>
              </a:rPr>
              <a:t> is a function that compares two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structures.</a:t>
            </a:r>
          </a:p>
        </p:txBody>
      </p:sp>
    </p:spTree>
    <p:extLst>
      <p:ext uri="{BB962C8B-B14F-4D97-AF65-F5344CB8AC3E}">
        <p14:creationId xmlns:p14="http://schemas.microsoft.com/office/powerpoint/2010/main" val="40726467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2063552" y="1340768"/>
            <a:ext cx="8147248" cy="501479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Writing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dirty="0">
                <a:ea typeface="新細明體" panose="02020500000000000000" pitchFamily="18" charset="-120"/>
              </a:rPr>
              <a:t> function is tricky.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requires that its parameters have 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, but we can’t access the members of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structure through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pointer.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To solve the problem,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dirty="0">
                <a:ea typeface="新細明體" panose="02020500000000000000" pitchFamily="18" charset="-120"/>
              </a:rPr>
              <a:t> will assign its parameters,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, to variables of type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878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79208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 dirty="0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1703512" y="836712"/>
            <a:ext cx="8928992" cy="551884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version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dirty="0">
                <a:ea typeface="新細明體" panose="02020500000000000000" pitchFamily="18" charset="-120"/>
              </a:rPr>
              <a:t> that can be used to sort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array into ascending order by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part number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*p,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*q)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*p1 = p;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*q1 = q;</a:t>
            </a:r>
          </a:p>
          <a:p>
            <a:pPr marL="52578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(p1-&gt;number &lt; q1-&gt;number)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-1;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 if (p1-&gt;number == q1-&gt;number)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0;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1;</a:t>
            </a:r>
          </a:p>
          <a:p>
            <a:pPr marL="52578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36534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964488" cy="537483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Most C programmers would write the function more concisely:</a:t>
            </a:r>
          </a:p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*p,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*q)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(((</a:t>
            </a:r>
            <a:r>
              <a:rPr lang="en-US" altLang="zh-TW" sz="2400" b="1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p)-&gt;number &lt;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((</a:t>
            </a:r>
            <a:r>
              <a:rPr lang="en-US" altLang="zh-TW" sz="2400" b="1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q)-&gt;number)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-1;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 if (((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p)-&gt;number ==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((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q)-&gt;number)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0;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return 1;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583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>
                <a:ea typeface="新細明體" panose="02020500000000000000" pitchFamily="18" charset="-120"/>
              </a:rPr>
              <a:t>Using </a:t>
            </a:r>
            <a:r>
              <a:rPr lang="en-US" altLang="zh-TW" sz="30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>
                <a:ea typeface="新細明體" panose="02020500000000000000" pitchFamily="18" charset="-120"/>
              </a:rPr>
              <a:t> to Allocate Memory for a String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Memory allocated using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>
                <a:ea typeface="新細明體" panose="02020500000000000000" pitchFamily="18" charset="-120"/>
              </a:rPr>
              <a:t> isn’t cleared, so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will point to an uninitialized array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+ 1 characters: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07" y="3501008"/>
            <a:ext cx="424338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0392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1703512" y="1196752"/>
            <a:ext cx="8964488" cy="5158808"/>
          </a:xfrm>
        </p:spPr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compare_parts</a:t>
            </a:r>
            <a:r>
              <a:rPr lang="en-US" altLang="zh-TW" dirty="0">
                <a:ea typeface="新細明體" panose="02020500000000000000" pitchFamily="18" charset="-120"/>
              </a:rPr>
              <a:t> can be made even shorter by removing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*p,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*q)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((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p)-&gt;number -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((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q)-&gt;number;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56569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qsort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219256" cy="5086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version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dirty="0">
                <a:ea typeface="新細明體" panose="02020500000000000000" pitchFamily="18" charset="-120"/>
              </a:rPr>
              <a:t> that can be used to sort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array by part 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name</a:t>
            </a:r>
            <a:r>
              <a:rPr lang="en-US" altLang="zh-TW" dirty="0">
                <a:ea typeface="新細明體" panose="02020500000000000000" pitchFamily="18" charset="-120"/>
              </a:rPr>
              <a:t> instead of part number: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compareParts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*p,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*q)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strcmp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(((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p)-&gt;name,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((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*) q)-&gt;name);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28490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Other Uses of Function Pointers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1919536" y="1124744"/>
            <a:ext cx="8640960" cy="52308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Although function pointers are often used as arguments, that’s not all they’re good for.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 treats pointers to functions just like pointers to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They can be stored in variables or used as elements of an array or as members of a structure or union.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It’s even possible for functions to return function pointers.</a:t>
            </a:r>
          </a:p>
        </p:txBody>
      </p:sp>
    </p:spTree>
    <p:extLst>
      <p:ext uri="{BB962C8B-B14F-4D97-AF65-F5344CB8AC3E}">
        <p14:creationId xmlns:p14="http://schemas.microsoft.com/office/powerpoint/2010/main" val="27784955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Other Uses of Function Pointers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219256" cy="5086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variable that can store a pointer to a function with an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parameter and a return type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(*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pf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)(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such a function, we can make </a:t>
            </a:r>
            <a:r>
              <a:rPr lang="en-US" altLang="zh-TW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pf</a:t>
            </a:r>
            <a:r>
              <a:rPr lang="en-US" altLang="zh-TW" dirty="0">
                <a:ea typeface="新細明體" panose="02020500000000000000" pitchFamily="18" charset="-120"/>
              </a:rPr>
              <a:t> point to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now </a:t>
            </a:r>
            <a:r>
              <a:rPr lang="en-US" altLang="zh-TW" dirty="0">
                <a:effectLst>
                  <a:glow rad="101600">
                    <a:srgbClr val="00B05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call </a:t>
            </a:r>
            <a:r>
              <a:rPr lang="en-US" altLang="zh-TW" dirty="0"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by writing either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pf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)(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71156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Other Uses of Function Pointers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924800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 array whose elements are function pointers: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(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fileCmd</a:t>
            </a:r>
            <a:r>
              <a:rPr lang="en-US" altLang="zh-TW" sz="23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3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23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close_cmd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close_all_cmd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save_cmd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save_as_cmd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save_all_cmd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print_cmd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exit_cmd</a:t>
            </a:r>
            <a:endParaRPr lang="en-US" altLang="zh-TW" sz="23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    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圓角矩形圖說文字 1"/>
          <p:cNvSpPr/>
          <p:nvPr/>
        </p:nvSpPr>
        <p:spPr>
          <a:xfrm>
            <a:off x="2351584" y="3068960"/>
            <a:ext cx="4464496" cy="2808312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A call of the function stored in position </a:t>
            </a:r>
            <a:r>
              <a:rPr lang="en-US" altLang="zh-TW" sz="3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of 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file_cmd</a:t>
            </a:r>
            <a:r>
              <a:rPr lang="en-US" altLang="zh-TW" dirty="0"/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3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sz="32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fileCmd</a:t>
            </a:r>
            <a:r>
              <a:rPr lang="en-US" altLang="zh-TW" sz="3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[n])();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20281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Other Uses of Function Pointers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2135560" y="1783560"/>
            <a:ext cx="807524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the function stored in position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of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fileCmd</a:t>
            </a:r>
            <a:r>
              <a:rPr lang="en-US" altLang="zh-TW" dirty="0">
                <a:ea typeface="新細明體" panose="02020500000000000000" pitchFamily="18" charset="-120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fileCmd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[n])();</a:t>
            </a:r>
            <a:r>
              <a:rPr lang="en-US" altLang="zh-TW" sz="15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fileCmd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[n]();</a:t>
            </a:r>
            <a:r>
              <a:rPr lang="en-US" altLang="zh-TW" sz="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could get a similar effect with a </a:t>
            </a:r>
            <a:r>
              <a:rPr lang="en-US" altLang="zh-TW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switch</a:t>
            </a:r>
            <a:r>
              <a:rPr lang="en-US" altLang="zh-TW" dirty="0">
                <a:ea typeface="新細明體" panose="02020500000000000000" pitchFamily="18" charset="-120"/>
              </a:rPr>
              <a:t> statement, but using an array of function pointers provides more flexibility.</a:t>
            </a:r>
          </a:p>
        </p:txBody>
      </p:sp>
    </p:spTree>
    <p:extLst>
      <p:ext uri="{BB962C8B-B14F-4D97-AF65-F5344CB8AC3E}">
        <p14:creationId xmlns:p14="http://schemas.microsoft.com/office/powerpoint/2010/main" val="9799789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altLang="zh-TW" sz="2900">
                <a:ea typeface="新細明體" panose="02020500000000000000" pitchFamily="18" charset="-120"/>
              </a:rPr>
              <a:t>Program: Tabulating the Trigonometric Functions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1847528" y="1340768"/>
            <a:ext cx="8820472" cy="501479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tabulate.c</a:t>
            </a:r>
            <a:r>
              <a:rPr lang="en-US" altLang="zh-TW" dirty="0">
                <a:ea typeface="新細明體" panose="02020500000000000000" pitchFamily="18" charset="-120"/>
              </a:rPr>
              <a:t> program prints tables showing the values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cos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sin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tan</a:t>
            </a:r>
            <a:r>
              <a:rPr lang="en-US" altLang="zh-TW" dirty="0">
                <a:ea typeface="新細明體" panose="02020500000000000000" pitchFamily="18" charset="-120"/>
              </a:rPr>
              <a:t> functions.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is built around a function named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tabulate</a:t>
            </a:r>
            <a:r>
              <a:rPr lang="en-US" altLang="zh-TW" dirty="0">
                <a:ea typeface="新細明體" panose="02020500000000000000" pitchFamily="18" charset="-120"/>
              </a:rPr>
              <a:t> that, when passed a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function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, prints a table showing the values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.  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tabulate</a:t>
            </a:r>
            <a:r>
              <a:rPr lang="en-US" altLang="zh-TW" dirty="0">
                <a:ea typeface="新細明體" panose="02020500000000000000" pitchFamily="18" charset="-120"/>
              </a:rPr>
              <a:t> uses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ceil</a:t>
            </a:r>
            <a:r>
              <a:rPr lang="en-US" altLang="zh-TW" dirty="0">
                <a:ea typeface="新細明體" panose="02020500000000000000" pitchFamily="18" charset="-120"/>
              </a:rPr>
              <a:t>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given an argument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dirty="0">
                <a:ea typeface="新細明體" panose="02020500000000000000" pitchFamily="18" charset="-120"/>
              </a:rPr>
              <a:t> type,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ceil</a:t>
            </a:r>
            <a:r>
              <a:rPr lang="en-US" altLang="zh-TW" dirty="0">
                <a:ea typeface="新細明體" panose="02020500000000000000" pitchFamily="18" charset="-120"/>
              </a:rPr>
              <a:t> returns the smallest integer that’s greater than or equal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1576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1981201" y="762000"/>
            <a:ext cx="8385175" cy="685800"/>
          </a:xfrm>
        </p:spPr>
        <p:txBody>
          <a:bodyPr>
            <a:normAutofit fontScale="90000"/>
          </a:bodyPr>
          <a:lstStyle/>
          <a:p>
            <a:r>
              <a:rPr lang="en-US" altLang="zh-TW" sz="2900">
                <a:ea typeface="新細明體" panose="02020500000000000000" pitchFamily="18" charset="-120"/>
              </a:rPr>
              <a:t>Program: Tabulating the Trigonometric Functions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session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tabulate.c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70000"/>
              </a:lnSpc>
              <a:spcBef>
                <a:spcPts val="11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initial value: </a:t>
            </a:r>
            <a:r>
              <a:rPr lang="en-US" altLang="zh-TW" sz="22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final value: </a:t>
            </a:r>
            <a:r>
              <a:rPr lang="en-US" altLang="zh-TW" sz="22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.5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increment: </a:t>
            </a:r>
            <a:r>
              <a:rPr lang="en-US" altLang="zh-TW" sz="22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.1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x        cos(x)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0.00000    1.00000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0.10000    0.99500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0.20000    0.98007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0.30000    0.95534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0.40000    0.92106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0.50000    0.87758</a:t>
            </a:r>
          </a:p>
        </p:txBody>
      </p:sp>
    </p:spTree>
    <p:extLst>
      <p:ext uri="{BB962C8B-B14F-4D97-AF65-F5344CB8AC3E}">
        <p14:creationId xmlns:p14="http://schemas.microsoft.com/office/powerpoint/2010/main" val="25893428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1981201" y="762000"/>
            <a:ext cx="8385175" cy="685800"/>
          </a:xfrm>
        </p:spPr>
        <p:txBody>
          <a:bodyPr>
            <a:normAutofit fontScale="90000"/>
          </a:bodyPr>
          <a:lstStyle/>
          <a:p>
            <a:r>
              <a:rPr lang="en-US" altLang="zh-TW" sz="2900">
                <a:ea typeface="新細明體" panose="02020500000000000000" pitchFamily="18" charset="-120"/>
              </a:rPr>
              <a:t>Program: Tabulating the Trigonometric Functions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x        sin(x)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0.00000    0.00000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0.10000    0.09983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0.20000    0.19867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0.30000    0.29552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0.40000    0.38942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0.50000    0.47943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x        tan(x)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-------    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0.00000    0.00000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0.10000    0.10033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0.20000    0.20271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0.30000    0.30934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0.40000    0.42279</a:t>
            </a:r>
          </a:p>
          <a:p>
            <a:pPr>
              <a:lnSpc>
                <a:spcPct val="70000"/>
              </a:lnSpc>
              <a:spcBef>
                <a:spcPts val="5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0.50000    0.54630</a:t>
            </a:r>
          </a:p>
        </p:txBody>
      </p:sp>
    </p:spTree>
    <p:extLst>
      <p:ext uri="{BB962C8B-B14F-4D97-AF65-F5344CB8AC3E}">
        <p14:creationId xmlns:p14="http://schemas.microsoft.com/office/powerpoint/2010/main" val="7410293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1775520" y="0"/>
            <a:ext cx="8856984" cy="6525344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Tabulates values of trigonometric functions */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math.h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tabulate(double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(*f)(double)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double first,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double last, double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main(void){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double final, increment, initial;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initial value: 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("%lf", &amp;</a:t>
            </a:r>
            <a:r>
              <a:rPr lang="en-US" altLang="zh-TW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initial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final value: 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("%lf", &amp;</a:t>
            </a:r>
            <a:r>
              <a:rPr lang="en-US" altLang="zh-TW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increment: 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("%lf", &amp;increment);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("\n      x        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n w="0"/>
                <a:effectLst>
                  <a:glow rad="101600">
                    <a:srgbClr val="FFFF00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initial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increment);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("\n      x        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n w="0"/>
                <a:effectLst>
                  <a:glow rad="101600">
                    <a:srgbClr val="FFFF00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initial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increment);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("\n      x        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tan(x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"\n   -------    -------\n");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>
                <a:ln w="0"/>
                <a:effectLst>
                  <a:glow rad="101600">
                    <a:srgbClr val="FFFF00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initial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increment);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0296" y="1772817"/>
            <a:ext cx="14670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/>
              <a:t>tabulate.c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931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>
                <a:ea typeface="新細明體" panose="02020500000000000000" pitchFamily="18" charset="-120"/>
              </a:rPr>
              <a:t>Using </a:t>
            </a:r>
            <a:r>
              <a:rPr lang="en-US" altLang="zh-TW" sz="30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>
                <a:ea typeface="新細明體" panose="02020500000000000000" pitchFamily="18" charset="-120"/>
              </a:rPr>
              <a:t> to Allocate Memory for a String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Calling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dirty="0">
                <a:ea typeface="新細明體" panose="02020500000000000000" pitchFamily="18" charset="-120"/>
              </a:rPr>
              <a:t> is one way to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initialize</a:t>
            </a:r>
            <a:r>
              <a:rPr lang="en-US" altLang="zh-TW" dirty="0">
                <a:ea typeface="新細明體" panose="02020500000000000000" pitchFamily="18" charset="-120"/>
              </a:rPr>
              <a:t> this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(p, "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first four characters in the array will now be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\0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57" y="4293096"/>
            <a:ext cx="4230687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890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1919536" y="762000"/>
            <a:ext cx="8748464" cy="55626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ln w="0"/>
                <a:effectLst>
                  <a:glow rad="101600">
                    <a:srgbClr val="FFFF00">
                      <a:alpha val="6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(double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(*f)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		 double first,              				 double last,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 double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double x;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numIntervals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numIntervals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ceil((last - first) /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numIntervals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 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first +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("%10.5f %10.5f\n", 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5545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8248" y="116632"/>
            <a:ext cx="2232248" cy="151216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sz="3200" dirty="0"/>
              <a:t>Function Pointer Examples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5520" y="16933"/>
            <a:ext cx="8291264" cy="6300192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n, </a:t>
            </a:r>
            <a:r>
              <a:rPr lang="en-US" altLang="zh-TW" dirty="0" err="1"/>
              <a:t>int</a:t>
            </a:r>
            <a:r>
              <a:rPr lang="en-US" altLang="zh-TW" dirty="0"/>
              <a:t> m)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</a:t>
            </a:r>
            <a:r>
              <a:rPr lang="en-US" altLang="zh-TW" dirty="0" err="1"/>
              <a:t>n+m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(*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)(</a:t>
            </a:r>
            <a:r>
              <a:rPr lang="en-US" altLang="zh-TW" dirty="0" err="1"/>
              <a:t>int,int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3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 = &amp;</a:t>
            </a:r>
            <a:r>
              <a:rPr lang="en-US" altLang="zh-TW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addInt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r>
              <a:rPr lang="en-US" altLang="zh-TW" dirty="0"/>
              <a:t>using function pointer</a:t>
            </a:r>
          </a:p>
          <a:p>
            <a:pPr marL="6858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sum = (*</a:t>
            </a:r>
            <a:r>
              <a:rPr lang="en-US" altLang="zh-TW" sz="3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)(2, 3); // sum == 5</a:t>
            </a:r>
          </a:p>
          <a:p>
            <a:endParaRPr lang="en-US" altLang="zh-TW" dirty="0"/>
          </a:p>
          <a:p>
            <a:r>
              <a:rPr lang="en-US" altLang="zh-TW" dirty="0"/>
              <a:t>Passing the pointer to another function is basically the same: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add2to3(</a:t>
            </a:r>
            <a:r>
              <a:rPr lang="en-US" altLang="zh-TW" dirty="0" err="1"/>
              <a:t>int</a:t>
            </a:r>
            <a:r>
              <a:rPr lang="en-US" altLang="zh-TW" dirty="0"/>
              <a:t> (*</a:t>
            </a:r>
            <a:r>
              <a:rPr lang="en-US" altLang="zh-TW" sz="3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)(</a:t>
            </a:r>
            <a:r>
              <a:rPr lang="en-US" altLang="zh-TW" dirty="0" err="1"/>
              <a:t>int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))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(*</a:t>
            </a:r>
            <a:r>
              <a:rPr lang="en-US" altLang="zh-TW" sz="3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)(2, 3);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5539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0"/>
            <a:ext cx="8291264" cy="63555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use function pointers in return values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// function functionFactory which receives parameter n and returns a pointer to </a:t>
            </a:r>
            <a:br>
              <a:rPr lang="en-US" altLang="zh-TW" dirty="0"/>
            </a:br>
            <a:r>
              <a:rPr lang="en-US" altLang="zh-TW" dirty="0"/>
              <a:t>// another function which receives two ints and it returns another int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zh-TW" sz="5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TW" sz="5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functionFactory</a:t>
            </a:r>
            <a:r>
              <a:rPr lang="en-US" altLang="zh-TW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5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</a:t>
            </a:r>
            <a:r>
              <a:rPr lang="en-US" altLang="zh-TW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sz="5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(int, int)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("Got parameter %d", n);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(*</a:t>
            </a:r>
            <a:r>
              <a:rPr lang="en-US" altLang="zh-TW" sz="4500" dirty="0" err="1">
                <a:effectLst>
                  <a:glow rad="101600">
                    <a:srgbClr val="00B0F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int,int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/>
              <a:t>= &amp;</a:t>
            </a:r>
            <a:r>
              <a:rPr lang="en-US" altLang="zh-TW" sz="3100" b="1" dirty="0" err="1">
                <a:solidFill>
                  <a:srgbClr val="00FF00"/>
                </a:solidFill>
              </a:rPr>
              <a:t>addInt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</a:t>
            </a:r>
            <a:r>
              <a:rPr lang="en-US" altLang="zh-TW" sz="4500" dirty="0" err="1">
                <a:effectLst>
                  <a:glow rad="101600">
                    <a:srgbClr val="00B0F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use a </a:t>
            </a:r>
            <a:r>
              <a:rPr lang="en-US" altLang="zh-TW" dirty="0" err="1"/>
              <a:t>typedef</a:t>
            </a:r>
            <a:r>
              <a:rPr lang="en-US" altLang="zh-TW" dirty="0"/>
              <a:t>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(*</a:t>
            </a:r>
            <a:r>
              <a:rPr lang="en-US" altLang="zh-TW" sz="4500" dirty="0" err="1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myFuncDef</a:t>
            </a:r>
            <a:r>
              <a:rPr lang="en-US" altLang="zh-TW" dirty="0"/>
              <a:t>)(</a:t>
            </a:r>
            <a:r>
              <a:rPr lang="en-US" altLang="zh-TW" dirty="0" err="1"/>
              <a:t>int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// note that the </a:t>
            </a:r>
            <a:r>
              <a:rPr lang="en-US" altLang="zh-TW" dirty="0" err="1"/>
              <a:t>typedef</a:t>
            </a:r>
            <a:r>
              <a:rPr lang="en-US" altLang="zh-TW" dirty="0"/>
              <a:t> name is indeed </a:t>
            </a:r>
            <a:r>
              <a:rPr lang="en-US" altLang="zh-TW" dirty="0" err="1"/>
              <a:t>myFuncDef</a:t>
            </a: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sz="4500" dirty="0" err="1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myFuncDef</a:t>
            </a:r>
            <a:r>
              <a:rPr lang="en-US" altLang="zh-TW" dirty="0"/>
              <a:t>   </a:t>
            </a:r>
            <a:r>
              <a:rPr lang="en-US" altLang="zh-TW" dirty="0" err="1"/>
              <a:t>functionFactory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("Got parameter %d", n);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sz="4500" dirty="0" err="1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myFuncDef</a:t>
            </a:r>
            <a:r>
              <a:rPr lang="en-US" altLang="zh-TW" dirty="0"/>
              <a:t> </a:t>
            </a:r>
            <a:r>
              <a:rPr lang="en-US" altLang="zh-TW" sz="31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 = &amp;</a:t>
            </a:r>
            <a:r>
              <a:rPr lang="en-US" altLang="zh-TW" b="1" dirty="0" err="1">
                <a:solidFill>
                  <a:srgbClr val="00FF00"/>
                </a:solidFill>
              </a:rPr>
              <a:t>addInt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</a:t>
            </a:r>
            <a:r>
              <a:rPr lang="en-US" altLang="zh-TW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functionPtr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80176" y="1628800"/>
            <a:ext cx="237629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kumimoji="1" lang="en-US" altLang="zh-TW" sz="1700" b="1" dirty="0" err="1">
                <a:solidFill>
                  <a:srgbClr val="00FF00"/>
                </a:solidFill>
              </a:rPr>
              <a:t>addInt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n, </a:t>
            </a:r>
            <a:r>
              <a:rPr lang="en-US" altLang="zh-TW" dirty="0" err="1"/>
              <a:t>int</a:t>
            </a:r>
            <a:r>
              <a:rPr lang="en-US" altLang="zh-TW" dirty="0"/>
              <a:t> m) {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n+m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918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688288" y="116632"/>
            <a:ext cx="1872208" cy="151216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sz="3200" dirty="0"/>
              <a:t>Function Pointer Examples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0"/>
            <a:ext cx="8291264" cy="635556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errno.h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/** Our old friend die from ex17.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void die(</a:t>
            </a:r>
            <a:r>
              <a:rPr lang="en-US" altLang="zh-TW" dirty="0" err="1"/>
              <a:t>const</a:t>
            </a:r>
            <a:r>
              <a:rPr lang="en-US" altLang="zh-TW" dirty="0"/>
              <a:t> char *message)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</a:t>
            </a:r>
            <a:r>
              <a:rPr lang="en-US" altLang="zh-TW" dirty="0" err="1"/>
              <a:t>errno</a:t>
            </a:r>
            <a:r>
              <a:rPr lang="en-US" altLang="zh-TW" dirty="0"/>
              <a:t>) {        </a:t>
            </a:r>
            <a:r>
              <a:rPr lang="en-US" altLang="zh-TW" dirty="0" err="1"/>
              <a:t>perror</a:t>
            </a:r>
            <a:r>
              <a:rPr lang="en-US" altLang="zh-TW" dirty="0"/>
              <a:t>(message);    }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else {        </a:t>
            </a:r>
            <a:r>
              <a:rPr lang="en-US" altLang="zh-TW" dirty="0" err="1"/>
              <a:t>printf</a:t>
            </a:r>
            <a:r>
              <a:rPr lang="en-US" altLang="zh-TW" dirty="0"/>
              <a:t>("ERROR: %s\n", message);    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exit(1);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213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0"/>
            <a:ext cx="8363272" cy="6858000"/>
          </a:xfrm>
        </p:spPr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// a </a:t>
            </a:r>
            <a:r>
              <a:rPr lang="en-US" altLang="zh-TW" dirty="0" err="1"/>
              <a:t>typedef</a:t>
            </a:r>
            <a:r>
              <a:rPr lang="en-US" altLang="zh-TW" dirty="0"/>
              <a:t> creates a fake type, in this case for a function pointer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4400" dirty="0" err="1"/>
              <a:t>typedef</a:t>
            </a:r>
            <a:r>
              <a:rPr lang="en-US" altLang="zh-TW" sz="4400" dirty="0"/>
              <a:t> 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(*</a:t>
            </a:r>
            <a:r>
              <a:rPr lang="en-US" altLang="zh-TW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compare_cb</a:t>
            </a:r>
            <a:r>
              <a:rPr lang="en-US" altLang="zh-TW" sz="4400" dirty="0"/>
              <a:t>)(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a, 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b);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//** A classic bubble sort function that uses the  </a:t>
            </a:r>
            <a:r>
              <a:rPr lang="en-US" altLang="zh-TW" dirty="0" err="1"/>
              <a:t>compare_cb</a:t>
            </a:r>
            <a:r>
              <a:rPr lang="en-US" altLang="zh-TW" dirty="0"/>
              <a:t> to do the sorting.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bubble_sort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*numbers, </a:t>
            </a:r>
            <a:r>
              <a:rPr lang="en-US" altLang="zh-TW" dirty="0" err="1"/>
              <a:t>int</a:t>
            </a:r>
            <a:r>
              <a:rPr lang="en-US" altLang="zh-TW" dirty="0"/>
              <a:t> count, </a:t>
            </a:r>
            <a:r>
              <a:rPr lang="en-US" altLang="zh-TW" sz="2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compare_cb</a:t>
            </a:r>
            <a:r>
              <a:rPr lang="en-US" altLang="zh-TW" dirty="0"/>
              <a:t> </a:t>
            </a:r>
            <a:r>
              <a:rPr lang="en-US" altLang="zh-TW" dirty="0" err="1"/>
              <a:t>cmp</a:t>
            </a:r>
            <a:r>
              <a:rPr lang="en-US" altLang="zh-TW" dirty="0"/>
              <a:t>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temp = 0, </a:t>
            </a:r>
            <a:r>
              <a:rPr lang="en-US" altLang="zh-TW" dirty="0" err="1"/>
              <a:t>i</a:t>
            </a:r>
            <a:r>
              <a:rPr lang="en-US" altLang="zh-TW" dirty="0"/>
              <a:t> = 0,  j =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*target = </a:t>
            </a:r>
            <a:r>
              <a:rPr lang="en-US" altLang="zh-TW" dirty="0" err="1"/>
              <a:t>malloc</a:t>
            </a:r>
            <a:r>
              <a:rPr lang="en-US" altLang="zh-TW" dirty="0"/>
              <a:t>(count *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if(!target) die("Memory error.");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memcpy</a:t>
            </a:r>
            <a:r>
              <a:rPr lang="en-US" altLang="zh-TW" dirty="0"/>
              <a:t>(target, numbers, count *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count;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for(j = 0; j &lt; count - 1;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 if(</a:t>
            </a:r>
            <a:r>
              <a:rPr lang="en-US" altLang="zh-TW" sz="8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TW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dirty="0"/>
              <a:t>target[j], target[j+1]</a:t>
            </a:r>
            <a:r>
              <a:rPr lang="en-US" altLang="zh-TW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dirty="0"/>
              <a:t> &gt; 0)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     temp = target[j+1];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     target[j+1] = target[j];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     target[j] = temp;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target;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7810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0"/>
            <a:ext cx="8363272" cy="6858000"/>
          </a:xfrm>
        </p:spPr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</a:t>
            </a:r>
            <a:r>
              <a:rPr lang="en-US" altLang="zh-TW" dirty="0" err="1"/>
              <a:t>argv</a:t>
            </a:r>
            <a:r>
              <a:rPr lang="en-US" altLang="zh-TW" dirty="0"/>
              <a:t>[])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</a:t>
            </a:r>
            <a:r>
              <a:rPr lang="en-US" altLang="zh-TW" dirty="0" err="1"/>
              <a:t>argc</a:t>
            </a:r>
            <a:r>
              <a:rPr lang="en-US" altLang="zh-TW" dirty="0"/>
              <a:t> &lt; 2) die("USAGE: ex18 4 3 1 5 6");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count = </a:t>
            </a:r>
            <a:r>
              <a:rPr lang="en-US" altLang="zh-TW" dirty="0" err="1"/>
              <a:t>argc</a:t>
            </a:r>
            <a:r>
              <a:rPr lang="en-US" altLang="zh-TW" dirty="0"/>
              <a:t> - 1;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char **inputs = </a:t>
            </a:r>
            <a:r>
              <a:rPr lang="en-US" altLang="zh-TW" dirty="0" err="1"/>
              <a:t>argv</a:t>
            </a:r>
            <a:r>
              <a:rPr lang="en-US" altLang="zh-TW" dirty="0"/>
              <a:t> + 1;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*numbers = </a:t>
            </a:r>
            <a:r>
              <a:rPr lang="en-US" altLang="zh-TW" dirty="0" err="1"/>
              <a:t>malloc</a:t>
            </a:r>
            <a:r>
              <a:rPr lang="en-US" altLang="zh-TW" dirty="0"/>
              <a:t>(count *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if(!numbers) die("Memory error.");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count;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numbers[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atoi</a:t>
            </a:r>
            <a:r>
              <a:rPr lang="en-US" altLang="zh-TW" dirty="0"/>
              <a:t>(inputs[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test_sorting</a:t>
            </a:r>
            <a:r>
              <a:rPr lang="en-US" altLang="zh-TW" dirty="0"/>
              <a:t>(numbers, count, </a:t>
            </a:r>
            <a:r>
              <a:rPr lang="en-US" altLang="zh-TW" dirty="0" err="1"/>
              <a:t>sorted_order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test_sorting</a:t>
            </a:r>
            <a:r>
              <a:rPr lang="en-US" altLang="zh-TW" dirty="0"/>
              <a:t>(numbers, count, </a:t>
            </a:r>
            <a:r>
              <a:rPr lang="en-US" altLang="zh-TW" dirty="0" err="1"/>
              <a:t>reverse_order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test_sorting</a:t>
            </a:r>
            <a:r>
              <a:rPr lang="en-US" altLang="zh-TW" dirty="0"/>
              <a:t>(numbers, count, </a:t>
            </a:r>
            <a:r>
              <a:rPr lang="en-US" altLang="zh-TW" dirty="0" err="1"/>
              <a:t>strange_order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free(numbers);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2105" y="260648"/>
            <a:ext cx="3506729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sorted_order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a, </a:t>
            </a:r>
            <a:r>
              <a:rPr lang="en-US" altLang="zh-TW" dirty="0" err="1"/>
              <a:t>int</a:t>
            </a:r>
            <a:r>
              <a:rPr lang="en-US" altLang="zh-TW" dirty="0"/>
              <a:t> b)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a - b;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reverse_order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a, </a:t>
            </a:r>
            <a:r>
              <a:rPr lang="en-US" altLang="zh-TW" dirty="0" err="1"/>
              <a:t>int</a:t>
            </a:r>
            <a:r>
              <a:rPr lang="en-US" altLang="zh-TW" dirty="0"/>
              <a:t> b)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return b - a;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strange_order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a, </a:t>
            </a:r>
            <a:r>
              <a:rPr lang="en-US" altLang="zh-TW" dirty="0" err="1"/>
              <a:t>int</a:t>
            </a:r>
            <a:r>
              <a:rPr lang="en-US" altLang="zh-TW" dirty="0"/>
              <a:t> b)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if(a == 0 || b == 0)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} else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return a % b;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16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3512" y="-34859"/>
            <a:ext cx="8291264" cy="635556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void </a:t>
            </a:r>
            <a:r>
              <a:rPr lang="en-US" altLang="zh-TW" dirty="0" err="1"/>
              <a:t>test_sorting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*numbers, </a:t>
            </a:r>
            <a:r>
              <a:rPr lang="en-US" altLang="zh-TW" dirty="0" err="1"/>
              <a:t>int</a:t>
            </a:r>
            <a:r>
              <a:rPr lang="en-US" altLang="zh-TW" dirty="0"/>
              <a:t> count,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compare_cb</a:t>
            </a:r>
            <a:r>
              <a:rPr lang="en-US" altLang="zh-TW" dirty="0"/>
              <a:t> </a:t>
            </a:r>
            <a:r>
              <a:rPr lang="en-US" altLang="zh-TW" dirty="0" err="1"/>
              <a:t>cmp</a:t>
            </a:r>
            <a:r>
              <a:rPr lang="en-US" altLang="zh-TW" dirty="0"/>
              <a:t>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*sorted = </a:t>
            </a:r>
            <a:r>
              <a:rPr lang="en-US" altLang="zh-TW" dirty="0" err="1"/>
              <a:t>bubble_sort</a:t>
            </a:r>
            <a:r>
              <a:rPr lang="en-US" altLang="zh-TW" dirty="0"/>
              <a:t>(numbers, count,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if(!sorted) die("Failed to sort as requested.");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count;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("%d ", sorted[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("\n");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free(sorted);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75920" y="5085185"/>
            <a:ext cx="51845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err="1"/>
              <a:t>typedef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(*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compare_cb</a:t>
            </a:r>
            <a:r>
              <a:rPr lang="en-US" altLang="zh-TW" sz="2400" dirty="0"/>
              <a:t>)(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8351218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Inspiration: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8400" y="1124744"/>
            <a:ext cx="7772400" cy="3024336"/>
          </a:xfrm>
        </p:spPr>
        <p:txBody>
          <a:bodyPr/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unsigned char *data = (unsigned char *)</a:t>
            </a:r>
            <a:r>
              <a:rPr lang="en-US" altLang="zh-TW" dirty="0" err="1"/>
              <a:t>cmp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25;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("%02x:", data[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printf</a:t>
            </a:r>
            <a:r>
              <a:rPr lang="en-US" altLang="zh-TW" dirty="0"/>
              <a:t>("\n")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67608" y="5661249"/>
            <a:ext cx="728513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the raw assembler byte code of the function itself:</a:t>
            </a:r>
          </a:p>
          <a:p>
            <a:r>
              <a:rPr lang="en-US" altLang="zh-TW" dirty="0"/>
              <a:t>55:48:89:e5:89:7d:fc:89:75:f8:8b:55:fc:8b:45:f8:29:d0:c9:c3:55:48:89:e5:89: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0578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>
          <a:xfrm>
            <a:off x="2063552" y="1268760"/>
            <a:ext cx="8147248" cy="5086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C99, the keyword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may appear in the declaration of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p;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</a:t>
            </a:r>
            <a:r>
              <a:rPr lang="en-US" altLang="zh-TW" dirty="0">
                <a:ea typeface="新細明體" panose="02020500000000000000" pitchFamily="18" charset="-120"/>
              </a:rPr>
              <a:t> is said to be a </a:t>
            </a:r>
            <a:r>
              <a:rPr lang="en-US" altLang="zh-TW" b="1" i="1" dirty="0">
                <a:ea typeface="新細明體" panose="02020500000000000000" pitchFamily="18" charset="-120"/>
              </a:rPr>
              <a:t>restricted pointer.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intent is that 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points to an object that is later modified, then that object is not accessed in any way other than through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Having more than one way to access an object is often called </a:t>
            </a:r>
            <a:r>
              <a:rPr lang="en-US" altLang="zh-TW" b="1" i="1" dirty="0">
                <a:ea typeface="新細明體" panose="02020500000000000000" pitchFamily="18" charset="-120"/>
              </a:rPr>
              <a:t>aliasing.</a:t>
            </a:r>
          </a:p>
        </p:txBody>
      </p:sp>
    </p:spTree>
    <p:extLst>
      <p:ext uri="{BB962C8B-B14F-4D97-AF65-F5344CB8AC3E}">
        <p14:creationId xmlns:p14="http://schemas.microsoft.com/office/powerpoint/2010/main" val="17066863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1847528" y="1196752"/>
            <a:ext cx="8363272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Consider the following code: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q;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Normally it would be legal to copy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and then modify the integer through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 = 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*q = 0;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causes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undefined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behavior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Because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is a restricted pointer, the effect of executing the statement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*q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0;</a:t>
            </a:r>
            <a:r>
              <a:rPr lang="en-US" altLang="zh-TW" dirty="0">
                <a:ea typeface="新細明體" panose="02020500000000000000" pitchFamily="18" charset="-120"/>
              </a:rPr>
              <a:t> is undefined.</a:t>
            </a:r>
          </a:p>
        </p:txBody>
      </p:sp>
    </p:spTree>
    <p:extLst>
      <p:ext uri="{BB962C8B-B14F-4D97-AF65-F5344CB8AC3E}">
        <p14:creationId xmlns:p14="http://schemas.microsoft.com/office/powerpoint/2010/main" val="315292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Dynamic Storage Allocation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in String 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Dynamic storage allocation makes it possible to write functions that return a pointer to a “new” string.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 the problem of writing a function that concatenates two strings without changing either one.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function will measure the lengths of the two strings to be concatenated, then call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>
                <a:ea typeface="新細明體" panose="02020500000000000000" pitchFamily="18" charset="-120"/>
              </a:rPr>
              <a:t> to allocate the right amount of space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40862618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>
          <a:xfrm>
            <a:off x="2063552" y="1268760"/>
            <a:ext cx="8496944" cy="5086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To illustrate the use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, consider the </a:t>
            </a:r>
            <a:r>
              <a:rPr lang="en-US" altLang="zh-TW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dirty="0">
                <a:ea typeface="新細明體" panose="02020500000000000000" pitchFamily="18" charset="-120"/>
              </a:rPr>
              <a:t> functions.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C99 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dirty="0">
                <a:ea typeface="新細明體" panose="02020500000000000000" pitchFamily="18" charset="-120"/>
              </a:rPr>
              <a:t>, which copies bytes from one object (pointed to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</a:t>
            </a:r>
            <a:r>
              <a:rPr lang="en-US" altLang="zh-TW" dirty="0">
                <a:ea typeface="新細明體" panose="02020500000000000000" pitchFamily="18" charset="-120"/>
              </a:rPr>
              <a:t>) to another (pointed to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</a:t>
            </a:r>
            <a:r>
              <a:rPr lang="en-US" altLang="zh-TW" dirty="0">
                <a:ea typeface="新細明體" panose="02020500000000000000" pitchFamily="18" charset="-120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 </a:t>
            </a: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s1,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s2,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use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with both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</a:t>
            </a:r>
            <a:r>
              <a:rPr lang="en-US" altLang="zh-TW" dirty="0">
                <a:ea typeface="新細明體" panose="02020500000000000000" pitchFamily="18" charset="-120"/>
              </a:rPr>
              <a:t> indicates that the objects to which they point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shouldn’t overlap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9045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>
          <a:xfrm>
            <a:off x="1847528" y="1124744"/>
            <a:ext cx="8712968" cy="519985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 contrast,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doesn’t appear in the prototype for </a:t>
            </a:r>
            <a:r>
              <a:rPr lang="en-US" altLang="zh-TW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*s1,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dirty="0">
                <a:ea typeface="新細明體" panose="02020500000000000000" pitchFamily="18" charset="-120"/>
              </a:rPr>
              <a:t> is similar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dirty="0">
                <a:ea typeface="新細明體" panose="02020500000000000000" pitchFamily="18" charset="-120"/>
              </a:rPr>
              <a:t>, but is guaranteed to work even if the source and destination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overlap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 of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dirty="0">
                <a:ea typeface="新細明體" panose="02020500000000000000" pitchFamily="18" charset="-120"/>
              </a:rPr>
              <a:t> to shift the elements of an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a[100];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(&amp;a[0], &amp;a[1], 99 *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8821813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2063552" y="1268760"/>
            <a:ext cx="8147248" cy="5086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Prior to C99, there was no way to document the difference between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prototypes for the two functions were nearly identical: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*s1,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memmove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*s1,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void *s2,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use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in the C99 version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memcpy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prototype is a warning that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</a:t>
            </a:r>
            <a:r>
              <a:rPr lang="en-US" altLang="zh-TW" dirty="0">
                <a:ea typeface="新細明體" panose="02020500000000000000" pitchFamily="18" charset="-120"/>
              </a:rPr>
              <a:t> objects should not overlap.</a:t>
            </a:r>
          </a:p>
        </p:txBody>
      </p:sp>
    </p:spTree>
    <p:extLst>
      <p:ext uri="{BB962C8B-B14F-4D97-AF65-F5344CB8AC3E}">
        <p14:creationId xmlns:p14="http://schemas.microsoft.com/office/powerpoint/2010/main" val="17660011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Restricted Pointers (C99)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1991544" y="1196752"/>
            <a:ext cx="8219256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provides information to the compiler that may enable it to produce more efficient code—a process known as </a:t>
            </a:r>
            <a:r>
              <a:rPr lang="en-US" altLang="zh-TW" b="1" i="1" dirty="0">
                <a:ea typeface="新細明體" panose="02020500000000000000" pitchFamily="18" charset="-120"/>
              </a:rPr>
              <a:t>optimization.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C99 standard guarantees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has no effect on the behavior of a program that conforms to the standard.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Most programmers won’t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unless they’re fine-tuning a program to achieve the best possible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7968401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4147" name="Content Placeholder 2"/>
          <p:cNvSpPr>
            <a:spLocks noGrp="1"/>
          </p:cNvSpPr>
          <p:nvPr>
            <p:ph idx="1"/>
          </p:nvPr>
        </p:nvSpPr>
        <p:spPr>
          <a:xfrm>
            <a:off x="2135560" y="1268760"/>
            <a:ext cx="8075240" cy="5086800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Occasionally, we’ll need to define a structure that contains an array of an unknown size.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For example, we might want a structure that stores the characters in a string together with the string’s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chars[N];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Using a fixed-length array is undesirable: it limits the length of the string and wastes memory.</a:t>
            </a:r>
          </a:p>
        </p:txBody>
      </p:sp>
    </p:spTree>
    <p:extLst>
      <p:ext uri="{BB962C8B-B14F-4D97-AF65-F5344CB8AC3E}">
        <p14:creationId xmlns:p14="http://schemas.microsoft.com/office/powerpoint/2010/main" val="12594907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>
          <a:xfrm>
            <a:off x="1991544" y="1124744"/>
            <a:ext cx="8568952" cy="523081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 programmers traditionally solve this problem by declaring the length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chars</a:t>
            </a:r>
            <a:r>
              <a:rPr lang="en-US" altLang="zh-TW" dirty="0">
                <a:ea typeface="新細明體" panose="02020500000000000000" pitchFamily="18" charset="-120"/>
              </a:rPr>
              <a:t> to be 1 and then dynamically allocating each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chars[1];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+ n - 1);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technique is known as the “</a:t>
            </a:r>
            <a:r>
              <a:rPr lang="en-US" altLang="zh-TW" dirty="0" err="1"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 hack.”</a:t>
            </a:r>
          </a:p>
        </p:txBody>
      </p:sp>
    </p:spTree>
    <p:extLst>
      <p:ext uri="{BB962C8B-B14F-4D97-AF65-F5344CB8AC3E}">
        <p14:creationId xmlns:p14="http://schemas.microsoft.com/office/powerpoint/2010/main" val="13512347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1991544" y="1340768"/>
            <a:ext cx="8219256" cy="501479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 hack is supported by many compilers.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(including GCC) even allow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chars</a:t>
            </a:r>
            <a:r>
              <a:rPr lang="en-US" altLang="zh-TW" dirty="0">
                <a:ea typeface="新細明體" panose="02020500000000000000" pitchFamily="18" charset="-120"/>
              </a:rPr>
              <a:t> array to have zero length.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C89 standard doesn’t guarantee that the </a:t>
            </a:r>
            <a:r>
              <a:rPr lang="en-US" altLang="zh-TW" dirty="0" err="1"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 hack will work, but a C99 feature known as the </a:t>
            </a:r>
            <a:r>
              <a:rPr lang="en-US" altLang="zh-TW" b="1" i="1" dirty="0">
                <a:ea typeface="新細明體" panose="02020500000000000000" pitchFamily="18" charset="-120"/>
              </a:rPr>
              <a:t>flexible array member </a:t>
            </a:r>
            <a:r>
              <a:rPr lang="en-US" altLang="zh-TW" dirty="0">
                <a:ea typeface="新細明體" panose="02020500000000000000" pitchFamily="18" charset="-120"/>
              </a:rPr>
              <a:t>serves the same purpose.</a:t>
            </a:r>
          </a:p>
        </p:txBody>
      </p:sp>
    </p:spTree>
    <p:extLst>
      <p:ext uri="{BB962C8B-B14F-4D97-AF65-F5344CB8AC3E}">
        <p14:creationId xmlns:p14="http://schemas.microsoft.com/office/powerpoint/2010/main" val="24912241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>
          <a:xfrm>
            <a:off x="2063552" y="1268760"/>
            <a:ext cx="8496944" cy="505584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When the last member of a structure is an array, its length may be omitted: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chars[];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flexible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array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member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C99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only</a:t>
            </a:r>
            <a:r>
              <a:rPr lang="en-US" altLang="zh-TW" sz="1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length of the array isn’t determined until memory is allocated for a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2600" dirty="0">
                <a:ea typeface="新細明體" panose="02020500000000000000" pitchFamily="18" charset="-120"/>
              </a:rPr>
              <a:t> structure: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vstring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+ n);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n;</a:t>
            </a:r>
          </a:p>
          <a:p>
            <a:pPr>
              <a:buFontTx/>
              <a:buNone/>
            </a:pP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600" dirty="0">
                <a:ea typeface="新細明體" panose="02020500000000000000" pitchFamily="18" charset="-120"/>
              </a:rPr>
              <a:t> ignores the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chars</a:t>
            </a:r>
            <a:r>
              <a:rPr lang="en-US" altLang="zh-TW" sz="2600" dirty="0">
                <a:ea typeface="新細明體" panose="02020500000000000000" pitchFamily="18" charset="-120"/>
              </a:rPr>
              <a:t> member when computing the size of the structure.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7735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>
          <a:xfrm>
            <a:off x="2207568" y="1340768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Special rules for structures that contain a flexible array member: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flexible array must be the last member.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structure must have at least one other member.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Copying a structure that contains a flexible array member will copy the other members but not the flexible array itself.</a:t>
            </a:r>
          </a:p>
        </p:txBody>
      </p:sp>
    </p:spTree>
    <p:extLst>
      <p:ext uri="{BB962C8B-B14F-4D97-AF65-F5344CB8AC3E}">
        <p14:creationId xmlns:p14="http://schemas.microsoft.com/office/powerpoint/2010/main" val="9751731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Flexible Array Members (C99)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219256" cy="5086800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A structure that contains a flexible array member is an </a:t>
            </a:r>
            <a:r>
              <a:rPr lang="en-US" altLang="zh-TW" sz="2700" b="1" i="1" dirty="0">
                <a:ea typeface="新細明體" panose="02020500000000000000" pitchFamily="18" charset="-120"/>
              </a:rPr>
              <a:t>incomplete type.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An incomplete type is missing part of the information needed to determine how much memory it requires.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Incomplete types are subject to various restrictions.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In particular, an incomplete type can’t be a member of another structure or an element of an array.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However, an array may contain pointers to structures that have a flexible array member.</a:t>
            </a:r>
          </a:p>
        </p:txBody>
      </p:sp>
    </p:spTree>
    <p:extLst>
      <p:ext uri="{BB962C8B-B14F-4D97-AF65-F5344CB8AC3E}">
        <p14:creationId xmlns:p14="http://schemas.microsoft.com/office/powerpoint/2010/main" val="100559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Using Dynamic Storage Allocation in String 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*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*s1,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*s2)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*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(s1)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strlen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(s2)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("Error: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\n");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exit(EXIT_FAILURE);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s1);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s2);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</a:t>
            </a:r>
            <a:r>
              <a:rPr lang="en-US" altLang="zh-TW" sz="2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result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36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Dynamic Storage Allocation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in String Functions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dirty="0">
                <a:ea typeface="新細明體" panose="02020500000000000000" pitchFamily="18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"</a:t>
            </a:r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</a:t>
            </a:r>
            <a:r>
              <a:rPr lang="en-US" altLang="zh-TW" sz="3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the call,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will point to the string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abcdef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ea typeface="新細明體" panose="02020500000000000000" pitchFamily="18" charset="-120"/>
              </a:rPr>
              <a:t>, which is stored in a dynamically allocated array.</a:t>
            </a:r>
          </a:p>
        </p:txBody>
      </p:sp>
    </p:spTree>
    <p:extLst>
      <p:ext uri="{BB962C8B-B14F-4D97-AF65-F5344CB8AC3E}">
        <p14:creationId xmlns:p14="http://schemas.microsoft.com/office/powerpoint/2010/main" val="172168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123782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Dynamic Storage Allocation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in String Functions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Functions such as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dirty="0">
                <a:ea typeface="新細明體" panose="02020500000000000000" pitchFamily="18" charset="-120"/>
              </a:rPr>
              <a:t> that dynamically allocate storage must be used with care.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the string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concat</a:t>
            </a:r>
            <a:r>
              <a:rPr lang="en-US" altLang="zh-TW" dirty="0">
                <a:ea typeface="新細明體" panose="02020500000000000000" pitchFamily="18" charset="-120"/>
              </a:rPr>
              <a:t> returns is no longer needed, we’ll want to call 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function to </a:t>
            </a:r>
            <a:r>
              <a:rPr lang="en-US" altLang="zh-TW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release the space that the string occupies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we don’t, the program may eventually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39075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2133600" y="188640"/>
            <a:ext cx="7924800" cy="1259160"/>
          </a:xfrm>
        </p:spPr>
        <p:txBody>
          <a:bodyPr/>
          <a:lstStyle/>
          <a:p>
            <a:r>
              <a:rPr lang="en-US" altLang="zh-TW" sz="3200" dirty="0"/>
              <a:t>Program: Printing a One-Month</a:t>
            </a:r>
            <a:br>
              <a:rPr lang="en-US" altLang="zh-TW" sz="3200" dirty="0"/>
            </a:br>
            <a:r>
              <a:rPr lang="en-US" altLang="zh-TW" sz="3200" dirty="0"/>
              <a:t>Reminder List (Revisited)</a:t>
            </a:r>
            <a:endParaRPr lang="en-US" altLang="zh-TW" sz="3000" dirty="0">
              <a:ea typeface="新細明體" charset="-12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3058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5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26 Movie - "Chinatown"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12 Movie - "Dazed and Confused"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5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12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Day Reminder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5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5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12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12 Movie - "Dazed and Confused“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26 Movie - "Chinatown"</a:t>
            </a:r>
          </a:p>
        </p:txBody>
      </p:sp>
    </p:spTree>
    <p:extLst>
      <p:ext uri="{BB962C8B-B14F-4D97-AF65-F5344CB8AC3E}">
        <p14:creationId xmlns:p14="http://schemas.microsoft.com/office/powerpoint/2010/main" val="16219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Printing a One-Month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Reminder List (Revisited)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remind2.c</a:t>
            </a:r>
            <a:r>
              <a:rPr lang="en-US" altLang="zh-TW" dirty="0">
                <a:ea typeface="新細明體" panose="02020500000000000000" pitchFamily="18" charset="-120"/>
              </a:rPr>
              <a:t> program is based on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remind.c</a:t>
            </a:r>
            <a:r>
              <a:rPr lang="en-US" altLang="zh-TW" dirty="0">
                <a:ea typeface="新細明體" panose="02020500000000000000" pitchFamily="18" charset="-120"/>
              </a:rPr>
              <a:t> program of Chapter 13, which prints a one-month list of daily reminders.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original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remind.c</a:t>
            </a:r>
            <a:r>
              <a:rPr lang="en-US" altLang="zh-TW" dirty="0">
                <a:ea typeface="新細明體" panose="02020500000000000000" pitchFamily="18" charset="-120"/>
              </a:rPr>
              <a:t> program stores reminder strings in a two-dimensional array of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the new program, the array will be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one-dimensional</a:t>
            </a:r>
            <a:r>
              <a:rPr lang="en-US" altLang="zh-TW" dirty="0">
                <a:ea typeface="新細明體" panose="02020500000000000000" pitchFamily="18" charset="-120"/>
              </a:rPr>
              <a:t>; its elements will be pointers to </a:t>
            </a:r>
            <a:r>
              <a:rPr lang="en-US" altLang="zh-TW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dynamically allocated strings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09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Printing a One-Month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Reminder List (Revisited)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Advantages of switching to dynamically allocated strings:</a:t>
            </a:r>
          </a:p>
          <a:p>
            <a:pPr lvl="1"/>
            <a:r>
              <a:rPr lang="en-US" altLang="zh-TW" u="sng" dirty="0">
                <a:ea typeface="新細明體" panose="02020500000000000000" pitchFamily="18" charset="-120"/>
              </a:rPr>
              <a:t>Uses space more efficiently </a:t>
            </a:r>
            <a:r>
              <a:rPr lang="en-US" altLang="zh-TW" dirty="0">
                <a:ea typeface="新細明體" panose="02020500000000000000" pitchFamily="18" charset="-120"/>
              </a:rPr>
              <a:t>by allocating the exact number of characters needed to store a reminder.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Avoids calling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dirty="0">
                <a:ea typeface="新細明體" panose="02020500000000000000" pitchFamily="18" charset="-120"/>
              </a:rPr>
              <a:t> to move existing reminder strings in order to make room for a new reminder.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Switching from a two-dimensional array to an array of pointers requires changing only eight lines of the program (shown in </a:t>
            </a:r>
            <a:r>
              <a:rPr lang="en-US" altLang="zh-TW" b="1" dirty="0">
                <a:ea typeface="新細明體" panose="02020500000000000000" pitchFamily="18" charset="-120"/>
              </a:rPr>
              <a:t>bold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522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Dynamic Storage Allocation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C’s data structures, including arrays, are normally fixed in size.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Fixed-size data structures can be a problem, since we’re forced to choose their sizes when writing a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Fortunately, C supports </a:t>
            </a:r>
            <a:r>
              <a:rPr lang="en-US" altLang="zh-TW" b="1" i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dynamic</a:t>
            </a:r>
            <a:r>
              <a:rPr lang="en-US" altLang="zh-TW" b="1" i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storage</a:t>
            </a:r>
            <a:r>
              <a:rPr lang="en-US" altLang="zh-TW" b="1" i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allocation</a:t>
            </a:r>
            <a:r>
              <a:rPr lang="en-US" altLang="zh-TW" b="1" i="1" dirty="0">
                <a:ea typeface="新細明體" panose="02020500000000000000" pitchFamily="18" charset="-120"/>
              </a:rPr>
              <a:t>:</a:t>
            </a:r>
            <a:r>
              <a:rPr lang="en-US" altLang="zh-TW" dirty="0">
                <a:ea typeface="新細明體" panose="02020500000000000000" pitchFamily="18" charset="-120"/>
              </a:rPr>
              <a:t> the ability to allocate storage during program execution.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Using dynamic storage allocation, we can design data structures that grow (and shrink) as needed.</a:t>
            </a:r>
          </a:p>
        </p:txBody>
      </p:sp>
    </p:spTree>
    <p:extLst>
      <p:ext uri="{BB962C8B-B14F-4D97-AF65-F5344CB8AC3E}">
        <p14:creationId xmlns:p14="http://schemas.microsoft.com/office/powerpoint/2010/main" val="44011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727200" y="0"/>
            <a:ext cx="8940800" cy="65253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50 /*max no of reminders*/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MSG_LEN 60/*max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of reminder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*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MAX_REMIND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[3],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[MSG_LEN+1];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day,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328249" y="332656"/>
            <a:ext cx="211788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remind2.c</a:t>
            </a:r>
          </a:p>
        </p:txBody>
      </p:sp>
    </p:spTree>
    <p:extLst>
      <p:ext uri="{BB962C8B-B14F-4D97-AF65-F5344CB8AC3E}">
        <p14:creationId xmlns:p14="http://schemas.microsoft.com/office/powerpoint/2010/main" val="345794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727200" y="44624"/>
            <a:ext cx="8839200" cy="68133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MAX_REMIND)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("-- No space left --\n");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day and reminder: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("%2d", &amp;day);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(day == 0)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(dayStr, "%2d", day);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readLine(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MSG_LEN);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for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strcmp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]) &lt;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for (j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j &gt;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j--)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[j] =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[j-1];</a:t>
            </a:r>
          </a:p>
        </p:txBody>
      </p:sp>
    </p:spTree>
    <p:extLst>
      <p:ext uri="{BB962C8B-B14F-4D97-AF65-F5344CB8AC3E}">
        <p14:creationId xmlns:p14="http://schemas.microsoft.com/office/powerpoint/2010/main" val="177406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75520" y="0"/>
            <a:ext cx="8892480" cy="6324600"/>
          </a:xfrm>
        </p:spPr>
        <p:txBody>
          <a:bodyPr>
            <a:noAutofit/>
          </a:bodyPr>
          <a:lstStyle/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]=</a:t>
            </a:r>
            <a:r>
              <a:rPr lang="en-US" altLang="zh-TW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(2+strlen(</a:t>
            </a:r>
            <a:r>
              <a:rPr lang="en-US" altLang="zh-TW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msgStr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)+</a:t>
            </a:r>
            <a:r>
              <a:rPr lang="zh-TW" altLang="en-US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("-- No space left --\n");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strcat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msgStr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}// for (;;)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("\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nDay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Reminder\n");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numRemind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 %s\n",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reminders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727200" y="762000"/>
            <a:ext cx="8839200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 != '\n')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06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Dynamically Allocated Arrays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Dynamically allocated arrays have the same advantages as dynamically allocated strings.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close relationship between arrays and pointers makes a dynamically allocated array as easy to use as an ordinary array.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Although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>
                <a:ea typeface="新細明體" panose="02020500000000000000" pitchFamily="18" charset="-120"/>
              </a:rPr>
              <a:t> can allocate space for an array,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>
                <a:ea typeface="新細明體" panose="02020500000000000000" pitchFamily="18" charset="-120"/>
              </a:rPr>
              <a:t> function is sometimes used instead, since it initializes the memory that it allocates.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>
                <a:ea typeface="新細明體" panose="02020500000000000000" pitchFamily="18" charset="-120"/>
              </a:rPr>
              <a:t> function allows us to make an array “grow” or “shrink” as needed.</a:t>
            </a:r>
          </a:p>
        </p:txBody>
      </p:sp>
    </p:spTree>
    <p:extLst>
      <p:ext uri="{BB962C8B-B14F-4D97-AF65-F5344CB8AC3E}">
        <p14:creationId xmlns:p14="http://schemas.microsoft.com/office/powerpoint/2010/main" val="107368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63552" y="116632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</a:t>
            </a:r>
            <a:r>
              <a:rPr lang="en-US" altLang="zh-TW" sz="3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 dirty="0">
                <a:ea typeface="新細明體" panose="02020500000000000000" pitchFamily="18" charset="-120"/>
              </a:rPr>
              <a:t> to Allocate Storage for an Array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438400" y="764704"/>
            <a:ext cx="7772400" cy="559085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Suppose a program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needs an array of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 integers</a:t>
            </a:r>
            <a:r>
              <a:rPr lang="en-US" altLang="zh-TW" dirty="0">
                <a:ea typeface="新細明體" panose="02020500000000000000" pitchFamily="18" charset="-120"/>
              </a:rPr>
              <a:t>, where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computed during program execution.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We’ll first declare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*a;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Once the value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known, the program can call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to allocate space for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 =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 *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Always use the </a:t>
            </a:r>
            <a:r>
              <a:rPr lang="en-US" altLang="zh-TW" dirty="0" err="1">
                <a:ea typeface="新細明體" panose="02020500000000000000" pitchFamily="18" charset="-120"/>
              </a:rPr>
              <a:t>sizeof</a:t>
            </a:r>
            <a:r>
              <a:rPr lang="en-US" altLang="zh-TW" dirty="0">
                <a:ea typeface="新細明體" panose="02020500000000000000" pitchFamily="18" charset="-120"/>
              </a:rPr>
              <a:t> operator to calculate the amount of space required for each element.</a:t>
            </a:r>
          </a:p>
        </p:txBody>
      </p:sp>
    </p:spTree>
    <p:extLst>
      <p:ext uri="{BB962C8B-B14F-4D97-AF65-F5344CB8AC3E}">
        <p14:creationId xmlns:p14="http://schemas.microsoft.com/office/powerpoint/2010/main" val="59150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91544" y="28724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</a:t>
            </a:r>
            <a:r>
              <a:rPr lang="en-US" altLang="zh-TW" sz="3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 dirty="0">
                <a:ea typeface="新細明體" panose="02020500000000000000" pitchFamily="18" charset="-120"/>
              </a:rPr>
              <a:t> to Allocate Storage for an Array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063552" y="714524"/>
            <a:ext cx="8147248" cy="564103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now ignore the fact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is a pointer and use it instead as an array name, thanks to the relationship between arrays and pointers in C.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we could use the following loop to initialize the array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n; 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a[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0;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also have the option of using pointer arithmetic instead of subscripting to access the elements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39304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35560" y="1268760"/>
            <a:ext cx="8352928" cy="468052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 function is an alternative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nmemb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Properties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Allocates space for an array with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nmemb</a:t>
            </a:r>
            <a:r>
              <a:rPr lang="en-US" altLang="zh-TW" dirty="0">
                <a:ea typeface="新細明體" panose="02020500000000000000" pitchFamily="18" charset="-120"/>
              </a:rPr>
              <a:t> elements, each of which is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dirty="0">
                <a:ea typeface="新細明體" panose="02020500000000000000" pitchFamily="18" charset="-120"/>
              </a:rPr>
              <a:t> bytes long.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Returns a null pointer if the requested space isn’t available.</a:t>
            </a:r>
          </a:p>
          <a:p>
            <a:pPr lvl="1"/>
            <a:r>
              <a:rPr lang="en-US" altLang="zh-TW" sz="3000" b="1" i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Initializes</a:t>
            </a:r>
            <a:r>
              <a:rPr lang="en-US" altLang="zh-TW" dirty="0">
                <a:ea typeface="新細明體" panose="02020500000000000000" pitchFamily="18" charset="-120"/>
              </a:rPr>
              <a:t> allocated memory by setting all bits to 0.</a:t>
            </a:r>
          </a:p>
        </p:txBody>
      </p:sp>
    </p:spTree>
    <p:extLst>
      <p:ext uri="{BB962C8B-B14F-4D97-AF65-F5344CB8AC3E}">
        <p14:creationId xmlns:p14="http://schemas.microsoft.com/office/powerpoint/2010/main" val="386490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351584" y="1268760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 that allocates space for an array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 =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calling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 with 1 as its first argument, we can allocate space for a data item of any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point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x, y; } *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(1,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4158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1" y="188641"/>
            <a:ext cx="8683369" cy="50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Dynamic Storage Allocation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Dynamic storage allocation is used most often for strings, arrays, and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Dynamically allocated structures can be linked together to form lists, trees, and other data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Dynamic storage allocation is done by calling a memory allocation function.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88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438400" y="1412776"/>
            <a:ext cx="7772400" cy="494278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 function can resize a dynamically allocated array.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dirty="0">
                <a:ea typeface="新細明體" panose="02020500000000000000" pitchFamily="18" charset="-120"/>
              </a:rPr>
              <a:t> must point to a memory block obtained by a previous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32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dirty="0">
                <a:ea typeface="新細明體" panose="02020500000000000000" pitchFamily="18" charset="-120"/>
              </a:rPr>
              <a:t> represents the </a:t>
            </a:r>
            <a:r>
              <a:rPr lang="en-US" altLang="zh-TW" sz="32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dirty="0">
                <a:ea typeface="新細明體" panose="02020500000000000000" pitchFamily="18" charset="-120"/>
              </a:rPr>
              <a:t> size of the block, which may be </a:t>
            </a:r>
            <a:r>
              <a:rPr lang="en-US" altLang="zh-TW" sz="24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larger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sz="24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smaller</a:t>
            </a:r>
            <a:r>
              <a:rPr lang="en-US" altLang="zh-TW" dirty="0">
                <a:ea typeface="新細明體" panose="02020500000000000000" pitchFamily="18" charset="-120"/>
              </a:rPr>
              <a:t> than the original size.</a:t>
            </a:r>
          </a:p>
        </p:txBody>
      </p:sp>
    </p:spTree>
    <p:extLst>
      <p:ext uri="{BB962C8B-B14F-4D97-AF65-F5344CB8AC3E}">
        <p14:creationId xmlns:p14="http://schemas.microsoft.com/office/powerpoint/2010/main" val="395325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91544" y="1196752"/>
            <a:ext cx="8219256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When it expands a memory block,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 doesn’t initialize the bytes that are added to the block.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 can’t enlarge the memory block as requested, it returns a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新細明體" panose="02020500000000000000" pitchFamily="18" charset="-12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pointer; the data in the old memory block is unchanged.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 is called with a null pointer as its first argument, it behaves like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dirty="0">
                <a:ea typeface="新細明體" panose="02020500000000000000" pitchFamily="18" charset="-120"/>
              </a:rPr>
              <a:t> is called with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as its </a:t>
            </a:r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second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argument</a:t>
            </a:r>
            <a:r>
              <a:rPr lang="en-US" altLang="zh-TW" dirty="0">
                <a:ea typeface="新細明體" panose="02020500000000000000" pitchFamily="18" charset="-120"/>
              </a:rPr>
              <a:t>, it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frees</a:t>
            </a:r>
            <a:r>
              <a:rPr lang="en-US" altLang="zh-TW" dirty="0">
                <a:ea typeface="新細明體" panose="02020500000000000000" pitchFamily="18" charset="-120"/>
              </a:rPr>
              <a:t> the memory block.</a:t>
            </a:r>
          </a:p>
        </p:txBody>
      </p:sp>
    </p:spTree>
    <p:extLst>
      <p:ext uri="{BB962C8B-B14F-4D97-AF65-F5344CB8AC3E}">
        <p14:creationId xmlns:p14="http://schemas.microsoft.com/office/powerpoint/2010/main" val="28919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135560" y="1196752"/>
            <a:ext cx="8075240" cy="5158808"/>
          </a:xfrm>
        </p:spPr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We expect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700" dirty="0">
                <a:ea typeface="新細明體" panose="02020500000000000000" pitchFamily="18" charset="-120"/>
              </a:rPr>
              <a:t> to be reasonably efficient:</a:t>
            </a:r>
          </a:p>
          <a:p>
            <a:pPr lvl="1"/>
            <a:r>
              <a:rPr lang="en-US" altLang="zh-TW" sz="2300" dirty="0">
                <a:ea typeface="新細明體" panose="02020500000000000000" pitchFamily="18" charset="-120"/>
              </a:rPr>
              <a:t>When asked to reduce the size of a memory block,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300" dirty="0">
                <a:ea typeface="新細明體" panose="02020500000000000000" pitchFamily="18" charset="-120"/>
              </a:rPr>
              <a:t> should shrink the block “in place.”</a:t>
            </a:r>
          </a:p>
          <a:p>
            <a:pPr lvl="1"/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300" dirty="0">
                <a:ea typeface="新細明體" panose="02020500000000000000" pitchFamily="18" charset="-120"/>
              </a:rPr>
              <a:t> should always attempt to expand a memory block without moving it.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If it can’t enlarge a block,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700" dirty="0">
                <a:ea typeface="新細明體" panose="02020500000000000000" pitchFamily="18" charset="-120"/>
              </a:rPr>
              <a:t> will allocate a new block elsewhere, then copy the contents of the old block into the new one.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Once </a:t>
            </a:r>
            <a:r>
              <a:rPr lang="en-US" altLang="zh-TW" sz="27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700" dirty="0">
                <a:ea typeface="新細明體" panose="02020500000000000000" pitchFamily="18" charset="-120"/>
              </a:rPr>
              <a:t> has returned, be sure to </a:t>
            </a:r>
            <a:r>
              <a:rPr lang="en-US" altLang="zh-TW" sz="2700" b="1" dirty="0">
                <a:solidFill>
                  <a:srgbClr val="FF0000"/>
                </a:solidFill>
                <a:ea typeface="新細明體" panose="02020500000000000000" pitchFamily="18" charset="-120"/>
              </a:rPr>
              <a:t>update all </a:t>
            </a:r>
            <a:r>
              <a:rPr lang="en-US" altLang="zh-TW" sz="2700" b="1" dirty="0">
                <a:solidFill>
                  <a:srgbClr val="FFC000"/>
                </a:solidFill>
                <a:ea typeface="新細明體" panose="02020500000000000000" pitchFamily="18" charset="-120"/>
              </a:rPr>
              <a:t>pointers</a:t>
            </a:r>
            <a:r>
              <a:rPr lang="en-US" altLang="zh-TW" sz="2700" dirty="0">
                <a:ea typeface="新細明體" panose="02020500000000000000" pitchFamily="18" charset="-120"/>
              </a:rPr>
              <a:t> to the memory block in case it has been moved.</a:t>
            </a:r>
          </a:p>
        </p:txBody>
      </p:sp>
    </p:spTree>
    <p:extLst>
      <p:ext uri="{BB962C8B-B14F-4D97-AF65-F5344CB8AC3E}">
        <p14:creationId xmlns:p14="http://schemas.microsoft.com/office/powerpoint/2010/main" val="491141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Deallocating Storage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83432" y="1484784"/>
            <a:ext cx="8075240" cy="5230816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and the other memory allocation functions obtain memory blocks from a storage pool known as the </a:t>
            </a:r>
            <a:r>
              <a:rPr lang="en-US" altLang="zh-TW" b="1" i="1" dirty="0">
                <a:solidFill>
                  <a:srgbClr val="FFC000"/>
                </a:solidFill>
                <a:ea typeface="新細明體" panose="02020500000000000000" pitchFamily="18" charset="-120"/>
              </a:rPr>
              <a:t>heap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Calling these functions too often—or asking them for large blocks of memory—can exhaust the heap, causing the functions to return a null pointer.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To make matters worse, a program may allocate blocks of memory and then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lose track of them</a:t>
            </a:r>
            <a:r>
              <a:rPr lang="en-US" altLang="zh-TW" dirty="0">
                <a:ea typeface="新細明體" panose="02020500000000000000" pitchFamily="18" charset="-120"/>
              </a:rPr>
              <a:t>, thereby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wasting</a:t>
            </a:r>
            <a:r>
              <a:rPr lang="en-US" altLang="zh-TW" dirty="0">
                <a:ea typeface="新細明體" panose="02020500000000000000" pitchFamily="18" charset="-120"/>
              </a:rPr>
              <a:t> space.</a:t>
            </a:r>
          </a:p>
        </p:txBody>
      </p:sp>
    </p:spTree>
    <p:extLst>
      <p:ext uri="{BB962C8B-B14F-4D97-AF65-F5344CB8AC3E}">
        <p14:creationId xmlns:p14="http://schemas.microsoft.com/office/powerpoint/2010/main" val="902078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Deallocating Storage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404430" y="1268760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(…);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q;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snapshot after the first two statements have been executed: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077072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28" y="4077072"/>
            <a:ext cx="2508250" cy="1420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34137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Deallocating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After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 is assigned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, both variables now point to the second memory block: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There are no pointers to the first block, so we’ll never be able to use it again.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4077072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874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Deallocating Storage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07568" y="1196752"/>
            <a:ext cx="8003232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block of memory that’s no longer accessible to a program is said to be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garbage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program that leaves garbage behind has a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memory leak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languages provide a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garbage collector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that automatically locates and recycles garbage, but C doesn’t.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Instead, each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C program is responsible for </a:t>
            </a:r>
            <a:r>
              <a:rPr lang="en-US" altLang="zh-TW" dirty="0">
                <a:ea typeface="新細明體" panose="02020500000000000000" pitchFamily="18" charset="-120"/>
              </a:rPr>
              <a:t>recycling its own garbage by calling the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FFFF00">
                      <a:alpha val="4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function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to release unneeded memory.</a:t>
            </a:r>
          </a:p>
        </p:txBody>
      </p:sp>
    </p:spTree>
    <p:extLst>
      <p:ext uri="{BB962C8B-B14F-4D97-AF65-F5344CB8AC3E}">
        <p14:creationId xmlns:p14="http://schemas.microsoft.com/office/powerpoint/2010/main" val="1280859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Function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07568" y="1268760"/>
            <a:ext cx="8003232" cy="5086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Prototype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 *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will be passed a pointer to an unneeded memory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free(p);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 = q;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Calling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releases the block of memory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points to.</a:t>
            </a:r>
          </a:p>
        </p:txBody>
      </p:sp>
    </p:spTree>
    <p:extLst>
      <p:ext uri="{BB962C8B-B14F-4D97-AF65-F5344CB8AC3E}">
        <p14:creationId xmlns:p14="http://schemas.microsoft.com/office/powerpoint/2010/main" val="41446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88640"/>
            <a:ext cx="8503003" cy="149670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5560" y="1685342"/>
            <a:ext cx="8075240" cy="4670218"/>
          </a:xfrm>
        </p:spPr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*p1 = </a:t>
            </a:r>
            <a:r>
              <a:rPr lang="en-US" altLang="zh-TW" dirty="0" err="1"/>
              <a:t>malloc</a:t>
            </a:r>
            <a:r>
              <a:rPr lang="en-US" altLang="zh-TW" dirty="0"/>
              <a:t>(10*</a:t>
            </a:r>
            <a:r>
              <a:rPr lang="en-US" altLang="zh-TW" dirty="0" err="1"/>
              <a:t>sizeof</a:t>
            </a:r>
            <a:r>
              <a:rPr lang="en-US" altLang="zh-TW" dirty="0"/>
              <a:t> *p1);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free</a:t>
            </a:r>
            <a:r>
              <a:rPr lang="en-US" altLang="zh-TW" dirty="0"/>
              <a:t>(p1); // every allocated pointer must be freed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*p2 = </a:t>
            </a:r>
            <a:r>
              <a:rPr lang="en-US" altLang="zh-TW" dirty="0" err="1"/>
              <a:t>calloc</a:t>
            </a:r>
            <a:r>
              <a:rPr lang="en-US" altLang="zh-TW" dirty="0"/>
              <a:t>(10, </a:t>
            </a:r>
            <a:r>
              <a:rPr lang="en-US" altLang="zh-TW" dirty="0" err="1"/>
              <a:t>sizeof</a:t>
            </a:r>
            <a:r>
              <a:rPr lang="en-US" altLang="zh-TW" dirty="0"/>
              <a:t> *p2);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*p3 = </a:t>
            </a:r>
            <a:r>
              <a:rPr lang="en-US" altLang="zh-TW" dirty="0" err="1"/>
              <a:t>realloc</a:t>
            </a:r>
            <a:r>
              <a:rPr lang="en-US" altLang="zh-TW" dirty="0"/>
              <a:t>(p2, 1000*</a:t>
            </a:r>
            <a:r>
              <a:rPr lang="en-US" altLang="zh-TW" dirty="0" err="1"/>
              <a:t>sizeof</a:t>
            </a:r>
            <a:r>
              <a:rPr lang="en-US" altLang="zh-TW" dirty="0"/>
              <a:t> *p3);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if(p3) // p3 not null means p2 was freed by </a:t>
            </a:r>
            <a:r>
              <a:rPr lang="en-US" altLang="zh-TW" dirty="0" err="1"/>
              <a:t>realloc</a:t>
            </a: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0000"/>
                </a:solidFill>
              </a:rPr>
              <a:t>       free</a:t>
            </a:r>
            <a:r>
              <a:rPr lang="en-US" altLang="zh-TW" dirty="0"/>
              <a:t>(p3);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else // p3 null means p2 was not freed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0000"/>
                </a:solidFill>
              </a:rPr>
              <a:t>       free</a:t>
            </a:r>
            <a:r>
              <a:rPr lang="en-US" altLang="zh-TW" dirty="0"/>
              <a:t>(p2);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953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“Dangling Pointer” Problem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207568" y="1412776"/>
            <a:ext cx="8136904" cy="5230816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Using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sz="2600" dirty="0">
                <a:ea typeface="新細明體" panose="02020500000000000000" pitchFamily="18" charset="-120"/>
              </a:rPr>
              <a:t> leads to a new problem: </a:t>
            </a:r>
            <a:r>
              <a:rPr lang="en-US" altLang="zh-TW" sz="26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dangling</a:t>
            </a:r>
            <a:r>
              <a:rPr lang="en-US" altLang="zh-TW" sz="2600" b="1" i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pointers</a:t>
            </a:r>
            <a:r>
              <a:rPr lang="en-US" altLang="zh-TW" sz="2600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free(p)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 err="1">
                <a:ea typeface="新細明體" panose="02020500000000000000" pitchFamily="18" charset="-120"/>
              </a:rPr>
              <a:t>deallocates</a:t>
            </a:r>
            <a:r>
              <a:rPr lang="en-US" altLang="zh-TW" sz="2600" dirty="0">
                <a:ea typeface="新細明體" panose="02020500000000000000" pitchFamily="18" charset="-120"/>
              </a:rPr>
              <a:t> the memory block that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600" dirty="0">
                <a:ea typeface="新細明體" panose="02020500000000000000" pitchFamily="18" charset="-120"/>
              </a:rPr>
              <a:t> points to, but doesn’t change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600" dirty="0">
                <a:ea typeface="新細明體" panose="02020500000000000000" pitchFamily="18" charset="-120"/>
              </a:rPr>
              <a:t> itself.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If we forget that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600" dirty="0">
                <a:ea typeface="新細明體" panose="02020500000000000000" pitchFamily="18" charset="-120"/>
              </a:rPr>
              <a:t> no longer points to a valid memory block, chaos may ensue: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*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free(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   /*** WRONG ***/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Modifying the memory that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600" dirty="0">
                <a:ea typeface="新細明體" panose="02020500000000000000" pitchFamily="18" charset="-120"/>
              </a:rPr>
              <a:t> points to is a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serious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error</a:t>
            </a:r>
            <a:r>
              <a:rPr lang="en-US" altLang="zh-TW" sz="2600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8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Memory Allocation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header declares three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memory allocation functions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ea typeface="新細明體" panose="02020500000000000000" pitchFamily="18" charset="-120"/>
              </a:rPr>
              <a:t>—Allocates a block of memory but doesn’t initialize it.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calloc</a:t>
            </a:r>
            <a:r>
              <a:rPr lang="en-US" altLang="zh-TW" sz="2400" dirty="0">
                <a:ea typeface="新細明體" panose="02020500000000000000" pitchFamily="18" charset="-120"/>
              </a:rPr>
              <a:t>—Allocates a block of memory and clears it.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realloc</a:t>
            </a:r>
            <a:r>
              <a:rPr lang="en-US" altLang="zh-TW" sz="2400" dirty="0">
                <a:ea typeface="新細明體" panose="02020500000000000000" pitchFamily="18" charset="-120"/>
              </a:rPr>
              <a:t>—Resizes a previously allocated block of memory.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These functions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a value of type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(a “generic” pointer).</a:t>
            </a:r>
          </a:p>
        </p:txBody>
      </p:sp>
    </p:spTree>
    <p:extLst>
      <p:ext uri="{BB962C8B-B14F-4D97-AF65-F5344CB8AC3E}">
        <p14:creationId xmlns:p14="http://schemas.microsoft.com/office/powerpoint/2010/main" val="689837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“Dangling Pointer” Problem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Dangling pointers can be hard to spot, since several pointers may point to the same block of memory.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the block is freed, all the pointers are left dangling.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>
                <a:hlinkClick r:id="rId2"/>
              </a:rPr>
              <a:t>https://mropengate.blogspot.com/2015/12/cc-dynamic-2d-arrays-in-c.html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878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Linked Lists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2207568" y="1268760"/>
            <a:ext cx="8003232" cy="5086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Dynamic storage allocation is especially useful for building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lists</a:t>
            </a:r>
            <a:r>
              <a:rPr lang="en-US" altLang="zh-TW" dirty="0">
                <a:ea typeface="新細明體" panose="02020500000000000000" pitchFamily="18" charset="-120"/>
              </a:rPr>
              <a:t>, trees, </a:t>
            </a:r>
            <a:r>
              <a:rPr lang="en-US" altLang="zh-TW" dirty="0">
                <a:effectLst>
                  <a:glow rad="101600">
                    <a:srgbClr val="92D05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graphs</a:t>
            </a:r>
            <a:r>
              <a:rPr lang="en-US" altLang="zh-TW" dirty="0">
                <a:ea typeface="新細明體" panose="02020500000000000000" pitchFamily="18" charset="-120"/>
              </a:rPr>
              <a:t>, and other linked data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linked</a:t>
            </a:r>
            <a:r>
              <a:rPr lang="en-US" altLang="zh-TW" b="1" i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 consists of a chain of structures (called </a:t>
            </a:r>
            <a:r>
              <a:rPr lang="en-US" altLang="zh-TW" b="1" i="1" dirty="0">
                <a:ea typeface="新細明體" panose="02020500000000000000" pitchFamily="18" charset="-120"/>
              </a:rPr>
              <a:t>nodes</a:t>
            </a:r>
            <a:r>
              <a:rPr lang="en-US" altLang="zh-TW" dirty="0">
                <a:ea typeface="新細明體" panose="02020500000000000000" pitchFamily="18" charset="-120"/>
              </a:rPr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last node in the list contains a null pointer.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7" y="4365104"/>
            <a:ext cx="4481513" cy="67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818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Linked Lists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135560" y="1196752"/>
            <a:ext cx="8075240" cy="515880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linked list is more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flexible</a:t>
            </a:r>
            <a:r>
              <a:rPr lang="en-US" altLang="zh-TW" dirty="0">
                <a:ea typeface="新細明體" panose="02020500000000000000" pitchFamily="18" charset="-120"/>
              </a:rPr>
              <a:t> than an array: we can easily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insert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delete</a:t>
            </a:r>
            <a:r>
              <a:rPr lang="en-US" altLang="zh-TW" dirty="0">
                <a:ea typeface="新細明體" panose="02020500000000000000" pitchFamily="18" charset="-120"/>
              </a:rPr>
              <a:t> nodes in a linked list, allowing the list to grow and shrink as needed.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 the other hand, we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lose</a:t>
            </a:r>
            <a:r>
              <a:rPr lang="en-US" altLang="zh-TW" dirty="0">
                <a:ea typeface="新細明體" panose="02020500000000000000" pitchFamily="18" charset="-120"/>
              </a:rPr>
              <a:t> the “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random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access</a:t>
            </a:r>
            <a:r>
              <a:rPr lang="en-US" altLang="zh-TW" dirty="0">
                <a:ea typeface="新細明體" panose="02020500000000000000" pitchFamily="18" charset="-120"/>
              </a:rPr>
              <a:t>” capability of an array: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Any element of an array can be accessed in the same amount of time.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Accessing a node in a linked list is fast if the node is close to the beginning of the list, slow if it’s near the end.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89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Lists: avoid allocating and moving large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768" y="1988841"/>
            <a:ext cx="4176464" cy="27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a Node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487488" y="1730152"/>
            <a:ext cx="8640960" cy="512784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To set up a linked list, we’ll need a structure that represents a single node.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node structure </a:t>
            </a:r>
            <a:r>
              <a:rPr lang="en-US" altLang="zh-TW" dirty="0">
                <a:ea typeface="新細明體" panose="02020500000000000000" pitchFamily="18" charset="-120"/>
              </a:rPr>
              <a:t>will contain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dirty="0">
                <a:ea typeface="新細明體" panose="02020500000000000000" pitchFamily="18" charset="-120"/>
              </a:rPr>
              <a:t> (an integer in this example) plus a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b="1" dirty="0" err="1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value;       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data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stored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 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b="1" dirty="0" err="1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b="1" dirty="0">
                <a:solidFill>
                  <a:srgbClr val="FFC000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next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pointer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next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4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pPr>
              <a:spcBef>
                <a:spcPts val="675"/>
              </a:spcBef>
            </a:pPr>
            <a:r>
              <a:rPr lang="en-US" altLang="zh-TW" dirty="0">
                <a:solidFill>
                  <a:srgbClr val="00000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 must be a tag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panose="02020500000000000000" pitchFamily="18" charset="-120"/>
              </a:rPr>
              <a:t>not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 name, or there would be no way to declare the type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next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0823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a Node Type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Next, we’ll need a variable that always points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struct node *first = NULL;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Setting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>
                <a:ea typeface="新細明體" panose="02020500000000000000" pitchFamily="18" charset="-120"/>
              </a:rPr>
              <a:t>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indicates that the list is initially empty.</a:t>
            </a:r>
          </a:p>
        </p:txBody>
      </p:sp>
    </p:spTree>
    <p:extLst>
      <p:ext uri="{BB962C8B-B14F-4D97-AF65-F5344CB8AC3E}">
        <p14:creationId xmlns:p14="http://schemas.microsoft.com/office/powerpoint/2010/main" val="4292950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Creating a Node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279576" y="1340768"/>
            <a:ext cx="8064896" cy="482453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we 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construct a linked list</a:t>
            </a:r>
            <a:r>
              <a:rPr lang="en-US" altLang="zh-TW" dirty="0">
                <a:ea typeface="新細明體" panose="02020500000000000000" pitchFamily="18" charset="-120"/>
              </a:rPr>
              <a:t>, we’ll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create nodes one by one</a:t>
            </a:r>
            <a:r>
              <a:rPr lang="en-US" altLang="zh-TW" dirty="0">
                <a:ea typeface="新細明體" panose="02020500000000000000" pitchFamily="18" charset="-120"/>
              </a:rPr>
              <a:t>, adding each to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Steps involved in creating a node: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Allocate memory for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Store data in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Insert the node into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We’ll concentrate on the first two steps for now.</a:t>
            </a:r>
          </a:p>
        </p:txBody>
      </p:sp>
    </p:spTree>
    <p:extLst>
      <p:ext uri="{BB962C8B-B14F-4D97-AF65-F5344CB8AC3E}">
        <p14:creationId xmlns:p14="http://schemas.microsoft.com/office/powerpoint/2010/main" val="3149878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Creating a Node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we create a node, we’ll need a variable that can point to the node temporarily: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We’ll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to allocate memory for the new node, saving the return value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</a:t>
            </a:r>
            <a:r>
              <a:rPr lang="en-US" altLang="zh-TW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 now points to a block of memory just large enough to hold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dirty="0">
                <a:ea typeface="新細明體" panose="02020500000000000000" pitchFamily="18" charset="-120"/>
              </a:rPr>
              <a:t> structure: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692696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7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Creating a Node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Next, we’ll store data in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</a:t>
            </a:r>
            <a:r>
              <a:rPr lang="en-US" altLang="zh-TW" dirty="0">
                <a:ea typeface="新細明體" panose="02020500000000000000" pitchFamily="18" charset="-120"/>
              </a:rPr>
              <a:t> member of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(*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).value = 10;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resulting picture: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parentheses around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 are mandatory because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operator would otherwise take precedence over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operator.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924944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06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07568" y="1196752"/>
            <a:ext cx="8003232" cy="515880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Accessing a member of a structure using a pointer is so common that C provides a special operator for this purpose.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operator, known as </a:t>
            </a:r>
            <a:r>
              <a:rPr lang="en-US" altLang="zh-TW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right arrow selection</a:t>
            </a:r>
            <a:r>
              <a:rPr lang="en-US" altLang="zh-TW" b="1" i="1" dirty="0">
                <a:ea typeface="新細明體" panose="02020500000000000000" pitchFamily="18" charset="-120"/>
              </a:rPr>
              <a:t>,</a:t>
            </a:r>
            <a:r>
              <a:rPr lang="en-US" altLang="zh-TW" dirty="0">
                <a:ea typeface="新細明體" panose="02020500000000000000" pitchFamily="18" charset="-120"/>
              </a:rPr>
              <a:t> is a minus sign followed by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 dirty="0">
                <a:ea typeface="新細明體" panose="02020500000000000000" pitchFamily="18" charset="-120"/>
              </a:rPr>
              <a:t> operator,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-&gt;value = 10;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(*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).value = 10;</a:t>
            </a:r>
          </a:p>
        </p:txBody>
      </p:sp>
    </p:spTree>
    <p:extLst>
      <p:ext uri="{BB962C8B-B14F-4D97-AF65-F5344CB8AC3E}">
        <p14:creationId xmlns:p14="http://schemas.microsoft.com/office/powerpoint/2010/main" val="26372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 Pointers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a memory allocation function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can’t</a:t>
            </a:r>
            <a:r>
              <a:rPr lang="en-US" altLang="zh-TW" dirty="0">
                <a:ea typeface="新細明體" panose="02020500000000000000" pitchFamily="18" charset="-120"/>
              </a:rPr>
              <a:t> locate a memory block of the requested size, it returns a </a:t>
            </a:r>
            <a:r>
              <a:rPr lang="en-US" altLang="zh-TW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null pointer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null pointer is a special value that can be distinguished from all valid pointers.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we’ve stored the function’s return value in a pointer variable, we must test to see if it’s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425350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07568" y="1196752"/>
            <a:ext cx="8003232" cy="515880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</a:t>
            </a:r>
            <a:r>
              <a:rPr lang="en-US" altLang="zh-TW" dirty="0">
                <a:ea typeface="新細明體" panose="02020500000000000000" pitchFamily="18" charset="-120"/>
              </a:rPr>
              <a:t> operator produces an </a:t>
            </a:r>
            <a:r>
              <a:rPr lang="en-US" altLang="zh-TW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lvalue</a:t>
            </a:r>
            <a:r>
              <a:rPr lang="en-US" altLang="zh-TW" dirty="0">
                <a:ea typeface="新細明體" panose="02020500000000000000" pitchFamily="18" charset="-120"/>
              </a:rPr>
              <a:t>, so we can use it wherever an ordinary variable would be allowed.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-&gt;value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operator is still required, even though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a pointer.</a:t>
            </a:r>
          </a:p>
        </p:txBody>
      </p:sp>
    </p:spTree>
    <p:extLst>
      <p:ext uri="{BB962C8B-B14F-4D97-AF65-F5344CB8AC3E}">
        <p14:creationId xmlns:p14="http://schemas.microsoft.com/office/powerpoint/2010/main" val="2052662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Inserting a Node at the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One of the advantages of a linked list is that nodes can be added at any point in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the beginning of a list is the easiest place to insert a node.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 is pointing to the node to be inserted,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is pointing to the first node in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148613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Node at the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It takes two statements to insert the node into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first step is to modify the new node’s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next</a:t>
            </a:r>
            <a:r>
              <a:rPr lang="en-US" altLang="zh-TW" dirty="0">
                <a:ea typeface="新細明體" panose="02020500000000000000" pitchFamily="18" charset="-120"/>
              </a:rPr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first;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second step is to make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point to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first = 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8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Node at the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Let’s trace the process of inserting two nodes into an empty list.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We’ll insert a node containing the number 10 first, followed by a node containing 20.</a:t>
            </a:r>
          </a:p>
        </p:txBody>
      </p:sp>
    </p:spTree>
    <p:extLst>
      <p:ext uri="{BB962C8B-B14F-4D97-AF65-F5344CB8AC3E}">
        <p14:creationId xmlns:p14="http://schemas.microsoft.com/office/powerpoint/2010/main" val="2640383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Inserting a Node at the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node));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12" y="3344875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6" y="4953001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441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Node at the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first;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4956176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685926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9" y="3368676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279576" y="4797152"/>
            <a:ext cx="8136904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08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Node at the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-&gt;value = 20;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first;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9" y="1685926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3343276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584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Inserting a Node at the Beginning of a Linked List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function that inserts a node containing </a:t>
            </a:r>
            <a:r>
              <a:rPr lang="en-US" altLang="zh-TW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into a linked list, which pointed to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52578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*add2List(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b="1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b="1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("Error: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add2List\n");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exit(EXIT_FAILURE);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&gt;value = </a:t>
            </a:r>
            <a:r>
              <a:rPr lang="en-US" altLang="zh-TW" sz="1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 = </a:t>
            </a:r>
            <a:r>
              <a:rPr lang="en-US" altLang="zh-TW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</a:t>
            </a:r>
            <a:r>
              <a:rPr lang="en-US" altLang="zh-TW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06437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Node at the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Note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 returns a pointer to the newly created node (now at the beginning of the list).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we call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, we’ll need to store its return value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first = add2List(first, 10);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first = add2List(first, 20);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Getting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 to update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directly, rather than return a new value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, turns out to be tricky.</a:t>
            </a:r>
          </a:p>
        </p:txBody>
      </p:sp>
    </p:spTree>
    <p:extLst>
      <p:ext uri="{BB962C8B-B14F-4D97-AF65-F5344CB8AC3E}">
        <p14:creationId xmlns:p14="http://schemas.microsoft.com/office/powerpoint/2010/main" val="2042686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820472" cy="936104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Inserting a Node at the</a:t>
            </a:r>
            <a:r>
              <a:rPr lang="zh-TW" altLang="en-US" sz="3600" dirty="0"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ea typeface="新細明體" panose="02020500000000000000" pitchFamily="18" charset="-120"/>
              </a:rPr>
              <a:t>Beginning of a Linked List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847528" y="908720"/>
            <a:ext cx="8820472" cy="5616624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A function that uses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sz="2600" dirty="0">
                <a:ea typeface="新細明體" panose="02020500000000000000" pitchFamily="18" charset="-120"/>
              </a:rPr>
              <a:t> to create a linked list containing numbers entered by the user: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readNumbers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*first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Enter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series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of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integers</a:t>
            </a:r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terminate):</a:t>
            </a:r>
            <a:r>
              <a:rPr lang="en-US" altLang="zh-TW" sz="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(n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first;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first =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(first,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numbers will be in reverse order within the list.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NULL Pointers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134672" cy="48006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An example of testing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return value: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(10000);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(p ==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allocation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failed;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take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appropriate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action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is a macro (defined in various library headers) that represents the null pointer.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programmers combine the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with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test: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((p = </a:t>
            </a:r>
            <a:r>
              <a:rPr lang="en-US" altLang="zh-TW" sz="2000" b="1" dirty="0" err="1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(10000))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allocation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failed;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take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appropriate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action</a:t>
            </a:r>
            <a:r>
              <a:rPr lang="en-US" altLang="zh-TW" sz="13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85747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Searching a Linked List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19536" y="1340768"/>
            <a:ext cx="8640960" cy="501479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Although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loop can be used to search a list,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is often superior.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loop that visits the nodes in a linked list, using a pointer variable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to keep track of the “current”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(p = first; p != NULL; p = p-&gt;next)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A loop of this form can be used in a function that searches a list for an integer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3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Searching a Linked List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496944" cy="505584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it finds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the function will return a pointer to the node containing </a:t>
            </a:r>
            <a:r>
              <a:rPr lang="en-US" altLang="zh-TW" sz="2600" b="1" dirty="0">
                <a:solidFill>
                  <a:srgbClr val="FFFFFF"/>
                </a:solidFill>
                <a:effectLst>
                  <a:glow rad="101600">
                    <a:srgbClr val="92D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; otherwise, it will return a null pointer.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initial version of the function: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600" b="1" dirty="0">
                <a:solidFill>
                  <a:srgbClr val="FFC000"/>
                </a:solidFill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						</a:t>
            </a:r>
            <a:r>
              <a:rPr lang="en-US" altLang="zh-TW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effectLst>
                  <a:glow rad="101600">
                    <a:srgbClr val="92D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*p;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 for (p = </a:t>
            </a:r>
            <a:r>
              <a:rPr lang="en-US" altLang="zh-TW" sz="2600" b="1" dirty="0">
                <a:solidFill>
                  <a:srgbClr val="FFC000"/>
                </a:solidFill>
                <a:effectLst>
                  <a:glow rad="101600">
                    <a:srgbClr val="00B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p != NULL; p = p-&gt;next)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if (p-&gt;value == </a:t>
            </a:r>
            <a:r>
              <a:rPr lang="en-US" altLang="zh-TW" sz="2600" b="1" dirty="0">
                <a:solidFill>
                  <a:srgbClr val="FFFFFF"/>
                </a:solidFill>
                <a:effectLst>
                  <a:glow rad="101600">
                    <a:srgbClr val="92D05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return p;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NULL;</a:t>
            </a:r>
          </a:p>
          <a:p>
            <a:pPr marL="525780" indent="-457200">
              <a:lnSpc>
                <a:spcPts val="24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4281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Searching a Linked List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919536" y="1196752"/>
            <a:ext cx="8568952" cy="5127848"/>
          </a:xfrm>
        </p:spPr>
        <p:txBody>
          <a:bodyPr>
            <a:normAutofit lnSpcReduction="10000"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There are many other ways to write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sz="27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One alternative is to eliminate the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700" dirty="0">
                <a:ea typeface="新細明體" panose="02020500000000000000" pitchFamily="18" charset="-120"/>
              </a:rPr>
              <a:t> variable, instead using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700" dirty="0">
                <a:ea typeface="新細明體" panose="02020500000000000000" pitchFamily="18" charset="-120"/>
              </a:rPr>
              <a:t> itself to keep track of the current node:</a:t>
            </a:r>
          </a:p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*list,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						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for (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list != NULL; list = list-&gt;next)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if (list-&gt;value == n)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return list;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NULL; 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Since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700" dirty="0">
                <a:ea typeface="新細明體" panose="02020500000000000000" pitchFamily="18" charset="-120"/>
              </a:rPr>
              <a:t> is a copy of the original list pointer, there’s </a:t>
            </a:r>
            <a:r>
              <a:rPr lang="en-US" altLang="zh-TW" sz="2700" b="1" i="1" dirty="0">
                <a:solidFill>
                  <a:srgbClr val="FFFF00"/>
                </a:solidFill>
                <a:ea typeface="新細明體" panose="02020500000000000000" pitchFamily="18" charset="-120"/>
              </a:rPr>
              <a:t>no harm </a:t>
            </a:r>
            <a:r>
              <a:rPr lang="en-US" altLang="zh-TW" sz="2700" dirty="0">
                <a:ea typeface="新細明體" panose="02020500000000000000" pitchFamily="18" charset="-120"/>
              </a:rPr>
              <a:t>in changing it within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275915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Searching a Linked List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919536" y="1268760"/>
            <a:ext cx="8640960" cy="505584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Another alternative:</a:t>
            </a:r>
          </a:p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*list,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zh-TW" altLang="en-US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		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 list != NULL &amp;&amp; list-&gt;value != n;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list = list-&gt;next)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list; 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75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Since list is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if we reach the end of the list, returning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correct even if we don’t find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497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Searching a Linked List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847528" y="1340768"/>
            <a:ext cx="8712968" cy="498383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This version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dirty="0">
                <a:ea typeface="新細明體" panose="02020500000000000000" pitchFamily="18" charset="-120"/>
              </a:rPr>
              <a:t> might be a bit clearer if we used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searchList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node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*list,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zh-TW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	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27139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2438400" y="1340768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big advantage of storing data in a linked list is that we can easily delete nodes.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Deleting a node involves three steps: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Locate the node to be deleted.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Alter the previous node so that it “bypasses” the deleted node.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Call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</a:t>
            </a:r>
            <a:r>
              <a:rPr lang="en-US" altLang="zh-TW" dirty="0">
                <a:ea typeface="新細明體" panose="02020500000000000000" pitchFamily="18" charset="-120"/>
              </a:rPr>
              <a:t> to reclaim the space occupied by the deleted node.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Step 1 is harder than it looks, because step 2 requires changing the </a:t>
            </a:r>
            <a:r>
              <a:rPr lang="en-US" altLang="zh-TW" i="1" dirty="0">
                <a:ea typeface="新細明體" panose="02020500000000000000" pitchFamily="18" charset="-120"/>
              </a:rPr>
              <a:t>previous</a:t>
            </a:r>
            <a:r>
              <a:rPr lang="en-US" altLang="zh-TW" dirty="0">
                <a:ea typeface="新細明體" panose="02020500000000000000" pitchFamily="18" charset="-120"/>
              </a:rPr>
              <a:t> node.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There are various solutions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239582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438400" y="1196752"/>
            <a:ext cx="7772400" cy="5158808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“trailing pointer” technique involves keeping a pointer to the previous node (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600" dirty="0">
                <a:ea typeface="新細明體" panose="02020500000000000000" pitchFamily="18" charset="-120"/>
              </a:rPr>
              <a:t>) as well as a pointer to the current node (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600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Assume that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600" dirty="0">
                <a:ea typeface="新細明體" panose="02020500000000000000" pitchFamily="18" charset="-120"/>
              </a:rPr>
              <a:t> points to the list to be searched and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600" dirty="0">
                <a:ea typeface="新細明體" panose="02020500000000000000" pitchFamily="18" charset="-120"/>
              </a:rPr>
              <a:t> is the integer to be deleted.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loop that implements step 1: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(cur = list,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When the loop terminates,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600" dirty="0">
                <a:ea typeface="新細明體" panose="02020500000000000000" pitchFamily="18" charset="-120"/>
              </a:rPr>
              <a:t> points to the node to be deleted and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600" dirty="0">
                <a:ea typeface="新細明體" panose="02020500000000000000" pitchFamily="18" charset="-120"/>
              </a:rPr>
              <a:t> points to the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3350629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2438400" y="1268760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Assume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 has the following appearance and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20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After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list,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has been executed: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2338137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68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993299"/>
            <a:ext cx="71437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694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2431669" y="1196752"/>
            <a:ext cx="7772400" cy="457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test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&amp;&amp;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cur-&gt;value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true, since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is pointing to a node and the node doesn’t contain 20.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After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cur-&gt;next</a:t>
            </a:r>
            <a:r>
              <a:rPr lang="en-US" altLang="zh-TW">
                <a:ea typeface="新細明體" panose="02020500000000000000" pitchFamily="18" charset="-120"/>
              </a:rPr>
              <a:t> has been executed: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94" y="3634281"/>
            <a:ext cx="7115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089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404266" y="126876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test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&amp;&amp;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cur-&gt;value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again true, so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cur-&gt;next</a:t>
            </a:r>
            <a:r>
              <a:rPr lang="en-US" altLang="zh-TW">
                <a:ea typeface="新細明體" panose="02020500000000000000" pitchFamily="18" charset="-120"/>
              </a:rPr>
              <a:t> is executed once more: 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Since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>
                <a:ea typeface="新細明體" panose="02020500000000000000" pitchFamily="18" charset="-120"/>
              </a:rPr>
              <a:t> now points to the node containing 20, the condition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cur-&gt;value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false and the loop terminates.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4" y="2499864"/>
            <a:ext cx="70929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NULL Pointers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79576" y="1124744"/>
            <a:ext cx="7931224" cy="5230816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Pointers test true or false in the same way as numbers.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All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non-null pointers </a:t>
            </a:r>
            <a:r>
              <a:rPr lang="en-US" altLang="zh-TW" sz="2600" dirty="0">
                <a:ea typeface="新細明體" panose="02020500000000000000" pitchFamily="18" charset="-120"/>
              </a:rPr>
              <a:t>test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true</a:t>
            </a:r>
            <a:r>
              <a:rPr lang="en-US" altLang="zh-TW" sz="2600" dirty="0">
                <a:ea typeface="新細明體" panose="02020500000000000000" pitchFamily="18" charset="-120"/>
              </a:rPr>
              <a:t>; only </a:t>
            </a:r>
            <a:r>
              <a:rPr lang="en-US" altLang="zh-TW" sz="2600" b="1" dirty="0">
                <a:solidFill>
                  <a:srgbClr val="FF0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sz="2600" dirty="0">
                <a:ea typeface="新細明體" panose="02020500000000000000" pitchFamily="18" charset="-120"/>
              </a:rPr>
              <a:t> pointers are </a:t>
            </a:r>
            <a:r>
              <a:rPr lang="en-US" altLang="zh-TW" sz="2600" b="1" u="sng" dirty="0">
                <a:solidFill>
                  <a:srgbClr val="FF0000"/>
                </a:solidFill>
                <a:ea typeface="新細明體" panose="02020500000000000000" pitchFamily="18" charset="-120"/>
              </a:rPr>
              <a:t>false</a:t>
            </a:r>
            <a:r>
              <a:rPr lang="en-US" altLang="zh-TW" sz="26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(p == NULL) …</a:t>
            </a:r>
          </a:p>
          <a:p>
            <a:pPr>
              <a:spcBef>
                <a:spcPts val="400"/>
              </a:spcBef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(!p) …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(p != NULL) …</a:t>
            </a:r>
          </a:p>
          <a:p>
            <a:pPr>
              <a:spcBef>
                <a:spcPts val="400"/>
              </a:spcBef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(p) …</a:t>
            </a:r>
          </a:p>
        </p:txBody>
      </p:sp>
      <p:sp>
        <p:nvSpPr>
          <p:cNvPr id="3" name="向右箭號 2"/>
          <p:cNvSpPr/>
          <p:nvPr/>
        </p:nvSpPr>
        <p:spPr>
          <a:xfrm rot="10800000">
            <a:off x="4943872" y="5373216"/>
            <a:ext cx="2232248" cy="8640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11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2431235" y="1412776"/>
            <a:ext cx="7772400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Next, we’ll perform the bypass required by step 2.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cur-&gt;next;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makes the pointer in the previous node point to the node </a:t>
            </a:r>
            <a:r>
              <a:rPr lang="en-US" altLang="zh-TW" i="1" dirty="0">
                <a:ea typeface="新細明體" panose="02020500000000000000" pitchFamily="18" charset="-120"/>
              </a:rPr>
              <a:t>after</a:t>
            </a:r>
            <a:r>
              <a:rPr lang="en-US" altLang="zh-TW" dirty="0">
                <a:ea typeface="新細明體" panose="02020500000000000000" pitchFamily="18" charset="-120"/>
              </a:rPr>
              <a:t> the current node: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43" y="3941664"/>
            <a:ext cx="7164388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27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Step 3 is to release the memory occupied by the current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free(cur);</a:t>
            </a:r>
          </a:p>
        </p:txBody>
      </p:sp>
    </p:spTree>
    <p:extLst>
      <p:ext uri="{BB962C8B-B14F-4D97-AF65-F5344CB8AC3E}">
        <p14:creationId xmlns:p14="http://schemas.microsoft.com/office/powerpoint/2010/main" val="2973239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2351584" y="1340768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deleteFromList</a:t>
            </a:r>
            <a:r>
              <a:rPr lang="en-US" altLang="zh-TW" dirty="0">
                <a:ea typeface="新細明體" panose="02020500000000000000" pitchFamily="18" charset="-120"/>
              </a:rPr>
              <a:t> function uses the strategy just outlined.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given a list and an integer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the function deletes the first node containing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no node contains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deleteFromList</a:t>
            </a:r>
            <a:r>
              <a:rPr lang="en-US" altLang="zh-TW" dirty="0">
                <a:ea typeface="新細明體" panose="02020500000000000000" pitchFamily="18" charset="-120"/>
              </a:rPr>
              <a:t> does nothing.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either case, the function returns a pointer to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Deleting the first node in the list is a special case that requires a different bypass step.</a:t>
            </a:r>
          </a:p>
        </p:txBody>
      </p:sp>
    </p:spTree>
    <p:extLst>
      <p:ext uri="{BB962C8B-B14F-4D97-AF65-F5344CB8AC3E}">
        <p14:creationId xmlns:p14="http://schemas.microsoft.com/office/powerpoint/2010/main" val="1653290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3610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Deleting a Node from a Linked List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703512" y="836712"/>
            <a:ext cx="8964488" cy="5487888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deleteFromList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*list, 						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*cur, *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list,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NULL &amp;&amp;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&gt;value != n;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&gt;next)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 NULL)return list;/*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was not found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if (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 NULL)list= list-&gt;next;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/* 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is in the first 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else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 =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&gt;next;/*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is in some other 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free(cur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return list;</a:t>
            </a:r>
          </a:p>
          <a:p>
            <a:pPr>
              <a:lnSpc>
                <a:spcPts val="23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6620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Ordered Lists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2135560" y="1196752"/>
            <a:ext cx="8075240" cy="515880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the nodes of a list are kept in order—sorted by the data stored inside the nodes—we say that the list is </a:t>
            </a:r>
            <a:r>
              <a:rPr lang="en-US" altLang="zh-TW" b="1" i="1" dirty="0">
                <a:ea typeface="新細明體" panose="02020500000000000000" pitchFamily="18" charset="-120"/>
              </a:rPr>
              <a:t>ordered.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Inserting a node into an ordered list is more difficult, because the node won’t always be put at the beginning of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searching is faster: we can stop looking after reaching the point at which the desired node would have been located.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15821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778" y="764704"/>
            <a:ext cx="8093022" cy="37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Maintaining a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inventory2.c</a:t>
            </a:r>
            <a:r>
              <a:rPr lang="en-US" altLang="zh-TW">
                <a:ea typeface="新細明體" panose="02020500000000000000" pitchFamily="18" charset="-120"/>
              </a:rPr>
              <a:t> program is a modification of the parts database program of Chapter 16, with the database stored in a linked list this time.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Advantages of using a linked list: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 need to put a limit on the size of the database.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Database can easily be kept sorted by part number.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the original program, the database wasn’t sorted.</a:t>
            </a:r>
          </a:p>
        </p:txBody>
      </p:sp>
    </p:spTree>
    <p:extLst>
      <p:ext uri="{BB962C8B-B14F-4D97-AF65-F5344CB8AC3E}">
        <p14:creationId xmlns:p14="http://schemas.microsoft.com/office/powerpoint/2010/main" val="3822859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775520" y="116632"/>
            <a:ext cx="8892480" cy="1080120"/>
          </a:xfrm>
        </p:spPr>
        <p:txBody>
          <a:bodyPr/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Program: Maintaining a</a:t>
            </a:r>
            <a:r>
              <a:rPr lang="zh-TW" altLang="en-US" sz="3600" dirty="0"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640960" cy="527186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structure will contain an additional member (a pointer to the next node):</a:t>
            </a:r>
          </a:p>
          <a:p>
            <a:pPr marL="52578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{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*next;</a:t>
            </a:r>
          </a:p>
          <a:p>
            <a:pPr marL="52578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will point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32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*inventory = NULL;</a:t>
            </a:r>
          </a:p>
        </p:txBody>
      </p:sp>
    </p:spTree>
    <p:extLst>
      <p:ext uri="{BB962C8B-B14F-4D97-AF65-F5344CB8AC3E}">
        <p14:creationId xmlns:p14="http://schemas.microsoft.com/office/powerpoint/2010/main" val="33380281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Maintaining a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Most of the functions in the new program will closely resemble their counterparts in the original program.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dirty="0">
                <a:ea typeface="新細明體" panose="02020500000000000000" pitchFamily="18" charset="-120"/>
              </a:rPr>
              <a:t> will be more complex, however, since we’ll keep the nodes in the inventory list sorted by part number.</a:t>
            </a:r>
          </a:p>
        </p:txBody>
      </p:sp>
    </p:spTree>
    <p:extLst>
      <p:ext uri="{BB962C8B-B14F-4D97-AF65-F5344CB8AC3E}">
        <p14:creationId xmlns:p14="http://schemas.microsoft.com/office/powerpoint/2010/main" val="6991802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Maintaining a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the original program,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dirty="0">
                <a:ea typeface="新細明體" panose="02020500000000000000" pitchFamily="18" charset="-120"/>
              </a:rPr>
              <a:t> returns an index into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array.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the new program,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dirty="0">
                <a:ea typeface="新細明體" panose="02020500000000000000" pitchFamily="18" charset="-120"/>
              </a:rPr>
              <a:t> will return a pointer to the node that contains the desired part number.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it doesn’t find the part number,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dirty="0">
                <a:ea typeface="新細明體" panose="02020500000000000000" pitchFamily="18" charset="-120"/>
              </a:rPr>
              <a:t> will return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373733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Dynamically Allocated Strings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Dynamic storage allocation is often useful for working with strings.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Strings are stored in character arrays, and it can be hard to anticipate how long these arrays need to be.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By allocating strings dynamically, we can postpone the decision until the program is running.</a:t>
            </a:r>
          </a:p>
        </p:txBody>
      </p:sp>
    </p:spTree>
    <p:extLst>
      <p:ext uri="{BB962C8B-B14F-4D97-AF65-F5344CB8AC3E}">
        <p14:creationId xmlns:p14="http://schemas.microsoft.com/office/powerpoint/2010/main" val="23450935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Maintaining a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Since the list of parts is sorted,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600" dirty="0">
                <a:ea typeface="新細明體" panose="02020500000000000000" pitchFamily="18" charset="-120"/>
              </a:rPr>
              <a:t> can stop when it finds a node containing a part number that’s greater than or equal to the desired part number.</a:t>
            </a:r>
          </a:p>
          <a:p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600" dirty="0" err="1">
                <a:ea typeface="新細明體" panose="02020500000000000000" pitchFamily="18" charset="-120"/>
              </a:rPr>
              <a:t>’s</a:t>
            </a:r>
            <a:r>
              <a:rPr lang="en-US" altLang="zh-TW" sz="2600" dirty="0">
                <a:ea typeface="新細明體" panose="02020500000000000000" pitchFamily="18" charset="-120"/>
              </a:rPr>
              <a:t> search loop: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(p = inventory;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p != NULL &amp;&amp; number &gt; p-&gt;number;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p = p-&gt;next)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When the loop terminates, we’ll need to test whether the part was found: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(p != NULL &amp;&amp; number == p-&gt;number)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p;</a:t>
            </a:r>
          </a:p>
        </p:txBody>
      </p:sp>
    </p:spTree>
    <p:extLst>
      <p:ext uri="{BB962C8B-B14F-4D97-AF65-F5344CB8AC3E}">
        <p14:creationId xmlns:p14="http://schemas.microsoft.com/office/powerpoint/2010/main" val="8237694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Maintaining a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original version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dirty="0">
                <a:ea typeface="新細明體" panose="02020500000000000000" pitchFamily="18" charset="-120"/>
              </a:rPr>
              <a:t> stores a new part in the next available array element.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new version must determine where the new part belongs in the list and insert it there.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will also check whether the part number is already present in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loop that accomplishes both tasks: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(cur = inventory,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cur != NULL &amp;&amp;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-&gt;number &gt; cur-&gt;number;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;</a:t>
            </a:r>
          </a:p>
        </p:txBody>
      </p:sp>
    </p:spTree>
    <p:extLst>
      <p:ext uri="{BB962C8B-B14F-4D97-AF65-F5344CB8AC3E}">
        <p14:creationId xmlns:p14="http://schemas.microsoft.com/office/powerpoint/2010/main" val="3766516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Maintaining a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Parts Database (Revisited)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Once the loop terminates,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dirty="0">
                <a:ea typeface="新細明體" panose="02020500000000000000" pitchFamily="18" charset="-120"/>
              </a:rPr>
              <a:t> will check whether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dirty="0">
                <a:ea typeface="新細明體" panose="02020500000000000000" pitchFamily="18" charset="-120"/>
              </a:rPr>
              <a:t> isn’t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and whether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-&gt;number</a:t>
            </a:r>
            <a:r>
              <a:rPr lang="en-US" altLang="zh-TW" dirty="0">
                <a:ea typeface="新細明體" panose="02020500000000000000" pitchFamily="18" charset="-120"/>
              </a:rPr>
              <a:t> equals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cur-&gt;number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both are true, the part number is already in the list.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Otherwise,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dirty="0">
                <a:ea typeface="新細明體" panose="02020500000000000000" pitchFamily="18" charset="-120"/>
              </a:rPr>
              <a:t> will insert a new node between the nodes pointed to by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strategy works even if the new part number is larger than any in the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Like the original program, this version requires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dirty="0">
                <a:ea typeface="新細明體" panose="02020500000000000000" pitchFamily="18" charset="-120"/>
              </a:rPr>
              <a:t> function of Chapter 16.</a:t>
            </a:r>
          </a:p>
        </p:txBody>
      </p:sp>
    </p:spTree>
    <p:extLst>
      <p:ext uri="{BB962C8B-B14F-4D97-AF65-F5344CB8AC3E}">
        <p14:creationId xmlns:p14="http://schemas.microsoft.com/office/powerpoint/2010/main" val="17628421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1908176" y="0"/>
            <a:ext cx="8759825" cy="6324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Maintains a parts database(linked list version)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24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NAME_LEN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25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*next;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*inventory = NULL;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/*pts to 1st part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insert(void);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search(void);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update(void);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print(void);</a:t>
            </a:r>
          </a:p>
          <a:p>
            <a:pPr>
              <a:buFont typeface="+mj-lt"/>
              <a:buAutoNum type="arabicParenR"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0297" y="620689"/>
            <a:ext cx="183255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inventory2.c </a:t>
            </a:r>
          </a:p>
        </p:txBody>
      </p:sp>
    </p:spTree>
    <p:extLst>
      <p:ext uri="{BB962C8B-B14F-4D97-AF65-F5344CB8AC3E}">
        <p14:creationId xmlns:p14="http://schemas.microsoft.com/office/powerpoint/2010/main" val="2425120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9001000" cy="5562600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code;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operation code: ");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 %c", &amp;code);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!= '\n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')/*skips to end of line */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(code) 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insert();   break;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's': search();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'u': update();   break;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'p': print();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'q': 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code\n");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TW" sz="3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514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1919536" y="6421"/>
            <a:ext cx="8640960" cy="57988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for(p = inventory;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p != NULL &amp;&amp; number &gt; p-&gt;number;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p = p-&gt;next)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(p!= NULL &amp;&amp; number== p-&gt;number)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 </a:t>
            </a:r>
            <a:r>
              <a:rPr lang="en-US" altLang="zh-TW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466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1703512" y="0"/>
            <a:ext cx="8964488" cy="632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insert(void)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*cur,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("Database is full; can't add more  			parts.\n");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(cur= inventory,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cur!=NULL&amp;&amp;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&gt;number</a:t>
            </a:r>
            <a:r>
              <a:rPr lang="en-US" altLang="zh-TW" sz="2400" b="1" dirty="0">
                <a:effectLst>
                  <a:glow rad="101600">
                    <a:srgbClr val="00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cur-&gt;number;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68580" indent="0">
              <a:lnSpc>
                <a:spcPct val="80000"/>
              </a:lnSpc>
              <a:spcBef>
                <a:spcPts val="4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sz="3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68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1775520" y="0"/>
            <a:ext cx="8856984" cy="632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(cur!=NULL &amp;&amp;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&gt;number==cur-&gt;number)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already exists.\n");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free(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name: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-&gt;name, NAME_LEN);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 = cur;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   inventory =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else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}// void insert(void)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1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905000" y="0"/>
            <a:ext cx="8763000" cy="632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search(void)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b="1" dirty="0">
                <a:effectLst>
                  <a:glow rad="101600">
                    <a:srgbClr val="00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(p !=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name: %s\n", p-&gt;name);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("Quantity on hand: %d\n",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p-&gt;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not found.\n");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7931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1940869" y="-24573"/>
            <a:ext cx="8763000" cy="632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update: Prompts the user to enter a part number.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Prints an error message if the part doesn't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exist; otherwise, prompts the user to enter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change in quantity on hand and updates the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database.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update(void)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number, change;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*p;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&amp;number);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p =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(p != NULL)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change in quantity on hand: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&amp;change);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p-&gt;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+= change;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not found.\n");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054226" y="762000"/>
            <a:ext cx="8080375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Using </a:t>
            </a:r>
            <a:r>
              <a:rPr lang="en-US" altLang="zh-TW" sz="3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3000" dirty="0">
                <a:ea typeface="新細明體" panose="02020500000000000000" pitchFamily="18" charset="-120"/>
              </a:rPr>
              <a:t> to Allocate Memory for a String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Prototype for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size);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ea typeface="新細明體" panose="02020500000000000000" pitchFamily="18" charset="-120"/>
              </a:rPr>
              <a:t> allocates a block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dirty="0">
                <a:ea typeface="新細明體" panose="02020500000000000000" pitchFamily="18" charset="-120"/>
              </a:rPr>
              <a:t> bytes and returns a pointer to it.</a:t>
            </a:r>
          </a:p>
          <a:p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dirty="0">
                <a:ea typeface="新細明體" panose="02020500000000000000" pitchFamily="18" charset="-120"/>
              </a:rPr>
              <a:t> is an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 integer </a:t>
            </a:r>
            <a:r>
              <a:rPr lang="en-US" altLang="zh-TW" dirty="0">
                <a:ea typeface="新細明體" panose="02020500000000000000" pitchFamily="18" charset="-120"/>
              </a:rPr>
              <a:t>type defined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19239942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1905000" y="0"/>
            <a:ext cx="8763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print: Prints a listing of all parts in the database,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showing the part number, part name, and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quantity on hand. Part numbers will appear in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ascending order.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print(void)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Number   Part Name  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"Quantity on Hand\n");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(p = inventory; p != NULL; p = p-&gt;next)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("%7d       %-25s%11d\n", </a:t>
            </a:r>
            <a:b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p-&gt;number, p-&gt;name, p-&gt;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503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Pointers to Pointers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2351584" y="126876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13 introduced the idea of a </a:t>
            </a:r>
            <a:r>
              <a:rPr lang="en-US" altLang="zh-TW" i="1" dirty="0"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 to a </a:t>
            </a:r>
            <a:r>
              <a:rPr lang="en-US" altLang="zh-TW" i="1" dirty="0"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concept of “pointers to pointers” also pops up frequently in the context of linked data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particular, when an argument to a function is a pointer variable, we may want the function to be able to modify the variable.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Doing so requires the use of a pointer to a pointer.</a:t>
            </a:r>
          </a:p>
        </p:txBody>
      </p:sp>
    </p:spTree>
    <p:extLst>
      <p:ext uri="{BB962C8B-B14F-4D97-AF65-F5344CB8AC3E}">
        <p14:creationId xmlns:p14="http://schemas.microsoft.com/office/powerpoint/2010/main" val="33417067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79" y="2219498"/>
            <a:ext cx="5862042" cy="4146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64604"/>
            <a:ext cx="4667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17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0016" y="21166"/>
            <a:ext cx="3935700" cy="792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Pointers to Pointers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21166"/>
            <a:ext cx="8424936" cy="6836834"/>
          </a:xfrm>
        </p:spPr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main ()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 </a:t>
            </a:r>
            <a:r>
              <a:rPr lang="en-US" altLang="zh-TW" dirty="0" err="1"/>
              <a:t>var</a:t>
            </a: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 *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 **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pptr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= 3000;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= &amp;</a:t>
            </a:r>
            <a:r>
              <a:rPr lang="en-US" altLang="zh-TW" dirty="0" err="1"/>
              <a:t>var</a:t>
            </a:r>
            <a:r>
              <a:rPr lang="en-US" altLang="zh-TW" dirty="0"/>
              <a:t>; /* take the address of </a:t>
            </a:r>
            <a:r>
              <a:rPr lang="en-US" altLang="zh-TW" dirty="0" err="1"/>
              <a:t>var</a:t>
            </a:r>
            <a:r>
              <a:rPr lang="en-US" altLang="zh-TW" dirty="0"/>
              <a:t>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/* take the address of </a:t>
            </a:r>
            <a:r>
              <a:rPr lang="en-US" altLang="zh-TW" dirty="0" err="1"/>
              <a:t>ptr</a:t>
            </a:r>
            <a:r>
              <a:rPr lang="en-US" altLang="zh-TW" dirty="0"/>
              <a:t> using address of operator &amp;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pptr</a:t>
            </a:r>
            <a:r>
              <a:rPr lang="en-US" altLang="zh-TW" dirty="0"/>
              <a:t> = &amp;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/* take the value using </a:t>
            </a:r>
            <a:r>
              <a:rPr lang="en-US" altLang="zh-TW" dirty="0" err="1"/>
              <a:t>pptr</a:t>
            </a:r>
            <a:r>
              <a:rPr lang="en-US" altLang="zh-TW" dirty="0"/>
              <a:t>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("Value of </a:t>
            </a:r>
            <a:r>
              <a:rPr lang="en-US" altLang="zh-TW" dirty="0" err="1"/>
              <a:t>var</a:t>
            </a:r>
            <a:r>
              <a:rPr lang="en-US" altLang="zh-TW" dirty="0"/>
              <a:t> = %d\n", </a:t>
            </a:r>
            <a:r>
              <a:rPr lang="en-US" altLang="zh-TW" dirty="0" err="1"/>
              <a:t>var</a:t>
            </a:r>
            <a:r>
              <a:rPr lang="en-US" altLang="zh-TW" dirty="0"/>
              <a:t>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("Value available at *</a:t>
            </a:r>
            <a:r>
              <a:rPr lang="en-US" altLang="zh-TW" dirty="0" err="1"/>
              <a:t>ptr</a:t>
            </a:r>
            <a:r>
              <a:rPr lang="en-US" altLang="zh-TW" dirty="0"/>
              <a:t> = %d\n", *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en-US" altLang="zh-TW" dirty="0"/>
              <a:t>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("Value available at **</a:t>
            </a:r>
            <a:r>
              <a:rPr lang="en-US" altLang="zh-TW" dirty="0" err="1"/>
              <a:t>pptr</a:t>
            </a:r>
            <a:r>
              <a:rPr lang="en-US" altLang="zh-TW" dirty="0"/>
              <a:t> = %d\n", **</a:t>
            </a:r>
            <a:r>
              <a:rPr lang="en-US" altLang="zh-TW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pptr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72065" y="1023119"/>
            <a:ext cx="322556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Value of </a:t>
            </a:r>
            <a:r>
              <a:rPr lang="en-US" altLang="zh-TW" dirty="0" err="1"/>
              <a:t>var</a:t>
            </a:r>
            <a:r>
              <a:rPr lang="en-US" altLang="zh-TW" dirty="0"/>
              <a:t> = 3000</a:t>
            </a:r>
          </a:p>
          <a:p>
            <a:r>
              <a:rPr lang="en-US" altLang="zh-TW" dirty="0"/>
              <a:t>Value available at *</a:t>
            </a:r>
            <a:r>
              <a:rPr lang="en-US" altLang="zh-TW" dirty="0" err="1"/>
              <a:t>ptr</a:t>
            </a:r>
            <a:r>
              <a:rPr lang="en-US" altLang="zh-TW" dirty="0"/>
              <a:t> = 3000</a:t>
            </a:r>
          </a:p>
          <a:p>
            <a:r>
              <a:rPr lang="en-US" altLang="zh-TW" dirty="0"/>
              <a:t>Value available at **</a:t>
            </a:r>
            <a:r>
              <a:rPr lang="en-US" altLang="zh-TW" dirty="0" err="1"/>
              <a:t>pptr</a:t>
            </a:r>
            <a:r>
              <a:rPr lang="en-US" altLang="zh-TW" dirty="0"/>
              <a:t> = 3000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5757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72008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Pointers to Pointers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1919536" y="692696"/>
            <a:ext cx="8748464" cy="563190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 function is passed a pointer to the first node in a list; it returns a pointer to the first node in the updated list:</a:t>
            </a:r>
          </a:p>
          <a:p>
            <a:pPr marL="52578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*list,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node));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("Error: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add2List\n");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exit(EXIT_FAILURE);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-&gt;value = n;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-&gt;next = list;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</a:t>
            </a:r>
            <a:r>
              <a:rPr lang="en-US" altLang="zh-TW" sz="19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805003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03512" y="116632"/>
            <a:ext cx="8964488" cy="6207968"/>
          </a:xfrm>
        </p:spPr>
        <p:txBody>
          <a:bodyPr>
            <a:normAutofit/>
          </a:bodyPr>
          <a:lstStyle/>
          <a:p>
            <a:pPr marL="52578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*list,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node));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Error: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add2List\n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exit(EXIT_FAILURE);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&gt;value = n;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 = list;</a:t>
            </a:r>
          </a:p>
          <a:p>
            <a:pPr marL="52578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3200" dirty="0"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list= </a:t>
            </a:r>
            <a:r>
              <a:rPr lang="en-US" altLang="zh-TW" sz="3200" dirty="0" err="1">
                <a:effectLst>
                  <a:glow rad="101600">
                    <a:srgbClr val="00B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矩形 4"/>
          <p:cNvSpPr/>
          <p:nvPr/>
        </p:nvSpPr>
        <p:spPr>
          <a:xfrm>
            <a:off x="2855640" y="4653137"/>
            <a:ext cx="702078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Modifying add2List so that it assigns </a:t>
            </a:r>
            <a:r>
              <a:rPr lang="en-US" altLang="zh-TW" sz="2800" dirty="0" err="1"/>
              <a:t>newNode</a:t>
            </a:r>
            <a:r>
              <a:rPr lang="en-US" altLang="zh-TW" sz="2800" dirty="0"/>
              <a:t> to list instead of returning </a:t>
            </a:r>
            <a:r>
              <a:rPr lang="en-US" altLang="zh-TW" sz="2800" dirty="0" err="1"/>
              <a:t>newNode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124810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Pointers to Pointers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271464" y="1555176"/>
            <a:ext cx="8568952" cy="530282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Modifying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 so that it assigns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 instead of returning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 doesn’t work.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add2List(first, 10);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At the point of the call,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is copied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function changes the value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, making it point to the new node,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is not affected.</a:t>
            </a:r>
          </a:p>
        </p:txBody>
      </p:sp>
    </p:spTree>
    <p:extLst>
      <p:ext uri="{BB962C8B-B14F-4D97-AF65-F5344CB8AC3E}">
        <p14:creationId xmlns:p14="http://schemas.microsoft.com/office/powerpoint/2010/main" val="3652293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1847528" y="0"/>
            <a:ext cx="8363272" cy="50405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Pointers to Pointers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1775520" y="516996"/>
            <a:ext cx="8892480" cy="5805264"/>
          </a:xfrm>
        </p:spPr>
        <p:txBody>
          <a:bodyPr/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Getting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sz="2700" dirty="0">
                <a:ea typeface="新細明體" panose="02020500000000000000" pitchFamily="18" charset="-120"/>
              </a:rPr>
              <a:t> to modify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sz="2700" dirty="0">
                <a:ea typeface="新細明體" panose="02020500000000000000" pitchFamily="18" charset="-120"/>
              </a:rPr>
              <a:t> requires passing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sz="2700" dirty="0">
                <a:ea typeface="新細明體" panose="02020500000000000000" pitchFamily="18" charset="-120"/>
              </a:rPr>
              <a:t> a </a:t>
            </a:r>
            <a:r>
              <a:rPr lang="en-US" altLang="zh-TW" sz="2700" i="1" dirty="0">
                <a:ea typeface="新細明體" panose="02020500000000000000" pitchFamily="18" charset="-120"/>
              </a:rPr>
              <a:t>pointer</a:t>
            </a:r>
            <a:r>
              <a:rPr lang="en-US" altLang="zh-TW" sz="2700" dirty="0">
                <a:ea typeface="新細明體" panose="02020500000000000000" pitchFamily="18" charset="-120"/>
              </a:rPr>
              <a:t> to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sz="2700" dirty="0">
                <a:ea typeface="新細明體" panose="02020500000000000000" pitchFamily="18" charset="-120"/>
              </a:rPr>
              <a:t>:</a:t>
            </a:r>
          </a:p>
          <a:p>
            <a:pPr marL="52578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add2List(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 *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node));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Error: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failed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add2List\n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exit(EXIT_FAILURE);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&gt;value = n;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&gt;next =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list;</a:t>
            </a:r>
          </a:p>
          <a:p>
            <a:pPr marL="52578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 =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1302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Pointers to Pointers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2135560" y="1196752"/>
            <a:ext cx="8075240" cy="515880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the new version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</a:t>
            </a:r>
            <a:r>
              <a:rPr lang="en-US" altLang="zh-TW" dirty="0">
                <a:ea typeface="新細明體" panose="02020500000000000000" pitchFamily="18" charset="-120"/>
              </a:rPr>
              <a:t> is called, the first argument will be the address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add2List(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first, 10);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dirty="0">
                <a:ea typeface="新細明體" panose="02020500000000000000" pitchFamily="18" charset="-120"/>
              </a:rPr>
              <a:t> is assigned the address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, we can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*list</a:t>
            </a:r>
            <a:r>
              <a:rPr lang="en-US" altLang="zh-TW" dirty="0">
                <a:ea typeface="新細明體" panose="02020500000000000000" pitchFamily="18" charset="-120"/>
              </a:rPr>
              <a:t> as an alias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particular, assigning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newNode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*list</a:t>
            </a:r>
            <a:r>
              <a:rPr lang="en-US" altLang="zh-TW" dirty="0">
                <a:ea typeface="新細明體" panose="02020500000000000000" pitchFamily="18" charset="-120"/>
              </a:rPr>
              <a:t> will modify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2461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Pointers to Functions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2135560" y="1124744"/>
            <a:ext cx="8075240" cy="523081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 doesn’t require that pointers point only to </a:t>
            </a:r>
            <a:r>
              <a:rPr lang="en-US" altLang="zh-TW" i="1" dirty="0">
                <a:ea typeface="新細明體" panose="02020500000000000000" pitchFamily="18" charset="-120"/>
              </a:rPr>
              <a:t>data;</a:t>
            </a:r>
            <a:r>
              <a:rPr lang="en-US" altLang="zh-TW" dirty="0">
                <a:ea typeface="新細明體" panose="02020500000000000000" pitchFamily="18" charset="-120"/>
              </a:rPr>
              <a:t> it’s also possible to have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pointers </a:t>
            </a:r>
            <a:r>
              <a:rPr lang="en-US" altLang="zh-TW" dirty="0">
                <a:ea typeface="新細明體" panose="02020500000000000000" pitchFamily="18" charset="-120"/>
              </a:rPr>
              <a:t>to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functions</a:t>
            </a:r>
            <a:r>
              <a:rPr lang="en-US" altLang="zh-TW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Functions</a:t>
            </a:r>
            <a:r>
              <a:rPr lang="en-US" altLang="zh-TW" dirty="0">
                <a:ea typeface="新細明體" panose="02020500000000000000" pitchFamily="18" charset="-120"/>
              </a:rPr>
              <a:t> occupy memory locations, so every function </a:t>
            </a:r>
            <a:r>
              <a:rPr lang="en-US" altLang="zh-TW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has an address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use function pointers in much the same way we use pointers to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Passing a function pointer as an argument is fairly common.</a:t>
            </a:r>
          </a:p>
        </p:txBody>
      </p:sp>
    </p:spTree>
    <p:extLst>
      <p:ext uri="{BB962C8B-B14F-4D97-AF65-F5344CB8AC3E}">
        <p14:creationId xmlns:p14="http://schemas.microsoft.com/office/powerpoint/2010/main" val="2493615314"/>
      </p:ext>
    </p:extLst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7F08DC-CA98-4BD3-B9ED-B4A4BC18D8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0</TotalTime>
  <Words>6154</Words>
  <Application>Microsoft Office PowerPoint</Application>
  <PresentationFormat>寬螢幕</PresentationFormat>
  <Paragraphs>1253</Paragraphs>
  <Slides>139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8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Symbol</vt:lpstr>
      <vt:lpstr>ITIC</vt:lpstr>
      <vt:lpstr>Chapter 17</vt:lpstr>
      <vt:lpstr>Dynamic Storage Allocation</vt:lpstr>
      <vt:lpstr>Dynamic Storage Allocation</vt:lpstr>
      <vt:lpstr>Memory Allocation Functions</vt:lpstr>
      <vt:lpstr>Null Pointers</vt:lpstr>
      <vt:lpstr>NULL Pointers</vt:lpstr>
      <vt:lpstr>NULL Pointers</vt:lpstr>
      <vt:lpstr>Dynamically Allocated Strings</vt:lpstr>
      <vt:lpstr>Using malloc to Allocate Memory for a String</vt:lpstr>
      <vt:lpstr>Using malloc to Allocate Memory for a String</vt:lpstr>
      <vt:lpstr>Using malloc to Allocate Memory for a String</vt:lpstr>
      <vt:lpstr>Using malloc to Allocate Memory for a String</vt:lpstr>
      <vt:lpstr>Using Dynamic Storage Allocation in String Functions</vt:lpstr>
      <vt:lpstr>Using Dynamic Storage Allocation in String Functions</vt:lpstr>
      <vt:lpstr>Using Dynamic Storage Allocation in String Functions</vt:lpstr>
      <vt:lpstr>Using Dynamic Storage Allocation in String Functions</vt:lpstr>
      <vt:lpstr>Program: Printing a One-Month Reminder List (Revisited)</vt:lpstr>
      <vt:lpstr>Program: Printing a One-Month Reminder List (Revisited)</vt:lpstr>
      <vt:lpstr>Program: Printing a One-Month Reminder List (Revisited)</vt:lpstr>
      <vt:lpstr>PowerPoint 簡報</vt:lpstr>
      <vt:lpstr>PowerPoint 簡報</vt:lpstr>
      <vt:lpstr>PowerPoint 簡報</vt:lpstr>
      <vt:lpstr>PowerPoint 簡報</vt:lpstr>
      <vt:lpstr>Dynamically Allocated Arrays</vt:lpstr>
      <vt:lpstr>Using malloc to Allocate Storage for an Array</vt:lpstr>
      <vt:lpstr>Using malloc to Allocate Storage for an Array</vt:lpstr>
      <vt:lpstr>The calloc Function</vt:lpstr>
      <vt:lpstr>The calloc Function</vt:lpstr>
      <vt:lpstr>PowerPoint 簡報</vt:lpstr>
      <vt:lpstr>The realloc Function</vt:lpstr>
      <vt:lpstr>The realloc Function</vt:lpstr>
      <vt:lpstr>The realloc Function</vt:lpstr>
      <vt:lpstr>Deallocating Storage</vt:lpstr>
      <vt:lpstr>Deallocating Storage</vt:lpstr>
      <vt:lpstr>Deallocating Storage</vt:lpstr>
      <vt:lpstr>Deallocating Storage</vt:lpstr>
      <vt:lpstr>The free Function</vt:lpstr>
      <vt:lpstr>PowerPoint 簡報</vt:lpstr>
      <vt:lpstr>The “Dangling Pointer” Problem</vt:lpstr>
      <vt:lpstr>The “Dangling Pointer” Problem</vt:lpstr>
      <vt:lpstr>Linked Lists</vt:lpstr>
      <vt:lpstr>Linked Lists</vt:lpstr>
      <vt:lpstr>Linked Lists: avoid allocating and moving large data</vt:lpstr>
      <vt:lpstr>Declaring a Node Type</vt:lpstr>
      <vt:lpstr>Declaring a Node Type</vt:lpstr>
      <vt:lpstr>Creating a Node</vt:lpstr>
      <vt:lpstr>Creating a Node</vt:lpstr>
      <vt:lpstr>Creating a Node</vt:lpstr>
      <vt:lpstr>The -&gt; Operator</vt:lpstr>
      <vt:lpstr>The -&gt; Operator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Ordered Lists</vt:lpstr>
      <vt:lpstr>PowerPoint 簡報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Program: Maintaining a Parts Database (Revisited)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Pointers to Pointers</vt:lpstr>
      <vt:lpstr>PowerPoint 簡報</vt:lpstr>
      <vt:lpstr>Pointers to Pointers</vt:lpstr>
      <vt:lpstr>Pointers to Pointers</vt:lpstr>
      <vt:lpstr>PowerPoint 簡報</vt:lpstr>
      <vt:lpstr>Pointers to Pointers</vt:lpstr>
      <vt:lpstr>Pointers to Pointers</vt:lpstr>
      <vt:lpstr>Pointers to Pointers</vt:lpstr>
      <vt:lpstr>Pointers to Functions</vt:lpstr>
      <vt:lpstr>PowerPoint 簡報</vt:lpstr>
      <vt:lpstr>Function Pointers as Arguments</vt:lpstr>
      <vt:lpstr>Function Pointers as Arguments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The qsort Function</vt:lpstr>
      <vt:lpstr>Other Uses of Function Pointers</vt:lpstr>
      <vt:lpstr>Other Uses of Function Pointers</vt:lpstr>
      <vt:lpstr>Other Uses of Function Pointers</vt:lpstr>
      <vt:lpstr>Other Uses of Function Pointers</vt:lpstr>
      <vt:lpstr>Program: Tabulating the Trigonometric Functions</vt:lpstr>
      <vt:lpstr>Program: Tabulating the Trigonometric Functions</vt:lpstr>
      <vt:lpstr>Program: Tabulating the Trigonometric Functions</vt:lpstr>
      <vt:lpstr>PowerPoint 簡報</vt:lpstr>
      <vt:lpstr>PowerPoint 簡報</vt:lpstr>
      <vt:lpstr>Function Pointer Examples</vt:lpstr>
      <vt:lpstr>PowerPoint 簡報</vt:lpstr>
      <vt:lpstr>Function Pointer Examples</vt:lpstr>
      <vt:lpstr>PowerPoint 簡報</vt:lpstr>
      <vt:lpstr>PowerPoint 簡報</vt:lpstr>
      <vt:lpstr>PowerPoint 簡報</vt:lpstr>
      <vt:lpstr>Inspiration:</vt:lpstr>
      <vt:lpstr>Restricted Pointers (C99)</vt:lpstr>
      <vt:lpstr>Restricted Pointers (C99)</vt:lpstr>
      <vt:lpstr>Restricted Pointers (C99)</vt:lpstr>
      <vt:lpstr>Restricted Pointers (C99)</vt:lpstr>
      <vt:lpstr>Restricted Pointers (C99)</vt:lpstr>
      <vt:lpstr>Restricted Pointers (C99)</vt:lpstr>
      <vt:lpstr>Flexible Array Members (C99)</vt:lpstr>
      <vt:lpstr>Flexible Array Members (C99)</vt:lpstr>
      <vt:lpstr>Flexible Array Members (C99)</vt:lpstr>
      <vt:lpstr>Flexible Array Members (C99)</vt:lpstr>
      <vt:lpstr>Flexible Array Members (C99)</vt:lpstr>
      <vt:lpstr>Flexible Array Members (C99)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2014-12-26T02:12:55Z</dcterms:created>
  <dcterms:modified xsi:type="dcterms:W3CDTF">2019-12-23T18:35:00Z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