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66"/>
  </p:notesMasterIdLst>
  <p:sldIdLst>
    <p:sldId id="269" r:id="rId4"/>
    <p:sldId id="331" r:id="rId5"/>
    <p:sldId id="270" r:id="rId6"/>
    <p:sldId id="271" r:id="rId7"/>
    <p:sldId id="276" r:id="rId8"/>
    <p:sldId id="277" r:id="rId9"/>
    <p:sldId id="332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3" r:id="rId64"/>
    <p:sldId id="334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B85E4E0-B102-44A6-AD93-694D3344E9A7}">
          <p14:sldIdLst>
            <p14:sldId id="269"/>
            <p14:sldId id="331"/>
            <p14:sldId id="270"/>
            <p14:sldId id="271"/>
            <p14:sldId id="276"/>
            <p14:sldId id="277"/>
            <p14:sldId id="332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Quiz" id="{4E975A26-2E38-4984-8788-EA1343DFADB7}">
          <p14:sldIdLst>
            <p14:sldId id="333"/>
          </p14:sldIdLst>
        </p14:section>
        <p14:section name="Supplements" id="{71ABFDB9-4848-4F36-B9C1-16E3D314223E}">
          <p14:sldIdLst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660"/>
  </p:normalViewPr>
  <p:slideViewPr>
    <p:cSldViewPr>
      <p:cViewPr varScale="1">
        <p:scale>
          <a:sx n="108" d="100"/>
          <a:sy n="108" d="100"/>
        </p:scale>
        <p:origin x="279" y="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BB097-BF25-4FFA-A955-2B197F370A95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44C66-B94D-453D-A9D3-113AE6E198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8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669" y="1905003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7" y="4344991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91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1162" y="1122363"/>
            <a:ext cx="660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91162" y="3602038"/>
            <a:ext cx="663892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792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838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38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647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164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753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322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91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046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1119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784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405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702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8948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342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506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0744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60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30188"/>
            <a:ext cx="11176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268762"/>
            <a:ext cx="11176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02475" y="6488668"/>
            <a:ext cx="876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wktai@GAME</a:t>
            </a:r>
            <a:r>
              <a:rPr lang="en-US" altLang="zh-TW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				Chapter 2				</a:t>
            </a:r>
            <a:fld id="{1D811439-20A9-45E8-B9E1-1B3CB481D428}" type="slidenum">
              <a:rPr lang="en-US" altLang="zh-TW" sz="18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‹#›</a:t>
            </a:fld>
            <a:endParaRPr lang="zh-TW" altLang="en-US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0578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30188"/>
            <a:ext cx="11176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268762"/>
            <a:ext cx="11176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02475" y="6488668"/>
            <a:ext cx="876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wktai@GAME</a:t>
            </a:r>
            <a:r>
              <a:rPr lang="en-US" altLang="zh-TW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				Chapter 2				</a:t>
            </a:r>
            <a:fld id="{1D811439-20A9-45E8-B9E1-1B3CB481D428}" type="slidenum">
              <a:rPr lang="en-US" altLang="zh-TW" sz="18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‹#›</a:t>
            </a:fld>
            <a:endParaRPr lang="zh-TW" altLang="en-US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63091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1554"/>
            <a:ext cx="54864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4"/>
            <a:ext cx="54864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57804"/>
            <a:ext cx="54864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174875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3" y="1757804"/>
            <a:ext cx="548935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490632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91"/>
            <a:ext cx="11176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196756"/>
            <a:ext cx="11176000" cy="2135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9A26-1BE3-47E2-96DF-06CE7277B926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32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Chapter 2</a:t>
            </a:r>
          </a:p>
        </p:txBody>
      </p:sp>
      <p:sp>
        <p:nvSpPr>
          <p:cNvPr id="13317" name="Rectangle 205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3600" b="1" dirty="0">
                <a:latin typeface="Arial" charset="0"/>
                <a:ea typeface="新細明體" charset="-120"/>
              </a:rPr>
              <a:t>C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6803198" y="4110740"/>
            <a:ext cx="3185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The Art of Programming</a:t>
            </a:r>
            <a:endParaRPr lang="zh-TW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116632"/>
            <a:ext cx="2304256" cy="23042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Functions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</a:t>
            </a:r>
            <a:r>
              <a:rPr lang="en-US" altLang="zh-TW" b="1" i="1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function</a:t>
            </a:r>
            <a:r>
              <a:rPr lang="en-US" altLang="zh-TW" dirty="0">
                <a:ea typeface="新細明體" charset="-120"/>
              </a:rPr>
              <a:t> is a series of statements that have been grouped together and given a name.</a:t>
            </a:r>
          </a:p>
          <a:p>
            <a:r>
              <a:rPr lang="en-US" altLang="zh-TW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Library functions </a:t>
            </a:r>
            <a:r>
              <a:rPr lang="en-US" altLang="zh-TW" dirty="0">
                <a:ea typeface="新細明體" charset="-120"/>
              </a:rPr>
              <a:t>are</a:t>
            </a:r>
            <a:r>
              <a:rPr lang="en-US" altLang="zh-TW" b="1" i="1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provided as part of the C implementation.</a:t>
            </a:r>
          </a:p>
          <a:p>
            <a:r>
              <a:rPr lang="en-US" altLang="zh-TW" dirty="0">
                <a:ea typeface="新細明體" charset="-120"/>
              </a:rPr>
              <a:t>A function that computes a value uses a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return</a:t>
            </a:r>
            <a:r>
              <a:rPr lang="en-US" altLang="zh-TW" dirty="0">
                <a:ea typeface="新細明體" charset="-120"/>
              </a:rPr>
              <a:t> statement to specify what value it “returns”: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return x + 1;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main</a:t>
            </a:r>
            <a:r>
              <a:rPr lang="en-US" altLang="zh-TW">
                <a:ea typeface="新細明體" charset="-120"/>
              </a:rPr>
              <a:t> Function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main</a:t>
            </a:r>
            <a:r>
              <a:rPr lang="en-US" altLang="zh-TW" dirty="0">
                <a:ea typeface="新細明體" charset="-120"/>
              </a:rPr>
              <a:t> function is mandatory.</a:t>
            </a:r>
          </a:p>
          <a:p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main</a:t>
            </a:r>
            <a:r>
              <a:rPr lang="en-US" altLang="zh-TW" dirty="0">
                <a:ea typeface="新細明體" charset="-120"/>
              </a:rPr>
              <a:t> is special: it gets called automatically when the program is executed.</a:t>
            </a:r>
          </a:p>
          <a:p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main</a:t>
            </a:r>
            <a:r>
              <a:rPr lang="en-US" altLang="zh-TW" dirty="0">
                <a:ea typeface="新細明體" charset="-120"/>
              </a:rPr>
              <a:t> returns a status code; </a:t>
            </a:r>
          </a:p>
          <a:p>
            <a:pPr lvl="1"/>
            <a:r>
              <a:rPr lang="en-US" altLang="zh-TW" dirty="0">
                <a:ea typeface="新細明體" charset="-120"/>
              </a:rPr>
              <a:t>Return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0</a:t>
            </a:r>
            <a:r>
              <a:rPr lang="en-US" altLang="zh-TW" dirty="0">
                <a:ea typeface="新細明體" charset="-120"/>
              </a:rPr>
              <a:t> indicates normal program termination.</a:t>
            </a:r>
          </a:p>
          <a:p>
            <a:r>
              <a:rPr lang="en-US" altLang="zh-TW" dirty="0">
                <a:ea typeface="新細明體" charset="-120"/>
              </a:rPr>
              <a:t>If there’s no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return</a:t>
            </a:r>
            <a:r>
              <a:rPr lang="en-US" altLang="zh-TW" dirty="0">
                <a:ea typeface="新細明體" charset="-120"/>
              </a:rPr>
              <a:t> statement at the end of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main</a:t>
            </a:r>
            <a:r>
              <a:rPr lang="en-US" altLang="zh-TW" dirty="0">
                <a:ea typeface="新細明體" charset="-120"/>
              </a:rPr>
              <a:t> function, many compilers will produce a warning message.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文字版面配置區 5"/>
          <p:cNvSpPr txBox="1">
            <a:spLocks/>
          </p:cNvSpPr>
          <p:nvPr/>
        </p:nvSpPr>
        <p:spPr>
          <a:xfrm>
            <a:off x="7631634" y="31135"/>
            <a:ext cx="3024336" cy="129266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14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1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4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main(void)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4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(“Hello!\n");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return 0;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Statements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</a:t>
            </a:r>
            <a:r>
              <a:rPr lang="en-US" altLang="zh-TW" b="1" i="1" dirty="0">
                <a:ln w="19050">
                  <a:noFill/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新細明體" charset="-120"/>
              </a:rPr>
              <a:t>statement</a:t>
            </a:r>
            <a:r>
              <a:rPr lang="en-US" altLang="zh-TW" dirty="0">
                <a:ea typeface="新細明體" charset="-120"/>
              </a:rPr>
              <a:t> is a command to be executed when the program runs.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pun.c</a:t>
            </a:r>
            <a:r>
              <a:rPr lang="en-US" altLang="zh-TW" dirty="0">
                <a:ea typeface="新細明體" charset="-120"/>
              </a:rPr>
              <a:t> uses only two kinds of statements. </a:t>
            </a:r>
          </a:p>
          <a:p>
            <a:pPr lvl="1"/>
            <a:r>
              <a:rPr lang="en-US" altLang="zh-TW" dirty="0">
                <a:ea typeface="新細明體" charset="-120"/>
              </a:rPr>
              <a:t>One is the </a:t>
            </a:r>
            <a:r>
              <a:rPr lang="en-US" altLang="zh-TW" sz="3200" b="1" i="1" dirty="0">
                <a:ln w="19050">
                  <a:noFill/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新細明體" charset="-120"/>
              </a:rPr>
              <a:t>return</a:t>
            </a:r>
            <a:r>
              <a:rPr lang="en-US" altLang="zh-TW" dirty="0">
                <a:ea typeface="新細明體" charset="-120"/>
              </a:rPr>
              <a:t> statement; </a:t>
            </a:r>
          </a:p>
          <a:p>
            <a:pPr lvl="1"/>
            <a:r>
              <a:rPr lang="en-US" altLang="zh-TW" dirty="0">
                <a:ea typeface="新細明體" charset="-120"/>
              </a:rPr>
              <a:t>the other is the </a:t>
            </a:r>
            <a:r>
              <a:rPr lang="en-US" altLang="zh-TW" sz="3200" b="1" i="1" dirty="0">
                <a:ln w="19050">
                  <a:noFill/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新細明體" charset="-120"/>
              </a:rPr>
              <a:t>function</a:t>
            </a:r>
            <a:r>
              <a:rPr lang="en-US" altLang="zh-TW" b="1" i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3200" b="1" i="1" dirty="0">
                <a:ln w="19050">
                  <a:noFill/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新細明體" charset="-120"/>
              </a:rPr>
              <a:t>call</a:t>
            </a:r>
            <a:r>
              <a:rPr lang="en-US" altLang="zh-TW" b="1" i="1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Asking a function to perform its assigned task is known as </a:t>
            </a:r>
            <a:r>
              <a:rPr lang="en-US" altLang="zh-TW" b="1" i="1" dirty="0">
                <a:ea typeface="新細明體" charset="-120"/>
              </a:rPr>
              <a:t>calling</a:t>
            </a:r>
            <a:r>
              <a:rPr lang="en-US" altLang="zh-TW" dirty="0">
                <a:ea typeface="新細明體" charset="-120"/>
              </a:rPr>
              <a:t> the function.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pun.c</a:t>
            </a:r>
            <a:r>
              <a:rPr lang="en-US" altLang="zh-TW" dirty="0">
                <a:ea typeface="新細明體" charset="-120"/>
              </a:rPr>
              <a:t> calls </a:t>
            </a:r>
            <a:r>
              <a:rPr lang="en-US" altLang="zh-TW" b="1" i="1" dirty="0" err="1">
                <a:ln w="19050">
                  <a:noFill/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新細明體" charset="-120"/>
              </a:rPr>
              <a:t>printf</a:t>
            </a:r>
            <a:r>
              <a:rPr lang="en-US" altLang="zh-TW" dirty="0">
                <a:ea typeface="新細明體" charset="-120"/>
              </a:rPr>
              <a:t> to display a string: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b="1" i="1" dirty="0" err="1">
                <a:ln w="19050">
                  <a:noFill/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新細明體" charset="-120"/>
              </a:rPr>
              <a:t>printf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("To C, or not to C: that is the question.\n");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Statements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 requires that each statement end with a </a:t>
            </a:r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新細明體" charset="-120"/>
              </a:rPr>
              <a:t>semicolon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ea typeface="新細明體" charset="-120"/>
              </a:rPr>
              <a:t>There’s one exception: the compound statement.</a:t>
            </a:r>
          </a:p>
          <a:p>
            <a:r>
              <a:rPr lang="en-US" altLang="zh-TW" dirty="0">
                <a:ea typeface="新細明體" charset="-120"/>
              </a:rPr>
              <a:t>Directives are normally one line long, and they don’t end with a semicolon.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Printing Strings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When the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ea typeface="新細明體" charset="-120"/>
              </a:rPr>
              <a:t> function displays a </a:t>
            </a:r>
            <a:r>
              <a:rPr lang="en-US" altLang="zh-TW" b="1" i="1" dirty="0">
                <a:ea typeface="新細明體" charset="-120"/>
              </a:rPr>
              <a:t>string literal</a:t>
            </a:r>
            <a:r>
              <a:rPr lang="en-US" altLang="zh-TW" dirty="0">
                <a:ea typeface="新細明體" charset="-120"/>
              </a:rPr>
              <a:t>—characters enclosed in double quotation marks—it doesn’t show the quotation marks.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ea typeface="新細明體" charset="-120"/>
              </a:rPr>
              <a:t> doesn’t automatically advance to the next output line when it finishes printing.</a:t>
            </a:r>
          </a:p>
          <a:p>
            <a:r>
              <a:rPr lang="en-US" altLang="zh-TW" dirty="0">
                <a:ea typeface="新細明體" charset="-120"/>
              </a:rPr>
              <a:t>To make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ea typeface="新細明體" charset="-120"/>
              </a:rPr>
              <a:t> advance one line, include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\n</a:t>
            </a:r>
            <a:r>
              <a:rPr lang="en-US" altLang="zh-TW" dirty="0">
                <a:ea typeface="新細明體" charset="-120"/>
              </a:rPr>
              <a:t> (the </a:t>
            </a:r>
            <a:r>
              <a:rPr lang="en-US" altLang="zh-TW" b="1" i="1" dirty="0">
                <a:ea typeface="新細明體" charset="-120"/>
              </a:rPr>
              <a:t>new-line character</a:t>
            </a:r>
            <a:r>
              <a:rPr lang="en-US" altLang="zh-TW" dirty="0">
                <a:ea typeface="新細明體" charset="-120"/>
              </a:rPr>
              <a:t>) in the string to be printed.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Printing Strings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("To C, or not to C: that is the question.\n");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could be replaced by two calls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("To C, or not to C: ");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("that is the question.</a:t>
            </a:r>
            <a:r>
              <a:rPr lang="en-US" altLang="zh-TW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\n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");</a:t>
            </a:r>
          </a:p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ea typeface="新細明體" charset="-120"/>
              </a:rPr>
              <a:t>new-line</a:t>
            </a:r>
            <a:r>
              <a:rPr lang="en-US" altLang="zh-TW" dirty="0">
                <a:ea typeface="新細明體" charset="-120"/>
              </a:rPr>
              <a:t> character can appear more than once in a string literal: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9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("Brevity is the soul of wit.\n  --Shakespeare\n");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Comments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</a:t>
            </a:r>
            <a:r>
              <a:rPr lang="en-US" altLang="zh-TW" b="1" i="1" dirty="0">
                <a:ea typeface="新細明體" charset="-120"/>
              </a:rPr>
              <a:t>comment</a:t>
            </a:r>
            <a:r>
              <a:rPr lang="en-US" altLang="zh-TW" dirty="0">
                <a:ea typeface="新細明體" charset="-120"/>
              </a:rPr>
              <a:t> begins with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/*</a:t>
            </a:r>
            <a:r>
              <a:rPr lang="en-US" altLang="zh-TW" dirty="0">
                <a:ea typeface="新細明體" charset="-120"/>
              </a:rPr>
              <a:t> and end with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*/</a:t>
            </a:r>
            <a:endParaRPr lang="en-US" altLang="zh-TW" dirty="0">
              <a:ea typeface="新細明體" charset="-12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/* This is a comment */</a:t>
            </a:r>
          </a:p>
          <a:p>
            <a:r>
              <a:rPr lang="en-US" altLang="zh-TW" dirty="0">
                <a:ea typeface="新細明體" charset="-120"/>
              </a:rPr>
              <a:t>Comments may appear almost anywhere in a program, either on separate lines or on the same lines as other program text </a:t>
            </a:r>
          </a:p>
          <a:p>
            <a:r>
              <a:rPr lang="en-US" altLang="zh-TW" dirty="0">
                <a:ea typeface="新細明體" charset="-120"/>
              </a:rPr>
              <a:t>Comments may extend over more than one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/*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Name: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pun.c</a:t>
            </a:r>
            <a:endParaRPr lang="en-US" altLang="zh-TW" sz="24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Purpose: Prints a bad pun.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Author: K. N. King </a:t>
            </a:r>
            <a:r>
              <a:rPr lang="en-US" altLang="zh-TW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*/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Comments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>
                <a:ea typeface="新細明體" charset="-120"/>
              </a:rPr>
              <a:t>Warning: </a:t>
            </a:r>
            <a:r>
              <a:rPr lang="en-US" altLang="zh-TW" dirty="0">
                <a:ea typeface="新細明體" charset="-120"/>
              </a:rPr>
              <a:t>Forgetting to terminate a comment may cause the compiler to ignore part of your program: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("My ");   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/*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forgot to close this comment...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("cat ");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("has ");   </a:t>
            </a:r>
            <a:r>
              <a:rPr lang="en-US" altLang="zh-TW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/* so it ends here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("fleas");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>
              <a:buFontTx/>
              <a:buNone/>
            </a:pPr>
            <a:endParaRPr lang="en-US" altLang="zh-TW" sz="20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zh-TW" sz="20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Comments in C99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In C99, comments can also be written in the following way: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// This is a comment</a:t>
            </a:r>
            <a:endParaRPr lang="en-US" altLang="zh-TW" sz="24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r>
              <a:rPr lang="en-US" altLang="zh-TW" dirty="0">
                <a:ea typeface="新細明體" charset="-120"/>
              </a:rPr>
              <a:t>This style of comment ends automatically at the end of a line.</a:t>
            </a:r>
          </a:p>
          <a:p>
            <a:r>
              <a:rPr lang="en-US" altLang="zh-TW" dirty="0">
                <a:ea typeface="新細明體" charset="-120"/>
              </a:rPr>
              <a:t>Advantages of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//</a:t>
            </a:r>
            <a:r>
              <a:rPr lang="en-US" altLang="zh-TW" dirty="0">
                <a:ea typeface="新細明體" charset="-120"/>
              </a:rPr>
              <a:t> comments:</a:t>
            </a:r>
          </a:p>
          <a:p>
            <a:pPr lvl="1"/>
            <a:r>
              <a:rPr lang="en-US" altLang="zh-TW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ea typeface="新細明體" charset="-120"/>
              </a:rPr>
              <a:t>Safer</a:t>
            </a:r>
            <a:r>
              <a:rPr lang="en-US" altLang="zh-TW" dirty="0">
                <a:ea typeface="新細明體" charset="-120"/>
              </a:rPr>
              <a:t>: there’s no chance that an </a:t>
            </a:r>
            <a:r>
              <a:rPr lang="en-US" altLang="zh-TW" dirty="0" err="1">
                <a:ea typeface="新細明體" charset="-120"/>
              </a:rPr>
              <a:t>undeterminated</a:t>
            </a:r>
            <a:r>
              <a:rPr lang="en-US" altLang="zh-TW" dirty="0">
                <a:ea typeface="新細明體" charset="-120"/>
              </a:rPr>
              <a:t> comment will accidentally consume part of a program.</a:t>
            </a:r>
          </a:p>
          <a:p>
            <a:pPr lvl="1"/>
            <a:r>
              <a:rPr lang="en-US" altLang="zh-TW" dirty="0">
                <a:ea typeface="新細明體" charset="-120"/>
              </a:rPr>
              <a:t>Multiline comments stand out better.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Variables and Assignment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Most programs need to a way to store data temporarily during program execution.</a:t>
            </a:r>
          </a:p>
          <a:p>
            <a:r>
              <a:rPr lang="en-US" altLang="zh-TW" dirty="0">
                <a:ea typeface="新細明體" charset="-120"/>
              </a:rPr>
              <a:t>These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storage locations </a:t>
            </a:r>
            <a:r>
              <a:rPr lang="en-US" altLang="zh-TW" dirty="0">
                <a:ea typeface="新細明體" charset="-120"/>
              </a:rPr>
              <a:t>are called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variables</a:t>
            </a:r>
            <a:r>
              <a:rPr lang="en-US" altLang="zh-TW" b="1" i="1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7A429-5D32-4A14-A432-24C14175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endParaRPr lang="en-US" altLang="zh-TW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 main(void)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(“Hello!\n");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  return 0;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975411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Every variable must have a </a:t>
            </a:r>
            <a:r>
              <a:rPr lang="en-US" altLang="zh-TW" sz="44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新細明體" charset="-120"/>
                <a:cs typeface="Arial" charset="0"/>
              </a:rPr>
              <a:t>type</a:t>
            </a:r>
            <a:r>
              <a:rPr lang="en-US" altLang="zh-TW" b="1" i="1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C has a wide variety of types, including </a:t>
            </a:r>
            <a:r>
              <a:rPr lang="en-US" altLang="zh-TW" sz="4400" spc="-150" dirty="0" err="1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新細明體" charset="-120"/>
                <a:cs typeface="Arial" charset="0"/>
              </a:rPr>
              <a:t>int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sz="44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新細明體" charset="-120"/>
                <a:cs typeface="Arial" charset="0"/>
              </a:rPr>
              <a:t>float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A variable of type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dirty="0">
                <a:ea typeface="新細明體" charset="-120"/>
              </a:rPr>
              <a:t> (short for </a:t>
            </a:r>
            <a:r>
              <a:rPr lang="en-US" altLang="zh-TW" i="1" dirty="0">
                <a:ea typeface="新細明體" charset="-120"/>
              </a:rPr>
              <a:t>integer</a:t>
            </a:r>
            <a:r>
              <a:rPr lang="en-US" altLang="zh-TW" dirty="0">
                <a:ea typeface="新細明體" charset="-120"/>
              </a:rPr>
              <a:t>) can store a whole number such as 0, 1, 392, or –2553.</a:t>
            </a:r>
          </a:p>
          <a:p>
            <a:pPr lvl="1"/>
            <a:r>
              <a:rPr lang="en-US" altLang="zh-TW" dirty="0">
                <a:ea typeface="新細明體" charset="-120"/>
              </a:rPr>
              <a:t>The largest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dirty="0">
                <a:ea typeface="新細明體" charset="-120"/>
              </a:rPr>
              <a:t> value is typically 2,147,483,647 but can be as small as 32,767.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variable of type </a:t>
            </a:r>
            <a:r>
              <a:rPr lang="en-US" altLang="zh-TW" sz="44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新細明體" charset="-120"/>
                <a:cs typeface="Arial" charset="0"/>
              </a:rPr>
              <a:t>float</a:t>
            </a:r>
            <a:r>
              <a:rPr lang="en-US" altLang="zh-TW" dirty="0">
                <a:ea typeface="新細明體" charset="-120"/>
              </a:rPr>
              <a:t> (short for </a:t>
            </a:r>
            <a:r>
              <a:rPr lang="en-US" altLang="zh-TW" i="1" dirty="0">
                <a:ea typeface="新細明體" charset="-120"/>
              </a:rPr>
              <a:t>floating-point</a:t>
            </a:r>
            <a:r>
              <a:rPr lang="en-US" altLang="zh-TW" dirty="0">
                <a:ea typeface="新細明體" charset="-120"/>
              </a:rPr>
              <a:t>) can store much larger numbers than an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dirty="0">
                <a:ea typeface="新細明體" charset="-120"/>
              </a:rPr>
              <a:t> variable.</a:t>
            </a:r>
          </a:p>
          <a:p>
            <a:r>
              <a:rPr lang="en-US" altLang="zh-TW" dirty="0">
                <a:ea typeface="新細明體" charset="-120"/>
              </a:rPr>
              <a:t>Also, a </a:t>
            </a:r>
            <a:r>
              <a:rPr lang="en-US" altLang="zh-TW" sz="44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新細明體" charset="-120"/>
                <a:cs typeface="Arial" charset="0"/>
              </a:rPr>
              <a:t>float</a:t>
            </a:r>
            <a:r>
              <a:rPr lang="en-US" altLang="zh-TW" dirty="0">
                <a:ea typeface="新細明體" charset="-120"/>
              </a:rPr>
              <a:t> variable can store numbers with digits after the decimal point, like 379.125.</a:t>
            </a:r>
          </a:p>
          <a:p>
            <a:r>
              <a:rPr lang="en-US" altLang="zh-TW" dirty="0">
                <a:ea typeface="新細明體" charset="-120"/>
              </a:rPr>
              <a:t>Drawbacks of </a:t>
            </a:r>
            <a:r>
              <a:rPr lang="en-US" altLang="zh-TW" sz="44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新細明體" charset="-120"/>
                <a:cs typeface="Arial" charset="0"/>
              </a:rPr>
              <a:t>float</a:t>
            </a:r>
            <a:r>
              <a:rPr lang="en-US" altLang="zh-TW" dirty="0">
                <a:ea typeface="新細明體" charset="-120"/>
              </a:rPr>
              <a:t> variables:</a:t>
            </a:r>
          </a:p>
          <a:p>
            <a:pPr lvl="1"/>
            <a:r>
              <a:rPr lang="en-US" altLang="zh-TW" dirty="0">
                <a:ea typeface="新細明體" charset="-120"/>
              </a:rPr>
              <a:t>Slower arithmetic</a:t>
            </a:r>
          </a:p>
          <a:p>
            <a:pPr lvl="1"/>
            <a:r>
              <a:rPr lang="en-US" altLang="zh-TW" dirty="0">
                <a:ea typeface="新細明體" charset="-120"/>
              </a:rPr>
              <a:t>Approximate nature of </a:t>
            </a:r>
            <a:r>
              <a:rPr lang="en-US" altLang="zh-TW" sz="44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新細明體" charset="-120"/>
                <a:cs typeface="Arial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values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Declarations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Variables must be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declared</a:t>
            </a:r>
            <a:r>
              <a:rPr lang="en-US" altLang="zh-TW" dirty="0">
                <a:ea typeface="新細明體" charset="-120"/>
              </a:rPr>
              <a:t> before they are used.</a:t>
            </a:r>
          </a:p>
          <a:p>
            <a:r>
              <a:rPr lang="en-US" altLang="zh-TW" dirty="0">
                <a:ea typeface="新細明體" charset="-120"/>
              </a:rPr>
              <a:t>Variables can be declared one at a time: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sz="2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height;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float</a:t>
            </a:r>
            <a:r>
              <a:rPr lang="en-US" altLang="zh-TW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profit</a:t>
            </a:r>
            <a:r>
              <a:rPr lang="en-US" altLang="zh-TW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r>
              <a:rPr lang="en-US" altLang="zh-TW" dirty="0">
                <a:ea typeface="新細明體" charset="-120"/>
              </a:rPr>
              <a:t>Alternatively, several can be declared at the same time: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height, length, width, volume;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float profit, loss;</a:t>
            </a: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Declarations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When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main</a:t>
            </a:r>
            <a:r>
              <a:rPr lang="en-US" altLang="zh-TW" dirty="0">
                <a:ea typeface="新細明體" charset="-120"/>
              </a:rPr>
              <a:t> contains declarations, these must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precede</a:t>
            </a:r>
            <a:r>
              <a:rPr lang="en-US" altLang="zh-TW" dirty="0">
                <a:ea typeface="新細明體" charset="-120"/>
              </a:rPr>
              <a:t> statements: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rgbClr val="00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	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	</a:t>
            </a:r>
            <a:r>
              <a:rPr lang="en-US" altLang="zh-TW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44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新細明體" charset="-120"/>
                <a:cs typeface="Arial" charset="0"/>
              </a:rPr>
              <a:t>declarations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	</a:t>
            </a:r>
            <a:r>
              <a:rPr lang="en-US" altLang="zh-TW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statements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	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In C99, declarations don’t have to come before statements.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Assignment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variable can be given a value by means of </a:t>
            </a:r>
            <a:r>
              <a:rPr lang="en-US" altLang="zh-TW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assignment</a:t>
            </a:r>
            <a:r>
              <a:rPr lang="en-US" altLang="zh-TW" b="1" i="1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height = 8;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The number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8</a:t>
            </a:r>
            <a:r>
              <a:rPr lang="en-US" altLang="zh-TW" dirty="0">
                <a:ea typeface="新細明體" charset="-120"/>
              </a:rPr>
              <a:t> is said to be a </a:t>
            </a:r>
            <a:r>
              <a:rPr lang="en-US" altLang="zh-TW" b="1" i="1" dirty="0">
                <a:solidFill>
                  <a:srgbClr val="FF0000"/>
                </a:solidFill>
                <a:ea typeface="新細明體" charset="-120"/>
              </a:rPr>
              <a:t>constant</a:t>
            </a:r>
            <a:r>
              <a:rPr lang="en-US" altLang="zh-TW" b="1" i="1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Before a variable can be assigned a value—or used in any other way—it must first be declared.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Assignment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constant assigned to a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float</a:t>
            </a:r>
            <a:r>
              <a:rPr lang="en-US" altLang="zh-TW" dirty="0">
                <a:ea typeface="新細明體" charset="-120"/>
              </a:rPr>
              <a:t> variable usually contains a decimal point: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profit = 2150.48;</a:t>
            </a:r>
          </a:p>
          <a:p>
            <a:r>
              <a:rPr lang="en-US" altLang="zh-TW" dirty="0">
                <a:ea typeface="新細明體" charset="-120"/>
              </a:rPr>
              <a:t>It’s best to append the letter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f</a:t>
            </a:r>
            <a:r>
              <a:rPr lang="en-US" altLang="zh-TW" dirty="0">
                <a:ea typeface="新細明體" charset="-120"/>
              </a:rPr>
              <a:t> to a floating-point constant if it is assigned to a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float</a:t>
            </a:r>
            <a:r>
              <a:rPr lang="en-US" altLang="zh-TW" dirty="0">
                <a:ea typeface="新細明體" charset="-120"/>
              </a:rPr>
              <a:t>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profit = 2150.48</a:t>
            </a:r>
            <a:r>
              <a:rPr lang="en-US" altLang="zh-TW" b="1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f</a:t>
            </a:r>
            <a:r>
              <a:rPr lang="en-US" altLang="zh-TW" sz="24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Failing to include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f</a:t>
            </a:r>
            <a:r>
              <a:rPr lang="en-US" altLang="zh-TW" dirty="0">
                <a:ea typeface="新細明體" charset="-120"/>
              </a:rPr>
              <a:t> may cause a warning from the compiler.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Assignment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An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dirty="0">
                <a:ea typeface="新細明體" charset="-120"/>
              </a:rPr>
              <a:t> variable is normally assigned a value of type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dirty="0">
                <a:ea typeface="新細明體" charset="-120"/>
              </a:rPr>
              <a:t>, and </a:t>
            </a:r>
          </a:p>
          <a:p>
            <a:r>
              <a:rPr lang="en-US" altLang="zh-TW" dirty="0">
                <a:ea typeface="新細明體" charset="-120"/>
              </a:rPr>
              <a:t>A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float</a:t>
            </a:r>
            <a:r>
              <a:rPr lang="en-US" altLang="zh-TW" dirty="0">
                <a:ea typeface="新細明體" charset="-120"/>
              </a:rPr>
              <a:t> variable is normally assigned a value of type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float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Mixing types is possible but not always safe.</a:t>
            </a:r>
          </a:p>
          <a:p>
            <a:pPr lvl="1"/>
            <a:r>
              <a:rPr lang="en-US" altLang="zh-TW" dirty="0">
                <a:ea typeface="新細明體" charset="-120"/>
              </a:rPr>
              <a:t>such as assigning an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dirty="0">
                <a:ea typeface="新細明體" charset="-120"/>
              </a:rPr>
              <a:t> value to a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float</a:t>
            </a:r>
            <a:r>
              <a:rPr lang="en-US" altLang="zh-TW" dirty="0">
                <a:ea typeface="新細明體" charset="-120"/>
              </a:rPr>
              <a:t> variable or </a:t>
            </a:r>
          </a:p>
          <a:p>
            <a:pPr lvl="1"/>
            <a:r>
              <a:rPr lang="en-US" altLang="zh-TW" dirty="0">
                <a:ea typeface="新細明體" charset="-120"/>
              </a:rPr>
              <a:t>assigning a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float</a:t>
            </a:r>
            <a:r>
              <a:rPr lang="en-US" altLang="zh-TW" dirty="0">
                <a:ea typeface="新細明體" charset="-120"/>
              </a:rPr>
              <a:t> value to an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dirty="0">
                <a:ea typeface="新細明體" charset="-120"/>
              </a:rPr>
              <a:t> variable 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Assignment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Once a variable has been assigned a value, it can be used to help compute the value of another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height </a:t>
            </a:r>
            <a:r>
              <a:rPr lang="en-US" altLang="zh-TW" sz="24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新細明體" charset="-120"/>
                <a:cs typeface="Arial" charset="0"/>
              </a:rPr>
              <a:t>=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8;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length </a:t>
            </a:r>
            <a:r>
              <a:rPr lang="en-US" altLang="zh-TW" sz="24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新細明體" charset="-120"/>
                <a:cs typeface="Arial" charset="0"/>
              </a:rPr>
              <a:t>=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12;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width </a:t>
            </a:r>
            <a:r>
              <a:rPr lang="en-US" altLang="zh-TW" sz="24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新細明體" charset="-120"/>
                <a:cs typeface="Arial" charset="0"/>
              </a:rPr>
              <a:t>=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volume </a:t>
            </a:r>
            <a:r>
              <a:rPr lang="en-US" altLang="zh-TW" sz="24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新細明體" charset="-120"/>
                <a:cs typeface="Arial" charset="0"/>
              </a:rPr>
              <a:t>=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height * length * width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/* volume is now 960 */</a:t>
            </a:r>
          </a:p>
          <a:p>
            <a:r>
              <a:rPr lang="en-US" altLang="zh-TW" dirty="0">
                <a:ea typeface="新細明體" charset="-120"/>
              </a:rPr>
              <a:t>The right side of an assignment can be a formula (or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expression</a:t>
            </a:r>
            <a:r>
              <a:rPr lang="en-US" altLang="zh-TW" b="1" i="1" dirty="0">
                <a:ea typeface="新細明體" charset="-120"/>
              </a:rPr>
              <a:t>,</a:t>
            </a:r>
            <a:r>
              <a:rPr lang="en-US" altLang="zh-TW" dirty="0">
                <a:ea typeface="新細明體" charset="-120"/>
              </a:rPr>
              <a:t> in C terminology) involving constants, variables, and operators.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905000" y="4077072"/>
            <a:ext cx="8382000" cy="576064"/>
          </a:xfrm>
          <a:prstGeom prst="rect">
            <a:avLst/>
          </a:prstGeom>
          <a:solidFill>
            <a:schemeClr val="bg2">
              <a:lumMod val="20000"/>
              <a:lumOff val="80000"/>
              <a:alpha val="44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Printing the Value of a Variable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ea typeface="新細明體" charset="-120"/>
              </a:rPr>
              <a:t> can be used to display the current value of a variable.</a:t>
            </a:r>
          </a:p>
          <a:p>
            <a:r>
              <a:rPr lang="en-US" altLang="zh-TW" dirty="0">
                <a:ea typeface="新細明體" charset="-120"/>
              </a:rPr>
              <a:t>To write the message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height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: </a:t>
            </a:r>
            <a:r>
              <a:rPr lang="en-US" altLang="zh-TW" sz="2400" i="1" dirty="0">
                <a:ea typeface="新細明體" charset="-120"/>
                <a:cs typeface="Courier New" pitchFamily="49" charset="0"/>
              </a:rPr>
              <a:t>h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where </a:t>
            </a:r>
            <a:r>
              <a:rPr lang="en-US" altLang="zh-TW" i="1" dirty="0">
                <a:ea typeface="新細明體" charset="-120"/>
              </a:rPr>
              <a:t>h</a:t>
            </a:r>
            <a:r>
              <a:rPr lang="en-US" altLang="zh-TW" dirty="0">
                <a:ea typeface="新細明體" charset="-120"/>
              </a:rPr>
              <a:t> is the current value of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height</a:t>
            </a:r>
            <a:r>
              <a:rPr lang="en-US" altLang="zh-TW" dirty="0">
                <a:ea typeface="新細明體" charset="-120"/>
              </a:rPr>
              <a:t> variable, we’d use the following call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("Height: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%d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\n", </a:t>
            </a:r>
            <a:r>
              <a:rPr lang="en-US" altLang="zh-TW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height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%d</a:t>
            </a:r>
            <a:r>
              <a:rPr lang="en-US" altLang="zh-TW" dirty="0">
                <a:ea typeface="新細明體" charset="-120"/>
              </a:rPr>
              <a:t> is a placeholder indicating where the value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height</a:t>
            </a:r>
            <a:r>
              <a:rPr lang="en-US" altLang="zh-TW" dirty="0">
                <a:ea typeface="新細明體" charset="-120"/>
              </a:rPr>
              <a:t> is to be filled in.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127448" y="5733256"/>
            <a:ext cx="8928992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Printing the Value of a Variable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%d</a:t>
            </a:r>
            <a:r>
              <a:rPr lang="en-US" altLang="zh-TW" dirty="0">
                <a:ea typeface="新細明體" charset="-120"/>
              </a:rPr>
              <a:t> works only for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dirty="0">
                <a:ea typeface="新細明體" charset="-120"/>
              </a:rPr>
              <a:t> variables; </a:t>
            </a:r>
          </a:p>
          <a:p>
            <a:pPr lvl="1"/>
            <a:r>
              <a:rPr lang="en-US" altLang="zh-TW" dirty="0">
                <a:ea typeface="新細明體" charset="-120"/>
              </a:rPr>
              <a:t>to print a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float</a:t>
            </a:r>
            <a:r>
              <a:rPr lang="en-US" altLang="zh-TW" dirty="0">
                <a:ea typeface="新細明體" charset="-120"/>
              </a:rPr>
              <a:t> variable, use </a:t>
            </a:r>
            <a:r>
              <a:rPr lang="en-US" altLang="zh-TW" sz="32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%f</a:t>
            </a:r>
            <a:r>
              <a:rPr lang="en-US" altLang="zh-TW" dirty="0">
                <a:ea typeface="新細明體" charset="-120"/>
              </a:rPr>
              <a:t> instead.</a:t>
            </a:r>
          </a:p>
          <a:p>
            <a:r>
              <a:rPr lang="en-US" altLang="zh-TW" dirty="0">
                <a:ea typeface="新細明體" charset="-120"/>
              </a:rPr>
              <a:t>By default,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%f</a:t>
            </a:r>
            <a:r>
              <a:rPr lang="en-US" altLang="zh-TW" dirty="0">
                <a:ea typeface="新細明體" charset="-120"/>
              </a:rPr>
              <a:t> displays a number with six digits after the decimal point.</a:t>
            </a:r>
          </a:p>
          <a:p>
            <a:r>
              <a:rPr lang="en-US" altLang="zh-TW" dirty="0">
                <a:ea typeface="新細明體" charset="-120"/>
              </a:rPr>
              <a:t>To force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%f</a:t>
            </a:r>
            <a:r>
              <a:rPr lang="en-US" altLang="zh-TW" dirty="0">
                <a:ea typeface="新細明體" charset="-120"/>
              </a:rPr>
              <a:t> to display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digits after the decimal point, put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.p</a:t>
            </a:r>
            <a:r>
              <a:rPr lang="en-US" altLang="zh-TW" dirty="0">
                <a:ea typeface="新細明體" charset="-120"/>
              </a:rPr>
              <a:t> between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%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f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To print the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Profit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: $2150.48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use the following call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("Profit: $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%.2f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\n", </a:t>
            </a:r>
            <a:r>
              <a:rPr lang="en-US" altLang="zh-TW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profit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Program: Printing a Hello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endParaRPr lang="en-US" altLang="zh-TW" sz="20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main(void)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(“Hello!\n");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return 0;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新細明體" charset="-120"/>
              </a:rPr>
              <a:t>This program might be stored in a file named </a:t>
            </a:r>
            <a:r>
              <a:rPr lang="en-US" altLang="zh-TW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pun.c</a:t>
            </a:r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新細明體" charset="-120"/>
              </a:rPr>
              <a:t>.</a:t>
            </a:r>
          </a:p>
          <a:p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新細明體" charset="-120"/>
              </a:rPr>
              <a:t>The file name doesn’t matter, but the </a:t>
            </a:r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.c</a:t>
            </a:r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新細明體" charset="-120"/>
              </a:rPr>
              <a:t> extension is often required.</a:t>
            </a:r>
          </a:p>
          <a:p>
            <a:pPr>
              <a:spcBef>
                <a:spcPts val="400"/>
              </a:spcBef>
              <a:buNone/>
            </a:pPr>
            <a:endParaRPr lang="en-US" altLang="zh-TW" sz="20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Printing the Value of a Variable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There’s no limit to the number of variables that can be printed by a single call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39516" y="2699285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printf</a:t>
            </a:r>
            <a:r>
              <a:rPr lang="en-US" altLang="zh-TW" sz="3200" dirty="0"/>
              <a:t>("Height: </a:t>
            </a:r>
            <a:r>
              <a:rPr lang="en-US" altLang="zh-TW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</a:t>
            </a:r>
            <a:r>
              <a:rPr lang="en-US" altLang="zh-TW" sz="3200" dirty="0"/>
              <a:t>  Length: </a:t>
            </a:r>
            <a:r>
              <a:rPr lang="en-US" altLang="zh-TW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%d</a:t>
            </a:r>
            <a:r>
              <a:rPr lang="en-US" altLang="zh-TW" sz="3200" dirty="0"/>
              <a:t>\n", </a:t>
            </a:r>
            <a:r>
              <a:rPr lang="en-US" altLang="zh-TW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n-US" altLang="zh-TW" sz="3200" dirty="0"/>
              <a:t>, </a:t>
            </a:r>
            <a:r>
              <a:rPr lang="en-US" altLang="zh-TW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length</a:t>
            </a:r>
            <a:r>
              <a:rPr lang="en-US" altLang="zh-TW" sz="3200" dirty="0"/>
              <a:t>);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Computing the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Dimensional Weight of a Box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ea typeface="新細明體" charset="-120"/>
              </a:rPr>
              <a:t>Shipping companies often charge extra for boxes that are large but very light, basing the fee on volume instead of weight.</a:t>
            </a:r>
          </a:p>
          <a:p>
            <a:r>
              <a:rPr lang="en-US" altLang="zh-TW" sz="2600" dirty="0">
                <a:ea typeface="新細明體" charset="-120"/>
              </a:rPr>
              <a:t>The usual method to compute the “</a:t>
            </a:r>
            <a:r>
              <a:rPr lang="en-US" altLang="zh-TW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dimensional weight</a:t>
            </a:r>
            <a:r>
              <a:rPr lang="en-US" altLang="zh-TW" sz="2600" dirty="0">
                <a:ea typeface="新細明體" charset="-120"/>
              </a:rPr>
              <a:t>” is to </a:t>
            </a:r>
            <a:r>
              <a:rPr lang="en-US" altLang="zh-TW" sz="26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divide the volume by 166 </a:t>
            </a:r>
            <a:r>
              <a:rPr lang="en-US" altLang="zh-TW" sz="2600" dirty="0">
                <a:ea typeface="新細明體" charset="-120"/>
              </a:rPr>
              <a:t>(the allowable number of cubic inches per pound).</a:t>
            </a:r>
          </a:p>
          <a:p>
            <a:r>
              <a:rPr lang="en-US" altLang="zh-TW" sz="2600" dirty="0">
                <a:ea typeface="新細明體" charset="-120"/>
              </a:rPr>
              <a:t>The </a:t>
            </a:r>
            <a:r>
              <a:rPr lang="en-US" altLang="zh-TW" sz="26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dweight.c</a:t>
            </a:r>
            <a:r>
              <a:rPr lang="en-US" altLang="zh-TW" sz="2600" dirty="0">
                <a:ea typeface="新細明體" charset="-120"/>
              </a:rPr>
              <a:t> program computes the dimensional weight of a particular box: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Dimensions: 12x10x8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Volume (cubic inches): 960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Dimensional weight (pounds): 6</a:t>
            </a: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Computing the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Dimensional Weight of a Box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ea typeface="新細明體" charset="-120"/>
              </a:rPr>
              <a:t>Division is represented by 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sz="2600" dirty="0">
                <a:ea typeface="新細明體" charset="-120"/>
              </a:rPr>
              <a:t> in C, so the obvious way to compute the dimensional weight would be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weight = volume / 166;</a:t>
            </a:r>
          </a:p>
          <a:p>
            <a:r>
              <a:rPr lang="en-US" altLang="zh-TW" sz="2600" dirty="0">
                <a:ea typeface="新細明體" charset="-120"/>
              </a:rPr>
              <a:t>In C, however, when one integer is divided by another, the answer is “truncated”: all digits after the decimal point are lost.</a:t>
            </a:r>
          </a:p>
          <a:p>
            <a:pPr lvl="1"/>
            <a:r>
              <a:rPr lang="en-US" altLang="zh-TW" sz="2200" dirty="0">
                <a:ea typeface="新細明體" charset="-120"/>
              </a:rPr>
              <a:t>The volume of a 12</a:t>
            </a:r>
            <a:r>
              <a:rPr lang="en-US" altLang="zh-TW" sz="2200" dirty="0">
                <a:latin typeface="Helvetica" pitchFamily="34" charset="0"/>
                <a:ea typeface="新細明體" charset="-120"/>
              </a:rPr>
              <a:t>”</a:t>
            </a:r>
            <a:r>
              <a:rPr lang="en-US" altLang="zh-TW" sz="2200" dirty="0">
                <a:ea typeface="新細明體" charset="-120"/>
              </a:rPr>
              <a:t> × 10</a:t>
            </a:r>
            <a:r>
              <a:rPr lang="en-US" altLang="zh-TW" sz="2200" dirty="0">
                <a:latin typeface="Helvetica" pitchFamily="34" charset="0"/>
                <a:ea typeface="新細明體" charset="-120"/>
              </a:rPr>
              <a:t>”</a:t>
            </a:r>
            <a:r>
              <a:rPr lang="en-US" altLang="zh-TW" sz="2200" dirty="0">
                <a:ea typeface="新細明體" charset="-120"/>
              </a:rPr>
              <a:t> × 8</a:t>
            </a:r>
            <a:r>
              <a:rPr lang="en-US" altLang="zh-TW" sz="2200" dirty="0">
                <a:latin typeface="Helvetica" pitchFamily="34" charset="0"/>
                <a:ea typeface="新細明體" charset="-120"/>
              </a:rPr>
              <a:t>” </a:t>
            </a:r>
            <a:r>
              <a:rPr lang="en-US" altLang="zh-TW" sz="2200" dirty="0">
                <a:ea typeface="新細明體" charset="-120"/>
              </a:rPr>
              <a:t> box will be 960 cubic inches.</a:t>
            </a:r>
          </a:p>
          <a:p>
            <a:pPr lvl="1"/>
            <a:r>
              <a:rPr lang="en-US" altLang="zh-TW" sz="2200" dirty="0">
                <a:ea typeface="新細明體" charset="-120"/>
              </a:rPr>
              <a:t>Dividing by 166 gives 5 instead of 5.783.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Computing the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Dimensional Weight of a Box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One solution is to add 165 to the volume before dividing by 166: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weight = (volume + 165) / 166;</a:t>
            </a:r>
          </a:p>
          <a:p>
            <a:r>
              <a:rPr lang="en-US" altLang="zh-TW" dirty="0">
                <a:ea typeface="新細明體" charset="-120"/>
              </a:rPr>
              <a:t>A volume of 166 would give a weight of 331/166, or 1, while a volume of 167 would yield 332/166, or 2.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F86B8E-D8D2-41C2-A1B3-177766E4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/* </a:t>
            </a: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Computes the dimensional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weight of a 12" x 10" x 8" box */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US" altLang="zh-TW" sz="20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main(void)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height, length, width, volume, weight;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US" altLang="zh-TW" sz="20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height = 8;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length = 12;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width = 10;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volume = height * length * width;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weight = (volume + 165) / 166;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Dimensions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: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</a:t>
            </a:r>
            <a:r>
              <a:rPr lang="en-US" altLang="zh-TW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d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x</a:t>
            </a:r>
            <a:r>
              <a:rPr lang="en-US" altLang="zh-TW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%d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x</a:t>
            </a:r>
            <a:r>
              <a:rPr lang="en-US" altLang="zh-TW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%d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\n", length, width, height);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("Volume (cubic inches):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%d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\n", volume);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("Dimensional weight (pounds):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%d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\n", weight);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US" altLang="zh-TW" sz="20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8328248" y="512049"/>
            <a:ext cx="1810752" cy="584775"/>
          </a:xfrm>
          <a:custGeom>
            <a:avLst/>
            <a:gdLst>
              <a:gd name="connsiteX0" fmla="*/ 0 w 1810752"/>
              <a:gd name="connsiteY0" fmla="*/ 0 h 584775"/>
              <a:gd name="connsiteX1" fmla="*/ 1810752 w 1810752"/>
              <a:gd name="connsiteY1" fmla="*/ 0 h 584775"/>
              <a:gd name="connsiteX2" fmla="*/ 1810752 w 1810752"/>
              <a:gd name="connsiteY2" fmla="*/ 584775 h 584775"/>
              <a:gd name="connsiteX3" fmla="*/ 0 w 1810752"/>
              <a:gd name="connsiteY3" fmla="*/ 584775 h 584775"/>
              <a:gd name="connsiteX4" fmla="*/ 0 w 1810752"/>
              <a:gd name="connsiteY4" fmla="*/ 0 h 584775"/>
              <a:gd name="connsiteX0" fmla="*/ 0 w 2163837"/>
              <a:gd name="connsiteY0" fmla="*/ 108642 h 693417"/>
              <a:gd name="connsiteX1" fmla="*/ 2163837 w 2163837"/>
              <a:gd name="connsiteY1" fmla="*/ 0 h 693417"/>
              <a:gd name="connsiteX2" fmla="*/ 1810752 w 2163837"/>
              <a:gd name="connsiteY2" fmla="*/ 693417 h 693417"/>
              <a:gd name="connsiteX3" fmla="*/ 0 w 2163837"/>
              <a:gd name="connsiteY3" fmla="*/ 693417 h 693417"/>
              <a:gd name="connsiteX4" fmla="*/ 0 w 2163837"/>
              <a:gd name="connsiteY4" fmla="*/ 108642 h 693417"/>
              <a:gd name="connsiteX0" fmla="*/ 0 w 2163837"/>
              <a:gd name="connsiteY0" fmla="*/ 108642 h 693417"/>
              <a:gd name="connsiteX1" fmla="*/ 2163837 w 2163837"/>
              <a:gd name="connsiteY1" fmla="*/ 0 h 693417"/>
              <a:gd name="connsiteX2" fmla="*/ 1810752 w 2163837"/>
              <a:gd name="connsiteY2" fmla="*/ 693417 h 693417"/>
              <a:gd name="connsiteX3" fmla="*/ 0 w 2163837"/>
              <a:gd name="connsiteY3" fmla="*/ 693417 h 693417"/>
              <a:gd name="connsiteX4" fmla="*/ 0 w 2163837"/>
              <a:gd name="connsiteY4" fmla="*/ 108642 h 693417"/>
              <a:gd name="connsiteX0" fmla="*/ 0 w 2163837"/>
              <a:gd name="connsiteY0" fmla="*/ 108642 h 693417"/>
              <a:gd name="connsiteX1" fmla="*/ 2163837 w 2163837"/>
              <a:gd name="connsiteY1" fmla="*/ 0 h 693417"/>
              <a:gd name="connsiteX2" fmla="*/ 1964660 w 2163837"/>
              <a:gd name="connsiteY2" fmla="*/ 566668 h 693417"/>
              <a:gd name="connsiteX3" fmla="*/ 0 w 2163837"/>
              <a:gd name="connsiteY3" fmla="*/ 693417 h 693417"/>
              <a:gd name="connsiteX4" fmla="*/ 0 w 2163837"/>
              <a:gd name="connsiteY4" fmla="*/ 108642 h 69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837" h="693417">
                <a:moveTo>
                  <a:pt x="0" y="108642"/>
                </a:moveTo>
                <a:lnTo>
                  <a:pt x="2163837" y="0"/>
                </a:lnTo>
                <a:cubicBezTo>
                  <a:pt x="2100462" y="466529"/>
                  <a:pt x="2082355" y="335529"/>
                  <a:pt x="1964660" y="566668"/>
                </a:cubicBezTo>
                <a:lnTo>
                  <a:pt x="0" y="693417"/>
                </a:lnTo>
                <a:lnTo>
                  <a:pt x="0" y="108642"/>
                </a:lnTo>
                <a:close/>
              </a:path>
            </a:pathLst>
          </a:cu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3200" dirty="0" err="1"/>
              <a:t>dweight.c</a:t>
            </a:r>
            <a:endParaRPr lang="en-US" altLang="zh-TW" sz="3200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Initialization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Some variables are automatically set to zero when a program begins to execute, but most are not.</a:t>
            </a:r>
          </a:p>
          <a:p>
            <a:r>
              <a:rPr lang="en-US" altLang="zh-TW">
                <a:ea typeface="新細明體" charset="-120"/>
              </a:rPr>
              <a:t>A variable that doesn’t have a default value and hasn’t yet been assigned a value by the program is said to be </a:t>
            </a:r>
            <a:r>
              <a:rPr lang="en-US" altLang="zh-TW" b="1" i="1">
                <a:ea typeface="新細明體" charset="-120"/>
              </a:rPr>
              <a:t>uninitialized.</a:t>
            </a:r>
          </a:p>
          <a:p>
            <a:r>
              <a:rPr lang="en-US" altLang="zh-TW">
                <a:ea typeface="新細明體" charset="-120"/>
              </a:rPr>
              <a:t>Attempting to access the value of an uninitialized variable may yield an unpredictable result.</a:t>
            </a:r>
          </a:p>
          <a:p>
            <a:r>
              <a:rPr lang="en-US" altLang="zh-TW">
                <a:ea typeface="新細明體" charset="-120"/>
              </a:rPr>
              <a:t>With some compilers, worse behavior—even a program crash—may occur.</a:t>
            </a:r>
          </a:p>
          <a:p>
            <a:pPr>
              <a:buFontTx/>
              <a:buNone/>
            </a:pPr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Initialization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initial value of a variable may be included in its declaration: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height = 8;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The value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8</a:t>
            </a:r>
            <a:r>
              <a:rPr lang="en-US" altLang="zh-TW" dirty="0">
                <a:ea typeface="新細明體" charset="-120"/>
              </a:rPr>
              <a:t> is said to be an </a:t>
            </a:r>
            <a:r>
              <a:rPr lang="en-US" altLang="zh-TW" b="1" i="1" dirty="0" err="1">
                <a:ea typeface="新細明體" charset="-120"/>
              </a:rPr>
              <a:t>initializer</a:t>
            </a:r>
            <a:r>
              <a:rPr lang="en-US" altLang="zh-TW" b="1" i="1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Any number of variables can be initialized in the same declaration: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height = 8, length = 12, width = 10;</a:t>
            </a:r>
          </a:p>
          <a:p>
            <a:r>
              <a:rPr lang="en-US" altLang="zh-TW" dirty="0">
                <a:ea typeface="新細明體" charset="-120"/>
              </a:rPr>
              <a:t>Each variable requires its own </a:t>
            </a:r>
            <a:r>
              <a:rPr lang="en-US" altLang="zh-TW" dirty="0" err="1">
                <a:ea typeface="新細明體" charset="-120"/>
              </a:rPr>
              <a:t>initializer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height, length, width =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/* initializes only width */</a:t>
            </a: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Printing Expressions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ea typeface="新細明體" charset="-120"/>
              </a:rPr>
              <a:t> can display the value of any numeric expression.</a:t>
            </a:r>
          </a:p>
          <a:p>
            <a:r>
              <a:rPr lang="en-US" altLang="zh-TW" dirty="0">
                <a:ea typeface="新細明體" charset="-120"/>
              </a:rPr>
              <a:t>The statements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volume = height * length * width;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("%d\n", volume);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could be replaced by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("%d\n", height * length * width);</a:t>
            </a:r>
            <a:endParaRPr lang="en-US" altLang="zh-TW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Reading Input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is the C library’s counterpart to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requires a </a:t>
            </a:r>
            <a:r>
              <a:rPr lang="en-US" altLang="zh-TW" b="1" i="1" dirty="0">
                <a:ea typeface="新細明體" charset="-120"/>
              </a:rPr>
              <a:t>format string </a:t>
            </a:r>
            <a:r>
              <a:rPr lang="en-US" altLang="zh-TW" dirty="0">
                <a:ea typeface="新細明體" charset="-120"/>
              </a:rPr>
              <a:t>to specify the appearance of the input data.</a:t>
            </a:r>
          </a:p>
          <a:p>
            <a:r>
              <a:rPr lang="en-US" altLang="zh-TW" dirty="0">
                <a:ea typeface="新細明體" charset="-120"/>
              </a:rPr>
              <a:t>Example of using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to read an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dirty="0">
                <a:ea typeface="新細明體" charset="-120"/>
              </a:rPr>
              <a:t> value: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("%d", &amp;</a:t>
            </a:r>
            <a:r>
              <a:rPr lang="en-US" altLang="zh-TW" sz="2400" b="1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/* reads an integer; stores into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*/</a:t>
            </a:r>
          </a:p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&amp;</a:t>
            </a:r>
            <a:r>
              <a:rPr lang="en-US" altLang="zh-TW" dirty="0">
                <a:ea typeface="新細明體" charset="-120"/>
              </a:rPr>
              <a:t> symbol is usually (but not always) required when using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Reading Input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Reading a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float</a:t>
            </a:r>
            <a:r>
              <a:rPr lang="en-US" altLang="zh-TW" dirty="0">
                <a:ea typeface="新細明體" charset="-120"/>
              </a:rPr>
              <a:t> value requires a slightly different call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%f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", &amp;x);</a:t>
            </a:r>
          </a:p>
          <a:p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%f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en-US" altLang="zh-TW" dirty="0">
                <a:ea typeface="新細明體" charset="-120"/>
              </a:rPr>
              <a:t> tells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to look for an input value in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float</a:t>
            </a:r>
            <a:r>
              <a:rPr lang="en-US" altLang="zh-TW" dirty="0">
                <a:ea typeface="新細明體" charset="-120"/>
              </a:rPr>
              <a:t> format (the number may contain a decimal point, but doesn’t have to).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Compiling and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Before a program can be executed,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three steps are usually necessary:</a:t>
            </a:r>
          </a:p>
          <a:p>
            <a:pPr lvl="1"/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Preprocessing</a:t>
            </a:r>
            <a:r>
              <a:rPr lang="en-US" altLang="zh-TW" b="1" i="1" dirty="0">
                <a:ea typeface="新細明體" charset="-120"/>
              </a:rPr>
              <a:t>.</a:t>
            </a:r>
            <a:r>
              <a:rPr lang="en-US" altLang="zh-TW" dirty="0">
                <a:ea typeface="新細明體" charset="-120"/>
              </a:rPr>
              <a:t> The </a:t>
            </a:r>
            <a:r>
              <a:rPr lang="en-US" altLang="zh-TW" b="1" i="1" dirty="0">
                <a:ea typeface="新細明體" charset="-120"/>
              </a:rPr>
              <a:t>preprocessor</a:t>
            </a:r>
            <a:r>
              <a:rPr lang="en-US" altLang="zh-TW" dirty="0">
                <a:ea typeface="新細明體" charset="-120"/>
              </a:rPr>
              <a:t> obeys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commands that begin with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# </a:t>
            </a:r>
            <a:r>
              <a:rPr lang="en-US" altLang="zh-TW" dirty="0">
                <a:ea typeface="新細明體" charset="-120"/>
              </a:rPr>
              <a:t>(</a:t>
            </a:r>
            <a:r>
              <a:rPr lang="en-US" altLang="zh-TW" b="1" i="1" dirty="0">
                <a:ea typeface="新細明體" charset="-120"/>
              </a:rPr>
              <a:t>directives</a:t>
            </a:r>
            <a:r>
              <a:rPr lang="en-US" altLang="zh-TW" dirty="0">
                <a:ea typeface="新細明體" charset="-120"/>
              </a:rPr>
              <a:t>)</a:t>
            </a:r>
          </a:p>
          <a:p>
            <a:pPr lvl="1"/>
            <a:r>
              <a:rPr lang="en-US" altLang="zh-TW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Compiling</a:t>
            </a:r>
            <a:r>
              <a:rPr lang="en-US" altLang="zh-TW" b="1" i="1" dirty="0">
                <a:ea typeface="新細明體" charset="-120"/>
              </a:rPr>
              <a:t>.</a:t>
            </a:r>
            <a:r>
              <a:rPr lang="en-US" altLang="zh-TW" dirty="0">
                <a:ea typeface="新細明體" charset="-120"/>
              </a:rPr>
              <a:t> A </a:t>
            </a:r>
            <a:r>
              <a:rPr lang="en-US" altLang="zh-TW" b="1" i="1" dirty="0">
                <a:ea typeface="新細明體" charset="-120"/>
              </a:rPr>
              <a:t>compiler</a:t>
            </a:r>
            <a:r>
              <a:rPr lang="en-US" altLang="zh-TW" dirty="0">
                <a:ea typeface="新細明體" charset="-120"/>
              </a:rPr>
              <a:t> translates then translates the program into machine instructions (</a:t>
            </a:r>
            <a:r>
              <a:rPr lang="en-US" altLang="zh-TW" b="1" i="1" dirty="0">
                <a:ea typeface="新細明體" charset="-120"/>
              </a:rPr>
              <a:t>object code</a:t>
            </a:r>
            <a:r>
              <a:rPr lang="en-US" altLang="zh-TW" dirty="0">
                <a:ea typeface="新細明體" charset="-120"/>
              </a:rPr>
              <a:t>).</a:t>
            </a:r>
          </a:p>
          <a:p>
            <a:pPr lvl="1"/>
            <a:r>
              <a:rPr lang="en-US" altLang="zh-TW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Linking</a:t>
            </a:r>
            <a:r>
              <a:rPr lang="en-US" altLang="zh-TW" b="1" i="1" dirty="0">
                <a:ea typeface="新細明體" charset="-120"/>
              </a:rPr>
              <a:t>.</a:t>
            </a:r>
            <a:r>
              <a:rPr lang="en-US" altLang="zh-TW" dirty="0">
                <a:ea typeface="新細明體" charset="-120"/>
              </a:rPr>
              <a:t> A </a:t>
            </a:r>
            <a:r>
              <a:rPr lang="en-US" altLang="zh-TW" b="1" i="1" dirty="0">
                <a:ea typeface="新細明體" charset="-120"/>
              </a:rPr>
              <a:t>linker</a:t>
            </a:r>
            <a:r>
              <a:rPr lang="en-US" altLang="zh-TW" dirty="0">
                <a:ea typeface="新細明體" charset="-120"/>
              </a:rPr>
              <a:t> combines the object code produced by the compiler with any additional code needed to yield a complete executable program.</a:t>
            </a:r>
          </a:p>
          <a:p>
            <a:r>
              <a:rPr lang="en-US" altLang="zh-TW" dirty="0">
                <a:ea typeface="新細明體" charset="-120"/>
              </a:rPr>
              <a:t>The preprocessor is usually integrated with the compiler.</a:t>
            </a:r>
          </a:p>
        </p:txBody>
      </p:sp>
      <p:pic>
        <p:nvPicPr>
          <p:cNvPr id="1026" name="Picture 2" descr="http://xathrya.id/wp-content/uploads/2012/10/c-flow-217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7" y="116634"/>
            <a:ext cx="2042411" cy="28236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Computing the Dimensional Weight of a Box (Revisited)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dweight2.c</a:t>
            </a:r>
            <a:r>
              <a:rPr lang="en-US" altLang="zh-TW" dirty="0">
                <a:ea typeface="新細明體" charset="-120"/>
              </a:rPr>
              <a:t> is an improved version of the dimensional weight program in which the user enters the dimensions.</a:t>
            </a:r>
          </a:p>
          <a:p>
            <a:r>
              <a:rPr lang="en-US" altLang="zh-TW" dirty="0">
                <a:ea typeface="新細明體" charset="-120"/>
              </a:rPr>
              <a:t>Each call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is immediately preceded by a call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ea typeface="新細明體" charset="-120"/>
              </a:rPr>
              <a:t> that displays a </a:t>
            </a:r>
            <a:r>
              <a:rPr lang="en-US" altLang="zh-TW" b="1" i="1" dirty="0">
                <a:ea typeface="新細明體" charset="-120"/>
              </a:rPr>
              <a:t>prompt.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40E0B-9987-45AD-91FB-B5B490C0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/* Computes the dimensional weight of a box from input provided by the user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height, length, width, volume, weight;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("Enter height of box: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("%d", &amp;height);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("Enter length of box: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("%d", &amp;length);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("Enter width of box: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("%d", &amp;width);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volume = height * length * width;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weight = (volume + 165) / 166;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("Volume (cubic inches): %d\n", volume);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("Dimensional weight (pounds): %d\n", weight);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return 0;</a:t>
            </a:r>
            <a:endParaRPr lang="en-US" altLang="zh-TW" sz="1800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Computing the Dimensional Weight of a Box (Revisited)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Sample output of program: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Enter height of box: </a:t>
            </a:r>
            <a:r>
              <a:rPr lang="en-US" altLang="zh-TW" sz="24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8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Enter length of box: </a:t>
            </a:r>
            <a:r>
              <a:rPr lang="en-US" altLang="zh-TW" sz="24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12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Enter width of box: </a:t>
            </a:r>
            <a:r>
              <a:rPr lang="en-US" altLang="zh-TW" sz="24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10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Volume (cubic inches): 960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Dimensional weight (pounds): 6</a:t>
            </a:r>
          </a:p>
          <a:p>
            <a:r>
              <a:rPr lang="en-US" altLang="zh-TW" dirty="0">
                <a:ea typeface="新細明體" charset="-120"/>
              </a:rPr>
              <a:t>Note that a prompt shouldn’t end with a new-line character.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Defining Names for Constants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dweight.c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dweight2.c</a:t>
            </a:r>
            <a:r>
              <a:rPr lang="en-US" altLang="zh-TW" dirty="0">
                <a:ea typeface="新細明體" charset="-120"/>
              </a:rPr>
              <a:t> rely on the constant 166</a:t>
            </a:r>
          </a:p>
          <a:p>
            <a:pPr lvl="1"/>
            <a:r>
              <a:rPr lang="en-US" altLang="zh-TW" dirty="0">
                <a:ea typeface="新細明體" charset="-120"/>
              </a:rPr>
              <a:t>whose meaning may not be clear to someone reading the program.</a:t>
            </a:r>
          </a:p>
          <a:p>
            <a:r>
              <a:rPr lang="en-US" altLang="zh-TW" dirty="0">
                <a:ea typeface="新細明體" charset="-120"/>
              </a:rPr>
              <a:t>Using a feature known as </a:t>
            </a:r>
            <a:r>
              <a:rPr lang="en-US" altLang="zh-TW" b="1" i="1" dirty="0">
                <a:solidFill>
                  <a:srgbClr val="FF0000"/>
                </a:solidFill>
                <a:ea typeface="新細明體" charset="-120"/>
              </a:rPr>
              <a:t>macro definition</a:t>
            </a:r>
            <a:r>
              <a:rPr lang="en-US" altLang="zh-TW" b="1" i="1" dirty="0">
                <a:ea typeface="新細明體" charset="-120"/>
              </a:rPr>
              <a:t>, </a:t>
            </a:r>
            <a:r>
              <a:rPr lang="en-US" altLang="zh-TW" dirty="0">
                <a:ea typeface="新細明體" charset="-120"/>
              </a:rPr>
              <a:t>we can name this constant: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#define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INCHES_PER_POUND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166</a:t>
            </a: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Defining Names for Constants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When a program is compiled, the preprocessor replaces each macro by the value that it represents.</a:t>
            </a:r>
          </a:p>
          <a:p>
            <a:r>
              <a:rPr lang="en-US" altLang="zh-TW" dirty="0">
                <a:ea typeface="新細明體" charset="-120"/>
              </a:rPr>
              <a:t>During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preprocessing</a:t>
            </a:r>
            <a:r>
              <a:rPr lang="en-US" altLang="zh-TW" dirty="0">
                <a:ea typeface="新細明體" charset="-120"/>
              </a:rPr>
              <a:t>, 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weight = (volume +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INCHES_PER_POUND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- 1) </a:t>
            </a:r>
            <a:r>
              <a:rPr lang="en-US" altLang="zh-TW" sz="1800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						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INCHES_PER_POUND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will become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weight = (volume +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166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- 1) / 166;</a:t>
            </a:r>
            <a:endParaRPr lang="en-US" altLang="zh-TW" sz="1800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Defining Names for Constants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value of a macro can be an expression: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>
                <a:latin typeface="Courier New" pitchFamily="49" charset="0"/>
                <a:ea typeface="新細明體" charset="-120"/>
                <a:cs typeface="Courier New" pitchFamily="49" charset="0"/>
              </a:rPr>
              <a:t>	#define RECIPROCAL_OF_PI (1.0f / 3.14159f)</a:t>
            </a:r>
          </a:p>
          <a:p>
            <a:r>
              <a:rPr lang="en-US" altLang="zh-TW">
                <a:ea typeface="新細明體" charset="-120"/>
              </a:rPr>
              <a:t>If it contains operators, the expression should be enclosed in parentheses.</a:t>
            </a:r>
          </a:p>
          <a:p>
            <a:r>
              <a:rPr lang="en-US" altLang="zh-TW">
                <a:ea typeface="新細明體" charset="-120"/>
              </a:rPr>
              <a:t>Using only upper-case letters in macro names is a common convention.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Converting from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Fahrenheit to Celsius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celsius.c</a:t>
            </a:r>
            <a:r>
              <a:rPr lang="en-US" altLang="zh-TW" dirty="0">
                <a:ea typeface="新細明體" charset="-120"/>
              </a:rPr>
              <a:t> program prompts the user to enter a Fahrenheit temperature; it then prints the equivalent Celsius temperature.</a:t>
            </a:r>
          </a:p>
          <a:p>
            <a:r>
              <a:rPr lang="en-US" altLang="zh-TW" dirty="0">
                <a:ea typeface="新細明體" charset="-120"/>
              </a:rPr>
              <a:t>Sample program output: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Enter Fahrenheit temperature: </a:t>
            </a:r>
            <a:r>
              <a:rPr lang="en-US" altLang="zh-TW" sz="24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212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Celsius equivalent: 100.0</a:t>
            </a:r>
          </a:p>
          <a:p>
            <a:r>
              <a:rPr lang="en-US" altLang="zh-TW" dirty="0">
                <a:ea typeface="新細明體" charset="-120"/>
              </a:rPr>
              <a:t>The program will allow temperatures that aren’t integers.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09762-5BAA-4AE8-82AE-6866A49A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celsius.c</a:t>
            </a:r>
            <a:endParaRPr lang="en-US" altLang="zh-TW" sz="2000" b="1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/* Converts a Fahrenheit temperature to Celsius */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#define </a:t>
            </a:r>
            <a:r>
              <a:rPr lang="en-US" altLang="zh-TW" sz="20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FREEZING_PT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32.0f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#define </a:t>
            </a:r>
            <a:r>
              <a:rPr lang="en-US" altLang="zh-TW" sz="20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SCALE_FACTOR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(5.0f / 9.0f)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float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fahrenheit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celsius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("Enter Fahrenheit temperature: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("%f", &amp;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fahrenheit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celsius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= (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fahrenheit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- </a:t>
            </a:r>
            <a:r>
              <a:rPr lang="en-US" altLang="zh-TW" sz="20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FREEZING_PT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) * </a:t>
            </a:r>
            <a:r>
              <a:rPr lang="en-US" altLang="zh-TW" sz="20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SCALE_FACTOR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("Celsius equivalent: %.1f\n",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celsius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  <a:endParaRPr lang="en-US" altLang="zh-TW" sz="2000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Converting from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Fahrenheit to Celsius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Defining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SCALE_FACTOR</a:t>
            </a:r>
            <a:r>
              <a:rPr lang="en-US" altLang="zh-TW" dirty="0">
                <a:ea typeface="新細明體" charset="-120"/>
              </a:rPr>
              <a:t> to be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(5.0f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9.0f)</a:t>
            </a:r>
            <a:r>
              <a:rPr lang="en-US" altLang="zh-TW" dirty="0">
                <a:ea typeface="新細明體" charset="-120"/>
              </a:rPr>
              <a:t> instead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(5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9)</a:t>
            </a:r>
            <a:r>
              <a:rPr lang="en-US" altLang="zh-TW" dirty="0">
                <a:ea typeface="新細明體" charset="-120"/>
              </a:rPr>
              <a:t> is important.</a:t>
            </a:r>
          </a:p>
          <a:p>
            <a:r>
              <a:rPr lang="en-US" altLang="zh-TW" dirty="0">
                <a:ea typeface="新細明體" charset="-120"/>
              </a:rPr>
              <a:t>Note the use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%.1f</a:t>
            </a:r>
            <a:r>
              <a:rPr lang="en-US" altLang="zh-TW" dirty="0">
                <a:ea typeface="新細明體" charset="-120"/>
              </a:rPr>
              <a:t> to display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celsius</a:t>
            </a:r>
            <a:r>
              <a:rPr lang="en-US" altLang="zh-TW" dirty="0">
                <a:ea typeface="新細明體" charset="-120"/>
              </a:rPr>
              <a:t> with just one digit after the decimal point.</a:t>
            </a: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Identifiers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Names</a:t>
            </a:r>
            <a:r>
              <a:rPr lang="en-US" altLang="zh-TW" dirty="0">
                <a:ea typeface="新細明體" charset="-120"/>
              </a:rPr>
              <a:t> for </a:t>
            </a:r>
            <a:r>
              <a:rPr lang="en-US" altLang="zh-TW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a typeface="新細明體" charset="-120"/>
              </a:rPr>
              <a:t>variables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a typeface="新細明體" charset="-120"/>
              </a:rPr>
              <a:t>functions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a typeface="新細明體" charset="-120"/>
              </a:rPr>
              <a:t>macros</a:t>
            </a:r>
            <a:r>
              <a:rPr lang="en-US" altLang="zh-TW" dirty="0">
                <a:ea typeface="新細明體" charset="-120"/>
              </a:rPr>
              <a:t>, and other entities are called </a:t>
            </a:r>
            <a:r>
              <a:rPr lang="en-US" altLang="zh-TW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identifiers</a:t>
            </a:r>
            <a:r>
              <a:rPr lang="en-US" altLang="zh-TW" b="1" i="1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An identifier may contain letters, digits, and underscores, but must begin with a letter or underscore: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times10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get_next_char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_done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It’s usually best to avoid identifiers that begin with an underscore.</a:t>
            </a:r>
          </a:p>
          <a:p>
            <a:r>
              <a:rPr lang="en-US" altLang="zh-TW" dirty="0">
                <a:ea typeface="新細明體" charset="-120"/>
              </a:rPr>
              <a:t>Examples of </a:t>
            </a:r>
            <a:r>
              <a:rPr lang="en-US" altLang="zh-TW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illegal</a:t>
            </a:r>
            <a:r>
              <a:rPr lang="en-US" altLang="zh-TW" dirty="0">
                <a:ea typeface="新細明體" charset="-120"/>
              </a:rPr>
              <a:t> identifiers: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10times  get-next-char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623392" y="1484784"/>
            <a:ext cx="9865096" cy="43924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The General Form of a Simple Program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Simple C programs have the form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sz="36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ea typeface="新細明體" charset="-120"/>
              </a:rPr>
              <a:t>directives</a:t>
            </a:r>
            <a:endParaRPr lang="en-US" altLang="zh-TW" sz="3600" i="1" dirty="0">
              <a:ea typeface="新細明體" charset="-12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600" i="1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endParaRPr lang="en-US" altLang="zh-TW" sz="3600" i="1" dirty="0">
              <a:ea typeface="新細明體" charset="-12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ea typeface="新細明體" charset="-120"/>
              </a:rPr>
              <a:t>	</a:t>
            </a:r>
            <a:r>
              <a:rPr lang="en-US" altLang="zh-TW" sz="36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main</a:t>
            </a: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3600" dirty="0">
                <a:ea typeface="新細明體" charset="-120"/>
              </a:rPr>
              <a:t>	</a:t>
            </a:r>
            <a:r>
              <a:rPr lang="en-US" altLang="zh-TW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  <a:endParaRPr lang="en-US" altLang="zh-TW" sz="36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3600" dirty="0">
                <a:ea typeface="新細明體" charset="-120"/>
              </a:rPr>
              <a:t>	</a:t>
            </a:r>
            <a:r>
              <a:rPr lang="en-US" altLang="zh-TW" sz="3600" i="1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3600" i="1" dirty="0">
                <a:ea typeface="新細明體" charset="-120"/>
              </a:rPr>
              <a:t>statements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3600" dirty="0">
                <a:ea typeface="新細明體" charset="-120"/>
              </a:rPr>
              <a:t>	</a:t>
            </a:r>
            <a:r>
              <a:rPr lang="en-US" altLang="zh-TW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  <a:endParaRPr lang="en-US" altLang="zh-TW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a typeface="新細明體" charset="-120"/>
            </a:endParaRPr>
          </a:p>
          <a:p>
            <a:pPr>
              <a:spcBef>
                <a:spcPts val="400"/>
              </a:spcBef>
              <a:buNone/>
            </a:pPr>
            <a:endParaRPr lang="en-US" altLang="zh-TW" sz="24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Identifiers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 is </a:t>
            </a:r>
            <a:r>
              <a:rPr lang="en-US" altLang="zh-TW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case-sensitive</a:t>
            </a:r>
            <a:r>
              <a:rPr lang="en-US" altLang="zh-TW" b="1" i="1" dirty="0">
                <a:ea typeface="新細明體" charset="-120"/>
              </a:rPr>
              <a:t>:</a:t>
            </a:r>
            <a:r>
              <a:rPr lang="en-US" altLang="zh-TW" dirty="0">
                <a:ea typeface="新細明體" charset="-120"/>
              </a:rPr>
              <a:t> it distinguishes between upper-case and lower-case letters in identifiers.</a:t>
            </a:r>
          </a:p>
          <a:p>
            <a:r>
              <a:rPr lang="en-US" altLang="zh-TW" dirty="0">
                <a:ea typeface="新細明體" charset="-120"/>
              </a:rPr>
              <a:t>For example, the following identifiers are all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different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job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joB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jOb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jOB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Job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JoB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JOb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JOB</a:t>
            </a: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Identifiers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Many programmers use only lower-case letters in identifiers (other than macros), with underscores inserted for legibility: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symbol_table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current_page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name_and_address</a:t>
            </a:r>
            <a:endParaRPr lang="en-US" altLang="zh-TW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r>
              <a:rPr lang="en-US" altLang="zh-TW" dirty="0">
                <a:ea typeface="新細明體" charset="-120"/>
              </a:rPr>
              <a:t>Other programmers use an upper-case letter to begin each word within an identifier: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symbolTable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currentPage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nameAndAddress</a:t>
            </a:r>
            <a:endParaRPr lang="en-US" altLang="zh-TW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C places no limit on the maximum length of an identifier.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Keywords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following </a:t>
            </a:r>
            <a:r>
              <a:rPr lang="en-US" altLang="zh-TW" b="1" i="1" dirty="0">
                <a:ea typeface="新細明體" charset="-120"/>
              </a:rPr>
              <a:t>keywords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can’t</a:t>
            </a:r>
            <a:r>
              <a:rPr lang="en-US" altLang="zh-TW" dirty="0">
                <a:ea typeface="新細明體" charset="-120"/>
              </a:rPr>
              <a:t> be used as identifiers: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auto  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enum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restrict*  unsigned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break     extern    return     void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case      float     short      volatile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char      for       signed     while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const 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goto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sizeof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_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Bool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continue  if        static     _Complex*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default   inline*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struct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_Imaginary*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do    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 switch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double    long  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typedef</a:t>
            </a:r>
            <a:endParaRPr lang="en-US" altLang="zh-TW" sz="20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else      register  union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sz="2000" dirty="0">
                <a:ea typeface="新細明體" charset="-120"/>
              </a:rPr>
              <a:t>*C99 only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Keywords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Keywords must be written using only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lower-case</a:t>
            </a:r>
            <a:r>
              <a:rPr lang="en-US" altLang="zh-TW" dirty="0">
                <a:ea typeface="新細明體" charset="-120"/>
              </a:rPr>
              <a:t> letters.</a:t>
            </a:r>
          </a:p>
          <a:p>
            <a:pPr lvl="1"/>
            <a:r>
              <a:rPr lang="en-US" altLang="zh-TW" dirty="0">
                <a:ea typeface="新細明體" charset="-120"/>
              </a:rPr>
              <a:t>with the exception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_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Bool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_Complex</a:t>
            </a:r>
            <a:r>
              <a:rPr lang="en-US" altLang="zh-TW" dirty="0">
                <a:ea typeface="新細明體" charset="-120"/>
              </a:rPr>
              <a:t>,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_Imaginary</a:t>
            </a:r>
            <a:r>
              <a:rPr lang="en-US" altLang="zh-TW" dirty="0">
                <a:ea typeface="新細明體" charset="-120"/>
              </a:rPr>
              <a:t> </a:t>
            </a:r>
          </a:p>
          <a:p>
            <a:r>
              <a:rPr lang="en-US" altLang="zh-TW" dirty="0">
                <a:ea typeface="新細明體" charset="-120"/>
              </a:rPr>
              <a:t>Names of library functions (e.g.,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ea typeface="新細明體" charset="-120"/>
              </a:rPr>
              <a:t>) are also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lower-case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Layout of a C Program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C program is a series of </a:t>
            </a:r>
            <a:r>
              <a:rPr lang="en-US" altLang="zh-TW" b="1" i="1" dirty="0">
                <a:solidFill>
                  <a:srgbClr val="FF0000"/>
                </a:solidFill>
                <a:ea typeface="新細明體" charset="-120"/>
              </a:rPr>
              <a:t>tokens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Tokens include:</a:t>
            </a:r>
          </a:p>
          <a:p>
            <a:pPr lvl="1"/>
            <a:r>
              <a:rPr lang="en-US" altLang="zh-TW" dirty="0">
                <a:ea typeface="新細明體" charset="-120"/>
              </a:rPr>
              <a:t>Identifiers</a:t>
            </a:r>
          </a:p>
          <a:p>
            <a:pPr lvl="1"/>
            <a:r>
              <a:rPr lang="en-US" altLang="zh-TW" dirty="0">
                <a:ea typeface="新細明體" charset="-120"/>
              </a:rPr>
              <a:t>Keywords</a:t>
            </a:r>
          </a:p>
          <a:p>
            <a:pPr lvl="1"/>
            <a:r>
              <a:rPr lang="en-US" altLang="zh-TW" dirty="0">
                <a:ea typeface="新細明體" charset="-120"/>
              </a:rPr>
              <a:t>Operators</a:t>
            </a:r>
          </a:p>
          <a:p>
            <a:pPr lvl="1"/>
            <a:r>
              <a:rPr lang="en-US" altLang="zh-TW" dirty="0">
                <a:ea typeface="新細明體" charset="-120"/>
              </a:rPr>
              <a:t>Punctuation</a:t>
            </a:r>
          </a:p>
          <a:p>
            <a:pPr lvl="1"/>
            <a:r>
              <a:rPr lang="en-US" altLang="zh-TW" dirty="0">
                <a:ea typeface="新細明體" charset="-120"/>
              </a:rPr>
              <a:t>Constants</a:t>
            </a:r>
          </a:p>
          <a:p>
            <a:pPr lvl="1"/>
            <a:r>
              <a:rPr lang="en-US" altLang="zh-TW" dirty="0">
                <a:ea typeface="新細明體" charset="-120"/>
              </a:rPr>
              <a:t>String literals</a:t>
            </a: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Layout of a C Program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charset="-120"/>
              </a:rPr>
              <a:t>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("Height: %d\n", height);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consists of seven tokens:</a:t>
            </a:r>
          </a:p>
          <a:p>
            <a:pPr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ea typeface="新細明體" charset="-120"/>
              </a:rPr>
              <a:t> 			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Identifier</a:t>
            </a:r>
          </a:p>
          <a:p>
            <a:pPr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(</a:t>
            </a:r>
            <a:r>
              <a:rPr lang="en-US" altLang="zh-TW" sz="2400" dirty="0">
                <a:ea typeface="新細明體" charset="-120"/>
              </a:rPr>
              <a:t>				Punctuation	</a:t>
            </a:r>
          </a:p>
          <a:p>
            <a:pPr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"Height: %d\n"</a:t>
            </a: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String literal</a:t>
            </a:r>
          </a:p>
          <a:p>
            <a:pPr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,</a:t>
            </a:r>
            <a:r>
              <a:rPr lang="en-US" altLang="zh-TW" sz="2400" dirty="0">
                <a:ea typeface="新細明體" charset="-120"/>
              </a:rPr>
              <a:t>				Punctuation</a:t>
            </a:r>
          </a:p>
          <a:p>
            <a:pPr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height</a:t>
            </a:r>
            <a:r>
              <a:rPr lang="en-US" altLang="zh-TW" sz="2400" dirty="0">
                <a:ea typeface="新細明體" charset="-120"/>
              </a:rPr>
              <a:t>			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Identifier</a:t>
            </a:r>
          </a:p>
          <a:p>
            <a:pPr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)</a:t>
            </a:r>
            <a:r>
              <a:rPr lang="en-US" altLang="zh-TW" sz="2400" dirty="0">
                <a:ea typeface="新細明體" charset="-120"/>
              </a:rPr>
              <a:t> 				Punctuation</a:t>
            </a:r>
          </a:p>
          <a:p>
            <a:pPr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;</a:t>
            </a:r>
            <a:r>
              <a:rPr lang="en-US" altLang="zh-TW" sz="2400" dirty="0">
                <a:ea typeface="新細明體" charset="-120"/>
              </a:rPr>
              <a:t>	 			Punctuation</a:t>
            </a: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Layout of a C Program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700" dirty="0">
                <a:ea typeface="新細明體" charset="-120"/>
              </a:rPr>
              <a:t>The amount of space between tokens usually isn’t critical.</a:t>
            </a:r>
          </a:p>
          <a:p>
            <a:r>
              <a:rPr lang="en-US" altLang="zh-TW" sz="2700" dirty="0">
                <a:ea typeface="新細明體" charset="-120"/>
              </a:rPr>
              <a:t>At one extreme, tokens can be crammed together with no space between them, except where this would cause two tokens to merge: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/* Converts a Fahrenheit temperature to Celsius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19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#define FREEZING_PT 32.0f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#define SCALE_FACTOR (5.0f/9.0f)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 main(void){float </a:t>
            </a:r>
            <a:r>
              <a:rPr lang="en-US" altLang="zh-TW" sz="19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fahrenheit,celsius;printf</a:t>
            </a: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"Enter Fahrenheit temperature: ");</a:t>
            </a:r>
            <a:r>
              <a:rPr lang="en-US" altLang="zh-TW" sz="19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("%f", &amp;</a:t>
            </a:r>
            <a:r>
              <a:rPr lang="en-US" altLang="zh-TW" sz="19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fahrenheit</a:t>
            </a: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celsius</a:t>
            </a: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=(</a:t>
            </a:r>
            <a:r>
              <a:rPr lang="en-US" altLang="zh-TW" sz="19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fahrenheit</a:t>
            </a: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-FREEZING_PT)*SCALE_FACTOR;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("Celsius equivalent: %.1f\n", </a:t>
            </a:r>
            <a:r>
              <a:rPr lang="en-US" altLang="zh-TW" sz="19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celsius</a:t>
            </a: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);return 0;}</a:t>
            </a:r>
          </a:p>
          <a:p>
            <a:pPr>
              <a:buNone/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Layout of a C Program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whole program can’t be put on one line, because each preprocessing directive requires a separate line.</a:t>
            </a:r>
          </a:p>
          <a:p>
            <a:r>
              <a:rPr lang="en-US" altLang="zh-TW">
                <a:ea typeface="新細明體" charset="-120"/>
              </a:rPr>
              <a:t>Compressing programs in this fashion isn’t a good idea.</a:t>
            </a:r>
          </a:p>
          <a:p>
            <a:r>
              <a:rPr lang="en-US" altLang="zh-TW">
                <a:ea typeface="新細明體" charset="-120"/>
              </a:rPr>
              <a:t>In fact, adding spaces and blank lines to a program can make it easier to read and understand.</a:t>
            </a: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Layout of a C Program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 allows any amount of space—blanks, tabs, and new-line characters—between tokens.</a:t>
            </a:r>
          </a:p>
          <a:p>
            <a:r>
              <a:rPr lang="en-US" altLang="zh-TW">
                <a:ea typeface="新細明體" charset="-120"/>
              </a:rPr>
              <a:t>Consequences for program layout:</a:t>
            </a:r>
          </a:p>
          <a:p>
            <a:pPr lvl="1"/>
            <a:r>
              <a:rPr lang="en-US" altLang="zh-TW" i="1">
                <a:ea typeface="新細明體" charset="-120"/>
              </a:rPr>
              <a:t>Statements can be divided </a:t>
            </a:r>
            <a:r>
              <a:rPr lang="en-US" altLang="zh-TW">
                <a:ea typeface="新細明體" charset="-120"/>
              </a:rPr>
              <a:t>over any number of lines.</a:t>
            </a:r>
          </a:p>
          <a:p>
            <a:pPr lvl="1"/>
            <a:r>
              <a:rPr lang="en-US" altLang="zh-TW" i="1">
                <a:ea typeface="新細明體" charset="-120"/>
              </a:rPr>
              <a:t>Space between tokens </a:t>
            </a:r>
            <a:r>
              <a:rPr lang="en-US" altLang="zh-TW">
                <a:ea typeface="新細明體" charset="-120"/>
              </a:rPr>
              <a:t>(such as before and after each operator, and after each comma) makes it easier for the eye to separate them.</a:t>
            </a:r>
          </a:p>
          <a:p>
            <a:pPr lvl="1"/>
            <a:r>
              <a:rPr lang="en-US" altLang="zh-TW" i="1">
                <a:ea typeface="新細明體" charset="-120"/>
              </a:rPr>
              <a:t>Indentation</a:t>
            </a:r>
            <a:r>
              <a:rPr lang="en-US" altLang="zh-TW">
                <a:ea typeface="新細明體" charset="-120"/>
              </a:rPr>
              <a:t> can make nesting easier to spot.</a:t>
            </a:r>
          </a:p>
          <a:p>
            <a:pPr lvl="1"/>
            <a:r>
              <a:rPr lang="en-US" altLang="zh-TW" i="1">
                <a:ea typeface="新細明體" charset="-120"/>
              </a:rPr>
              <a:t>Blank lines</a:t>
            </a:r>
            <a:r>
              <a:rPr lang="en-US" altLang="zh-TW">
                <a:ea typeface="新細明體" charset="-120"/>
              </a:rPr>
              <a:t> can divide a program into logical units.</a:t>
            </a: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Layout of a C Program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Although extra spaces can be added between tokens, it’s not possible to add space within a token without changing the meaning of the program or causing an error.</a:t>
            </a:r>
          </a:p>
          <a:p>
            <a:r>
              <a:rPr lang="en-US" altLang="zh-TW" dirty="0">
                <a:ea typeface="新細明體" charset="-120"/>
              </a:rPr>
              <a:t>Writing 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fl oat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fahrenheit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celsius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;  /*** WRONG ***/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or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fl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oat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fahrenheit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celsius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;     /*** WRONG ***/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produces an error when the program is compiled.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The General Form of a Simple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 uses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/>
              <a:t> in much the same way that some other languages use words like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Even the simplest C programs rely on three key language features:</a:t>
            </a:r>
          </a:p>
          <a:p>
            <a:pPr lvl="1">
              <a:defRPr/>
            </a:pPr>
            <a:r>
              <a:rPr lang="en-US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ea typeface="+mn-ea"/>
                <a:cs typeface="+mn-cs"/>
              </a:rPr>
              <a:t>Directives</a:t>
            </a:r>
          </a:p>
          <a:p>
            <a:pPr lvl="1">
              <a:defRPr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Functions</a:t>
            </a:r>
          </a:p>
          <a:p>
            <a:pPr lvl="1">
              <a:defRPr/>
            </a:pP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a typeface="+mn-ea"/>
                <a:cs typeface="+mn-cs"/>
              </a:rPr>
              <a:t>Statements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51984" y="3264912"/>
            <a:ext cx="4407024" cy="3046988"/>
          </a:xfrm>
          <a:prstGeom prst="rect">
            <a:avLst/>
          </a:prstGeom>
          <a:gradFill>
            <a:gsLst>
              <a:gs pos="0">
                <a:schemeClr val="dk1">
                  <a:shade val="15000"/>
                  <a:satMod val="180000"/>
                </a:schemeClr>
              </a:gs>
              <a:gs pos="50000">
                <a:schemeClr val="dk1">
                  <a:shade val="45000"/>
                  <a:satMod val="170000"/>
                </a:schemeClr>
              </a:gs>
              <a:gs pos="70000">
                <a:schemeClr val="dk1">
                  <a:tint val="99000"/>
                  <a:shade val="65000"/>
                  <a:satMod val="155000"/>
                </a:schemeClr>
              </a:gs>
              <a:gs pos="100000">
                <a:schemeClr val="dk1">
                  <a:tint val="95500"/>
                  <a:shade val="100000"/>
                  <a:satMod val="15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32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directives</a:t>
            </a:r>
          </a:p>
          <a:p>
            <a:r>
              <a:rPr lang="en-US" altLang="zh-TW" sz="3200" dirty="0"/>
              <a:t>  </a:t>
            </a:r>
          </a:p>
          <a:p>
            <a:r>
              <a:rPr lang="en-US" altLang="zh-TW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</a:t>
            </a:r>
            <a:r>
              <a:rPr lang="en-US" altLang="zh-TW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main(void)</a:t>
            </a:r>
          </a:p>
          <a:p>
            <a:r>
              <a:rPr lang="en-US" altLang="zh-TW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{</a:t>
            </a:r>
          </a:p>
          <a:p>
            <a:r>
              <a:rPr lang="en-US" altLang="zh-TW" sz="3200" dirty="0"/>
              <a:t>	  </a:t>
            </a:r>
            <a:r>
              <a:rPr lang="en-US" altLang="zh-TW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statements</a:t>
            </a:r>
            <a:endParaRPr lang="en-US" altLang="zh-TW" sz="3200" dirty="0"/>
          </a:p>
          <a:p>
            <a:r>
              <a:rPr lang="en-US" altLang="zh-TW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Layout of a C Program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Putting a space inside a string literal is allowed, although it changes the meaning of the string.</a:t>
            </a:r>
          </a:p>
          <a:p>
            <a:r>
              <a:rPr lang="en-US" altLang="zh-TW">
                <a:ea typeface="新細明體" charset="-120"/>
              </a:rPr>
              <a:t>Putting a new-line character in a string (splitting the string over two lines) is illegal: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printf("To C, or not to C: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that is the question.\n");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  /*** WRONG ***/</a:t>
            </a: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altLang="zh-TW" dirty="0"/>
              <a:t>Quiz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#include&lt;</a:t>
            </a:r>
            <a:r>
              <a:rPr lang="en-US" altLang="zh-TW" sz="2400" dirty="0" err="1"/>
              <a:t>stdio.h</a:t>
            </a:r>
            <a:r>
              <a:rPr lang="en-US" altLang="zh-TW" sz="2400" dirty="0"/>
              <a:t>&gt;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US" altLang="zh-TW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 err="1"/>
              <a:t>int</a:t>
            </a:r>
            <a:r>
              <a:rPr lang="en-US" altLang="zh-TW" sz="2400" dirty="0"/>
              <a:t> main()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{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 char *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="****"; // Variable declaration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i,j</a:t>
            </a:r>
            <a:r>
              <a:rPr lang="en-US" altLang="zh-TW" sz="2400" dirty="0"/>
              <a:t>, rows;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  /* output “prompt”	*/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("Enter the number of rows\n");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 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("%d", &amp;rows);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US" altLang="zh-TW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 for(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=0;i&lt;</a:t>
            </a:r>
            <a:r>
              <a:rPr lang="en-US" altLang="zh-TW" sz="2400" dirty="0" err="1"/>
              <a:t>rows;i</a:t>
            </a:r>
            <a:r>
              <a:rPr lang="en-US" altLang="zh-TW" sz="2400" dirty="0"/>
              <a:t>++)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{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 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("%*.*s\n",</a:t>
            </a:r>
            <a:r>
              <a:rPr lang="en-US" altLang="zh-TW" sz="2400" dirty="0" err="1"/>
              <a:t>rows+i</a:t>
            </a:r>
            <a:r>
              <a:rPr lang="en-US" altLang="zh-TW" sz="2400" dirty="0"/>
              <a:t>, 2*i+1, 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);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 }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 return 0;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}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968208" y="1052736"/>
            <a:ext cx="2448272" cy="19389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Directives? Function? Statement? </a:t>
            </a:r>
          </a:p>
          <a:p>
            <a:r>
              <a:rPr lang="en-US" altLang="zh-TW" sz="2400" dirty="0"/>
              <a:t>Main function? Comment?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968208" y="5751328"/>
            <a:ext cx="244827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en-US" altLang="zh-TW" sz="800" dirty="0"/>
              <a:t>Directives= 1 </a:t>
            </a:r>
          </a:p>
          <a:p>
            <a:r>
              <a:rPr lang="en-US" altLang="zh-TW" sz="800" dirty="0"/>
              <a:t>Function= 2, 7, 8, 11</a:t>
            </a:r>
          </a:p>
          <a:p>
            <a:r>
              <a:rPr lang="en-US" altLang="zh-TW" sz="800" dirty="0"/>
              <a:t>Statement= 4- 13</a:t>
            </a:r>
          </a:p>
          <a:p>
            <a:r>
              <a:rPr lang="en-US" altLang="zh-TW" sz="800" dirty="0"/>
              <a:t>Main function= 2, {3- 14}</a:t>
            </a:r>
          </a:p>
          <a:p>
            <a:r>
              <a:rPr lang="en-US" altLang="zh-TW" sz="800" dirty="0"/>
              <a:t>Comment= 4, 6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5539168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0B2127E-7599-4D8E-AB2D-ACE49981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6A48C975-0537-44EB-9BA0-41AF45926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84" y="116632"/>
            <a:ext cx="4457527" cy="64845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71" y="1484784"/>
            <a:ext cx="4745559" cy="30243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27152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Side-by-side illustration of General Form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endParaRPr lang="en-US" altLang="zh-TW" sz="28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 main(void)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(“Hello!\n");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  return 0;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6672064" y="1905506"/>
            <a:ext cx="3801888" cy="3046988"/>
          </a:xfrm>
          <a:prstGeom prst="rect">
            <a:avLst/>
          </a:prstGeom>
          <a:gradFill>
            <a:gsLst>
              <a:gs pos="0">
                <a:schemeClr val="dk1">
                  <a:shade val="15000"/>
                  <a:satMod val="180000"/>
                </a:schemeClr>
              </a:gs>
              <a:gs pos="50000">
                <a:schemeClr val="dk1">
                  <a:shade val="45000"/>
                  <a:satMod val="170000"/>
                </a:schemeClr>
              </a:gs>
              <a:gs pos="70000">
                <a:schemeClr val="dk1">
                  <a:tint val="99000"/>
                  <a:shade val="65000"/>
                  <a:satMod val="155000"/>
                </a:schemeClr>
              </a:gs>
              <a:gs pos="100000">
                <a:schemeClr val="dk1">
                  <a:tint val="95500"/>
                  <a:shade val="100000"/>
                  <a:satMod val="15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32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directives</a:t>
            </a:r>
          </a:p>
          <a:p>
            <a:r>
              <a:rPr lang="en-US" altLang="zh-TW" sz="3200" dirty="0"/>
              <a:t>  </a:t>
            </a:r>
          </a:p>
          <a:p>
            <a:r>
              <a:rPr lang="en-US" altLang="zh-TW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</a:t>
            </a:r>
            <a:r>
              <a:rPr lang="en-US" altLang="zh-TW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main(void)</a:t>
            </a:r>
          </a:p>
          <a:p>
            <a:r>
              <a:rPr lang="en-US" altLang="zh-TW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{</a:t>
            </a:r>
          </a:p>
          <a:p>
            <a:r>
              <a:rPr lang="en-US" altLang="zh-TW" sz="3200" dirty="0"/>
              <a:t>	  </a:t>
            </a:r>
            <a:r>
              <a:rPr lang="en-US" altLang="zh-TW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statements</a:t>
            </a:r>
            <a:endParaRPr lang="en-US" altLang="zh-TW" sz="3200" dirty="0"/>
          </a:p>
          <a:p>
            <a:r>
              <a:rPr lang="en-US" altLang="zh-TW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76137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Directives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Before a C program is compiled, it is first </a:t>
            </a:r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新細明體" charset="-120"/>
              </a:rPr>
              <a:t>edited</a:t>
            </a:r>
            <a:r>
              <a:rPr lang="en-US" altLang="zh-TW" dirty="0">
                <a:ea typeface="新細明體" charset="-120"/>
              </a:rPr>
              <a:t> by a preprocessor.</a:t>
            </a:r>
          </a:p>
          <a:p>
            <a:r>
              <a:rPr lang="en-US" altLang="zh-TW" dirty="0">
                <a:ea typeface="新細明體" charset="-120"/>
              </a:rPr>
              <a:t>Commands intended for the preprocessor are called </a:t>
            </a:r>
            <a:r>
              <a:rPr lang="en-US" altLang="zh-TW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directives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#include &lt;</a:t>
            </a:r>
            <a:r>
              <a:rPr lang="en-US" altLang="zh-TW" i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stdio.h</a:t>
            </a:r>
            <a:r>
              <a:rPr lang="en-US" altLang="zh-TW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&gt;</a:t>
            </a:r>
          </a:p>
          <a:p>
            <a:endParaRPr lang="en-US" altLang="zh-TW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  <a:r>
              <a:rPr lang="en-US" altLang="zh-TW" dirty="0">
                <a:ea typeface="新細明體" charset="-120"/>
              </a:rPr>
              <a:t> is a </a:t>
            </a:r>
            <a:r>
              <a:rPr lang="en-US" altLang="zh-TW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header</a:t>
            </a:r>
            <a:r>
              <a:rPr lang="en-US" altLang="zh-TW" dirty="0">
                <a:ea typeface="新細明體" charset="-120"/>
              </a:rPr>
              <a:t> containing information about C’s standard I/O library.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Directives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Directives always begin with a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#</a:t>
            </a:r>
            <a:r>
              <a:rPr lang="en-US" altLang="zh-TW" dirty="0">
                <a:ea typeface="新細明體" charset="-120"/>
              </a:rPr>
              <a:t> character.</a:t>
            </a:r>
          </a:p>
          <a:p>
            <a:r>
              <a:rPr lang="en-US" altLang="zh-TW" dirty="0">
                <a:ea typeface="新細明體" charset="-120"/>
              </a:rPr>
              <a:t>By default</a:t>
            </a:r>
          </a:p>
          <a:p>
            <a:pPr lvl="1"/>
            <a:r>
              <a:rPr lang="en-US" altLang="zh-TW" dirty="0">
                <a:ea typeface="新細明體" charset="-120"/>
              </a:rPr>
              <a:t>Directives are </a:t>
            </a:r>
            <a:r>
              <a:rPr lang="en-US" altLang="zh-TW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新細明體" charset="-120"/>
              </a:rPr>
              <a:t>one line </a:t>
            </a:r>
            <a:r>
              <a:rPr lang="en-US" altLang="zh-TW" dirty="0">
                <a:ea typeface="新細明體" charset="-120"/>
              </a:rPr>
              <a:t>long; </a:t>
            </a:r>
          </a:p>
          <a:p>
            <a:pPr lvl="1"/>
            <a:r>
              <a:rPr lang="en-US" altLang="zh-TW" dirty="0">
                <a:ea typeface="新細明體" charset="-120"/>
              </a:rPr>
              <a:t>there’s no semicolon or other special marker at the end.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Brushed metal and curves - Blu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IT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IC" id="{66A4C5C7-BC69-435A-BE25-5D904C50E239}" vid="{F238A51C-794E-4567-BB90-4BF6BA95FF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D3EC876-F762-4EBF-834A-8E1FF91908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1_Brushed metal and curves - Blue Segoe</Template>
  <TotalTime>1131</TotalTime>
  <Words>3891</Words>
  <Application>Microsoft Office PowerPoint</Application>
  <PresentationFormat>寬螢幕</PresentationFormat>
  <Paragraphs>469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62</vt:i4>
      </vt:variant>
    </vt:vector>
  </HeadingPairs>
  <TitlesOfParts>
    <vt:vector size="74" baseType="lpstr">
      <vt:lpstr>Adobe 楷体 Std R</vt:lpstr>
      <vt:lpstr>Adobe 繁黑體 Std B</vt:lpstr>
      <vt:lpstr>Segoe</vt:lpstr>
      <vt:lpstr>新細明體</vt:lpstr>
      <vt:lpstr>Arial</vt:lpstr>
      <vt:lpstr>Calibri</vt:lpstr>
      <vt:lpstr>Calibri Light</vt:lpstr>
      <vt:lpstr>Courier New</vt:lpstr>
      <vt:lpstr>Helvetica</vt:lpstr>
      <vt:lpstr>Wingdings</vt:lpstr>
      <vt:lpstr>1_Brushed metal and curves - Blue Segoe</vt:lpstr>
      <vt:lpstr>ITIC</vt:lpstr>
      <vt:lpstr>Chapter 2</vt:lpstr>
      <vt:lpstr>PowerPoint 簡報</vt:lpstr>
      <vt:lpstr>Program: Printing a Hello</vt:lpstr>
      <vt:lpstr>Compiling and Linking</vt:lpstr>
      <vt:lpstr>The General Form of a Simple Program</vt:lpstr>
      <vt:lpstr>The General Form of a Simple Program</vt:lpstr>
      <vt:lpstr>Side-by-side illustration of General Form</vt:lpstr>
      <vt:lpstr>Directives</vt:lpstr>
      <vt:lpstr>Directives</vt:lpstr>
      <vt:lpstr>Functions</vt:lpstr>
      <vt:lpstr>The main Function</vt:lpstr>
      <vt:lpstr>Statements</vt:lpstr>
      <vt:lpstr>Statements</vt:lpstr>
      <vt:lpstr>Printing Strings</vt:lpstr>
      <vt:lpstr>Printing Strings</vt:lpstr>
      <vt:lpstr>Comments</vt:lpstr>
      <vt:lpstr>Comments</vt:lpstr>
      <vt:lpstr>Comments in C99</vt:lpstr>
      <vt:lpstr>Variables and Assignment</vt:lpstr>
      <vt:lpstr>Types</vt:lpstr>
      <vt:lpstr>Types</vt:lpstr>
      <vt:lpstr>Declarations</vt:lpstr>
      <vt:lpstr>Declarations</vt:lpstr>
      <vt:lpstr>Assignment</vt:lpstr>
      <vt:lpstr>Assignment</vt:lpstr>
      <vt:lpstr>Assignment</vt:lpstr>
      <vt:lpstr>Assignment</vt:lpstr>
      <vt:lpstr>Printing the Value of a Variable</vt:lpstr>
      <vt:lpstr>Printing the Value of a Variable</vt:lpstr>
      <vt:lpstr>Printing the Value of a Variable</vt:lpstr>
      <vt:lpstr>Program: Computing the Dimensional Weight of a Box</vt:lpstr>
      <vt:lpstr>Program: Computing the Dimensional Weight of a Box</vt:lpstr>
      <vt:lpstr>Program: Computing the Dimensional Weight of a Box</vt:lpstr>
      <vt:lpstr>PowerPoint 簡報</vt:lpstr>
      <vt:lpstr>Initialization</vt:lpstr>
      <vt:lpstr>Initialization</vt:lpstr>
      <vt:lpstr>Printing Expressions</vt:lpstr>
      <vt:lpstr>Reading Input</vt:lpstr>
      <vt:lpstr>Reading Input</vt:lpstr>
      <vt:lpstr>Program: Computing the Dimensional Weight of a Box (Revisited)</vt:lpstr>
      <vt:lpstr>PowerPoint 簡報</vt:lpstr>
      <vt:lpstr>Program: Computing the Dimensional Weight of a Box (Revisited)</vt:lpstr>
      <vt:lpstr>Defining Names for Constants</vt:lpstr>
      <vt:lpstr>Defining Names for Constants</vt:lpstr>
      <vt:lpstr>Defining Names for Constants</vt:lpstr>
      <vt:lpstr>Program: Converting from Fahrenheit to Celsius</vt:lpstr>
      <vt:lpstr>PowerPoint 簡報</vt:lpstr>
      <vt:lpstr>Program: Converting from Fahrenheit to Celsius</vt:lpstr>
      <vt:lpstr>Identifiers</vt:lpstr>
      <vt:lpstr>Identifiers</vt:lpstr>
      <vt:lpstr>Identifiers</vt:lpstr>
      <vt:lpstr>Keywords</vt:lpstr>
      <vt:lpstr>Keywords</vt:lpstr>
      <vt:lpstr>Layout of a C Program</vt:lpstr>
      <vt:lpstr>Layout of a C Program</vt:lpstr>
      <vt:lpstr>Layout of a C Program</vt:lpstr>
      <vt:lpstr>Layout of a C Program</vt:lpstr>
      <vt:lpstr>Layout of a C Program</vt:lpstr>
      <vt:lpstr>Layout of a C Program</vt:lpstr>
      <vt:lpstr>Layout of a C Program</vt:lpstr>
      <vt:lpstr>Quiz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wktai</dc:creator>
  <cp:lastModifiedBy>Chih-Yuan Yao</cp:lastModifiedBy>
  <cp:revision>58</cp:revision>
  <dcterms:created xsi:type="dcterms:W3CDTF">2014-09-16T13:39:56Z</dcterms:created>
  <dcterms:modified xsi:type="dcterms:W3CDTF">2020-09-21T16:09:21Z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TC102867219990</vt:lpwstr>
  </property>
</Properties>
</file>