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7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62" d="100"/>
          <a:sy n="162" d="100"/>
        </p:scale>
        <p:origin x="100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25A17EF-115B-4BB9-BF42-426DFD9E898A}" type="datetimeFigureOut">
              <a:t>2019/10/21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4E7652-46AF-4259-BAE2-54978EA077C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9204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B4E1553-A018-48CA-87E2-16C049AD8418}" type="datetime1">
              <a:rPr lang="zh-TW" altLang="en-US" smtClean="0"/>
              <a:t>2019/10/21</a:t>
            </a:fld>
            <a:endParaRPr lang="zh-TW" altLang="en-US" sz="100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100"/>
              <a:t>Copyright © 2008 W. W. Norton &amp; Company. All rights reserved.</a:t>
            </a:r>
            <a:endParaRPr lang="zh-TW" altLang="en-US" sz="11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300" smtClean="0">
                <a:solidFill>
                  <a:srgbClr val="FFFFFF"/>
                </a:solidFill>
              </a:rPr>
              <a:pPr algn="ctr"/>
              <a:t>‹#›</a:t>
            </a:fld>
            <a:endParaRPr lang="zh-TW" alt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9B09-EC7E-4CB3-B246-C03AAEC437AD}" type="datetime1">
              <a:rPr lang="zh-TW" altLang="en-US" smtClean="0"/>
              <a:t>2019/10/21</a:t>
            </a:fld>
            <a:endParaRPr lang="zh-TW" altLang="en-US" sz="1000" b="0">
              <a:solidFill>
                <a:schemeClr val="tx1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3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226E-2D9E-4393-81E2-E1C495928EAD}" type="datetime1">
              <a:rPr lang="zh-TW" altLang="en-US" smtClean="0"/>
              <a:t>2019/10/21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 All rights reserved.</a:t>
            </a:r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18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9B09-EC7E-4CB3-B246-C03AAEC437AD}" type="datetime1">
              <a:rPr lang="zh-TW" altLang="en-US" smtClean="0"/>
              <a:t>2019/10/21</a:t>
            </a:fld>
            <a:endParaRPr lang="zh-TW" altLang="en-US" sz="1000" b="0">
              <a:solidFill>
                <a:schemeClr val="tx1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291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7803-065C-4C19-83A9-0CFED2A33193}" type="datetime1">
              <a:rPr lang="zh-TW" altLang="en-US" smtClean="0"/>
              <a:t>2019/10/21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 All rights reserved.</a:t>
            </a:r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76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B20-1932-4FCB-BEF8-D2B92FBB369D}" type="datetime1">
              <a:rPr lang="zh-TW" altLang="en-US" smtClean="0"/>
              <a:t>2019/10/21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2008 W. W. Norton &amp; Company. All rights reserved.</a:t>
            </a:r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9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559C-626C-456B-9F7C-4379569241D7}" type="datetime1">
              <a:rPr lang="zh-TW" altLang="en-US" smtClean="0"/>
              <a:t>2019/10/21</a:t>
            </a:fld>
            <a:endParaRPr lang="zh-TW" altLang="en-US" sz="90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/>
              <a:t>Copyright © 2008 W. W. Norton &amp; Company. All rights reserved.</a:t>
            </a:r>
            <a:endParaRPr lang="zh-TW" altLang="en-US" sz="90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altLang="zh-TW" sz="900" smtClean="0"/>
              <a:pPr/>
              <a:t>‹#›</a:t>
            </a:fld>
            <a:endParaRPr lang="zh-TW" altLang="en-US" sz="900"/>
          </a:p>
        </p:txBody>
      </p:sp>
    </p:spTree>
    <p:extLst>
      <p:ext uri="{BB962C8B-B14F-4D97-AF65-F5344CB8AC3E}">
        <p14:creationId xmlns:p14="http://schemas.microsoft.com/office/powerpoint/2010/main" val="137344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6EEE-DC47-46B5-8389-56F8558EA700}" type="datetime1">
              <a:rPr lang="zh-TW" altLang="en-US" smtClean="0"/>
              <a:t>2019/10/21</a:t>
            </a:fld>
            <a:endParaRPr lang="zh-TW" altLang="en-US" sz="90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/>
              <a:t>Copyright © 2008 W. W. Norton &amp; Company. All rights reserved.</a:t>
            </a:r>
            <a:endParaRPr lang="zh-TW" altLang="en-US" sz="90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EA1243F-3000-4347-94A4-FBDEAD3122CB}" type="slidenum">
              <a:rPr lang="en-US" altLang="zh-TW" sz="900" smtClean="0"/>
              <a:pPr algn="ctr"/>
              <a:t>‹#›</a:t>
            </a:fld>
            <a:endParaRPr lang="zh-TW" altLang="en-US" sz="900"/>
          </a:p>
        </p:txBody>
      </p:sp>
    </p:spTree>
    <p:extLst>
      <p:ext uri="{BB962C8B-B14F-4D97-AF65-F5344CB8AC3E}">
        <p14:creationId xmlns:p14="http://schemas.microsoft.com/office/powerpoint/2010/main" val="421380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9B09-EC7E-4CB3-B246-C03AAEC437AD}" type="datetime1">
              <a:rPr lang="zh-TW" altLang="en-US" smtClean="0"/>
              <a:t>2019/10/21</a:t>
            </a:fld>
            <a:endParaRPr lang="zh-TW" altLang="en-US" sz="1000" b="0">
              <a:solidFill>
                <a:schemeClr val="tx1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740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9B09-EC7E-4CB3-B246-C03AAEC437AD}" type="datetime1">
              <a:rPr lang="zh-TW" altLang="en-US" smtClean="0"/>
              <a:t>2019/10/21</a:t>
            </a:fld>
            <a:endParaRPr lang="zh-TW" altLang="en-US" sz="1000" b="0">
              <a:solidFill>
                <a:schemeClr val="tx1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56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29B39F-4554-4531-884B-E1275FE721A0}"/>
              </a:ext>
            </a:extLst>
          </p:cNvPr>
          <p:cNvSpPr txBox="1"/>
          <p:nvPr userDrawn="1"/>
        </p:nvSpPr>
        <p:spPr>
          <a:xfrm>
            <a:off x="356588" y="6473037"/>
            <a:ext cx="87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wktai@GAME</a:t>
            </a:r>
            <a:r>
              <a:rPr lang="en-US" altLang="zh-TW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			Chapter 20 Low-level</a:t>
            </a:r>
            <a:r>
              <a:rPr lang="en-US" altLang="zh-TW" sz="1800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Programming	</a:t>
            </a:r>
            <a:r>
              <a:rPr lang="en-US" altLang="zh-TW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fld id="{E257E5A8-B9EB-41E2-850F-F439B2F37456}" type="slidenum">
              <a:rPr lang="en-US" altLang="zh-TW" sz="18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zh-TW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81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602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029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99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4820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3464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402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793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9B09-EC7E-4CB3-B246-C03AAEC437AD}" type="datetime1">
              <a:rPr lang="zh-TW" altLang="en-US" smtClean="0"/>
              <a:t>2019/10/21</a:t>
            </a:fld>
            <a:endParaRPr lang="zh-TW" altLang="en-US" sz="1000" b="0">
              <a:solidFill>
                <a:schemeClr val="tx1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zh-TW" sz="1000">
                <a:solidFill>
                  <a:schemeClr val="tx1"/>
                </a:solidFill>
              </a:rPr>
              <a:t>Copyright © 2008 W. W. Norton &amp; Company. All rights reserved.</a:t>
            </a:r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200" smtClean="0">
                <a:solidFill>
                  <a:schemeClr val="tx1"/>
                </a:solidFill>
              </a:rPr>
              <a:pPr algn="ctr"/>
              <a:t>‹#›</a:t>
            </a:fld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Chapter 20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panose="020B0604020202020204" pitchFamily="34" charset="0"/>
                <a:ea typeface="新細明體" panose="02020500000000000000" pitchFamily="18" charset="-120"/>
              </a:rPr>
              <a:t>Low-Level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228861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Bitwise Complement, </a:t>
            </a:r>
            <a:r>
              <a:rPr lang="en-US" altLang="zh-TW" i="1">
                <a:ea typeface="新細明體" panose="02020500000000000000" pitchFamily="18" charset="-120"/>
              </a:rPr>
              <a:t>And,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Exclusive </a:t>
            </a:r>
            <a:r>
              <a:rPr lang="en-US" altLang="zh-TW" i="1">
                <a:ea typeface="新細明體" panose="02020500000000000000" pitchFamily="18" charset="-120"/>
              </a:rPr>
              <a:t>Or, </a:t>
            </a:r>
            <a:r>
              <a:rPr lang="en-US" altLang="zh-TW">
                <a:ea typeface="新細明體" panose="02020500000000000000" pitchFamily="18" charset="-120"/>
              </a:rPr>
              <a:t>and Inclusive </a:t>
            </a:r>
            <a:r>
              <a:rPr lang="en-US" altLang="zh-TW" i="1"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>
              <a:tabLst>
                <a:tab pos="9144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>
                <a:ea typeface="新細明體" panose="02020500000000000000" pitchFamily="18" charset="-120"/>
              </a:rPr>
              <a:t> operators perform Boolean operations on all bits in their operands.</a:t>
            </a:r>
          </a:p>
          <a:p>
            <a:pPr>
              <a:tabLst>
                <a:tab pos="9144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>
                <a:ea typeface="新細明體" panose="02020500000000000000" pitchFamily="18" charset="-120"/>
              </a:rPr>
              <a:t> operator produces 0 whenever both operands have a 1 bit, whereas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>
                <a:ea typeface="新細明體" panose="02020500000000000000" pitchFamily="18" charset="-120"/>
              </a:rPr>
              <a:t> produces 1.</a:t>
            </a:r>
          </a:p>
          <a:p>
            <a:pPr>
              <a:tabLst>
                <a:tab pos="914400" algn="l"/>
              </a:tabLst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639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144000" cy="890349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sz="3200" dirty="0">
                <a:ea typeface="新細明體" panose="02020500000000000000" pitchFamily="18" charset="-120"/>
              </a:rPr>
              <a:t>Bitwise </a:t>
            </a:r>
            <a:r>
              <a:rPr lang="en-US" altLang="zh-TW" sz="3200" i="1" dirty="0">
                <a:solidFill>
                  <a:srgbClr val="FF0000"/>
                </a:solidFill>
                <a:ea typeface="新細明體" panose="02020500000000000000" pitchFamily="18" charset="-120"/>
              </a:rPr>
              <a:t>Complement</a:t>
            </a:r>
            <a:r>
              <a:rPr lang="en-US" altLang="zh-TW" sz="3200" dirty="0">
                <a:ea typeface="新細明體" panose="02020500000000000000" pitchFamily="18" charset="-120"/>
              </a:rPr>
              <a:t>, </a:t>
            </a:r>
            <a:r>
              <a:rPr lang="en-US" altLang="zh-TW" sz="3200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And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Exclusive </a:t>
            </a:r>
            <a:r>
              <a:rPr lang="en-US" altLang="zh-TW" sz="3200" i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a typeface="新細明體" panose="02020500000000000000" pitchFamily="18" charset="-120"/>
              </a:rPr>
              <a:t>and Inclusive </a:t>
            </a:r>
            <a:r>
              <a:rPr lang="en-US" altLang="zh-TW" sz="3200" i="1" dirty="0">
                <a:effectLst>
                  <a:glow rad="101600">
                    <a:srgbClr val="7030A0">
                      <a:alpha val="60000"/>
                    </a:srgb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41588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Examples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dirty="0">
                <a:ea typeface="新細明體" panose="02020500000000000000" pitchFamily="18" charset="-120"/>
              </a:rPr>
              <a:t> operators:</a:t>
            </a:r>
          </a:p>
          <a:p>
            <a:pPr>
              <a:lnSpc>
                <a:spcPct val="75000"/>
              </a:lnSpc>
              <a:spcBef>
                <a:spcPts val="11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 </a:t>
            </a:r>
            <a: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21;</a:t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zh-TW" altLang="en-US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 now 21(binary </a:t>
            </a:r>
            <a:r>
              <a:rPr lang="en-US" altLang="zh-TW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00010101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)*/</a:t>
            </a:r>
          </a:p>
          <a:p>
            <a:pPr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56;</a:t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/*j</a:t>
            </a:r>
            <a:r>
              <a:rPr lang="zh-TW" altLang="en-US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 now 56(binary </a:t>
            </a:r>
            <a:r>
              <a:rPr lang="en-US" altLang="zh-TW" sz="2800" u="sng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00111000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)*/</a:t>
            </a:r>
          </a:p>
          <a:p>
            <a:pPr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 sz="2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//k is now 65514(binary </a:t>
            </a:r>
            <a:r>
              <a:rPr lang="en-US" altLang="zh-TW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11111111</a:t>
            </a:r>
            <a:r>
              <a:rPr lang="en-US" altLang="zh-TW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11101010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2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/*k is now 16(binary </a:t>
            </a:r>
            <a:r>
              <a:rPr lang="en-US" altLang="zh-TW" sz="2800" u="sng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00010000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)*/</a:t>
            </a:r>
          </a:p>
          <a:p>
            <a:pPr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新細明體" panose="02020500000000000000" pitchFamily="18" charset="-120"/>
                <a:cs typeface="+mj-cs"/>
              </a:rPr>
              <a:t>^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j; </a:t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/*k is now 45(binary </a:t>
            </a:r>
            <a:r>
              <a:rPr lang="en-US" altLang="zh-TW" sz="28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00101101)*/</a:t>
            </a:r>
          </a:p>
          <a:p>
            <a:pPr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j; </a:t>
            </a:r>
            <a:b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/*k is now 61(binary </a:t>
            </a:r>
            <a:r>
              <a:rPr lang="en-US" altLang="zh-TW" sz="28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00111101)*/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001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144000" cy="890349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sz="3200" dirty="0">
                <a:ea typeface="新細明體" panose="02020500000000000000" pitchFamily="18" charset="-120"/>
              </a:rPr>
              <a:t>Bitwise </a:t>
            </a:r>
            <a:r>
              <a:rPr lang="en-US" altLang="zh-TW" sz="3200" i="1" dirty="0">
                <a:solidFill>
                  <a:srgbClr val="FF0000"/>
                </a:solidFill>
                <a:ea typeface="新細明體" panose="02020500000000000000" pitchFamily="18" charset="-120"/>
              </a:rPr>
              <a:t>Complement</a:t>
            </a:r>
            <a:r>
              <a:rPr lang="en-US" altLang="zh-TW" sz="3200" dirty="0">
                <a:ea typeface="新細明體" panose="02020500000000000000" pitchFamily="18" charset="-120"/>
              </a:rPr>
              <a:t>, </a:t>
            </a:r>
            <a:r>
              <a:rPr lang="en-US" altLang="zh-TW" sz="3200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And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Exclusive </a:t>
            </a:r>
            <a:r>
              <a:rPr lang="en-US" altLang="zh-TW" sz="3200" i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a typeface="新細明體" panose="02020500000000000000" pitchFamily="18" charset="-120"/>
              </a:rPr>
              <a:t>and Inclusive </a:t>
            </a:r>
            <a:r>
              <a:rPr lang="en-US" altLang="zh-TW" sz="3200" i="1" dirty="0">
                <a:effectLst>
                  <a:glow rad="101600">
                    <a:srgbClr val="7030A0">
                      <a:alpha val="60000"/>
                    </a:srgb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>
                <a:ea typeface="新細明體" panose="02020500000000000000" pitchFamily="18" charset="-120"/>
              </a:rPr>
              <a:t> operator can be used to help make low-level programs more portable.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An integer whose bits are all 1: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~0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An integer whose bits are all 1 except for the last five: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~0x1f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2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144000" cy="890349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sz="3200" dirty="0">
                <a:ea typeface="新細明體" panose="02020500000000000000" pitchFamily="18" charset="-120"/>
              </a:rPr>
              <a:t>Bitwise </a:t>
            </a:r>
            <a:r>
              <a:rPr lang="en-US" altLang="zh-TW" sz="3200" i="1" dirty="0">
                <a:solidFill>
                  <a:srgbClr val="FF0000"/>
                </a:solidFill>
                <a:ea typeface="新細明體" panose="02020500000000000000" pitchFamily="18" charset="-120"/>
              </a:rPr>
              <a:t>Complement</a:t>
            </a:r>
            <a:r>
              <a:rPr lang="en-US" altLang="zh-TW" sz="3200" dirty="0">
                <a:ea typeface="新細明體" panose="02020500000000000000" pitchFamily="18" charset="-120"/>
              </a:rPr>
              <a:t>, </a:t>
            </a:r>
            <a:r>
              <a:rPr lang="en-US" altLang="zh-TW" sz="3200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And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Exclusive </a:t>
            </a:r>
            <a:r>
              <a:rPr lang="en-US" altLang="zh-TW" sz="3200" i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a typeface="新細明體" panose="02020500000000000000" pitchFamily="18" charset="-120"/>
              </a:rPr>
              <a:t>and Inclusive </a:t>
            </a:r>
            <a:r>
              <a:rPr lang="en-US" altLang="zh-TW" sz="3200" i="1" dirty="0">
                <a:effectLst>
                  <a:glow rad="101600">
                    <a:srgbClr val="7030A0">
                      <a:alpha val="60000"/>
                    </a:srgb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19536" y="764704"/>
            <a:ext cx="8062664" cy="5559896"/>
          </a:xfrm>
        </p:spPr>
        <p:txBody>
          <a:bodyPr>
            <a:normAutofit/>
          </a:bodyPr>
          <a:lstStyle/>
          <a:p>
            <a:pPr>
              <a:tabLst>
                <a:tab pos="16002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Each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dirty="0">
                <a:ea typeface="新細明體" panose="02020500000000000000" pitchFamily="18" charset="-120"/>
              </a:rPr>
              <a:t> operators has a different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precedence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buNone/>
              <a:tabLst>
                <a:tab pos="16002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Highest:	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</a:p>
          <a:p>
            <a:pPr>
              <a:buNone/>
              <a:tabLst>
                <a:tab pos="16002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	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</a:p>
          <a:p>
            <a:pPr>
              <a:buNone/>
              <a:tabLst>
                <a:tab pos="16002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	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</a:p>
          <a:p>
            <a:pPr>
              <a:buNone/>
              <a:tabLst>
                <a:tab pos="16002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Lowest:	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</a:p>
          <a:p>
            <a:pPr>
              <a:tabLst>
                <a:tab pos="16002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Examples:</a:t>
            </a:r>
          </a:p>
          <a:p>
            <a:pPr>
              <a:buNone/>
              <a:tabLst>
                <a:tab pos="1600200" algn="l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~j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  means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(~j))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None/>
              <a:tabLst>
                <a:tab pos="1600200" algn="l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~k</a:t>
            </a:r>
            <a:r>
              <a:rPr lang="en-US" altLang="zh-TW" sz="2400" dirty="0">
                <a:ea typeface="新細明體" panose="02020500000000000000" pitchFamily="18" charset="-120"/>
              </a:rPr>
              <a:t>  means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(j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(~k))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tabLst>
                <a:tab pos="16002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Using parentheses helps avoid confusion.</a:t>
            </a:r>
          </a:p>
          <a:p>
            <a:pPr>
              <a:tabLst>
                <a:tab pos="16002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3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144000" cy="890349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sz="3200" dirty="0">
                <a:ea typeface="新細明體" panose="02020500000000000000" pitchFamily="18" charset="-120"/>
              </a:rPr>
              <a:t>Bitwise </a:t>
            </a:r>
            <a:r>
              <a:rPr lang="en-US" altLang="zh-TW" sz="3200" i="1" dirty="0">
                <a:solidFill>
                  <a:srgbClr val="FF0000"/>
                </a:solidFill>
                <a:ea typeface="新細明體" panose="02020500000000000000" pitchFamily="18" charset="-120"/>
              </a:rPr>
              <a:t>Complement</a:t>
            </a:r>
            <a:r>
              <a:rPr lang="en-US" altLang="zh-TW" sz="3200" dirty="0">
                <a:ea typeface="新細明體" panose="02020500000000000000" pitchFamily="18" charset="-120"/>
              </a:rPr>
              <a:t>, </a:t>
            </a:r>
            <a:r>
              <a:rPr lang="en-US" altLang="zh-TW" sz="3200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And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Exclusive </a:t>
            </a:r>
            <a:r>
              <a:rPr lang="en-US" altLang="zh-TW" sz="3200" i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sz="3200" i="1" dirty="0">
                <a:ea typeface="新細明體" panose="02020500000000000000" pitchFamily="18" charset="-120"/>
              </a:rPr>
              <a:t>, </a:t>
            </a:r>
            <a:r>
              <a:rPr lang="en-US" altLang="zh-TW" sz="3200" dirty="0">
                <a:ea typeface="新細明體" panose="02020500000000000000" pitchFamily="18" charset="-120"/>
              </a:rPr>
              <a:t>and Inclusive </a:t>
            </a:r>
            <a:r>
              <a:rPr lang="en-US" altLang="zh-TW" sz="3200" i="1" dirty="0">
                <a:effectLst>
                  <a:glow rad="101600">
                    <a:srgbClr val="7030A0">
                      <a:alpha val="60000"/>
                    </a:srgb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59496" y="692696"/>
            <a:ext cx="9108504" cy="5631904"/>
          </a:xfrm>
        </p:spPr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The compound assignment operators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&amp;=</a:t>
            </a:r>
            <a:r>
              <a:rPr lang="en-US" altLang="zh-TW" sz="2700" dirty="0">
                <a:ea typeface="新細明體" panose="02020500000000000000" pitchFamily="18" charset="-120"/>
              </a:rPr>
              <a:t>,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^=</a:t>
            </a:r>
            <a:r>
              <a:rPr lang="en-US" altLang="zh-TW" sz="2700" dirty="0">
                <a:ea typeface="新細明體" panose="02020500000000000000" pitchFamily="18" charset="-120"/>
              </a:rPr>
              <a:t>, and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|=</a:t>
            </a:r>
            <a:r>
              <a:rPr lang="en-US" altLang="zh-TW" sz="2700" dirty="0">
                <a:ea typeface="新細明體" panose="02020500000000000000" pitchFamily="18" charset="-120"/>
              </a:rPr>
              <a:t> correspond to the bitwise operators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700" dirty="0">
                <a:ea typeface="新細明體" panose="02020500000000000000" pitchFamily="18" charset="-120"/>
              </a:rPr>
              <a:t>,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 sz="2700" dirty="0">
                <a:ea typeface="新細明體" panose="02020500000000000000" pitchFamily="18" charset="-120"/>
              </a:rPr>
              <a:t>, and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sz="27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21;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21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0000000000010101)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56;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56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0000000000111000)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16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0000000000010000)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40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0000000000101000)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56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0000000000111000)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0481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31504" y="116632"/>
            <a:ext cx="9036496" cy="864096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631504" y="980728"/>
            <a:ext cx="8928992" cy="547408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bitwise operators can be used to extract or modify data stored in a small number of bits.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Common single-bit operations: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Setting a bit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Clearing a bit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Testing a bit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Assumptions: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a 16-bit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dirty="0">
                <a:ea typeface="新細明體" panose="02020500000000000000" pitchFamily="18" charset="-120"/>
              </a:rPr>
              <a:t> variable.</a:t>
            </a:r>
          </a:p>
          <a:p>
            <a:pPr lvl="1">
              <a:spcBef>
                <a:spcPts val="575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The leftmost—or </a:t>
            </a:r>
            <a:r>
              <a:rPr lang="en-US" altLang="zh-TW" b="1" i="1" dirty="0">
                <a:ea typeface="新細明體" panose="02020500000000000000" pitchFamily="18" charset="-120"/>
              </a:rPr>
              <a:t>most significant</a:t>
            </a:r>
            <a:r>
              <a:rPr lang="en-US" altLang="zh-TW" dirty="0">
                <a:ea typeface="新細明體" panose="02020500000000000000" pitchFamily="18" charset="-120"/>
              </a:rPr>
              <a:t>—bit is numbered 15 and the least significant is numbered 0.</a:t>
            </a:r>
          </a:p>
        </p:txBody>
      </p:sp>
    </p:spTree>
    <p:extLst>
      <p:ext uri="{BB962C8B-B14F-4D97-AF65-F5344CB8AC3E}">
        <p14:creationId xmlns:p14="http://schemas.microsoft.com/office/powerpoint/2010/main" val="264148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24744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631504" y="980728"/>
            <a:ext cx="9036496" cy="5474080"/>
          </a:xfrm>
        </p:spPr>
        <p:txBody>
          <a:bodyPr>
            <a:normAutofit/>
          </a:bodyPr>
          <a:lstStyle/>
          <a:p>
            <a:r>
              <a:rPr lang="en-US" altLang="zh-TW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Setting a bit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  <a:r>
              <a:rPr lang="en-US" altLang="zh-TW" dirty="0">
                <a:ea typeface="新細明體" panose="02020500000000000000" pitchFamily="18" charset="-120"/>
              </a:rPr>
              <a:t> The easiest way to set bit </a:t>
            </a:r>
            <a:r>
              <a:rPr lang="en-US" altLang="zh-TW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to </a:t>
            </a:r>
            <a:r>
              <a:rPr lang="en-US" altLang="zh-TW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dirty="0">
                <a:ea typeface="新細明體" panose="02020500000000000000" pitchFamily="18" charset="-120"/>
              </a:rPr>
              <a:t> the value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with the constant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0x0010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0x0000;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is now 0000000000000000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|=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0x0010;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is now 0000000000010000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position of the bit is stored in the variable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, a shift operator can be used to create the mask: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|= </a:t>
            </a:r>
            <a:r>
              <a:rPr lang="en-US" altLang="zh-TW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1 &lt;&lt; j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       /* sets bit j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 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 has the value 3, then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0x0008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0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24744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5402072"/>
          </a:xfrm>
        </p:spPr>
        <p:txBody>
          <a:bodyPr>
            <a:normAutofit/>
          </a:bodyPr>
          <a:lstStyle/>
          <a:p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Clearing a bit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  <a:r>
              <a:rPr lang="en-US" altLang="zh-TW" dirty="0">
                <a:ea typeface="新細明體" panose="02020500000000000000" pitchFamily="18" charset="-120"/>
              </a:rPr>
              <a:t> Clearing bit </a:t>
            </a:r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requires a mask with a 0 bit in position 4 and 1 bits everywhere else: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0x00ff;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is now 0000000011111111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&amp;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~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0x0010;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is now 0000000011101111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statement that clears a bit whose position is stored in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&amp;= ~(1 &lt;&lt; j);   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clears bit j */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66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87152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631504" y="1052736"/>
            <a:ext cx="8579296" cy="5402072"/>
          </a:xfrm>
        </p:spPr>
        <p:txBody>
          <a:bodyPr/>
          <a:lstStyle/>
          <a:p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Testing a bit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  <a:r>
              <a:rPr lang="en-US" altLang="zh-TW" dirty="0">
                <a:ea typeface="新細明體" panose="02020500000000000000" pitchFamily="18" charset="-120"/>
              </a:rPr>
              <a:t> An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statement that tests whether bit </a:t>
            </a:r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set: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0x0010) …   /* tests bit 4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statement that tests whether </a:t>
            </a:r>
            <a:r>
              <a:rPr lang="en-US" altLang="zh-TW" sz="2800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bit j is set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1 &lt;&lt; j) …   /* tests bit j */ 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9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15144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631504" y="980728"/>
            <a:ext cx="9001000" cy="547408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Working with bits is easier if they are given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names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bits 0, 1, and 2 of a number correspond to the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新細明體" panose="02020500000000000000" pitchFamily="18" charset="-120"/>
              </a:rPr>
              <a:t>colors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新細明體" panose="02020500000000000000" pitchFamily="18" charset="-120"/>
              </a:rPr>
              <a:t>blue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新細明體" panose="02020500000000000000" pitchFamily="18" charset="-120"/>
              </a:rPr>
              <a:t>green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red</a:t>
            </a:r>
            <a:r>
              <a:rPr lang="en-US" altLang="zh-TW" dirty="0">
                <a:ea typeface="新細明體" panose="02020500000000000000" pitchFamily="18" charset="-120"/>
              </a:rPr>
              <a:t>, respectively.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Names that represent the three bit positions: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BLUE 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GREEN 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RED   4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7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Previous chapters have described C’s high-level, machine-independent features.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some kinds of programs need to perform operations at the bit level: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Systems programs (including compilers and operating systems)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Encryption programs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Graphics programs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Programs for which fast execution and/or efficient use of space is critical</a:t>
            </a:r>
          </a:p>
        </p:txBody>
      </p:sp>
    </p:spTree>
    <p:extLst>
      <p:ext uri="{BB962C8B-B14F-4D97-AF65-F5344CB8AC3E}">
        <p14:creationId xmlns:p14="http://schemas.microsoft.com/office/powerpoint/2010/main" val="43782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991544" y="2564904"/>
            <a:ext cx="8208912" cy="12241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24000" y="7309"/>
            <a:ext cx="9144000" cy="1399032"/>
          </a:xfrm>
        </p:spPr>
        <p:txBody>
          <a:bodyPr>
            <a:normAutofit/>
          </a:bodyPr>
          <a:lstStyle/>
          <a:p>
            <a:pPr marL="484188" indent="-484188"/>
            <a:r>
              <a:rPr lang="en-US" altLang="zh-TW" sz="3600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Examples of setting, clearing, and testing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BLUE</a:t>
            </a:r>
            <a:r>
              <a:rPr lang="en-US" altLang="zh-TW" dirty="0">
                <a:ea typeface="新細明體" panose="02020500000000000000" pitchFamily="18" charset="-120"/>
              </a:rPr>
              <a:t> bit: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|= BLUE;        /* sets BLUE bit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&amp;= ~BLUE;       /* clears BLUE bit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BLUE) …   /* tests BLUE bit  */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03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52736"/>
          </a:xfrm>
        </p:spPr>
        <p:txBody>
          <a:bodyPr>
            <a:normAutofit fontScale="90000"/>
          </a:bodyPr>
          <a:lstStyle/>
          <a:p>
            <a:pPr marL="484188" indent="-484188"/>
            <a:r>
              <a:rPr lang="en-US" altLang="zh-TW" dirty="0">
                <a:ea typeface="新細明體" panose="02020500000000000000" pitchFamily="18" charset="-120"/>
              </a:rPr>
              <a:t>Using the Bitwise Operators to Access Bits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54608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It’s also easy to set, clear, or test several bits at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|= BLUE | GREEN;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sets BLUE and GREEN bits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&amp;= ~(BLUE | GREEN);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clears BLUE and GREEN bits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(BLUE | GREEN))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tests BLUE and GREEN bits 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statement tests whether either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BLUE</a:t>
            </a:r>
            <a:r>
              <a:rPr lang="en-US" altLang="zh-TW" dirty="0">
                <a:ea typeface="新細明體" panose="02020500000000000000" pitchFamily="18" charset="-120"/>
              </a:rPr>
              <a:t> bit or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GREEN</a:t>
            </a:r>
            <a:r>
              <a:rPr lang="en-US" altLang="zh-TW" dirty="0">
                <a:ea typeface="新細明體" panose="02020500000000000000" pitchFamily="18" charset="-120"/>
              </a:rPr>
              <a:t> bit is set.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225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504114" y="13479"/>
            <a:ext cx="9144000" cy="1115144"/>
          </a:xfrm>
        </p:spPr>
        <p:txBody>
          <a:bodyPr>
            <a:noAutofit/>
          </a:bodyPr>
          <a:lstStyle/>
          <a:p>
            <a:r>
              <a:rPr lang="en-US" altLang="zh-TW" sz="3800" dirty="0">
                <a:ea typeface="新細明體" panose="02020500000000000000" pitchFamily="18" charset="-120"/>
              </a:rPr>
              <a:t>Using the Bitwise Operators to Access Bit-Fields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Dealing with a group of several consecutive bits (a </a:t>
            </a:r>
            <a:r>
              <a:rPr lang="en-US" altLang="zh-TW" b="1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bit-field</a:t>
            </a:r>
            <a:r>
              <a:rPr lang="en-US" altLang="zh-TW" dirty="0">
                <a:ea typeface="新細明體" panose="02020500000000000000" pitchFamily="18" charset="-120"/>
              </a:rPr>
              <a:t>) is slightly more complicated than working with single bits.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Common bit-field operations: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Modifying a bit-field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Retrieving a bit-field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51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24000" y="19637"/>
            <a:ext cx="9144000" cy="68580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the Bitwise Operators to Access Bit-Fields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0" y="705438"/>
            <a:ext cx="9144000" cy="5749371"/>
          </a:xfrm>
        </p:spPr>
        <p:txBody>
          <a:bodyPr/>
          <a:lstStyle/>
          <a:p>
            <a:r>
              <a:rPr lang="en-US" altLang="zh-TW" b="1" i="1" dirty="0">
                <a:ea typeface="新細明體" panose="02020500000000000000" pitchFamily="18" charset="-120"/>
              </a:rPr>
              <a:t>Modifying a bit-field.</a:t>
            </a:r>
            <a:r>
              <a:rPr lang="en-US" altLang="zh-TW" dirty="0">
                <a:ea typeface="新細明體" panose="02020500000000000000" pitchFamily="18" charset="-120"/>
              </a:rPr>
              <a:t> Modifying a bit-field requires two operations: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bitwise </a:t>
            </a:r>
            <a:r>
              <a:rPr lang="en-US" altLang="zh-TW" i="1" dirty="0">
                <a:ea typeface="新細明體" panose="02020500000000000000" pitchFamily="18" charset="-120"/>
              </a:rPr>
              <a:t>and</a:t>
            </a:r>
            <a:r>
              <a:rPr lang="en-US" altLang="zh-TW" dirty="0">
                <a:ea typeface="新細明體" panose="02020500000000000000" pitchFamily="18" charset="-120"/>
              </a:rPr>
              <a:t> (to clear the bit-field)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bitwise </a:t>
            </a:r>
            <a:r>
              <a:rPr lang="en-US" altLang="zh-TW" i="1" dirty="0">
                <a:ea typeface="新細明體" panose="02020500000000000000" pitchFamily="18" charset="-120"/>
              </a:rPr>
              <a:t>or</a:t>
            </a:r>
            <a:r>
              <a:rPr lang="en-US" altLang="zh-TW" dirty="0">
                <a:ea typeface="新細明體" panose="02020500000000000000" pitchFamily="18" charset="-120"/>
              </a:rPr>
              <a:t> (to store new bits in the bit-field)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~0x0070 | 0x0050;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stores 101 in bits 4-6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operator </a:t>
            </a:r>
            <a:r>
              <a:rPr lang="en-US" altLang="zh-TW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clears</a:t>
            </a:r>
            <a:r>
              <a:rPr lang="en-US" altLang="zh-TW" dirty="0">
                <a:ea typeface="新細明體" panose="02020500000000000000" pitchFamily="18" charset="-120"/>
              </a:rPr>
              <a:t> bits 4–6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;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dirty="0">
                <a:ea typeface="新細明體" panose="02020500000000000000" pitchFamily="18" charset="-120"/>
              </a:rPr>
              <a:t> operator then </a:t>
            </a:r>
            <a:r>
              <a:rPr lang="en-US" altLang="zh-TW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sets</a:t>
            </a:r>
            <a:r>
              <a:rPr lang="en-US" altLang="zh-TW" dirty="0">
                <a:ea typeface="新細明體" panose="02020500000000000000" pitchFamily="18" charset="-120"/>
              </a:rPr>
              <a:t> bits 6 and 4.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6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382000" cy="68580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the Bitwise Operators to Access Bit-Fields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524000" y="685800"/>
            <a:ext cx="9144000" cy="576900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generalize the example, assume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 contains the value to be stored in bits 4–6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 will need to be shifted into position before the bitwise </a:t>
            </a:r>
            <a:r>
              <a:rPr lang="en-US" altLang="zh-TW" i="1" dirty="0">
                <a:ea typeface="新細明體" panose="02020500000000000000" pitchFamily="18" charset="-120"/>
              </a:rPr>
              <a:t>or</a:t>
            </a:r>
            <a:r>
              <a:rPr lang="en-US" altLang="zh-TW" dirty="0">
                <a:ea typeface="新細明體" panose="02020500000000000000" pitchFamily="18" charset="-120"/>
              </a:rPr>
              <a:t> is performed: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(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~0x0070) | (j &lt;&lt; 4);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stores j in bits 4-6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|</a:t>
            </a:r>
            <a:r>
              <a:rPr lang="en-US" altLang="zh-TW" dirty="0">
                <a:ea typeface="新細明體" panose="02020500000000000000" pitchFamily="18" charset="-120"/>
              </a:rPr>
              <a:t> operator has lower precedence than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a typeface="新細明體" panose="02020500000000000000" pitchFamily="18" charset="-120"/>
              </a:rPr>
              <a:t>, so the parentheses can be dropped: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~0x0070 | j &lt;&lt; 4;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733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382000" cy="685800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the Bitwise Operators to Access Bit-Fields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559496" y="685800"/>
            <a:ext cx="9108504" cy="5769008"/>
          </a:xfrm>
        </p:spPr>
        <p:txBody>
          <a:bodyPr/>
          <a:lstStyle/>
          <a:p>
            <a:r>
              <a:rPr lang="en-US" altLang="zh-TW" b="1" i="1" dirty="0">
                <a:ea typeface="新細明體" panose="02020500000000000000" pitchFamily="18" charset="-120"/>
              </a:rPr>
              <a:t>Retrieving a bit-field.</a:t>
            </a:r>
            <a:r>
              <a:rPr lang="en-US" altLang="zh-TW" dirty="0">
                <a:ea typeface="新細明體" panose="02020500000000000000" pitchFamily="18" charset="-120"/>
              </a:rPr>
              <a:t> Fetching a bit-field at the right end of a number (in the least significant bits) is easy: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 = 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&amp; 0x0007;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retrieves bits 0-2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bit-field isn’t at the right end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we can first shift the bit-field to the end before extracting the field using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(</a:t>
            </a:r>
            <a:r>
              <a:rPr lang="en-US" altLang="zh-TW" sz="32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&gt;&gt; 4) &amp; 0x0007;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retrieves bits 4-6 */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51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890349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XOR Encryption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24000" y="836712"/>
            <a:ext cx="9144000" cy="5618096"/>
          </a:xfrm>
        </p:spPr>
        <p:txBody>
          <a:bodyPr/>
          <a:lstStyle/>
          <a:p>
            <a:pPr>
              <a:tabLst>
                <a:tab pos="11430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One of the simplest ways to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encrypt data</a:t>
            </a:r>
            <a:r>
              <a:rPr lang="en-US" altLang="zh-TW" dirty="0">
                <a:ea typeface="新細明體" panose="02020500000000000000" pitchFamily="18" charset="-120"/>
              </a:rPr>
              <a:t> is to exclusive-</a:t>
            </a:r>
            <a:r>
              <a:rPr lang="en-US" altLang="zh-TW" i="1" dirty="0">
                <a:ea typeface="新細明體" panose="02020500000000000000" pitchFamily="18" charset="-120"/>
              </a:rPr>
              <a:t>or</a:t>
            </a:r>
            <a:r>
              <a:rPr lang="en-US" altLang="zh-TW" dirty="0">
                <a:ea typeface="新細明體" panose="02020500000000000000" pitchFamily="18" charset="-120"/>
              </a:rPr>
              <a:t> (XOR) each character with a secret key.</a:t>
            </a:r>
          </a:p>
          <a:p>
            <a:pPr>
              <a:tabLst>
                <a:tab pos="11430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Suppose that the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key</a:t>
            </a:r>
            <a:r>
              <a:rPr lang="en-US" altLang="zh-TW" dirty="0">
                <a:ea typeface="新細明體" panose="02020500000000000000" pitchFamily="18" charset="-120"/>
              </a:rPr>
              <a:t> is the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character.</a:t>
            </a:r>
          </a:p>
          <a:p>
            <a:pPr>
              <a:tabLst>
                <a:tab pos="1143000" algn="l"/>
              </a:tabLst>
            </a:pPr>
            <a:r>
              <a:rPr lang="en-US" altLang="zh-TW" dirty="0" err="1">
                <a:ea typeface="新細明體" panose="02020500000000000000" pitchFamily="18" charset="-120"/>
              </a:rPr>
              <a:t>XORing</a:t>
            </a:r>
            <a:r>
              <a:rPr lang="en-US" altLang="zh-TW" dirty="0">
                <a:ea typeface="新細明體" panose="02020500000000000000" pitchFamily="18" charset="-120"/>
              </a:rPr>
              <a:t> this key with the character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z</a:t>
            </a:r>
            <a:r>
              <a:rPr lang="en-US" altLang="zh-TW" dirty="0">
                <a:ea typeface="新細明體" panose="02020500000000000000" pitchFamily="18" charset="-120"/>
              </a:rPr>
              <a:t> yields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dirty="0">
                <a:ea typeface="新細明體" panose="02020500000000000000" pitchFamily="18" charset="-120"/>
              </a:rPr>
              <a:t> character:</a:t>
            </a:r>
          </a:p>
          <a:p>
            <a:pPr>
              <a:buNone/>
              <a:tabLst>
                <a:tab pos="11430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	00100110  (ASCII code for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None/>
              <a:tabLst>
                <a:tab pos="11430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XOR	</a:t>
            </a:r>
            <a:r>
              <a:rPr lang="en-US" altLang="zh-TW" sz="2400" u="sng" dirty="0">
                <a:ea typeface="新細明體" panose="02020500000000000000" pitchFamily="18" charset="-120"/>
              </a:rPr>
              <a:t>01111010</a:t>
            </a:r>
            <a:r>
              <a:rPr lang="en-US" altLang="zh-TW" sz="2400" dirty="0">
                <a:ea typeface="新細明體" panose="02020500000000000000" pitchFamily="18" charset="-120"/>
              </a:rPr>
              <a:t>  (ASCII code for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z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None/>
              <a:tabLst>
                <a:tab pos="11430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	01011100  (ASCII code for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tabLst>
                <a:tab pos="11430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53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890349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XOR Encryption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524000" y="764704"/>
            <a:ext cx="9144000" cy="2664296"/>
          </a:xfrm>
        </p:spPr>
        <p:txBody>
          <a:bodyPr/>
          <a:lstStyle/>
          <a:p>
            <a:pPr>
              <a:tabLst>
                <a:tab pos="11430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Decrypting a message is done by applying the same algorithm:</a:t>
            </a:r>
          </a:p>
          <a:p>
            <a:pPr>
              <a:buNone/>
              <a:tabLst>
                <a:tab pos="11430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	00100110  (ASCII code for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None/>
              <a:tabLst>
                <a:tab pos="11430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XOR	</a:t>
            </a:r>
            <a:r>
              <a:rPr lang="en-US" altLang="zh-TW" sz="2400" u="sng" dirty="0">
                <a:ea typeface="新細明體" panose="02020500000000000000" pitchFamily="18" charset="-120"/>
              </a:rPr>
              <a:t>01011100</a:t>
            </a:r>
            <a:r>
              <a:rPr lang="en-US" altLang="zh-TW" sz="2400" dirty="0">
                <a:ea typeface="新細明體" panose="02020500000000000000" pitchFamily="18" charset="-120"/>
              </a:rPr>
              <a:t>  (ASCII code for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None/>
              <a:tabLst>
                <a:tab pos="11430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01111010  </a:t>
            </a:r>
            <a:r>
              <a:rPr lang="en-US" altLang="zh-TW" sz="2400" dirty="0">
                <a:ea typeface="新細明體" panose="02020500000000000000" pitchFamily="18" charset="-120"/>
              </a:rPr>
              <a:t>(ASCII code for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z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tabLst>
                <a:tab pos="11430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4553" y="3579994"/>
            <a:ext cx="3619981" cy="23083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altLang="zh-TW" sz="2400" dirty="0"/>
              <a:t>void swap(int *x, int *y)</a:t>
            </a:r>
          </a:p>
          <a:p>
            <a:r>
              <a:rPr lang="es-ES" altLang="zh-TW" sz="2400" dirty="0"/>
              <a:t>{</a:t>
            </a:r>
          </a:p>
          <a:p>
            <a:r>
              <a:rPr lang="es-ES" altLang="zh-TW" sz="2400" dirty="0"/>
              <a:t>    *x = *x ^ *y;</a:t>
            </a:r>
          </a:p>
          <a:p>
            <a:r>
              <a:rPr lang="es-ES" altLang="zh-TW" sz="2400" dirty="0"/>
              <a:t>    *y = *x ^ *y;</a:t>
            </a:r>
          </a:p>
          <a:p>
            <a:r>
              <a:rPr lang="es-ES" altLang="zh-TW" sz="2400" dirty="0"/>
              <a:t>    *x = *x ^ *y;</a:t>
            </a:r>
          </a:p>
          <a:p>
            <a:r>
              <a:rPr lang="es-ES" altLang="zh-TW" sz="2400" dirty="0"/>
              <a:t>}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560497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5917" y="3140969"/>
            <a:ext cx="36386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Swap two Numbers</a:t>
            </a:r>
            <a:endParaRPr lang="zh-TW" altLang="en-US" sz="2400" dirty="0"/>
          </a:p>
        </p:txBody>
      </p:sp>
      <p:sp>
        <p:nvSpPr>
          <p:cNvPr id="5" name="橢圓形圖說文字 4"/>
          <p:cNvSpPr/>
          <p:nvPr/>
        </p:nvSpPr>
        <p:spPr>
          <a:xfrm>
            <a:off x="3431704" y="3187824"/>
            <a:ext cx="2520280" cy="1368152"/>
          </a:xfrm>
          <a:prstGeom prst="wedgeEllipseCallout">
            <a:avLst>
              <a:gd name="adj1" fmla="val 57441"/>
              <a:gd name="adj2" fmla="val 618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Inspiration!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8425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XOR Encryption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xor.c</a:t>
            </a:r>
            <a:r>
              <a:rPr lang="en-US" altLang="zh-TW">
                <a:ea typeface="新細明體" panose="02020500000000000000" pitchFamily="18" charset="-120"/>
              </a:rPr>
              <a:t> program encrypts a message by XORing each character with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>
                <a:ea typeface="新細明體" panose="02020500000000000000" pitchFamily="18" charset="-120"/>
              </a:rPr>
              <a:t> character.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original message can be entered by the user or read from a file using input redirection.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encrypted message can be viewed on the screen or saved in a file using output redirection.</a:t>
            </a:r>
          </a:p>
        </p:txBody>
      </p:sp>
    </p:spTree>
    <p:extLst>
      <p:ext uri="{BB962C8B-B14F-4D97-AF65-F5344CB8AC3E}">
        <p14:creationId xmlns:p14="http://schemas.microsoft.com/office/powerpoint/2010/main" val="84210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9623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XOR Encryption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546088"/>
          </a:xfrm>
        </p:spPr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A sample file named </a:t>
            </a:r>
            <a:r>
              <a:rPr lang="en-US" altLang="zh-TW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Trust not him with your secrets, who, when left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alone in your room, turns over your papers.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--Johann </a:t>
            </a:r>
            <a:r>
              <a:rPr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Kaspar</a:t>
            </a:r>
            <a:r>
              <a:rPr lang="en-US" altLang="zh-TW" sz="20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Lavater</a:t>
            </a:r>
            <a:r>
              <a:rPr lang="en-US" altLang="zh-TW" sz="20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(1741-1801)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command that encrypts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</a:t>
            </a:r>
            <a:r>
              <a:rPr lang="en-US" altLang="zh-TW" dirty="0">
                <a:ea typeface="新細明體" panose="02020500000000000000" pitchFamily="18" charset="-120"/>
              </a:rPr>
              <a:t>, saving the encrypted message in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newmsg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xor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newmsg</a:t>
            </a:r>
            <a:endParaRPr lang="en-US" altLang="zh-TW" sz="36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Contents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newmsg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rTSUR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HIR NOK QORN _IST UCETCRU, QNI, QNCH JC@R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GJIHC OH _IST TIIK, RSTHU IPCT _IST VGVCTU.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--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lINGHH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mGUVGT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jGPGRCT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(1741-1801)</a:t>
            </a:r>
          </a:p>
        </p:txBody>
      </p:sp>
    </p:spTree>
    <p:extLst>
      <p:ext uri="{BB962C8B-B14F-4D97-AF65-F5344CB8AC3E}">
        <p14:creationId xmlns:p14="http://schemas.microsoft.com/office/powerpoint/2010/main" val="372878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Bitwise Operators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 provides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six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ea typeface="新細明體" panose="02020500000000000000" pitchFamily="18" charset="-120"/>
              </a:rPr>
              <a:t>bitwise operators,</a:t>
            </a:r>
            <a:r>
              <a:rPr lang="en-US" altLang="zh-TW" dirty="0">
                <a:ea typeface="新細明體" panose="02020500000000000000" pitchFamily="18" charset="-120"/>
              </a:rPr>
              <a:t> which operate on integer data at the bit level.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Two of these operators perform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shift</a:t>
            </a:r>
            <a:r>
              <a:rPr lang="en-US" altLang="zh-TW" dirty="0">
                <a:ea typeface="新細明體" panose="02020500000000000000" pitchFamily="18" charset="-120"/>
              </a:rPr>
              <a:t> operations.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other four perform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bitwise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complement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bitwise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and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bitwise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exclusive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bitwise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inclusive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operations.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22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XOR Encryption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command that recovers the original message and displays it on the screen: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xor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newmsg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6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890349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XOR Encryption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8686800" cy="554608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xor.c</a:t>
            </a:r>
            <a:r>
              <a:rPr lang="en-US" altLang="zh-TW" dirty="0">
                <a:ea typeface="新細明體" panose="02020500000000000000" pitchFamily="18" charset="-120"/>
              </a:rPr>
              <a:t> program won’t change some characters, including digits.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XORing</a:t>
            </a:r>
            <a:r>
              <a:rPr lang="en-US" altLang="zh-TW" dirty="0">
                <a:ea typeface="新細明體" panose="02020500000000000000" pitchFamily="18" charset="-120"/>
              </a:rPr>
              <a:t> these characters with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would produce invisible control characters, which could cause problems with some operating systems.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checks whether both the original character and the new (encrypted) character are printing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not, the program will write the original character instead of the new character.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9238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324600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Performs XOR encryption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ctype.h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'&amp;'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while ((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!= EOF)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^ 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isprint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)&amp;&amp;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isprint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8688288" y="620689"/>
            <a:ext cx="104278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3600" dirty="0" err="1"/>
              <a:t>xor.c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608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Bit-Fields in Structures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bit-field techniques discussed previously can be tricky to use and potentially confusing.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Fortunately, C provides an alternative: declaring structures whose members represent bit-fields.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758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74633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Bit-Fields in Structures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524000" y="620688"/>
            <a:ext cx="9144000" cy="583412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How DOS stores the date at which a file was created or last modified.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days, months, and years are small numbers, storing them as normal integers would waste space.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Instead, DOS allocates only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16</a:t>
            </a:r>
            <a:r>
              <a:rPr lang="en-US" altLang="zh-TW" dirty="0">
                <a:ea typeface="新細明體" panose="02020500000000000000" pitchFamily="18" charset="-120"/>
              </a:rPr>
              <a:t> bits for a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date</a:t>
            </a:r>
            <a:r>
              <a:rPr lang="en-US" altLang="zh-TW" dirty="0">
                <a:ea typeface="新細明體" panose="02020500000000000000" pitchFamily="18" charset="-120"/>
              </a:rPr>
              <a:t>, with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 bits for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day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bits for the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month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solidFill>
                  <a:srgbClr val="92D050"/>
                </a:solidFill>
                <a:ea typeface="新細明體" panose="02020500000000000000" pitchFamily="18" charset="-120"/>
              </a:rPr>
              <a:t>7</a:t>
            </a:r>
            <a:r>
              <a:rPr lang="en-US" altLang="zh-TW" dirty="0">
                <a:ea typeface="新細明體" panose="02020500000000000000" pitchFamily="18" charset="-120"/>
              </a:rPr>
              <a:t> bits for the </a:t>
            </a:r>
            <a:r>
              <a:rPr lang="en-US" altLang="zh-TW" dirty="0">
                <a:solidFill>
                  <a:srgbClr val="92D050"/>
                </a:solidFill>
                <a:ea typeface="新細明體" panose="02020500000000000000" pitchFamily="18" charset="-120"/>
              </a:rPr>
              <a:t>year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71" y="4149080"/>
            <a:ext cx="7248525" cy="798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3569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74633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Bit-Fields in Structures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524000" y="620688"/>
            <a:ext cx="9108504" cy="583412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 structure that uses bit-fields to create an identical layout: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fileDate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day: 5;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month: 4;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year: 7;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condensed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fileDate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day: 5, month: 4, year: 7;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13877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Bit-Fields in Structures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036496" cy="547408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type of a bit-field must be either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is ambiguous; some compilers treat the field’s high-order bit as a sign bit, but others don’t.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C99, bit-fields may also have type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_Bool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C99 compilers may allow additional bit-field types.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668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703513" y="18372"/>
            <a:ext cx="8461021" cy="902859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Bit-Fields in Structures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547499" y="1052736"/>
            <a:ext cx="9085005" cy="48980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bit-field can be used in the same way as any other member of a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fileDate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fd.day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28;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fd.month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fd.year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8; 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represents 1988= 1980 + 8 */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Appearance of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</a:t>
            </a:r>
            <a:r>
              <a:rPr lang="en-US" altLang="zh-TW" dirty="0">
                <a:ea typeface="新細明體" panose="02020500000000000000" pitchFamily="18" charset="-120"/>
              </a:rPr>
              <a:t> variable after these assignments: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5085184"/>
            <a:ext cx="7264400" cy="7810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62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1034365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Bit-Fields in Structures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08706" y="1052736"/>
            <a:ext cx="8229600" cy="48980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address</a:t>
            </a:r>
            <a:r>
              <a:rPr lang="en-US" altLang="zh-TW" dirty="0">
                <a:ea typeface="新細明體" panose="02020500000000000000" pitchFamily="18" charset="-120"/>
              </a:rPr>
              <a:t> operator (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can’t</a:t>
            </a:r>
            <a:r>
              <a:rPr lang="en-US" altLang="zh-TW" dirty="0">
                <a:ea typeface="新細明體" panose="02020500000000000000" pitchFamily="18" charset="-120"/>
              </a:rPr>
              <a:t> be applied to a bit-field.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Because of this rule, functions such as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can’t store data directly in a bit-field: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fd.day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 /*** </a:t>
            </a:r>
            <a:r>
              <a:rPr lang="en-US" altLang="zh-TW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WRONG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still use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to read input into an ordinary variable and then assign it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fd.day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195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9623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Bit-Fields Are Stored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559496" y="1124744"/>
            <a:ext cx="9108504" cy="533006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 standard allows the compiler considerable latitude in choosing how it stores bit-fields.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rules for handling bit-fields depend on the notion of “storage units.”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size of a storage unit is implementation-defined.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Typical values are 8 bits, 16 bits, and 32 bits.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83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Bitwise Shift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04888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The bitwise shift operators shift the bits in an integer to the left or right:</a:t>
            </a:r>
          </a:p>
          <a:p>
            <a:pPr>
              <a:buNone/>
              <a:tabLst>
                <a:tab pos="1004888" algn="l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&lt;&lt;</a:t>
            </a:r>
            <a:r>
              <a:rPr lang="en-US" altLang="zh-TW" sz="2400" dirty="0">
                <a:ea typeface="新細明體" panose="02020500000000000000" pitchFamily="18" charset="-120"/>
              </a:rPr>
              <a:t>	left shift</a:t>
            </a:r>
          </a:p>
          <a:p>
            <a:pPr>
              <a:buNone/>
              <a:tabLst>
                <a:tab pos="1004888" algn="l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&gt;&gt;	</a:t>
            </a:r>
            <a:r>
              <a:rPr lang="en-US" altLang="zh-TW" sz="2400" dirty="0">
                <a:ea typeface="新細明體" panose="02020500000000000000" pitchFamily="18" charset="-120"/>
              </a:rPr>
              <a:t>right shift</a:t>
            </a:r>
          </a:p>
          <a:p>
            <a:pPr>
              <a:tabLst>
                <a:tab pos="1004888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The operands for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</a:t>
            </a:r>
            <a:r>
              <a:rPr lang="en-US" altLang="zh-TW" dirty="0">
                <a:ea typeface="新細明體" panose="02020500000000000000" pitchFamily="18" charset="-120"/>
              </a:rPr>
              <a:t> may be of any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新細明體" panose="02020500000000000000" pitchFamily="18" charset="-120"/>
              </a:rPr>
              <a:t>integer</a:t>
            </a:r>
            <a:r>
              <a:rPr lang="en-US" altLang="zh-TW" dirty="0">
                <a:ea typeface="新細明體" panose="02020500000000000000" pitchFamily="18" charset="-120"/>
              </a:rPr>
              <a:t> type (including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pPr>
              <a:tabLst>
                <a:tab pos="1004888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The integer promotions are performed on both operands; the result has the type of the left operand after promotion.</a:t>
            </a:r>
          </a:p>
          <a:p>
            <a:pPr>
              <a:tabLst>
                <a:tab pos="1004888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029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Bit-Fields Are Stored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934933" y="1052736"/>
            <a:ext cx="8229600" cy="48980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compiler packs bit-fields one by one into a storage unit, with no gaps between the fields, until there’s not enough room for the next field.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At that point, some compilers skip to the beginning of the next storage unit, while others split the bit-field across the storage units.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order in which bit-fields are allocated (left to right or right to left) is also implementation-defined.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28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Bit-Fields Are Stored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Assumptions in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fileDate</a:t>
            </a:r>
            <a:r>
              <a:rPr lang="en-US" altLang="zh-TW" dirty="0">
                <a:ea typeface="新細明體" panose="02020500000000000000" pitchFamily="18" charset="-120"/>
              </a:rPr>
              <a:t> example: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Storage units are 16 bits long.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Bit-fields are allocated from right to left (the first bit-field occupies the low-order bits).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8-bit storage unit is also acceptable if  the compiler splits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month</a:t>
            </a:r>
            <a:r>
              <a:rPr lang="en-US" altLang="zh-TW" dirty="0">
                <a:ea typeface="新細明體" panose="02020500000000000000" pitchFamily="18" charset="-120"/>
              </a:rPr>
              <a:t> field across two storage units.</a:t>
            </a:r>
          </a:p>
        </p:txBody>
      </p:sp>
    </p:spTree>
    <p:extLst>
      <p:ext uri="{BB962C8B-B14F-4D97-AF65-F5344CB8AC3E}">
        <p14:creationId xmlns:p14="http://schemas.microsoft.com/office/powerpoint/2010/main" val="1777617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9623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Bit-Fields Are Stored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524000" y="980728"/>
            <a:ext cx="9036496" cy="547408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name of a bit-field can be omitted.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Unnamed</a:t>
            </a:r>
            <a:r>
              <a:rPr lang="en-US" altLang="zh-TW" dirty="0">
                <a:ea typeface="新細明體" panose="02020500000000000000" pitchFamily="18" charset="-120"/>
              </a:rPr>
              <a:t> bit-fields are useful as “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padding</a:t>
            </a:r>
            <a:r>
              <a:rPr lang="en-US" altLang="zh-TW" dirty="0">
                <a:ea typeface="新細明體" panose="02020500000000000000" pitchFamily="18" charset="-120"/>
              </a:rPr>
              <a:t>” to ensure that other bit-fields are properly positioned.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structure that stores the time associated with a DOS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fileTime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seconds: 5;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minutes: 6;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hours: 5;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6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9623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Bit-Fields Are Stored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524000" y="980728"/>
            <a:ext cx="8686800" cy="547408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same structure with the name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seconds</a:t>
            </a:r>
            <a:r>
              <a:rPr lang="en-US" altLang="zh-TW" dirty="0">
                <a:ea typeface="新細明體" panose="02020500000000000000" pitchFamily="18" charset="-120"/>
              </a:rPr>
              <a:t> field omitted: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fileTime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: 5;      /* not used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minutes: 6;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hours: 5;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remaining bit-fields will be aligned as 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seconds</a:t>
            </a:r>
            <a:r>
              <a:rPr lang="en-US" altLang="zh-TW" dirty="0">
                <a:ea typeface="新細明體" panose="02020500000000000000" pitchFamily="18" charset="-120"/>
              </a:rPr>
              <a:t> were still present.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979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818341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Bit-Fields Are Stored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524000" y="692696"/>
            <a:ext cx="9144000" cy="5631904"/>
          </a:xfrm>
        </p:spPr>
        <p:txBody>
          <a:bodyPr/>
          <a:lstStyle/>
          <a:p>
            <a:r>
              <a:rPr lang="en-US" altLang="zh-TW" sz="2500" dirty="0">
                <a:ea typeface="新細明體" panose="02020500000000000000" pitchFamily="18" charset="-120"/>
              </a:rPr>
              <a:t>The length of an unnamed bit-field can be 0: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a: 4;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: 0;    /* 0-length bit-field 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b: 8;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A </a:t>
            </a:r>
            <a:r>
              <a:rPr lang="en-US" altLang="zh-TW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0</a:t>
            </a:r>
            <a:r>
              <a:rPr lang="en-US" altLang="zh-TW" sz="3200" dirty="0">
                <a:ea typeface="新細明體" panose="02020500000000000000" pitchFamily="18" charset="-120"/>
              </a:rPr>
              <a:t>-length bit-field tells the compiler to </a:t>
            </a:r>
            <a:r>
              <a:rPr lang="en-US" altLang="zh-TW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align</a:t>
            </a:r>
            <a:r>
              <a:rPr lang="en-US" altLang="zh-TW" sz="3200" dirty="0">
                <a:ea typeface="新細明體" panose="02020500000000000000" pitchFamily="18" charset="-120"/>
              </a:rPr>
              <a:t> the following bit-field at the beginning of a storage unit.</a:t>
            </a:r>
          </a:p>
          <a:p>
            <a:pPr lvl="1"/>
            <a:r>
              <a:rPr lang="en-US" altLang="zh-TW" sz="2100" dirty="0">
                <a:ea typeface="新細明體" panose="02020500000000000000" pitchFamily="18" charset="-120"/>
              </a:rPr>
              <a:t>If storage units are 8 bits long, the compiler will allocate 4 bits for 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100" dirty="0">
                <a:ea typeface="新細明體" panose="02020500000000000000" pitchFamily="18" charset="-120"/>
              </a:rPr>
              <a:t>, skip 4 bits to the next storage unit, and then allocate 8 bits for 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</a:t>
            </a:r>
            <a:r>
              <a:rPr lang="en-US" altLang="zh-TW" sz="2100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100" dirty="0">
                <a:ea typeface="新細明體" panose="02020500000000000000" pitchFamily="18" charset="-120"/>
              </a:rPr>
              <a:t>If storage units are 16 bits long, the compiler will allocate 4 bits for 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100" dirty="0">
                <a:ea typeface="新細明體" panose="02020500000000000000" pitchFamily="18" charset="-120"/>
              </a:rPr>
              <a:t>, skip 12 bits, and then allocate 8 bits for </a:t>
            </a:r>
            <a:r>
              <a:rPr lang="en-US" altLang="zh-TW" sz="2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</a:t>
            </a:r>
            <a:r>
              <a:rPr lang="en-US" altLang="zh-TW" sz="21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7251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Other Low-Level Techniques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Some features covered in previous chapters are used often in low-level programming.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Examples: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Defining types that represent units of storage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Using unions to bypass normal type-checking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Using pointers as addresses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>
                <a:ea typeface="新細明體" panose="02020500000000000000" pitchFamily="18" charset="-120"/>
              </a:rPr>
              <a:t> type qualifier was mentioned in Chapter 18 but not discussed because of its low-level nature.</a:t>
            </a:r>
          </a:p>
        </p:txBody>
      </p:sp>
    </p:spTree>
    <p:extLst>
      <p:ext uri="{BB962C8B-B14F-4D97-AF65-F5344CB8AC3E}">
        <p14:creationId xmlns:p14="http://schemas.microsoft.com/office/powerpoint/2010/main" val="2178415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036496" cy="89034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Defining Machine-Dependent Types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47408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ea typeface="新細明體" panose="02020500000000000000" pitchFamily="18" charset="-120"/>
              </a:rPr>
              <a:t> type occupies one byte, so characters can be treated as bytes.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It’s a good idea to define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BYTE</a:t>
            </a:r>
            <a:r>
              <a:rPr lang="en-US" altLang="zh-TW" dirty="0">
                <a:ea typeface="新細明體" panose="02020500000000000000" pitchFamily="18" charset="-120"/>
              </a:rPr>
              <a:t>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unsigned char BYTE;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Depending on the machine, additional types may be needed.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useful type for the x86 platform: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3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unsigned short WORD;</a:t>
            </a:r>
            <a:endParaRPr lang="en-US" altLang="zh-TW" sz="36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390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36712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61809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Unions can be used in a portable way, as shown in Chapter 16.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they’re often used in C for an entirely different purpose: viewing a block of memory in two or more different ways.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Consider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file_date</a:t>
            </a:r>
            <a:r>
              <a:rPr lang="en-US" altLang="zh-TW" dirty="0">
                <a:ea typeface="新細明體" panose="02020500000000000000" pitchFamily="18" charset="-120"/>
              </a:rPr>
              <a:t> structure described earlier.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file_date</a:t>
            </a:r>
            <a:r>
              <a:rPr lang="en-US" altLang="zh-TW" dirty="0">
                <a:ea typeface="新細明體" panose="02020500000000000000" pitchFamily="18" charset="-120"/>
              </a:rPr>
              <a:t> structure fits into two bytes, so any two-byte value can be thought of as a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file_date</a:t>
            </a:r>
            <a:r>
              <a:rPr lang="en-US" altLang="zh-TW" dirty="0">
                <a:ea typeface="新細明體" panose="02020500000000000000" pitchFamily="18" charset="-120"/>
              </a:rPr>
              <a:t> structure.</a:t>
            </a:r>
          </a:p>
        </p:txBody>
      </p:sp>
    </p:spTree>
    <p:extLst>
      <p:ext uri="{BB962C8B-B14F-4D97-AF65-F5344CB8AC3E}">
        <p14:creationId xmlns:p14="http://schemas.microsoft.com/office/powerpoint/2010/main" val="2428074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991600" cy="90872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554608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particular, an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dirty="0">
                <a:ea typeface="新細明體" panose="02020500000000000000" pitchFamily="18" charset="-120"/>
              </a:rPr>
              <a:t> value can be viewed as a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file_date</a:t>
            </a:r>
            <a:r>
              <a:rPr lang="en-US" altLang="zh-TW" dirty="0">
                <a:ea typeface="新細明體" panose="02020500000000000000" pitchFamily="18" charset="-120"/>
              </a:rPr>
              <a:t> structure.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union that can be used to convert a short integer to a file date or vice versa: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union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int_date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unsigned short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file_date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39438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23244"/>
            <a:ext cx="9144000" cy="741461"/>
          </a:xfrm>
        </p:spPr>
        <p:txBody>
          <a:bodyPr>
            <a:normAutofit/>
          </a:bodyPr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583412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function that prints an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dirty="0">
                <a:ea typeface="新細明體" panose="02020500000000000000" pitchFamily="18" charset="-120"/>
              </a:rPr>
              <a:t> argument as a file date: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print_date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(unsigned short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union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int_date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u;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("%d/%d/%d\n",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u.fd.month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u.fd.day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u.fd.year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+ 1980);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89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Bitwise Shift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value of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the result when the bits in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are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shifted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dirty="0">
                <a:ea typeface="新細明體" panose="02020500000000000000" pitchFamily="18" charset="-120"/>
              </a:rPr>
              <a:t> by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 places.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each bit that is “shifted off” the left end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a </a:t>
            </a:r>
            <a:r>
              <a:rPr lang="en-US" altLang="zh-TW" sz="3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zero</a:t>
            </a:r>
            <a:r>
              <a:rPr lang="en-US" altLang="zh-TW" dirty="0">
                <a:ea typeface="新細明體" panose="02020500000000000000" pitchFamily="18" charset="-120"/>
              </a:rPr>
              <a:t> bit </a:t>
            </a:r>
            <a:r>
              <a:rPr lang="en-US" altLang="zh-TW" sz="3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enters</a:t>
            </a:r>
            <a:r>
              <a:rPr lang="en-US" altLang="zh-TW" dirty="0">
                <a:ea typeface="新細明體" panose="02020500000000000000" pitchFamily="18" charset="-120"/>
              </a:rPr>
              <a:t> at the </a:t>
            </a:r>
            <a:r>
              <a:rPr lang="en-US" altLang="zh-TW" sz="3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value of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the result when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shifted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dirty="0">
                <a:ea typeface="新細明體" panose="02020500000000000000" pitchFamily="18" charset="-120"/>
              </a:rPr>
              <a:t> by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 places.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of an unsigned type or if the value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r>
              <a:rPr lang="en-US" alt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nonnegative</a:t>
            </a:r>
            <a:r>
              <a:rPr lang="en-US" altLang="zh-TW" dirty="0">
                <a:ea typeface="新細明體" panose="02020500000000000000" pitchFamily="18" charset="-120"/>
              </a:rPr>
              <a:t>, zeros are added at the left as needed.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r>
              <a:rPr lang="en-US" alt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negative</a:t>
            </a:r>
            <a:r>
              <a:rPr lang="en-US" altLang="zh-TW" dirty="0">
                <a:ea typeface="新細明體" panose="02020500000000000000" pitchFamily="18" charset="-120"/>
              </a:rPr>
              <a:t>, the result is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implementation-defined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742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524000" y="15748"/>
            <a:ext cx="8839200" cy="676948"/>
          </a:xfrm>
        </p:spPr>
        <p:txBody>
          <a:bodyPr>
            <a:normAutofit/>
          </a:bodyPr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991544" y="836712"/>
            <a:ext cx="8229600" cy="48980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unions to allow multiple views of data is especially useful when working with registers, which are often divided into smaller units.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x86 processors have 16-bit registers named AX, BX, CX, and DX.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register can be treated as two 8-bit registers.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AX is divided into registers named AH and AL.</a:t>
            </a:r>
          </a:p>
        </p:txBody>
      </p:sp>
    </p:spTree>
    <p:extLst>
      <p:ext uri="{BB962C8B-B14F-4D97-AF65-F5344CB8AC3E}">
        <p14:creationId xmlns:p14="http://schemas.microsoft.com/office/powerpoint/2010/main" val="791610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828800" y="116632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524000" y="692696"/>
            <a:ext cx="9144000" cy="576211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Writing low-level applications for x86-based computers may require variables that represent AX, BX, CX, and DX.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goal is to access both the 16- and 8-bit registers, taking their relationships into account.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change to AX affects both AH and AL; changing AH or AL modifies AX.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solution is to set up two structures: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members of one correspond to the 16-bit registers.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members of the other match the 8-bit registers.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560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775520" y="11171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631504" y="696971"/>
            <a:ext cx="9001000" cy="4800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union that encloses the two structures: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WORD ax,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bx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cx, dx;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 </a:t>
            </a:r>
            <a:r>
              <a:rPr lang="en-US" altLang="zh-TW" sz="2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BYTE al, ah,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bl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cl,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dl, dh;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 </a:t>
            </a:r>
            <a:r>
              <a:rPr lang="en-US" altLang="zh-TW" sz="28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byte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regs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945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775521" y="44624"/>
            <a:ext cx="8531225" cy="6858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559496" y="730424"/>
            <a:ext cx="9108504" cy="572438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members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word</a:t>
            </a:r>
            <a:r>
              <a:rPr lang="en-US" altLang="zh-TW" dirty="0">
                <a:ea typeface="新細明體" panose="02020500000000000000" pitchFamily="18" charset="-120"/>
              </a:rPr>
              <a:t> structure will be overlaid with the members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byte</a:t>
            </a:r>
            <a:r>
              <a:rPr lang="en-US" altLang="zh-TW" dirty="0">
                <a:ea typeface="新細明體" panose="02020500000000000000" pitchFamily="18" charset="-120"/>
              </a:rPr>
              <a:t> structure.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ax</a:t>
            </a:r>
            <a:r>
              <a:rPr lang="en-US" altLang="zh-TW" dirty="0">
                <a:ea typeface="新細明體" panose="02020500000000000000" pitchFamily="18" charset="-120"/>
              </a:rPr>
              <a:t> will occupy the same memory as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al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example showing how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regs</a:t>
            </a:r>
            <a:r>
              <a:rPr lang="en-US" altLang="zh-TW" dirty="0">
                <a:ea typeface="新細明體" panose="02020500000000000000" pitchFamily="18" charset="-120"/>
              </a:rPr>
              <a:t> union might be used: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regs.byte.ah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0x12;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regs.byte.al = 0x34;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("AX: %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hx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\n", regs.word.ax);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AX: 1234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490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830388" y="188640"/>
            <a:ext cx="8531225" cy="6858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61809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that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byte</a:t>
            </a:r>
            <a:r>
              <a:rPr lang="en-US" altLang="zh-TW" dirty="0">
                <a:ea typeface="新細明體" panose="02020500000000000000" pitchFamily="18" charset="-120"/>
              </a:rPr>
              <a:t> structure lists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al</a:t>
            </a:r>
            <a:r>
              <a:rPr lang="en-US" altLang="zh-TW" dirty="0">
                <a:ea typeface="新細明體" panose="02020500000000000000" pitchFamily="18" charset="-120"/>
              </a:rPr>
              <a:t> before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a data item consists of more than one byte, there are two logical ways to store it in memory:</a:t>
            </a:r>
          </a:p>
          <a:p>
            <a:pPr lvl="1"/>
            <a:r>
              <a:rPr lang="en-US" altLang="zh-TW" b="1" i="1" dirty="0">
                <a:ea typeface="新細明體" panose="02020500000000000000" pitchFamily="18" charset="-120"/>
              </a:rPr>
              <a:t>Big-endian:</a:t>
            </a:r>
            <a:r>
              <a:rPr lang="en-US" altLang="zh-TW" dirty="0">
                <a:ea typeface="新細明體" panose="02020500000000000000" pitchFamily="18" charset="-120"/>
              </a:rPr>
              <a:t> Bytes are stored in “natural” order (the leftmost byte comes first).</a:t>
            </a:r>
          </a:p>
          <a:p>
            <a:pPr lvl="1"/>
            <a:r>
              <a:rPr lang="en-US" altLang="zh-TW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Little-endian</a:t>
            </a:r>
            <a:r>
              <a:rPr lang="en-US" altLang="zh-TW" b="1" i="1" dirty="0">
                <a:ea typeface="新細明體" panose="02020500000000000000" pitchFamily="18" charset="-120"/>
              </a:rPr>
              <a:t>:</a:t>
            </a:r>
            <a:r>
              <a:rPr lang="en-US" altLang="zh-TW" dirty="0">
                <a:ea typeface="新細明體" panose="02020500000000000000" pitchFamily="18" charset="-120"/>
              </a:rPr>
              <a:t> Bytes are stored in reverse order (the leftmost byte comes last).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x86 processors use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little-endian</a:t>
            </a:r>
            <a:r>
              <a:rPr lang="en-US" altLang="zh-TW" dirty="0">
                <a:ea typeface="新細明體" panose="02020500000000000000" pitchFamily="18" charset="-120"/>
              </a:rPr>
              <a:t> order.</a:t>
            </a:r>
          </a:p>
        </p:txBody>
      </p:sp>
    </p:spTree>
    <p:extLst>
      <p:ext uri="{BB962C8B-B14F-4D97-AF65-F5344CB8AC3E}">
        <p14:creationId xmlns:p14="http://schemas.microsoft.com/office/powerpoint/2010/main" val="3712949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828801" y="762000"/>
            <a:ext cx="8531225" cy="685800"/>
          </a:xfrm>
        </p:spPr>
        <p:txBody>
          <a:bodyPr>
            <a:normAutofit fontScale="90000"/>
          </a:bodyPr>
          <a:lstStyle/>
          <a:p>
            <a:r>
              <a:rPr lang="en-US" altLang="zh-TW" sz="3100">
                <a:ea typeface="新細明體" panose="02020500000000000000" pitchFamily="18" charset="-120"/>
              </a:rPr>
              <a:t>Using Unions to Provide Multiple Views of Data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 don’t normally need to worry about byte ordering.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programs that deal with memory at a low level must be aware of the order in which bytes are stored.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It’s also relevant when working with files that contain non-character data.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722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Pointers as Addresses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525805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 address often has the same number of bits as an integer (or long integer).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Creating a pointer that represents a specific address is done by </a:t>
            </a:r>
            <a:r>
              <a:rPr lang="en-US" altLang="zh-TW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casting an integer to a pointer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BYTE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4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 = (BYTE *) 0x1000;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p contains address 0x1000 */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15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144000" cy="89034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Viewing Memory Locations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54608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viewmemory.c</a:t>
            </a:r>
            <a:r>
              <a:rPr lang="en-US" altLang="zh-TW" dirty="0">
                <a:ea typeface="新細明體" panose="02020500000000000000" pitchFamily="18" charset="-120"/>
              </a:rPr>
              <a:t> program allows the user to view segments of computer memory.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first displays the address of its own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function as well as the address of one of its variables.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next prompts the user to enter an address (as a hexadecimal integer) plus the number of bytes to view.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then displays a block of bytes of the chosen length, starting at the specified address.</a:t>
            </a:r>
          </a:p>
        </p:txBody>
      </p:sp>
    </p:spTree>
    <p:extLst>
      <p:ext uri="{BB962C8B-B14F-4D97-AF65-F5344CB8AC3E}">
        <p14:creationId xmlns:p14="http://schemas.microsoft.com/office/powerpoint/2010/main" val="1302446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524000" y="18372"/>
            <a:ext cx="9144000" cy="89034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Viewing Memory Locations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54608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Bytes are displayed in groups of 10 (except for the last group).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Bytes are shown both as hexadecimal numbers and as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Only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printing characters </a:t>
            </a:r>
            <a:r>
              <a:rPr lang="en-US" altLang="zh-TW" dirty="0">
                <a:ea typeface="新細明體" panose="02020500000000000000" pitchFamily="18" charset="-120"/>
              </a:rPr>
              <a:t>are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displayed</a:t>
            </a:r>
            <a:r>
              <a:rPr lang="en-US" altLang="zh-TW" dirty="0">
                <a:ea typeface="新細明體" panose="02020500000000000000" pitchFamily="18" charset="-120"/>
              </a:rPr>
              <a:t>; other characters are shown as periods.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assumes that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values and addresses are stored using 32 bits.</a:t>
            </a:r>
          </a:p>
          <a:p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Addresses</a:t>
            </a:r>
            <a:r>
              <a:rPr lang="en-US" altLang="zh-TW" dirty="0">
                <a:ea typeface="新細明體" panose="02020500000000000000" pitchFamily="18" charset="-120"/>
              </a:rPr>
              <a:t> are displayed in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hexadecimal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076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97352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unsigned char BYTE;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unsigned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n;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BYTE *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("Address of main function: %x\n",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b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(unsigned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("Address of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variable: %x\n",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b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(unsigned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nEnter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(hex) address: 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("%x", &amp;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number of bytes to view: 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Address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Bytes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Characters\n");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-------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----------\n");</a:t>
            </a: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44273" y="116633"/>
            <a:ext cx="200785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/>
              <a:t>viewmemory.c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0197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Bitwise Shift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Examples illustrating the effect of applying the shift operators to the number 13: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unsigned </a:t>
            </a:r>
            <a:r>
              <a:rPr lang="en-US" altLang="zh-TW" sz="22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</a:t>
            </a:r>
            <a:r>
              <a:rPr lang="en-US" altLang="zh-TW" sz="2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1101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</a:t>
            </a:r>
            <a:r>
              <a:rPr lang="en-US" altLang="zh-TW" sz="22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&lt;&lt; 2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</a:t>
            </a:r>
            <a:r>
              <a:rPr lang="en-US" altLang="zh-TW" sz="2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1101</a:t>
            </a:r>
            <a:r>
              <a:rPr lang="en-US" altLang="zh-TW" sz="22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</a:t>
            </a:r>
            <a:r>
              <a:rPr lang="en-US" altLang="zh-TW" sz="22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&gt;&gt; 2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3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</a:t>
            </a:r>
            <a:r>
              <a:rPr lang="en-US" altLang="zh-TW" sz="22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</a:t>
            </a:r>
            <a:r>
              <a:rPr lang="en-US" altLang="zh-TW" sz="2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73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324600"/>
          </a:xfrm>
        </p:spPr>
        <p:txBody>
          <a:bodyPr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3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3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3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(BYTE *) </a:t>
            </a:r>
            <a:r>
              <a:rPr lang="en-US" altLang="zh-TW" sz="3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3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(; n &gt; 0; n -= 10) {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("%8X  ", (unsigned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(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10 &amp;&amp; 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n; 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("%.2X ", *(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</a:t>
            </a:r>
            <a:r>
              <a:rPr lang="en-US" altLang="zh-TW" sz="24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(;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10;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   ");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 ");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(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10 &amp;&amp;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n;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BYTE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*(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if (!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isprint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'.';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("%c", 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+= 10;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  return 0;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578358" indent="-514350">
              <a:lnSpc>
                <a:spcPts val="2800"/>
              </a:lnSpc>
              <a:spcBef>
                <a:spcPts val="0"/>
              </a:spcBef>
              <a:buFont typeface="+mj-lt"/>
              <a:buAutoNum type="arabicParenR" startAt="26"/>
            </a:pPr>
            <a:endParaRPr lang="en-US" altLang="zh-TW" sz="3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396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Viewing Memory Locations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Sample output using GCC on an x86 system running Linux:</a:t>
            </a: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Address of main function: 804847c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Address of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variable: bff41154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19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a (hex) address: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8048000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number of bytes to view: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19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Address              Bytes              Characters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-------  -----------------------------  ----------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8048000  7F 45 4C 46 01 01 01 00 00 00  .ELF......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804800A  00 00 00 00 00 00 02 00 03 00  ..........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8048014  01 00 00 00 C0 83 04 08 34 00  ........4.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804801E  00 00 C0 0A 00 00 00 00 00 00  ..........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7F byte followed by the letters E, L, and F identify the format (ELF) in which the executable file was stored.</a:t>
            </a:r>
          </a:p>
        </p:txBody>
      </p:sp>
    </p:spTree>
    <p:extLst>
      <p:ext uri="{BB962C8B-B14F-4D97-AF65-F5344CB8AC3E}">
        <p14:creationId xmlns:p14="http://schemas.microsoft.com/office/powerpoint/2010/main" val="1261506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559496" y="18372"/>
            <a:ext cx="9108504" cy="81834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Viewing Memory Locations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1559496" y="908721"/>
            <a:ext cx="9108504" cy="541588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 sample that displays bytes starting at the address of </a:t>
            </a:r>
            <a:r>
              <a:rPr lang="en-US" altLang="zh-TW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24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Address of main function: 804847c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Address of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variable: bfec5484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19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a (hex) address: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bfec5484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number of bytes to view: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64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19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Address              Bytes              Characters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-------  -----------------------------  ----------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BFEC5484  84 54 EC BF B0 54 EC BF F4 6F  .T...T...o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BFEC548E  68 00 34 55 EC BF C0 54 EC BF  h.4U...T..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BFEC5498  08 55 EC BF E3 3D 57 00 00 00  .U...=W...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BFEC54A2  00 00 A0 BC 55 00 08 55 EC BF  ....U..U..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BFEC54AC  E3 3D 57 00 01 00 00 00 34 55  .=W.....4U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BFEC54B6  EC BF 3C 55 EC BF 56 11 55 00  ..&lt;U..V.U.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BFEC54C0  F4 6F 68 00                    .oh.</a:t>
            </a:r>
          </a:p>
          <a:p>
            <a:pPr>
              <a:spcBef>
                <a:spcPts val="200"/>
              </a:spcBef>
            </a:pPr>
            <a:r>
              <a:rPr lang="en-US" altLang="zh-TW" sz="2400" dirty="0">
                <a:ea typeface="新細明體" panose="02020500000000000000" pitchFamily="18" charset="-120"/>
              </a:rPr>
              <a:t>When reversed, the first four bytes form the number BFEC5484, the address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643546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934933" y="18372"/>
            <a:ext cx="8229600" cy="818341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 dirty="0">
                <a:ea typeface="新細明體" panose="02020500000000000000" pitchFamily="18" charset="-120"/>
              </a:rPr>
              <a:t> Type Qualifier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1559496" y="836712"/>
            <a:ext cx="9108504" cy="561809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 some computers, certain memory locations are “volatile.”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value stored at such a location can change as a program is running, even though the program itself isn’t storing new values there.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example, some memory locations might hold data coming directly from input devices.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316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>
                <a:ea typeface="新細明體" panose="02020500000000000000" pitchFamily="18" charset="-120"/>
              </a:rPr>
              <a:t> Type Qualifier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 dirty="0">
                <a:ea typeface="新細明體" panose="02020500000000000000" pitchFamily="18" charset="-120"/>
              </a:rPr>
              <a:t> type qualifier allows us to inform the compiler if any of the data used in a program is volatile.</a:t>
            </a:r>
          </a:p>
          <a:p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 dirty="0">
                <a:ea typeface="新細明體" panose="02020500000000000000" pitchFamily="18" charset="-120"/>
              </a:rPr>
              <a:t> typically appears in the declaration of a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pointer variable </a:t>
            </a:r>
            <a:r>
              <a:rPr lang="en-US" altLang="zh-TW" dirty="0">
                <a:ea typeface="新細明體" panose="02020500000000000000" pitchFamily="18" charset="-120"/>
              </a:rPr>
              <a:t>that will point to a volatile memory location: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 BYTE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p will point to a volatile byte */</a:t>
            </a:r>
          </a:p>
        </p:txBody>
      </p:sp>
    </p:spTree>
    <p:extLst>
      <p:ext uri="{BB962C8B-B14F-4D97-AF65-F5344CB8AC3E}">
        <p14:creationId xmlns:p14="http://schemas.microsoft.com/office/powerpoint/2010/main" val="1272885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>
                <a:ea typeface="新細明體" panose="02020500000000000000" pitchFamily="18" charset="-120"/>
              </a:rPr>
              <a:t> Type Qualifier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Suppose that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points to a memory location that contains the most recent character typed at the user’s keyboard.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loop that obtains characters from the keyboard and stores them in a buffer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while (</a:t>
            </a:r>
            <a:r>
              <a:rPr lang="en-US" altLang="zh-TW" sz="2400" i="1" dirty="0">
                <a:ea typeface="新細明體" panose="02020500000000000000" pitchFamily="18" charset="-120"/>
              </a:rPr>
              <a:t>buffer not full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i="1" dirty="0">
                <a:ea typeface="新細明體" panose="02020500000000000000" pitchFamily="18" charset="-120"/>
              </a:rPr>
              <a:t>wait for input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buffer[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(buffer[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== '\n')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111971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>
                <a:ea typeface="新細明體" panose="02020500000000000000" pitchFamily="18" charset="-120"/>
              </a:rPr>
              <a:t> Type Qualifier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sophisticated compiler might notice that this loop changes neither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nor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 could optimize the program by altering it so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is fetched just once: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</a:t>
            </a:r>
            <a:r>
              <a:rPr lang="en-US" altLang="zh-TW" sz="2400" i="1" dirty="0">
                <a:ea typeface="新細明體" panose="02020500000000000000" pitchFamily="18" charset="-120"/>
              </a:rPr>
              <a:t>store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in a register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while (</a:t>
            </a:r>
            <a:r>
              <a:rPr lang="en-US" altLang="zh-TW" sz="2400" i="1" dirty="0">
                <a:ea typeface="新細明體" panose="02020500000000000000" pitchFamily="18" charset="-120"/>
              </a:rPr>
              <a:t>buffer not full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i="1" dirty="0">
                <a:ea typeface="新細明體" panose="02020500000000000000" pitchFamily="18" charset="-120"/>
              </a:rPr>
              <a:t>wait for input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buffer[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</a:t>
            </a:r>
            <a:r>
              <a:rPr lang="en-US" altLang="zh-TW" sz="2400" i="1" dirty="0">
                <a:ea typeface="新細明體" panose="02020500000000000000" pitchFamily="18" charset="-120"/>
              </a:rPr>
              <a:t>value stored in register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(buffer[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== '\n')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76840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volatile</a:t>
            </a:r>
            <a:r>
              <a:rPr lang="en-US" altLang="zh-TW" dirty="0">
                <a:ea typeface="新細明體" panose="02020500000000000000" pitchFamily="18" charset="-120"/>
              </a:rPr>
              <a:t> Type Qualifier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optimized program will fill the buffer with many copies of the same character.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Declaring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points to volatile data avoids this problem by telling the compiler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must be fetched from memory each time it’s needed.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5501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0256" y="1052736"/>
            <a:ext cx="2185392" cy="19442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/>
            <a:r>
              <a:rPr lang="en-US" altLang="zh-TW" sz="2400" dirty="0"/>
              <a:t>demonstrates the use of volatile to disable optimizations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9496" y="0"/>
            <a:ext cx="8651304" cy="6669360"/>
          </a:xfrm>
        </p:spPr>
        <p:txBody>
          <a:bodyPr>
            <a:noAutofit/>
          </a:bodyPr>
          <a:lstStyle/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time.h</a:t>
            </a:r>
            <a:r>
              <a:rPr lang="en-US" altLang="zh-TW" sz="1800" dirty="0"/>
              <a:t>&gt;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int main(void)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{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</a:t>
            </a:r>
            <a:r>
              <a:rPr lang="en-US" altLang="zh-TW" sz="18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clock_t</a:t>
            </a:r>
            <a:r>
              <a:rPr lang="en-US" altLang="zh-TW" sz="1800" dirty="0"/>
              <a:t> t = clock();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double d = 0.0;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n=0; n&lt;10000; ++n)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m=0; m&lt;10000; ++m)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    d += d*n*m; // reads and writes to a non-volatile 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("Modified a non-volatile variable 100m times. "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    "Time used: %.2f seconds\n",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    (double)(clock() - </a:t>
            </a:r>
            <a:r>
              <a:rPr lang="en-US" altLang="zh-TW" sz="1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altLang="zh-TW" sz="1800" dirty="0"/>
              <a:t>)/</a:t>
            </a:r>
            <a:r>
              <a:rPr lang="en-US" altLang="zh-TW" sz="1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CLOCKS_PER_SEC</a:t>
            </a:r>
            <a:r>
              <a:rPr lang="en-US" altLang="zh-TW" sz="1800" dirty="0"/>
              <a:t>);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</a:t>
            </a:r>
            <a:r>
              <a:rPr lang="en-US" altLang="zh-TW" sz="1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altLang="zh-TW" sz="1800" dirty="0"/>
              <a:t> = clock();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volatile double </a:t>
            </a:r>
            <a:r>
              <a:rPr lang="en-US" altLang="zh-TW" sz="1800" dirty="0" err="1"/>
              <a:t>vd</a:t>
            </a:r>
            <a:r>
              <a:rPr lang="en-US" altLang="zh-TW" sz="1800" dirty="0"/>
              <a:t> = 0.0;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n=0; n&lt;10000; ++n)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m=0; m&lt;10000; ++m)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    </a:t>
            </a:r>
            <a:r>
              <a:rPr lang="en-US" altLang="zh-TW" sz="1800" dirty="0" err="1"/>
              <a:t>vd</a:t>
            </a:r>
            <a:r>
              <a:rPr lang="en-US" altLang="zh-TW" sz="1800" dirty="0"/>
              <a:t> += </a:t>
            </a:r>
            <a:r>
              <a:rPr lang="en-US" altLang="zh-TW" sz="1800" dirty="0" err="1"/>
              <a:t>vd</a:t>
            </a:r>
            <a:r>
              <a:rPr lang="en-US" altLang="zh-TW" sz="1800" dirty="0"/>
              <a:t>*n*m; // reads and writes to a volatile 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("Modified a volatile variable 100m times. "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    "Time used: %.2f seconds\n",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           (double)(clock() - </a:t>
            </a:r>
            <a:r>
              <a:rPr lang="en-US" altLang="zh-TW" sz="1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altLang="zh-TW" sz="1800" dirty="0"/>
              <a:t>)/</a:t>
            </a:r>
            <a:r>
              <a:rPr lang="en-US" altLang="zh-TW" sz="1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CLOCKS_PER_SEC</a:t>
            </a:r>
            <a:r>
              <a:rPr lang="en-US" altLang="zh-TW" sz="1800" dirty="0"/>
              <a:t>);</a:t>
            </a:r>
          </a:p>
          <a:p>
            <a:pPr marL="578358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36" y="1"/>
            <a:ext cx="5976664" cy="9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Bitwise Shift Operators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modify a variable by shifting its bits, use the compound assignment operators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&lt;&lt;=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&gt;&gt;=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13;      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0000000000001101)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0"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2;     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0000000000110100)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altLang="zh-TW" sz="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0"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now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(binary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0000000000001101)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693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Bitwise Shift Operators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bitwise shift operators have lower precedence than the arithmetic operators, which can cause surprises:</a:t>
            </a:r>
          </a:p>
          <a:p>
            <a:pPr>
              <a:buFontTx/>
              <a:buNone/>
            </a:pP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sz="2600" dirty="0">
                <a:ea typeface="新細明體" panose="02020500000000000000" pitchFamily="18" charset="-120"/>
              </a:rPr>
              <a:t> means </a:t>
            </a:r>
            <a:br>
              <a:rPr lang="en-US" altLang="zh-TW" sz="2600" dirty="0">
                <a:ea typeface="新細明體" panose="02020500000000000000" pitchFamily="18" charset="-120"/>
              </a:rPr>
            </a:br>
            <a:r>
              <a:rPr lang="en-US" altLang="zh-TW" sz="2600" dirty="0">
                <a:ea typeface="新細明體" panose="02020500000000000000" pitchFamily="18" charset="-120"/>
              </a:rPr>
              <a:t>			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(2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1)</a:t>
            </a:r>
            <a:r>
              <a:rPr lang="en-US" altLang="zh-TW" sz="2600" dirty="0">
                <a:ea typeface="新細明體" panose="02020500000000000000" pitchFamily="18" charset="-120"/>
              </a:rPr>
              <a:t>, </a:t>
            </a:r>
            <a:br>
              <a:rPr lang="en-US" altLang="zh-TW" sz="2600" dirty="0">
                <a:ea typeface="新細明體" panose="02020500000000000000" pitchFamily="18" charset="-120"/>
              </a:rPr>
            </a:br>
            <a:r>
              <a:rPr lang="en-US" altLang="zh-TW" sz="2600" dirty="0">
                <a:ea typeface="新細明體" panose="02020500000000000000" pitchFamily="18" charset="-120"/>
              </a:rPr>
              <a:t>					not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&lt;&lt;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2)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4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Bitwise Complement, </a:t>
            </a:r>
            <a:r>
              <a:rPr lang="en-US" altLang="zh-TW" i="1" dirty="0">
                <a:ea typeface="新細明體" panose="02020500000000000000" pitchFamily="18" charset="-120"/>
              </a:rPr>
              <a:t>And,</a:t>
            </a:r>
            <a:br>
              <a:rPr lang="en-US" altLang="zh-TW" i="1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Exclusive </a:t>
            </a:r>
            <a:r>
              <a:rPr lang="en-US" altLang="zh-TW" i="1" dirty="0">
                <a:ea typeface="新細明體" panose="02020500000000000000" pitchFamily="18" charset="-120"/>
              </a:rPr>
              <a:t>Or, </a:t>
            </a:r>
            <a:r>
              <a:rPr lang="en-US" altLang="zh-TW" dirty="0">
                <a:ea typeface="新細明體" panose="02020500000000000000" pitchFamily="18" charset="-120"/>
              </a:rPr>
              <a:t>and Inclusive </a:t>
            </a:r>
            <a:r>
              <a:rPr lang="en-US" altLang="zh-TW" i="1" dirty="0"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There are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four</a:t>
            </a:r>
            <a:r>
              <a:rPr lang="en-US" altLang="zh-TW" dirty="0">
                <a:ea typeface="新細明體" panose="02020500000000000000" pitchFamily="18" charset="-120"/>
              </a:rPr>
              <a:t> additional bitwise operators: 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</a:rPr>
              <a:t>bitwise 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complement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&amp;	</a:t>
            </a:r>
            <a:r>
              <a:rPr lang="en-US" altLang="zh-TW" sz="2400" dirty="0">
                <a:ea typeface="新細明體" panose="02020500000000000000" pitchFamily="18" charset="-120"/>
              </a:rPr>
              <a:t>bitwise </a:t>
            </a:r>
            <a:r>
              <a:rPr lang="en-US" altLang="zh-TW" sz="2400" i="1" dirty="0">
                <a:ea typeface="新細明體" panose="02020500000000000000" pitchFamily="18" charset="-120"/>
              </a:rPr>
              <a:t>and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^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</a:rPr>
              <a:t>bitwise 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exclusive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or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|</a:t>
            </a:r>
            <a:r>
              <a:rPr lang="en-US" altLang="zh-TW" sz="2400" dirty="0">
                <a:ea typeface="新細明體" panose="02020500000000000000" pitchFamily="18" charset="-120"/>
              </a:rPr>
              <a:t>	bitwise inclusive </a:t>
            </a:r>
            <a:r>
              <a:rPr lang="en-US" altLang="zh-TW" sz="2400" i="1" dirty="0">
                <a:ea typeface="新細明體" panose="02020500000000000000" pitchFamily="18" charset="-120"/>
              </a:rPr>
              <a:t>or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~</a:t>
            </a:r>
            <a:r>
              <a:rPr lang="en-US" altLang="zh-TW" dirty="0">
                <a:ea typeface="新細明體" panose="02020500000000000000" pitchFamily="18" charset="-120"/>
              </a:rPr>
              <a:t> operator is unary; the integer promotions are performed on its operand.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other operators are binary; the usual arithmetic conversions are performed on their operands.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235367"/>
      </p:ext>
    </p:extLst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6C9FD8-5EC2-4BB4-ACC5-FF4A1AD85E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3292</TotalTime>
  <Words>2993</Words>
  <Application>Microsoft Office PowerPoint</Application>
  <PresentationFormat>寬螢幕</PresentationFormat>
  <Paragraphs>545</Paragraphs>
  <Slides>68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6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ITIC</vt:lpstr>
      <vt:lpstr>Chapter 20</vt:lpstr>
      <vt:lpstr>Introduction</vt:lpstr>
      <vt:lpstr>Bitwise Operators</vt:lpstr>
      <vt:lpstr>Bitwise Shift Operators</vt:lpstr>
      <vt:lpstr>Bitwise Shift Operators</vt:lpstr>
      <vt:lpstr>Bitwise Shift Operators</vt:lpstr>
      <vt:lpstr>Bitwise Shift Operators</vt:lpstr>
      <vt:lpstr>Bitwise Shift Operators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Bit-Fields</vt:lpstr>
      <vt:lpstr>Using the Bitwise Operators to Access Bit-Fields</vt:lpstr>
      <vt:lpstr>Using the Bitwise Operators to Access Bit-Fields</vt:lpstr>
      <vt:lpstr>Using the Bitwise Operators to Access Bit-Fields</vt:lpstr>
      <vt:lpstr>Program: XOR Encryption</vt:lpstr>
      <vt:lpstr>Program: XOR Encryption</vt:lpstr>
      <vt:lpstr>Program: XOR Encryption</vt:lpstr>
      <vt:lpstr>Program: XOR Encryption</vt:lpstr>
      <vt:lpstr>Program: XOR Encryption</vt:lpstr>
      <vt:lpstr>Program: XOR Encryption</vt:lpstr>
      <vt:lpstr>PowerPoint 簡報</vt:lpstr>
      <vt:lpstr>Bit-Fields in Structures</vt:lpstr>
      <vt:lpstr>Bit-Fields in Structures</vt:lpstr>
      <vt:lpstr>Bit-Fields in Structures</vt:lpstr>
      <vt:lpstr>Bit-Fields in Structures</vt:lpstr>
      <vt:lpstr>Bit-Fields in Structures</vt:lpstr>
      <vt:lpstr>Bit-Fields in Structures</vt:lpstr>
      <vt:lpstr>How Bit-Fields Are Stored</vt:lpstr>
      <vt:lpstr>How Bit-Fields Are Stored</vt:lpstr>
      <vt:lpstr>How Bit-Fields Are Stored</vt:lpstr>
      <vt:lpstr>How Bit-Fields Are Stored</vt:lpstr>
      <vt:lpstr>How Bit-Fields Are Stored</vt:lpstr>
      <vt:lpstr>How Bit-Fields Are Stored</vt:lpstr>
      <vt:lpstr>Other Low-Level Techniques</vt:lpstr>
      <vt:lpstr>Defining Machine-Dependent Types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Pointers as Addresses</vt:lpstr>
      <vt:lpstr>Program: Viewing Memory Locations</vt:lpstr>
      <vt:lpstr>Program: Viewing Memory Locations</vt:lpstr>
      <vt:lpstr>PowerPoint 簡報</vt:lpstr>
      <vt:lpstr>PowerPoint 簡報</vt:lpstr>
      <vt:lpstr>Program: Viewing Memory Locations</vt:lpstr>
      <vt:lpstr>Program: Viewing Memory Locations</vt:lpstr>
      <vt:lpstr>The volatile Type Qualifier</vt:lpstr>
      <vt:lpstr>The volatile Type Qualifier</vt:lpstr>
      <vt:lpstr>The volatile Type Qualifier</vt:lpstr>
      <vt:lpstr>The volatile Type Qualifier</vt:lpstr>
      <vt:lpstr>The volatile Type Qualifier</vt:lpstr>
      <vt:lpstr>demonstrates the use of volatile to disable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</dc:title>
  <dc:creator>twk</dc:creator>
  <cp:keywords/>
  <cp:lastModifiedBy>Windows 使用者</cp:lastModifiedBy>
  <cp:revision>42</cp:revision>
  <dcterms:created xsi:type="dcterms:W3CDTF">2014-12-26T13:05:31Z</dcterms:created>
  <dcterms:modified xsi:type="dcterms:W3CDTF">2019-10-21T02:15:13Z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