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2" r:id="rId1"/>
  </p:sldMasterIdLst>
  <p:notesMasterIdLst>
    <p:notesMasterId r:id="rId36"/>
  </p:notesMasterIdLst>
  <p:sldIdLst>
    <p:sldId id="393" r:id="rId2"/>
    <p:sldId id="348" r:id="rId3"/>
    <p:sldId id="350" r:id="rId4"/>
    <p:sldId id="351" r:id="rId5"/>
    <p:sldId id="352" r:id="rId6"/>
    <p:sldId id="353" r:id="rId7"/>
    <p:sldId id="354" r:id="rId8"/>
    <p:sldId id="386" r:id="rId9"/>
    <p:sldId id="355" r:id="rId10"/>
    <p:sldId id="387" r:id="rId11"/>
    <p:sldId id="356" r:id="rId12"/>
    <p:sldId id="389" r:id="rId13"/>
    <p:sldId id="392" r:id="rId14"/>
    <p:sldId id="357" r:id="rId15"/>
    <p:sldId id="358" r:id="rId16"/>
    <p:sldId id="359" r:id="rId17"/>
    <p:sldId id="388" r:id="rId18"/>
    <p:sldId id="360" r:id="rId19"/>
    <p:sldId id="361" r:id="rId20"/>
    <p:sldId id="362" r:id="rId21"/>
    <p:sldId id="375" r:id="rId22"/>
    <p:sldId id="376" r:id="rId23"/>
    <p:sldId id="377" r:id="rId24"/>
    <p:sldId id="385" r:id="rId25"/>
    <p:sldId id="378" r:id="rId26"/>
    <p:sldId id="379" r:id="rId27"/>
    <p:sldId id="380" r:id="rId28"/>
    <p:sldId id="390" r:id="rId29"/>
    <p:sldId id="391" r:id="rId30"/>
    <p:sldId id="381" r:id="rId31"/>
    <p:sldId id="382" r:id="rId32"/>
    <p:sldId id="383" r:id="rId33"/>
    <p:sldId id="363" r:id="rId34"/>
    <p:sldId id="384" r:id="rId35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73D63BE-5252-4F87-8C8C-FA35919454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15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06985151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8356215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6289078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7165265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4834344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96242702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54152554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59694941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83160651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92937463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377614377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68829023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278974991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40026748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448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66763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39962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295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10/4/2021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E381-A7F1-485E-88FB-247A2B4F1346}" type="slidenum">
              <a:rPr lang="en-US" altLang="zh-TW" smtClean="0"/>
              <a:pPr/>
              <a:t>‹#›</a:t>
            </a:fld>
            <a:endParaRPr lang="en-US" altLang="zh-TW" sz="1800"/>
          </a:p>
        </p:txBody>
      </p:sp>
      <p:pic>
        <p:nvPicPr>
          <p:cNvPr id="7" name="Picture 8" descr="cprog2_spine.gif">
            <a:extLst>
              <a:ext uri="{FF2B5EF4-FFF2-40B4-BE49-F238E27FC236}">
                <a16:creationId xmlns:a16="http://schemas.microsoft.com/office/drawing/2014/main" id="{CCB9C7C5-9D91-4E0B-B498-8C8333E7C9A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914400" y="6350000"/>
            <a:ext cx="3556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18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io/fprint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75A551C-EE1F-40E2-8992-D6CD44923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Chapter 3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Formatted </a:t>
            </a:r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新細明體" charset="-120"/>
              </a:rPr>
              <a:t>Input/Output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BCB39333-833D-4F64-AB44-9D561AF70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7E3593-1630-463F-90AD-41B8F353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3C8AE2-D739-4EE8-9C57-603E7719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381-A7F1-485E-88FB-247A2B4F1346}" type="slidenum">
              <a:rPr lang="en-US" altLang="zh-TW" smtClean="0"/>
              <a:pPr/>
              <a:t>1</a:t>
            </a:fld>
            <a:endParaRPr lang="en-US" altLang="zh-TW" sz="1800"/>
          </a:p>
        </p:txBody>
      </p:sp>
    </p:spTree>
    <p:extLst>
      <p:ext uri="{BB962C8B-B14F-4D97-AF65-F5344CB8AC3E}">
        <p14:creationId xmlns:p14="http://schemas.microsoft.com/office/powerpoint/2010/main" val="128390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Using </a:t>
            </a:r>
            <a:r>
              <a:rPr lang="en-US" altLang="zh-TW" sz="3000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3000">
                <a:ea typeface="新細明體" charset="-120"/>
              </a:rPr>
              <a:t> to Format Numbers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tprintf.c</a:t>
            </a:r>
            <a:r>
              <a:rPr lang="en-US" altLang="zh-TW">
                <a:ea typeface="新細明體" charset="-120"/>
              </a:rPr>
              <a:t> program uses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to display integers and floating-point numbers in various formats.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4498-7706-4FE9-82E1-202F5BAEDA77}" type="slidenum">
              <a:rPr lang="en-US" altLang="zh-TW"/>
              <a:pPr/>
              <a:t>10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705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/*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Prints 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and float values in various formats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*/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	//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directives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 main(void)		// function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			// declarations 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float x;			// &amp; statements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40;			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839.21f;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%5d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%-5d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%5.3d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",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("|%10.3f|%10.3e|%-10g|</a:t>
            </a:r>
            <a:r>
              <a:rPr lang="en-US" altLang="zh-TW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",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6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glow rad="101600">
                    <a:srgbClr val="FFC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Output:</a:t>
            </a:r>
          </a:p>
          <a:p>
            <a:pPr marL="457200" indent="-45720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40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 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40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40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| 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040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|  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839.210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 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8.392e+02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</a:t>
            </a:r>
            <a:r>
              <a:rPr lang="en-US" altLang="zh-TW" sz="24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839.21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|</a:t>
            </a:r>
          </a:p>
          <a:p>
            <a:pPr marL="457200" indent="-457200">
              <a:buFont typeface="+mj-lt"/>
              <a:buAutoNum type="arabicParenR"/>
            </a:pP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0C92D-719F-491E-8B89-94D9E1A1F94F}" type="slidenum">
              <a:rPr lang="en-US" altLang="zh-TW"/>
              <a:pPr/>
              <a:t>11</a:t>
            </a:fld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19792" y="762000"/>
            <a:ext cx="14253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 algn="ctr">
              <a:spcBef>
                <a:spcPts val="600"/>
              </a:spcBef>
            </a:pP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tprintf.c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33969"/>
            <a:ext cx="8229600" cy="89611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printf</a:t>
            </a:r>
            <a:r>
              <a:rPr lang="en-US" altLang="zh-TW" dirty="0"/>
              <a:t>( </a:t>
            </a:r>
            <a:r>
              <a:rPr lang="en-US" altLang="zh-TW" dirty="0" err="1"/>
              <a:t>const</a:t>
            </a:r>
            <a:r>
              <a:rPr lang="en-US" altLang="zh-TW" dirty="0"/>
              <a:t> char *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en-US" altLang="zh-TW" dirty="0"/>
              <a:t>, ... );​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930081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http://en.cppreference.com/w/c/io/fprintf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("Strings:\n");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const</a:t>
            </a:r>
            <a:r>
              <a:rPr lang="en-US" altLang="zh-TW" sz="1600" dirty="0"/>
              <a:t> char* s = "Hello";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("\t.%10s.\n\t.%-10s.\n\t.%*s.\n", s, s, 10, s);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("Characters:\</a:t>
            </a:r>
            <a:r>
              <a:rPr lang="en-US" altLang="zh-TW" sz="1600" dirty="0" err="1"/>
              <a:t>t%c</a:t>
            </a:r>
            <a:r>
              <a:rPr lang="en-US" altLang="zh-TW" sz="1600" dirty="0"/>
              <a:t> %%\n", 65);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("Integers\n");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n-US" altLang="zh-TW" sz="16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printf</a:t>
            </a: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("Decimal:\</a:t>
            </a:r>
            <a:r>
              <a:rPr lang="en-US" altLang="zh-TW" sz="16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t%i</a:t>
            </a: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%d %.6i %</a:t>
            </a:r>
            <a:r>
              <a:rPr lang="en-US" altLang="zh-TW" sz="16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%.0i %+</a:t>
            </a:r>
            <a:r>
              <a:rPr lang="en-US" altLang="zh-TW" sz="16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%u\n", 1, 2, 3, 0, 0, 4, -1);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("Hexadecimal:\</a:t>
            </a:r>
            <a:r>
              <a:rPr lang="en-US" altLang="zh-TW" sz="1600" dirty="0" err="1"/>
              <a:t>t%x</a:t>
            </a:r>
            <a:r>
              <a:rPr lang="en-US" altLang="zh-TW" sz="1600" dirty="0"/>
              <a:t> %x %X %#x\n", 5, 10, 10, 6);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("Octal:\</a:t>
            </a:r>
            <a:r>
              <a:rPr lang="en-US" altLang="zh-TW" sz="1600" dirty="0" err="1"/>
              <a:t>t%o</a:t>
            </a:r>
            <a:r>
              <a:rPr lang="en-US" altLang="zh-TW" sz="1600" dirty="0"/>
              <a:t> %#o %#o\n", 10, 10, 4);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("Floating point\n");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("Rounding:\</a:t>
            </a:r>
            <a:r>
              <a:rPr lang="en-US" altLang="zh-TW" sz="1600" dirty="0" err="1"/>
              <a:t>t%f</a:t>
            </a:r>
            <a:r>
              <a:rPr lang="en-US" altLang="zh-TW" sz="1600" dirty="0"/>
              <a:t> %.0f %.32f\n", 1.5, 1.5, 1.3);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printf</a:t>
            </a:r>
            <a:r>
              <a:rPr lang="en-US" altLang="zh-TW" sz="1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("Padding:\t%05.2f %.2f %5.2f\n", 1.5, 1.5, 1.5);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("Scientific:\</a:t>
            </a:r>
            <a:r>
              <a:rPr lang="en-US" altLang="zh-TW" sz="1600" dirty="0" err="1"/>
              <a:t>t%E</a:t>
            </a:r>
            <a:r>
              <a:rPr lang="en-US" altLang="zh-TW" sz="1600" dirty="0"/>
              <a:t> %e\n", 1.5, 1.5);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printf</a:t>
            </a:r>
            <a:r>
              <a:rPr lang="en-US" altLang="zh-TW" sz="1600" dirty="0"/>
              <a:t>("Hexadecimal:\</a:t>
            </a:r>
            <a:r>
              <a:rPr lang="en-US" altLang="zh-TW" sz="1600" dirty="0" err="1"/>
              <a:t>t%a</a:t>
            </a:r>
            <a:r>
              <a:rPr lang="en-US" altLang="zh-TW" sz="1600" dirty="0"/>
              <a:t> %A\n", 1.5, 1.5);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6957-DF3B-4D00-9D2B-D8401F504E45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07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Strings:</a:t>
            </a:r>
          </a:p>
          <a:p>
            <a:pPr marL="0" indent="0">
              <a:buNone/>
            </a:pPr>
            <a:r>
              <a:rPr lang="en-US" altLang="zh-TW" dirty="0"/>
              <a:t>    .     Hello.</a:t>
            </a:r>
          </a:p>
          <a:p>
            <a:pPr marL="0" indent="0">
              <a:buNone/>
            </a:pPr>
            <a:r>
              <a:rPr lang="en-US" altLang="zh-TW" dirty="0"/>
              <a:t>    .Hello     .</a:t>
            </a:r>
          </a:p>
          <a:p>
            <a:pPr marL="0" indent="0">
              <a:buNone/>
            </a:pPr>
            <a:r>
              <a:rPr lang="en-US" altLang="zh-TW" dirty="0"/>
              <a:t>    .     Hello.</a:t>
            </a:r>
          </a:p>
          <a:p>
            <a:pPr marL="0" indent="0">
              <a:buNone/>
            </a:pPr>
            <a:r>
              <a:rPr lang="en-US" altLang="zh-TW" dirty="0"/>
              <a:t>Characters:     A %</a:t>
            </a:r>
          </a:p>
          <a:p>
            <a:pPr marL="0" indent="0">
              <a:buNone/>
            </a:pPr>
            <a:r>
              <a:rPr lang="en-US" altLang="zh-TW" dirty="0"/>
              <a:t>Integers</a:t>
            </a:r>
          </a:p>
          <a:p>
            <a:pPr marL="0" indent="0">
              <a:buNone/>
            </a:pPr>
            <a:r>
              <a:rPr lang="en-US" altLang="zh-TW" dirty="0"/>
              <a:t>Decimal:        1 2 000003 0  +4 4294967295</a:t>
            </a:r>
          </a:p>
          <a:p>
            <a:pPr marL="0" indent="0">
              <a:buNone/>
            </a:pPr>
            <a:r>
              <a:rPr lang="en-US" altLang="zh-TW" dirty="0"/>
              <a:t>Hexadecimal:    5 a </a:t>
            </a:r>
            <a:r>
              <a:rPr lang="en-US" altLang="zh-TW" dirty="0" err="1"/>
              <a:t>A</a:t>
            </a:r>
            <a:r>
              <a:rPr lang="en-US" altLang="zh-TW" dirty="0"/>
              <a:t> 0x6</a:t>
            </a:r>
          </a:p>
          <a:p>
            <a:pPr marL="0" indent="0">
              <a:buNone/>
            </a:pPr>
            <a:r>
              <a:rPr lang="en-US" altLang="zh-TW" dirty="0"/>
              <a:t>Octal:          12 012 04</a:t>
            </a:r>
          </a:p>
          <a:p>
            <a:pPr marL="0" indent="0">
              <a:buNone/>
            </a:pPr>
            <a:r>
              <a:rPr lang="en-US" altLang="zh-TW" dirty="0"/>
              <a:t>Floating point</a:t>
            </a:r>
          </a:p>
          <a:p>
            <a:pPr marL="0" indent="0">
              <a:buNone/>
            </a:pPr>
            <a:r>
              <a:rPr lang="en-US" altLang="zh-TW" dirty="0"/>
              <a:t>Rounding:       1.500000 2 1.30000000000000004440892098500626</a:t>
            </a:r>
          </a:p>
          <a:p>
            <a:pPr marL="0" indent="0">
              <a:buNone/>
            </a:pPr>
            <a:r>
              <a:rPr lang="en-US" altLang="zh-TW" dirty="0"/>
              <a:t>Padding:        01.50 1.50  1.50</a:t>
            </a:r>
          </a:p>
          <a:p>
            <a:pPr marL="0" indent="0">
              <a:buNone/>
            </a:pPr>
            <a:r>
              <a:rPr lang="en-US" altLang="zh-TW" dirty="0"/>
              <a:t>Scientific:     1.500000E+00 </a:t>
            </a:r>
            <a:r>
              <a:rPr lang="en-US" altLang="zh-TW" dirty="0" err="1"/>
              <a:t>1.500000e+00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Hexadecimal:    0x1.8p+0 </a:t>
            </a:r>
            <a:r>
              <a:rPr lang="en-US" altLang="zh-TW" dirty="0" err="1"/>
              <a:t>0X1.8P+0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6957-DF3B-4D00-9D2B-D8401F504E45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18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r>
              <a:rPr lang="en-US" altLang="zh-TW" dirty="0">
                <a:ea typeface="新細明體" charset="-120"/>
              </a:rPr>
              <a:t> code that used in format strings is called an </a:t>
            </a:r>
            <a:r>
              <a:rPr lang="en-US" altLang="zh-TW" b="1" i="1" dirty="0">
                <a:ea typeface="新細明體" charset="-120"/>
              </a:rPr>
              <a:t>escape sequence.</a:t>
            </a:r>
          </a:p>
          <a:p>
            <a:r>
              <a:rPr lang="en-US" altLang="zh-TW" dirty="0">
                <a:ea typeface="新細明體" charset="-120"/>
              </a:rPr>
              <a:t>Escape sequences enable strings to contain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nonprinting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control</a:t>
            </a:r>
            <a:r>
              <a:rPr lang="en-US" altLang="zh-TW" dirty="0">
                <a:ea typeface="新細明體" charset="-120"/>
              </a:rPr>
              <a:t>) characters and characters that have a special meaning (such as ").</a:t>
            </a:r>
          </a:p>
          <a:p>
            <a:r>
              <a:rPr lang="en-US" altLang="zh-TW" dirty="0">
                <a:ea typeface="新細明體" charset="-120"/>
              </a:rPr>
              <a:t>A partial list of escape sequences:</a:t>
            </a:r>
          </a:p>
          <a:p>
            <a:pPr lvl="3">
              <a:lnSpc>
                <a:spcPts val="2600"/>
              </a:lnSpc>
              <a:buNone/>
            </a:pPr>
            <a:endParaRPr lang="en-US" altLang="zh-TW" sz="3600" dirty="0">
              <a:ea typeface="新細明體" charset="-120"/>
            </a:endParaRPr>
          </a:p>
          <a:p>
            <a:pPr lvl="3">
              <a:lnSpc>
                <a:spcPts val="2600"/>
              </a:lnSpc>
              <a:buNone/>
            </a:pPr>
            <a:r>
              <a:rPr lang="en-US" altLang="zh-TW" sz="3600" dirty="0">
                <a:ea typeface="新細明體" charset="-120"/>
              </a:rPr>
              <a:t>Alert (bell)		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\a</a:t>
            </a:r>
          </a:p>
          <a:p>
            <a:pPr lvl="3">
              <a:lnSpc>
                <a:spcPts val="2400"/>
              </a:lnSpc>
              <a:buNone/>
            </a:pPr>
            <a:r>
              <a:rPr lang="en-US" altLang="zh-TW" sz="3600" dirty="0">
                <a:ea typeface="新細明體" charset="-120"/>
              </a:rPr>
              <a:t>Backspace		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\b</a:t>
            </a:r>
          </a:p>
          <a:p>
            <a:pPr lvl="3">
              <a:lnSpc>
                <a:spcPts val="2400"/>
              </a:lnSpc>
              <a:buNone/>
            </a:pPr>
            <a:r>
              <a:rPr lang="en-US" altLang="zh-TW" sz="3600" dirty="0">
                <a:ea typeface="新細明體" charset="-120"/>
              </a:rPr>
              <a:t>New line			</a:t>
            </a:r>
            <a:r>
              <a:rPr lang="en-US" altLang="zh-TW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</a:t>
            </a:r>
            <a:endParaRPr lang="en-US" altLang="zh-TW" sz="3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lvl="3">
              <a:lnSpc>
                <a:spcPts val="2400"/>
              </a:lnSpc>
              <a:buNone/>
            </a:pPr>
            <a:r>
              <a:rPr lang="en-US" altLang="zh-TW" sz="3600" dirty="0">
                <a:ea typeface="新細明體" charset="-120"/>
              </a:rPr>
              <a:t>Horizontal tab	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\t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BC525-BD40-4A6A-AA6F-10DF76166B7A}" type="slidenum">
              <a:rPr lang="en-US" altLang="zh-TW"/>
              <a:pPr/>
              <a:t>14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Escape Sequences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string may contain any number of escape sequences: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("Item\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tUnit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tPurchase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\n\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tPrice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sz="20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tDate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\n");</a:t>
            </a:r>
          </a:p>
          <a:p>
            <a:r>
              <a:rPr lang="en-US" altLang="zh-TW" dirty="0">
                <a:ea typeface="新細明體" charset="-120"/>
              </a:rPr>
              <a:t>Executing this statement prints a two-line heading: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Item    Unit    Purchase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Price   Date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5C86-5568-4EEB-BCD7-6CE2A4F146D8}" type="slidenum">
              <a:rPr lang="en-US" altLang="zh-TW"/>
              <a:pPr/>
              <a:t>15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Escape Sequences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Another common escape sequence is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\"</a:t>
            </a:r>
            <a:r>
              <a:rPr lang="en-US" altLang="zh-TW" dirty="0">
                <a:ea typeface="新細明體" charset="-120"/>
              </a:rPr>
              <a:t>, which represents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dirty="0">
                <a:ea typeface="新細明體" charset="-120"/>
              </a:rPr>
              <a:t> character: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("\"Hello!\"");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prints "Hello!" */</a:t>
            </a:r>
          </a:p>
          <a:p>
            <a:r>
              <a:rPr lang="en-US" altLang="zh-TW" dirty="0">
                <a:ea typeface="新細明體" charset="-120"/>
              </a:rPr>
              <a:t>To print a single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dirty="0">
                <a:ea typeface="新細明體" charset="-120"/>
              </a:rPr>
              <a:t> character, put two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\</a:t>
            </a:r>
            <a:r>
              <a:rPr lang="en-US" altLang="zh-TW" dirty="0">
                <a:ea typeface="新細明體" charset="-120"/>
              </a:rPr>
              <a:t> characters in the string: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("\\");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/* prints one \ character */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A71F-0319-4D2D-9A0E-6E8B881F3A33}" type="slidenum">
              <a:rPr lang="en-US" altLang="zh-TW"/>
              <a:pPr/>
              <a:t>16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Sequences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7533" y="1825625"/>
            <a:ext cx="501693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6957-DF3B-4D00-9D2B-D8401F504E45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501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reads input according to a particular format.</a:t>
            </a:r>
          </a:p>
          <a:p>
            <a:r>
              <a:rPr lang="en-US" altLang="zh-TW">
                <a:ea typeface="新細明體" charset="-120"/>
              </a:rPr>
              <a:t>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format string may contain both ordinary characters and conversion specifications.</a:t>
            </a:r>
          </a:p>
          <a:p>
            <a:r>
              <a:rPr lang="en-US" altLang="zh-TW">
                <a:ea typeface="新細明體" charset="-120"/>
              </a:rPr>
              <a:t>The conversions allowed with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are essentially the same as those used with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.</a:t>
            </a:r>
          </a:p>
          <a:p>
            <a:endParaRPr lang="en-US" altLang="zh-TW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4A62-C950-4F63-9C28-C869EA7DBEF6}" type="slidenum">
              <a:rPr lang="en-US" altLang="zh-TW"/>
              <a:pPr/>
              <a:t>18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In many cases, a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format string will contain only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float x, y;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d%d%f%f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", 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&amp;j, &amp;x, &amp;y);</a:t>
            </a:r>
          </a:p>
          <a:p>
            <a:r>
              <a:rPr lang="en-US" altLang="zh-TW" dirty="0">
                <a:ea typeface="新細明體" charset="-120"/>
              </a:rPr>
              <a:t>Sample input: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1 -20 .3 -4.0e3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54AF-706D-45EB-903A-728C99A2447E}" type="slidenum">
              <a:rPr lang="en-US" altLang="zh-TW"/>
              <a:pPr/>
              <a:t>19</a:t>
            </a:fld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1" y="3886201"/>
            <a:ext cx="3392275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TW" sz="3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3200" dirty="0">
                <a:ea typeface="新細明體" charset="-120"/>
              </a:rPr>
              <a:t> will assign </a:t>
            </a:r>
          </a:p>
          <a:p>
            <a:pPr>
              <a:buFontTx/>
              <a:buNone/>
            </a:pPr>
            <a:r>
              <a:rPr lang="en-US" altLang="zh-TW" sz="3200" dirty="0">
                <a:ea typeface="新細明體" charset="-120"/>
              </a:rPr>
              <a:t>1 to </a:t>
            </a:r>
            <a:r>
              <a:rPr lang="en-US" altLang="zh-TW" sz="3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endParaRPr lang="en-US" altLang="zh-TW" sz="3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3200" dirty="0">
                <a:ea typeface="新細明體" charset="-120"/>
              </a:rPr>
              <a:t>–20 to  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j </a:t>
            </a:r>
          </a:p>
          <a:p>
            <a:pPr>
              <a:buFontTx/>
              <a:buNone/>
            </a:pPr>
            <a:r>
              <a:rPr lang="en-US" altLang="zh-TW" sz="3200" dirty="0">
                <a:ea typeface="新細明體" charset="-120"/>
              </a:rPr>
              <a:t>0.3 to  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</a:p>
          <a:p>
            <a:pPr>
              <a:buFontTx/>
              <a:buNone/>
            </a:pPr>
            <a:r>
              <a:rPr lang="en-US" altLang="zh-TW" sz="3200" dirty="0">
                <a:ea typeface="新細明體" charset="-120"/>
              </a:rPr>
              <a:t>–4000.0 to </a:t>
            </a: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y</a:t>
            </a:r>
            <a:endParaRPr lang="en-US" altLang="zh-TW" sz="32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Function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The </a:t>
            </a:r>
            <a:r>
              <a:rPr lang="en-US" altLang="zh-TW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600" dirty="0">
                <a:ea typeface="新細明體" charset="-120"/>
              </a:rPr>
              <a:t> 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	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b="1" i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string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i="1" dirty="0">
                <a:ea typeface="新細明體" charset="-120"/>
                <a:cs typeface="Courier New" pitchFamily="49" charset="0"/>
              </a:rPr>
              <a:t>expr</a:t>
            </a:r>
            <a:r>
              <a:rPr lang="en-US" altLang="zh-TW" sz="2200" dirty="0"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i="1" dirty="0">
                <a:ea typeface="新細明體" charset="-120"/>
                <a:cs typeface="Courier New" pitchFamily="49" charset="0"/>
              </a:rPr>
              <a:t>expr</a:t>
            </a:r>
            <a:r>
              <a:rPr lang="en-US" altLang="zh-TW" sz="2200" dirty="0"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…);</a:t>
            </a:r>
            <a:endParaRPr lang="en-US" altLang="zh-TW" sz="2200" dirty="0">
              <a:ea typeface="新細明體" charset="-120"/>
            </a:endParaRPr>
          </a:p>
          <a:p>
            <a:r>
              <a:rPr lang="en-US" altLang="zh-TW" sz="2600" dirty="0">
                <a:ea typeface="新細明體" charset="-120"/>
              </a:rPr>
              <a:t>The format </a:t>
            </a:r>
            <a:r>
              <a:rPr lang="en-US" altLang="zh-TW" b="1" i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string</a:t>
            </a:r>
            <a:r>
              <a:rPr lang="en-US" altLang="zh-TW" sz="2600" dirty="0">
                <a:ea typeface="新細明體" charset="-120"/>
              </a:rPr>
              <a:t> may contain </a:t>
            </a: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both</a:t>
            </a:r>
            <a:r>
              <a:rPr lang="en-US" altLang="zh-TW" sz="2600" dirty="0">
                <a:ea typeface="新細明體" charset="-120"/>
              </a:rPr>
              <a:t>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ordinary</a:t>
            </a:r>
            <a:r>
              <a:rPr lang="en-US" altLang="zh-TW" sz="2600" dirty="0">
                <a:ea typeface="新細明體" charset="-120"/>
              </a:rPr>
              <a:t>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characters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conversion specifications</a:t>
            </a:r>
            <a:r>
              <a:rPr lang="en-US" altLang="zh-TW" sz="2600" b="1" i="1" dirty="0">
                <a:ea typeface="新細明體" charset="-120"/>
              </a:rPr>
              <a:t>, </a:t>
            </a:r>
            <a:r>
              <a:rPr lang="en-US" altLang="zh-TW" sz="2600" dirty="0">
                <a:ea typeface="新細明體" charset="-120"/>
              </a:rPr>
              <a:t>which begin with the </a:t>
            </a:r>
            <a:r>
              <a:rPr lang="en-US" altLang="zh-TW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sz="2600" dirty="0">
                <a:ea typeface="新細明體" charset="-120"/>
              </a:rPr>
              <a:t> character.</a:t>
            </a:r>
          </a:p>
          <a:p>
            <a:r>
              <a:rPr lang="en-US" altLang="zh-TW" sz="2600" dirty="0">
                <a:ea typeface="新細明體" charset="-120"/>
              </a:rPr>
              <a:t>A conversion specification is a placeholder representing a value to be filled in during printing.</a:t>
            </a:r>
          </a:p>
          <a:p>
            <a:pPr lvl="1"/>
            <a:r>
              <a:rPr lang="en-US" altLang="zh-TW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sz="2200" dirty="0">
                <a:ea typeface="新細明體" charset="-120"/>
              </a:rPr>
              <a:t> is used for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ea typeface="新細明體" charset="-120"/>
              </a:rPr>
              <a:t> values</a:t>
            </a:r>
          </a:p>
          <a:p>
            <a:pPr lvl="1"/>
            <a:r>
              <a:rPr lang="en-US" altLang="zh-TW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sz="2200" dirty="0">
                <a:ea typeface="新細明體" charset="-120"/>
              </a:rPr>
              <a:t> is used for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ea typeface="新細明體" charset="-120"/>
              </a:rPr>
              <a:t> values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BFF6-7BD2-4F01-89C0-6F11E991F6E0}" type="slidenum">
              <a:rPr lang="en-US" altLang="zh-TW"/>
              <a:pPr/>
              <a:t>2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using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, the programmer must check that the number of conversion specifications matches the number of input variables and that each conversion is appropriate for the corresponding variable.</a:t>
            </a:r>
          </a:p>
          <a:p>
            <a:r>
              <a:rPr lang="en-US" altLang="zh-TW" dirty="0">
                <a:ea typeface="新細明體" charset="-120"/>
              </a:rPr>
              <a:t>Another trap involves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symbol, which normally precedes each variable in a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call.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is usually (but not always) required, and it’s the programmer’s responsibility to remember to use it.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B5EE-7CF8-4448-A893-1156D99A2D24}" type="slidenum">
              <a:rPr lang="en-US" altLang="zh-TW"/>
              <a:pPr/>
              <a:t>20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Works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tries to match groups of input characters with conversion specifications in the format string.</a:t>
            </a:r>
          </a:p>
          <a:p>
            <a:r>
              <a:rPr lang="en-US" altLang="zh-TW" dirty="0">
                <a:ea typeface="新細明體" charset="-120"/>
              </a:rPr>
              <a:t>For each conversion specification,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tries to locate an item of the appropriate type in the input data,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skipping blank space if necessary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then reads the item,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stopping</a:t>
            </a:r>
            <a:r>
              <a:rPr lang="en-US" altLang="zh-TW" dirty="0">
                <a:ea typeface="新細明體" charset="-120"/>
              </a:rPr>
              <a:t> when it reaches a character that can’t belong to the item.</a:t>
            </a:r>
          </a:p>
          <a:p>
            <a:pPr lvl="1"/>
            <a:r>
              <a:rPr lang="en-US" altLang="zh-TW" dirty="0">
                <a:ea typeface="新細明體" charset="-120"/>
              </a:rPr>
              <a:t>If the item was read successfully,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continues processing the rest of the format string.</a:t>
            </a:r>
          </a:p>
          <a:p>
            <a:pPr lvl="1"/>
            <a:r>
              <a:rPr lang="en-US" altLang="zh-TW" dirty="0">
                <a:ea typeface="新細明體" charset="-120"/>
              </a:rPr>
              <a:t>If not,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returns immediately.</a:t>
            </a:r>
          </a:p>
          <a:p>
            <a:pPr>
              <a:buFontTx/>
              <a:buNone/>
            </a:pPr>
            <a:endParaRPr lang="en-US" altLang="zh-TW" sz="2000" dirty="0">
              <a:ea typeface="新細明體" charset="-120"/>
            </a:endParaRPr>
          </a:p>
          <a:p>
            <a:endParaRPr lang="en-US" altLang="zh-TW" sz="2000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1F2E-BF21-4A6D-BBE8-903C9C778B2F}" type="slidenum">
              <a:rPr lang="en-US" altLang="zh-TW"/>
              <a:pPr/>
              <a:t>21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3600" y="381000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How </a:t>
            </a: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Works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924800" cy="4800600"/>
          </a:xfrm>
        </p:spPr>
        <p:txBody>
          <a:bodyPr>
            <a:normAutofit fontScale="92500"/>
          </a:bodyPr>
          <a:lstStyle/>
          <a:p>
            <a:r>
              <a:rPr lang="en-US" altLang="zh-TW" sz="2300" dirty="0">
                <a:ea typeface="新細明體" charset="-120"/>
              </a:rPr>
              <a:t>As it searches for a number, 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300" dirty="0">
                <a:ea typeface="新細明體" charset="-120"/>
              </a:rPr>
              <a:t> </a:t>
            </a:r>
            <a:r>
              <a:rPr lang="en-US" altLang="zh-TW" sz="2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ignores</a:t>
            </a:r>
            <a:r>
              <a:rPr lang="en-US" altLang="zh-TW" sz="2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300" b="1" i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white-space characters</a:t>
            </a:r>
            <a:r>
              <a:rPr lang="en-US" altLang="zh-TW" sz="2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</a:p>
          <a:p>
            <a:pPr lvl="1"/>
            <a:r>
              <a:rPr lang="en-US" altLang="zh-TW" sz="2000" b="1" i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white-space characters: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space</a:t>
            </a:r>
            <a:r>
              <a:rPr lang="en-US" altLang="zh-TW" sz="2100" dirty="0">
                <a:ea typeface="新細明體" charset="-120"/>
              </a:rPr>
              <a:t>,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horizontal</a:t>
            </a:r>
            <a:r>
              <a:rPr lang="en-US" altLang="zh-TW" sz="2100" dirty="0">
                <a:ea typeface="新細明體" charset="-120"/>
              </a:rPr>
              <a:t> and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vertical</a:t>
            </a:r>
            <a:r>
              <a:rPr lang="en-US" altLang="zh-TW" sz="2100" dirty="0">
                <a:ea typeface="新細明體" charset="-120"/>
              </a:rPr>
              <a:t>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tab</a:t>
            </a:r>
            <a:r>
              <a:rPr lang="en-US" altLang="zh-TW" sz="2100" dirty="0">
                <a:ea typeface="新細明體" charset="-120"/>
              </a:rPr>
              <a:t>,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form-feed</a:t>
            </a:r>
            <a:r>
              <a:rPr lang="en-US" altLang="zh-TW" sz="2100" dirty="0">
                <a:ea typeface="新細明體" charset="-120"/>
              </a:rPr>
              <a:t>, and </a:t>
            </a:r>
            <a:r>
              <a:rPr lang="en-US" altLang="zh-TW" sz="21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new-line</a:t>
            </a:r>
          </a:p>
          <a:p>
            <a:r>
              <a:rPr lang="en-US" altLang="zh-TW" sz="2300" dirty="0">
                <a:ea typeface="新細明體" charset="-120"/>
              </a:rPr>
              <a:t>A call of 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300" dirty="0">
                <a:ea typeface="新細明體" charset="-120"/>
              </a:rPr>
              <a:t> that reads four numbers: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("%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d%d%f%f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", &amp;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, &amp;j, &amp;x, &amp;y);</a:t>
            </a:r>
          </a:p>
          <a:p>
            <a:r>
              <a:rPr lang="en-US" altLang="zh-TW" sz="2300" dirty="0">
                <a:ea typeface="新細明體" charset="-120"/>
              </a:rPr>
              <a:t>The numbers can be on one line or spread over several lines: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   1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-20   .3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   -4.0e3</a:t>
            </a:r>
          </a:p>
          <a:p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300" dirty="0">
                <a:ea typeface="新細明體" charset="-120"/>
              </a:rPr>
              <a:t> sees a stream of characters (</a:t>
            </a:r>
            <a:r>
              <a:rPr lang="en-US" altLang="zh-TW" sz="23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¤</a:t>
            </a:r>
            <a:r>
              <a:rPr lang="en-US" altLang="zh-TW" sz="2300" dirty="0">
                <a:ea typeface="新細明體" charset="-120"/>
              </a:rPr>
              <a:t> represents new-line):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••1</a:t>
            </a:r>
            <a:r>
              <a:rPr lang="en-US" altLang="zh-TW" sz="23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¤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-20•••.3</a:t>
            </a:r>
            <a:r>
              <a:rPr lang="en-US" altLang="zh-TW" sz="23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¤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•••-4.0e3</a:t>
            </a:r>
            <a:r>
              <a:rPr lang="en-US" altLang="zh-TW" sz="23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¤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ss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</a:t>
            </a:r>
            <a:r>
              <a:rPr lang="en-US" altLang="zh-TW" sz="1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rrr</a:t>
            </a:r>
            <a:r>
              <a:rPr lang="en-US" altLang="zh-TW" sz="1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sss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rr</a:t>
            </a:r>
            <a:r>
              <a:rPr lang="en-US" altLang="zh-TW" sz="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9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ssss</a:t>
            </a:r>
            <a:r>
              <a:rPr lang="en-US" altLang="zh-TW" sz="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rrrrrr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900" dirty="0">
                <a:ea typeface="新細明體" charset="-120"/>
              </a:rPr>
              <a:t>(</a:t>
            </a:r>
            <a:r>
              <a:rPr lang="en-US" altLang="zh-TW" sz="1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</a:t>
            </a:r>
            <a:r>
              <a:rPr lang="en-US" altLang="zh-TW" sz="1900" dirty="0">
                <a:ea typeface="新細明體" charset="-120"/>
              </a:rPr>
              <a:t> = skipped; </a:t>
            </a:r>
            <a:r>
              <a:rPr lang="en-US" altLang="zh-TW" sz="1900" dirty="0">
                <a:latin typeface="Courier New" pitchFamily="49" charset="0"/>
                <a:ea typeface="新細明體" charset="-120"/>
                <a:cs typeface="Courier New" pitchFamily="49" charset="0"/>
              </a:rPr>
              <a:t>r</a:t>
            </a:r>
            <a:r>
              <a:rPr lang="en-US" altLang="zh-TW" sz="1900" dirty="0">
                <a:ea typeface="新細明體" charset="-120"/>
              </a:rPr>
              <a:t> = read)</a:t>
            </a:r>
          </a:p>
          <a:p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300" dirty="0">
                <a:ea typeface="新細明體" charset="-120"/>
              </a:rPr>
              <a:t> “peeks” at the final new-line </a:t>
            </a:r>
            <a:r>
              <a:rPr lang="en-US" altLang="zh-TW" b="1" u="sng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without</a:t>
            </a:r>
            <a:r>
              <a:rPr lang="en-US" altLang="zh-TW" sz="2300" dirty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2300" dirty="0">
                <a:ea typeface="新細明體" charset="-120"/>
              </a:rPr>
              <a:t>reading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A531-EA18-4EB1-982D-604672B29078}" type="slidenum">
              <a:rPr lang="en-US" altLang="zh-TW"/>
              <a:pPr/>
              <a:t>22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asked to read an 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 first searches for a digit, a plus sign, or a minus sign; it then reads digits until it reaches a </a:t>
            </a:r>
            <a:r>
              <a:rPr lang="en-US" dirty="0" err="1"/>
              <a:t>nondigit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When asked to read a floating-point number,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 looks for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ea typeface="+mn-ea"/>
                <a:cs typeface="+mn-cs"/>
              </a:rPr>
              <a:t>a plus or minus sign (optional), followed by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ea typeface="+mn-ea"/>
                <a:cs typeface="+mn-cs"/>
              </a:rPr>
              <a:t>digits (possibly containing a decimal point), followed by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>
                <a:ea typeface="+mn-ea"/>
                <a:cs typeface="+mn-cs"/>
              </a:rPr>
              <a:t>an exponent (optional). An exponent consists of the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en-US" dirty="0">
                <a:ea typeface="+mn-ea"/>
                <a:cs typeface="+mn-cs"/>
              </a:rPr>
              <a:t> (or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en-US" dirty="0">
                <a:ea typeface="+mn-ea"/>
                <a:cs typeface="+mn-cs"/>
              </a:rPr>
              <a:t>), an optional sign, and one or more digits.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%g</a:t>
            </a:r>
            <a:r>
              <a:rPr lang="en-US" dirty="0"/>
              <a:t> are interchangeable when used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712B-9D5C-4FD6-B0CC-08912E5FC092}" type="slidenum">
              <a:rPr lang="en-US" altLang="zh-TW"/>
              <a:pPr/>
              <a:t>23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Works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encounters </a:t>
            </a:r>
          </a:p>
          <a:p>
            <a:pPr lvl="1"/>
            <a:r>
              <a:rPr lang="en-US" altLang="zh-TW" dirty="0">
                <a:ea typeface="新細明體" charset="-120"/>
              </a:rPr>
              <a:t>a character that can’t be part of the current item, </a:t>
            </a:r>
          </a:p>
          <a:p>
            <a:pPr lvl="1"/>
            <a:r>
              <a:rPr lang="en-US" altLang="zh-TW" dirty="0">
                <a:ea typeface="新細明體" charset="-120"/>
              </a:rPr>
              <a:t>the character is “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put back</a:t>
            </a:r>
            <a:r>
              <a:rPr lang="en-US" altLang="zh-TW" dirty="0">
                <a:ea typeface="新細明體" charset="-120"/>
              </a:rPr>
              <a:t>” to be read again during the scanning of the next input item or during the next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37ED-9B67-4235-82DF-1F31F382B406}" type="slidenum">
              <a:rPr lang="en-US" altLang="zh-TW"/>
              <a:pPr/>
              <a:t>24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Works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Sample input: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1-20.3-4.0e3¤</a:t>
            </a:r>
          </a:p>
          <a:p>
            <a:r>
              <a:rPr lang="en-US" altLang="zh-TW" dirty="0">
                <a:ea typeface="新細明體" charset="-120"/>
              </a:rPr>
              <a:t>The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is the same as before: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</a:t>
            </a:r>
            <a:r>
              <a:rPr lang="en-US" altLang="zh-TW" sz="2400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d%d%f%f</a:t>
            </a:r>
            <a:r>
              <a:rPr lang="en-US" altLang="zh-TW" sz="2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", &amp;</a:t>
            </a:r>
            <a:r>
              <a:rPr lang="en-US" altLang="zh-TW" sz="2400" b="1" dirty="0" err="1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&amp;j, &amp;x, &amp;y);</a:t>
            </a:r>
          </a:p>
          <a:p>
            <a:r>
              <a:rPr lang="en-US" altLang="zh-TW" dirty="0">
                <a:ea typeface="新細明體" charset="-120"/>
              </a:rPr>
              <a:t>Here’s how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would process the new input: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dirty="0">
                <a:ea typeface="新細明體" charset="-120"/>
              </a:rPr>
              <a:t>. Stores 1 into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puts</a:t>
            </a:r>
            <a:r>
              <a:rPr lang="en-US" altLang="zh-TW" dirty="0">
                <a:ea typeface="新細明體" charset="-120"/>
              </a:rPr>
              <a:t>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 character back.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%d</a:t>
            </a:r>
            <a:r>
              <a:rPr lang="en-US" altLang="zh-TW" dirty="0">
                <a:ea typeface="新細明體" charset="-120"/>
              </a:rPr>
              <a:t>. Stores –20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puts</a:t>
            </a:r>
            <a:r>
              <a:rPr lang="en-US" altLang="zh-TW" dirty="0">
                <a:ea typeface="新細明體" charset="-120"/>
              </a:rPr>
              <a:t>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.</a:t>
            </a:r>
            <a:r>
              <a:rPr lang="en-US" altLang="zh-TW" dirty="0">
                <a:ea typeface="新細明體" charset="-120"/>
              </a:rPr>
              <a:t> character back.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ea typeface="新細明體" charset="-120"/>
              </a:rPr>
              <a:t>. Stores 0.3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puts</a:t>
            </a:r>
            <a:r>
              <a:rPr lang="en-US" altLang="zh-TW" dirty="0">
                <a:ea typeface="新細明體" charset="-120"/>
              </a:rPr>
              <a:t>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charset="-120"/>
              </a:rPr>
              <a:t> character back. 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%f</a:t>
            </a:r>
            <a:r>
              <a:rPr lang="en-US" altLang="zh-TW" dirty="0">
                <a:ea typeface="新細明體" charset="-120"/>
              </a:rPr>
              <a:t>. Stores –4.0 × 10</a:t>
            </a:r>
            <a:r>
              <a:rPr lang="en-US" altLang="zh-TW" baseline="30000" dirty="0">
                <a:ea typeface="新細明體" charset="-120"/>
              </a:rPr>
              <a:t>3</a:t>
            </a:r>
            <a:r>
              <a:rPr lang="en-US" altLang="zh-TW" dirty="0">
                <a:ea typeface="新細明體" charset="-120"/>
              </a:rPr>
              <a:t> into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y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puts</a:t>
            </a:r>
            <a:r>
              <a:rPr lang="en-US" altLang="zh-TW" dirty="0">
                <a:ea typeface="新細明體" charset="-120"/>
              </a:rPr>
              <a:t> the new-line character back.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6EA-E9DD-45FC-A776-A2D5A02EAB78}" type="slidenum">
              <a:rPr lang="en-US" altLang="zh-TW"/>
              <a:pPr/>
              <a:t>25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8915400" cy="89611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Ordinary Characters in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When it encounters one or more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white-space</a:t>
            </a:r>
            <a:r>
              <a:rPr lang="en-US" dirty="0"/>
              <a:t> characters in a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format string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 reads white-space characters from the input until it reaches a non-white-space character (which is “put back”).</a:t>
            </a:r>
          </a:p>
          <a:p>
            <a:pPr>
              <a:defRPr/>
            </a:pPr>
            <a:r>
              <a:rPr lang="en-US" dirty="0"/>
              <a:t>When it encounters a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-white-space</a:t>
            </a:r>
            <a:r>
              <a:rPr lang="en-US" dirty="0"/>
              <a:t> character in a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format string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 compares it with the next input character.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they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n-ea"/>
                <a:cs typeface="+mn-cs"/>
              </a:rPr>
              <a:t>match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ea typeface="+mn-ea"/>
                <a:cs typeface="+mn-cs"/>
              </a:rPr>
              <a:t> discards the input character and continues processing the format string.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they 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+mn-ea"/>
                <a:cs typeface="+mn-cs"/>
              </a:rPr>
              <a:t>don’t match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ea typeface="+mn-ea"/>
                <a:cs typeface="+mn-cs"/>
              </a:rPr>
              <a:t> puts the offending character back into the input, then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n-ea"/>
                <a:cs typeface="+mn-cs"/>
              </a:rPr>
              <a:t>aborts</a:t>
            </a:r>
            <a:r>
              <a:rPr lang="en-US" dirty="0">
                <a:ea typeface="+mn-ea"/>
                <a:cs typeface="+mn-cs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877C-0ADD-4B69-89BA-FCF99BF78E3E}" type="slidenum">
              <a:rPr lang="en-US" altLang="zh-TW"/>
              <a:pPr/>
              <a:t>26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8915400" cy="896112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Ordinary Characters in Format Strings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Examples:</a:t>
            </a:r>
          </a:p>
          <a:p>
            <a:pPr lvl="1"/>
            <a:r>
              <a:rPr lang="en-US" altLang="zh-TW" dirty="0">
                <a:ea typeface="新細明體" charset="-120"/>
              </a:rPr>
              <a:t>If the format string is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"%d/%d"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and the input is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•5/•96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  <a:cs typeface="Courier New" pitchFamily="49" charset="0"/>
              </a:rPr>
              <a:t>succeeds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If the input is </a:t>
            </a:r>
            <a:r>
              <a:rPr lang="en-US" altLang="zh-TW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•5•/•96</a:t>
            </a:r>
            <a:r>
              <a:rPr lang="en-US" altLang="zh-TW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ea typeface="新細明體" charset="-120"/>
                <a:cs typeface="Courier New" pitchFamily="49" charset="0"/>
              </a:rPr>
              <a:t> 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ea typeface="新細明體" charset="-120"/>
              </a:rPr>
              <a:t>fails</a:t>
            </a:r>
            <a:r>
              <a:rPr lang="en-US" altLang="zh-TW" dirty="0">
                <a:ea typeface="新細明體" charset="-120"/>
              </a:rPr>
              <a:t>, because the </a:t>
            </a:r>
            <a:r>
              <a:rPr lang="en-US" altLang="zh-TW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dirty="0">
                <a:ea typeface="新細明體" charset="-120"/>
              </a:rPr>
              <a:t> in the format string doesn’t match the space in the input.</a:t>
            </a:r>
          </a:p>
          <a:p>
            <a:r>
              <a:rPr lang="en-US" altLang="zh-TW" dirty="0">
                <a:ea typeface="新細明體" charset="-120"/>
              </a:rPr>
              <a:t>To allow spaces after the first number, use the format string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"%d /%d"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2B1C-E221-403E-A753-644A11BC2497}" type="slidenum">
              <a:rPr lang="en-US" altLang="zh-TW"/>
              <a:pPr/>
              <a:t>27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it-IT" altLang="zh-TW" dirty="0"/>
              <a:t>scanf("%d", &amp;a);</a:t>
            </a:r>
          </a:p>
          <a:p>
            <a:pPr marL="514350" indent="-514350">
              <a:buFont typeface="+mj-lt"/>
              <a:buAutoNum type="arabicParenR"/>
            </a:pPr>
            <a:r>
              <a:rPr lang="it-IT" altLang="zh-TW" dirty="0"/>
              <a:t>scanf("%d", &amp;b);</a:t>
            </a:r>
          </a:p>
          <a:p>
            <a:pPr lvl="1"/>
            <a:r>
              <a:rPr lang="en-US" altLang="zh-TW" dirty="0"/>
              <a:t>will read two integers that are entered on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en-US" altLang="zh-TW" dirty="0"/>
              <a:t> lines (second %d will consume the newline left over by the first) or </a:t>
            </a:r>
          </a:p>
          <a:p>
            <a:pPr lvl="1"/>
            <a:r>
              <a:rPr lang="en-US" altLang="zh-TW" dirty="0"/>
              <a:t>on the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dirty="0"/>
              <a:t> line, separated by spaces or tabs (second %d will consume the spaces or tabs).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6957-DF3B-4D00-9D2B-D8401F504E45}" type="slidenum">
              <a:rPr lang="en-US" altLang="zh-TW" smtClean="0"/>
              <a:pPr/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995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scanf</a:t>
            </a:r>
            <a:r>
              <a:rPr lang="en-US" altLang="zh-TW" dirty="0"/>
              <a:t>("%d", &amp;a);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scanf</a:t>
            </a:r>
            <a:r>
              <a:rPr lang="en-US" altLang="zh-TW" dirty="0"/>
              <a:t>("%c", &amp;c); </a:t>
            </a:r>
          </a:p>
          <a:p>
            <a:pPr marL="0" indent="0">
              <a:buNone/>
            </a:pPr>
            <a:r>
              <a:rPr lang="en-US" altLang="zh-TW" dirty="0"/>
              <a:t>vs.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scanf</a:t>
            </a:r>
            <a:r>
              <a:rPr lang="en-US" altLang="zh-TW" dirty="0"/>
              <a:t>("%d", &amp;a);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err="1"/>
              <a:t>scanf</a:t>
            </a:r>
            <a:r>
              <a:rPr lang="en-US" altLang="zh-TW" dirty="0"/>
              <a:t>(" %c", &amp;c); // ignore the </a:t>
            </a:r>
            <a:r>
              <a:rPr lang="en-US" altLang="zh-TW" dirty="0" err="1"/>
              <a:t>endline</a:t>
            </a:r>
            <a:r>
              <a:rPr lang="en-US" altLang="zh-TW" dirty="0"/>
              <a:t> after %d, then read a char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6957-DF3B-4D00-9D2B-D8401F504E45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7924800" y="1066800"/>
            <a:ext cx="22098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/>
              <a:t>123(</a:t>
            </a:r>
            <a:r>
              <a:rPr lang="zh-TW" altLang="en-US" dirty="0"/>
              <a:t>按</a:t>
            </a:r>
            <a:r>
              <a:rPr lang="en-US" altLang="zh-TW" dirty="0"/>
              <a:t>enter)</a:t>
            </a:r>
            <a:endParaRPr lang="pt-BR" altLang="zh-TW" dirty="0"/>
          </a:p>
          <a:p>
            <a:r>
              <a:rPr lang="pt-BR" altLang="zh-TW" dirty="0"/>
              <a:t>a=123, c=</a:t>
            </a:r>
          </a:p>
          <a:p>
            <a:endParaRPr lang="pt-BR" altLang="zh-TW" dirty="0"/>
          </a:p>
          <a:p>
            <a:r>
              <a:rPr lang="pt-BR" altLang="zh-TW" dirty="0"/>
              <a:t>123(</a:t>
            </a:r>
            <a:r>
              <a:rPr lang="zh-TW" altLang="en-US" dirty="0"/>
              <a:t>按</a:t>
            </a:r>
            <a:r>
              <a:rPr lang="en-US" altLang="zh-TW" dirty="0"/>
              <a:t>enter)</a:t>
            </a:r>
            <a:endParaRPr lang="pt-BR" altLang="zh-TW" dirty="0"/>
          </a:p>
          <a:p>
            <a:r>
              <a:rPr lang="pt-BR" altLang="zh-TW" dirty="0"/>
              <a:t>4(</a:t>
            </a:r>
            <a:r>
              <a:rPr lang="zh-TW" altLang="en-US" dirty="0"/>
              <a:t>按</a:t>
            </a:r>
            <a:r>
              <a:rPr lang="en-US" altLang="zh-TW" dirty="0"/>
              <a:t>enter)</a:t>
            </a:r>
            <a:endParaRPr lang="pt-BR" altLang="zh-TW" dirty="0"/>
          </a:p>
          <a:p>
            <a:r>
              <a:rPr lang="pt-BR" altLang="zh-TW" dirty="0"/>
              <a:t>a=123, c=4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038211" y="91230"/>
            <a:ext cx="171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Testing samples: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01711" y="1752600"/>
            <a:ext cx="533400" cy="1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701711" y="2754070"/>
            <a:ext cx="533400" cy="1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55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ea typeface="新細明體" charset="-120"/>
              </a:rPr>
              <a:t>Ordinary characters in a format string are printed as they appear in the string; conversion specifications are replaced.</a:t>
            </a:r>
          </a:p>
          <a:p>
            <a:r>
              <a:rPr lang="en-US" altLang="zh-TW" sz="2400" dirty="0">
                <a:ea typeface="新細明體" charset="-120"/>
              </a:rPr>
              <a:t>Example: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j;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float x, y;</a:t>
            </a:r>
          </a:p>
          <a:p>
            <a:pPr marL="342900" indent="-342900">
              <a:lnSpc>
                <a:spcPct val="4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10;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j = 20;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x = 43.2892f;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y = 5527.0f;</a:t>
            </a:r>
          </a:p>
          <a:p>
            <a:pPr marL="342900" indent="-342900">
              <a:lnSpc>
                <a:spcPct val="4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7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7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17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17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7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%d, j = %d, x = %f, y = %f\n", </a:t>
            </a:r>
            <a:r>
              <a:rPr lang="en-US" altLang="zh-TW" sz="17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7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j, x, y);</a:t>
            </a:r>
          </a:p>
          <a:p>
            <a:r>
              <a:rPr lang="en-US" altLang="zh-TW" sz="2400" dirty="0">
                <a:ea typeface="新細明體" charset="-120"/>
              </a:rPr>
              <a:t>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17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17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1700" dirty="0">
                <a:latin typeface="Courier New" pitchFamily="49" charset="0"/>
                <a:ea typeface="新細明體" charset="-120"/>
                <a:cs typeface="Courier New" pitchFamily="49" charset="0"/>
              </a:rPr>
              <a:t> = 10, j = 20, x = 43.289200, y = 5527.000000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9218-E661-4686-A74A-3F0DBD9B1F06}" type="slidenum">
              <a:rPr lang="en-US" altLang="zh-TW"/>
              <a:pPr/>
              <a:t>3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Confusing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with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Although calls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may appear similar, there are significant differences between the two.</a:t>
            </a:r>
          </a:p>
          <a:p>
            <a:r>
              <a:rPr lang="en-US" altLang="zh-TW">
                <a:ea typeface="新細明體" charset="-120"/>
              </a:rPr>
              <a:t>One common mistake is to put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>
                <a:ea typeface="新細明體" charset="-120"/>
              </a:rPr>
              <a:t> in front of variables in a call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printf("%d %d\n", &amp;i, &amp;j);  /*** WRONG ***/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076C-103C-4AC6-9B29-5E38BDD322B8}" type="slidenum">
              <a:rPr lang="en-US" altLang="zh-TW"/>
              <a:pPr/>
              <a:t>30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Confusing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with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Incorrectly assuming that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format strings should resemble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format strings is another common error.</a:t>
            </a:r>
          </a:p>
          <a:p>
            <a:r>
              <a:rPr lang="en-US" altLang="zh-TW" dirty="0">
                <a:ea typeface="新細明體" charset="-120"/>
              </a:rPr>
              <a:t>Consider the following call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,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%d", 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&amp;j);</a:t>
            </a:r>
          </a:p>
          <a:p>
            <a:pPr lvl="1"/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will first look for an integer in the input, which it stores in the variable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will then try to match a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comma</a:t>
            </a:r>
            <a:r>
              <a:rPr lang="en-US" altLang="zh-TW" dirty="0">
                <a:ea typeface="新細明體" charset="-120"/>
              </a:rPr>
              <a:t> with the next input character.</a:t>
            </a:r>
          </a:p>
          <a:p>
            <a:pPr lvl="1"/>
            <a:r>
              <a:rPr lang="en-US" altLang="zh-TW" dirty="0">
                <a:ea typeface="新細明體" charset="-120"/>
              </a:rPr>
              <a:t>If the next input character is a space, not a comma,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will terminate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without</a:t>
            </a:r>
            <a:r>
              <a:rPr lang="en-US" altLang="zh-TW" dirty="0">
                <a:ea typeface="新細明體" charset="-120"/>
              </a:rPr>
              <a:t> reading a value for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265-B46E-4A8C-8AB3-23894713333D}" type="slidenum">
              <a:rPr lang="en-US" altLang="zh-TW"/>
              <a:pPr/>
              <a:t>31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Confusing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with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Putting a new-line character at the end of 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format string is usually a bad idea.</a:t>
            </a:r>
          </a:p>
          <a:p>
            <a:r>
              <a:rPr lang="en-US" altLang="zh-TW">
                <a:ea typeface="新細明體" charset="-120"/>
              </a:rPr>
              <a:t>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, a new-line character in a format string is equivalent to a space; both cause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to advance to the next non-white-space character.</a:t>
            </a:r>
          </a:p>
          <a:p>
            <a:r>
              <a:rPr lang="en-US" altLang="zh-TW">
                <a:ea typeface="新細明體" charset="-120"/>
              </a:rPr>
              <a:t>If the format string is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"%d\n"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>
                <a:ea typeface="新細明體" charset="-120"/>
              </a:rPr>
              <a:t> will skip white space, read an integer, then skip to the next non-white-space character.</a:t>
            </a:r>
          </a:p>
          <a:p>
            <a:r>
              <a:rPr lang="en-US" altLang="zh-TW">
                <a:ea typeface="新細明體" charset="-120"/>
              </a:rPr>
              <a:t>A format string like this can cause an interactive program to “hang.”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63AF-B251-4561-AD1F-F0CF76DB30F2}" type="slidenum">
              <a:rPr lang="en-US" altLang="zh-TW"/>
              <a:pPr/>
              <a:t>32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219200" y="2590800"/>
            <a:ext cx="8001000" cy="1295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Program: Adding Fractions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105156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addfrac.c</a:t>
            </a:r>
            <a:r>
              <a:rPr lang="en-US" altLang="zh-TW" dirty="0">
                <a:ea typeface="新細明體" charset="-120"/>
              </a:rPr>
              <a:t> program prompts the user to enter two fractions and then displays their sum.</a:t>
            </a:r>
          </a:p>
          <a:p>
            <a:r>
              <a:rPr lang="en-US" altLang="zh-TW" dirty="0">
                <a:ea typeface="新細明體" charset="-120"/>
              </a:rPr>
              <a:t>Sample program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solidFill>
                  <a:schemeClr val="bg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Enter first fraction: </a:t>
            </a:r>
            <a:r>
              <a:rPr lang="en-US" altLang="zh-TW" sz="2400" u="sng" dirty="0">
                <a:solidFill>
                  <a:schemeClr val="bg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5/6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Enter second fraction: </a:t>
            </a:r>
            <a:r>
              <a:rPr lang="en-US" altLang="zh-TW" sz="2400" u="sng" dirty="0">
                <a:solidFill>
                  <a:schemeClr val="bg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3/4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chemeClr val="bg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The sum is 38/24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3417-E399-4F9F-A138-78968EF924DD}" type="slidenum">
              <a:rPr lang="en-US" altLang="zh-TW"/>
              <a:pPr/>
              <a:t>33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 Adds two fractions */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num1, denom1, num2, denom2,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result_num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 		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result_denom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endParaRPr lang="en-US" altLang="zh-TW" sz="24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first fraction: 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("%d/%d", &amp;num1, &amp;denom1);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("Enter second fraction: ");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("%d/%d", &amp;num2, &amp;denom2);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result_num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num1 * denom2 + num2 *denom1;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result_denom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denom1 * denom2;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("The sum is %d/%d\</a:t>
            </a:r>
            <a:r>
              <a:rPr lang="en-US" altLang="zh-TW" sz="24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n",result_num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 						</a:t>
            </a:r>
            <a:r>
              <a:rPr lang="en-US" altLang="zh-TW" sz="2400" dirty="0" err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result_denom</a:t>
            </a:r>
            <a:r>
              <a:rPr lang="en-US" altLang="zh-TW" sz="24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514350" indent="-514350">
              <a:buFont typeface="+mj-lt"/>
              <a:buAutoNum type="arabicParenR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A4AA5-6F6A-4A24-BDBA-DF50D8C7D63F}" type="slidenum">
              <a:rPr lang="en-US" altLang="zh-TW"/>
              <a:pPr/>
              <a:t>34</a:t>
            </a:fld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4400" y="228600"/>
            <a:ext cx="14253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addfrac.c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Compilers aren’t required to check that the number of conversion specifications in a format string matches the number of output items.</a:t>
            </a:r>
          </a:p>
          <a:p>
            <a:r>
              <a:rPr lang="en-US" altLang="zh-TW" dirty="0">
                <a:ea typeface="新細明體" charset="-120"/>
              </a:rPr>
              <a:t>Too many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 %d\n",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r>
              <a:rPr lang="en-US" altLang="zh-TW" dirty="0">
                <a:ea typeface="新細明體" charset="-120"/>
              </a:rPr>
              <a:t>Too few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("%d\n",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j);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8527-F277-4B0F-834D-C0275E94A44B}" type="slidenum">
              <a:rPr lang="en-US" altLang="zh-TW"/>
              <a:pPr/>
              <a:t>4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>
                <a:ea typeface="新細明體" charset="-120"/>
              </a:rPr>
              <a:t> Function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Compilers aren’t required to check that a conversion specification is appropriate.</a:t>
            </a:r>
          </a:p>
          <a:p>
            <a:r>
              <a:rPr lang="en-US" altLang="zh-TW" dirty="0">
                <a:ea typeface="新細明體" charset="-120"/>
              </a:rPr>
              <a:t>If the programmer uses an incorrect specification, the program will produce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meaningless</a:t>
            </a:r>
            <a:r>
              <a:rPr lang="en-US" altLang="zh-TW" dirty="0">
                <a:ea typeface="新細明體" charset="-120"/>
              </a:rPr>
              <a:t> output: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("%f %d\n",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x);  /*** WRONG ***/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D34E-B036-41CF-BE14-8E14AFCF9847}" type="slidenum">
              <a:rPr lang="en-US" altLang="zh-TW"/>
              <a:pPr/>
              <a:t>5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Conversion Specifications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A conversion specification can have the form </a:t>
            </a:r>
            <a:br>
              <a:rPr lang="en-US" altLang="zh-TW" sz="2600" dirty="0">
                <a:ea typeface="新細明體" charset="-120"/>
              </a:rPr>
            </a:br>
            <a:r>
              <a:rPr lang="en-US" altLang="zh-TW" sz="2600" dirty="0">
                <a:ea typeface="新細明體" charset="-120"/>
              </a:rPr>
              <a:t>		</a:t>
            </a:r>
            <a:r>
              <a:rPr lang="en-US" altLang="zh-TW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sz="2600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m</a:t>
            </a:r>
            <a:r>
              <a:rPr lang="en-US" altLang="zh-TW" sz="2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.</a:t>
            </a:r>
            <a:r>
              <a:rPr lang="en-US" altLang="zh-TW" sz="2600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p</a:t>
            </a:r>
            <a:r>
              <a:rPr lang="en-US" altLang="zh-TW" sz="2600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600" dirty="0">
                <a:ea typeface="新細明體" charset="-120"/>
              </a:rPr>
              <a:t>	or 	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%-</a:t>
            </a:r>
            <a:r>
              <a:rPr lang="en-US" altLang="zh-TW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m.pX</a:t>
            </a:r>
            <a:r>
              <a:rPr lang="en-US" altLang="zh-TW" sz="2600" dirty="0">
                <a:ea typeface="新細明體" charset="-120"/>
              </a:rPr>
              <a:t>, </a:t>
            </a:r>
            <a:br>
              <a:rPr lang="en-US" altLang="zh-TW" sz="2600" dirty="0">
                <a:ea typeface="新細明體" charset="-120"/>
              </a:rPr>
            </a:br>
            <a:r>
              <a:rPr lang="en-US" altLang="zh-TW" sz="2600" dirty="0">
                <a:ea typeface="新細明體" charset="-120"/>
              </a:rPr>
              <a:t>where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 dirty="0">
                <a:ea typeface="新細明體" charset="-120"/>
              </a:rPr>
              <a:t> are integer constants and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600" dirty="0">
                <a:ea typeface="新細明體" charset="-120"/>
              </a:rPr>
              <a:t> is a letter.</a:t>
            </a:r>
          </a:p>
          <a:p>
            <a:r>
              <a:rPr lang="en-US" altLang="zh-TW" sz="2600" dirty="0">
                <a:ea typeface="新細明體" charset="-120"/>
              </a:rPr>
              <a:t>Both </a:t>
            </a:r>
            <a:r>
              <a:rPr lang="en-US" altLang="zh-TW" sz="2600" i="1" dirty="0">
                <a:ea typeface="新細明體" charset="-120"/>
              </a:rPr>
              <a:t>m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i="1" dirty="0">
                <a:ea typeface="新細明體" charset="-120"/>
              </a:rPr>
              <a:t>p</a:t>
            </a:r>
            <a:r>
              <a:rPr lang="en-US" altLang="zh-TW" sz="2600" dirty="0">
                <a:ea typeface="新細明體" charset="-120"/>
              </a:rPr>
              <a:t> are optional; if </a:t>
            </a:r>
            <a:r>
              <a:rPr lang="en-US" altLang="zh-TW" sz="2600" i="1" dirty="0">
                <a:ea typeface="新細明體" charset="-120"/>
              </a:rPr>
              <a:t>p</a:t>
            </a:r>
            <a:r>
              <a:rPr lang="en-US" altLang="zh-TW" sz="2600" dirty="0">
                <a:ea typeface="新細明體" charset="-120"/>
              </a:rPr>
              <a:t> is omitted, the period that separates </a:t>
            </a:r>
            <a:r>
              <a:rPr lang="en-US" altLang="zh-TW" sz="2600" i="1" dirty="0">
                <a:ea typeface="新細明體" charset="-120"/>
              </a:rPr>
              <a:t>m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i="1" dirty="0">
                <a:ea typeface="新細明體" charset="-120"/>
              </a:rPr>
              <a:t>p</a:t>
            </a:r>
            <a:r>
              <a:rPr lang="en-US" altLang="zh-TW" sz="2600" dirty="0">
                <a:ea typeface="新細明體" charset="-120"/>
              </a:rPr>
              <a:t> is also dropped.</a:t>
            </a:r>
          </a:p>
          <a:p>
            <a:r>
              <a:rPr lang="en-US" altLang="zh-TW" sz="2600" dirty="0">
                <a:ea typeface="新細明體" charset="-120"/>
              </a:rPr>
              <a:t>E.g.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%10.2f</a:t>
            </a:r>
            <a:r>
              <a:rPr lang="en-US" altLang="zh-TW" sz="2600" dirty="0">
                <a:ea typeface="新細明體" charset="-120"/>
              </a:rPr>
              <a:t>,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</a:t>
            </a:r>
            <a:r>
              <a:rPr lang="en-US" altLang="zh-TW" sz="2600" dirty="0">
                <a:ea typeface="新細明體" charset="-120"/>
              </a:rPr>
              <a:t> is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2600" dirty="0">
                <a:ea typeface="新細明體" charset="-120"/>
              </a:rPr>
              <a:t>,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600" dirty="0">
                <a:ea typeface="新細明體" charset="-120"/>
              </a:rPr>
              <a:t> is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2600" dirty="0">
                <a:ea typeface="新細明體" charset="-120"/>
              </a:rPr>
              <a:t>, and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sz="2600" dirty="0">
                <a:ea typeface="新細明體" charset="-120"/>
              </a:rPr>
              <a:t> is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sz="2600" dirty="0">
                <a:ea typeface="新細明體" charset="-120"/>
              </a:rPr>
              <a:t>.</a:t>
            </a:r>
          </a:p>
          <a:p>
            <a:r>
              <a:rPr lang="en-US" altLang="zh-TW" sz="2600" dirty="0">
                <a:ea typeface="新細明體" charset="-120"/>
              </a:rPr>
              <a:t>E.g.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%10f</a:t>
            </a:r>
            <a:r>
              <a:rPr lang="en-US" altLang="zh-TW" sz="2600" dirty="0">
                <a:ea typeface="新細明體" charset="-120"/>
              </a:rPr>
              <a:t>, </a:t>
            </a:r>
          </a:p>
          <a:p>
            <a:pPr lvl="1"/>
            <a:r>
              <a:rPr lang="en-US" altLang="zh-TW" sz="2400" i="1" dirty="0"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 is 10 and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 (along with the period) is missing</a:t>
            </a:r>
          </a:p>
          <a:p>
            <a:r>
              <a:rPr lang="en-US" altLang="zh-TW" dirty="0">
                <a:ea typeface="新細明體" charset="-120"/>
              </a:rPr>
              <a:t>E.g. </a:t>
            </a:r>
            <a:r>
              <a:rPr lang="en-US" altLang="zh-TW" sz="2600" dirty="0">
                <a:ea typeface="新細明體" charset="-120"/>
              </a:rPr>
              <a:t>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%.2f</a:t>
            </a:r>
            <a:r>
              <a:rPr lang="en-US" altLang="zh-TW" sz="2600" dirty="0">
                <a:ea typeface="新細明體" charset="-120"/>
              </a:rPr>
              <a:t>, </a:t>
            </a:r>
          </a:p>
          <a:p>
            <a:pPr lvl="1"/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 is 2 and </a:t>
            </a:r>
            <a:r>
              <a:rPr lang="en-US" altLang="zh-TW" sz="2400" i="1" dirty="0"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 is missing.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1C46-65F6-4B75-A47E-80F3FA7FD536}" type="slidenum">
              <a:rPr lang="en-US" altLang="zh-TW"/>
              <a:pPr/>
              <a:t>6</a:t>
            </a:fld>
            <a:endParaRPr lang="en-US" altLang="zh-TW" sz="1800">
              <a:latin typeface="Times New Roman" pitchFamily="18" charset="0"/>
            </a:endParaRPr>
          </a:p>
        </p:txBody>
      </p:sp>
      <p:sp>
        <p:nvSpPr>
          <p:cNvPr id="3" name="向右箭號 2"/>
          <p:cNvSpPr/>
          <p:nvPr/>
        </p:nvSpPr>
        <p:spPr>
          <a:xfrm rot="10800000">
            <a:off x="8991600" y="3505200"/>
            <a:ext cx="1143000" cy="53340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Conversion Specifications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i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minimum field width</a:t>
            </a:r>
            <a:r>
              <a:rPr lang="en-US" altLang="zh-TW" sz="2400" b="1" i="1" dirty="0">
                <a:ea typeface="新細明體" charset="-120"/>
              </a:rPr>
              <a:t>, </a:t>
            </a:r>
            <a:r>
              <a:rPr lang="en-US" altLang="zh-TW" sz="2400" b="1" i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, specifies the minimum number of characters to print.</a:t>
            </a:r>
          </a:p>
          <a:p>
            <a:r>
              <a:rPr lang="en-US" altLang="zh-TW" sz="2400" dirty="0">
                <a:ea typeface="新細明體" charset="-120"/>
              </a:rPr>
              <a:t>If the value to be printed requires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fewer</a:t>
            </a:r>
            <a:r>
              <a:rPr lang="en-US" altLang="zh-TW" sz="2400" dirty="0">
                <a:ea typeface="新細明體" charset="-120"/>
              </a:rPr>
              <a:t> than </a:t>
            </a:r>
            <a:r>
              <a:rPr lang="en-US" altLang="zh-TW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 characters, it is </a:t>
            </a:r>
            <a:r>
              <a:rPr lang="en-US" altLang="zh-TW" sz="24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right-justified</a:t>
            </a:r>
            <a:r>
              <a:rPr lang="en-US" altLang="zh-TW" sz="2400" dirty="0">
                <a:ea typeface="新細明體" charset="-120"/>
              </a:rPr>
              <a:t> within the field.</a:t>
            </a:r>
          </a:p>
          <a:p>
            <a:pPr lvl="1"/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%4d</a:t>
            </a:r>
            <a:r>
              <a:rPr lang="en-US" altLang="zh-TW" sz="2200" dirty="0">
                <a:ea typeface="新細明體" charset="-120"/>
              </a:rPr>
              <a:t> displays the number 123 as </a:t>
            </a:r>
            <a:r>
              <a:rPr lang="en-US" altLang="zh-TW" sz="3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•123</a:t>
            </a:r>
            <a:r>
              <a:rPr lang="en-US" altLang="zh-TW" sz="2200" dirty="0">
                <a:ea typeface="新細明體" charset="-120"/>
              </a:rPr>
              <a:t>. (• represents the space character.)</a:t>
            </a:r>
          </a:p>
          <a:p>
            <a:r>
              <a:rPr lang="en-US" altLang="zh-TW" sz="2400" dirty="0">
                <a:ea typeface="新細明體" charset="-120"/>
              </a:rPr>
              <a:t>If the value to be printed requires more than </a:t>
            </a:r>
            <a:r>
              <a:rPr lang="en-US" altLang="zh-TW" sz="2400" i="1" dirty="0"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 characters, the field width automatically expands to the necessary size.</a:t>
            </a:r>
          </a:p>
          <a:p>
            <a:r>
              <a:rPr lang="en-US" altLang="zh-TW" sz="2400" dirty="0">
                <a:ea typeface="新細明體" charset="-120"/>
              </a:rPr>
              <a:t>Putting a </a:t>
            </a:r>
            <a:r>
              <a:rPr lang="en-US" altLang="zh-TW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minus sign </a:t>
            </a:r>
            <a:r>
              <a:rPr lang="en-US" altLang="zh-TW" sz="2400" dirty="0">
                <a:ea typeface="新細明體" charset="-120"/>
              </a:rPr>
              <a:t>in front of </a:t>
            </a:r>
            <a:r>
              <a:rPr lang="en-US" altLang="zh-TW" sz="2400" i="1" dirty="0">
                <a:ea typeface="新細明體" charset="-120"/>
              </a:rPr>
              <a:t>m</a:t>
            </a:r>
            <a:r>
              <a:rPr lang="en-US" altLang="zh-TW" sz="2400" dirty="0">
                <a:ea typeface="新細明體" charset="-120"/>
              </a:rPr>
              <a:t> causes </a:t>
            </a:r>
            <a:r>
              <a:rPr lang="en-US" altLang="zh-TW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left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justification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The specification </a:t>
            </a:r>
            <a:r>
              <a:rPr lang="en-US" altLang="zh-TW" sz="22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%</a:t>
            </a:r>
            <a:r>
              <a:rPr lang="en-US" altLang="zh-TW" sz="3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-</a:t>
            </a:r>
            <a:r>
              <a:rPr lang="en-US" altLang="zh-TW" sz="22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4d</a:t>
            </a:r>
            <a:r>
              <a:rPr lang="en-US" altLang="zh-TW" sz="2200" dirty="0" smtClean="0"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would display 123 as </a:t>
            </a:r>
            <a:r>
              <a:rPr lang="en-US" altLang="zh-TW" sz="3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123•</a:t>
            </a:r>
            <a:r>
              <a:rPr lang="en-US" altLang="zh-TW" sz="2200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9415-7673-42E3-B90F-6BBA0E59750B}" type="slidenum">
              <a:rPr lang="en-US" altLang="zh-TW"/>
              <a:pPr/>
              <a:t>7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Conversion Specifications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meaning of the </a:t>
            </a:r>
            <a:r>
              <a:rPr lang="en-US" altLang="zh-TW" b="1" i="1" dirty="0">
                <a:ea typeface="新細明體" charset="-120"/>
              </a:rPr>
              <a:t>precision,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, depends on the choice of 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dirty="0">
                <a:ea typeface="新細明體" charset="-120"/>
              </a:rPr>
              <a:t>, the </a:t>
            </a:r>
            <a:r>
              <a:rPr lang="en-US" altLang="zh-TW" b="1" i="1" dirty="0">
                <a:ea typeface="新細明體" charset="-120"/>
              </a:rPr>
              <a:t>conversion </a:t>
            </a:r>
            <a:r>
              <a:rPr lang="en-US" altLang="zh-TW" b="1" i="1" dirty="0" err="1">
                <a:ea typeface="新細明體" charset="-120"/>
              </a:rPr>
              <a:t>specifier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specifier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used to display an integer in decimal form. </a:t>
            </a:r>
          </a:p>
          <a:p>
            <a:pPr lvl="1"/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indicates </a:t>
            </a:r>
            <a:r>
              <a:rPr lang="en-US" altLang="zh-TW" u="sng" dirty="0">
                <a:ea typeface="新細明體" charset="-120"/>
              </a:rPr>
              <a:t>the minimum number of digits to display </a:t>
            </a:r>
            <a:r>
              <a:rPr lang="en-US" altLang="zh-TW" dirty="0">
                <a:ea typeface="新細明體" charset="-120"/>
              </a:rPr>
              <a:t>(extra zeros are added to the beginning of the number if necessary).</a:t>
            </a:r>
          </a:p>
          <a:p>
            <a:pPr lvl="1"/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 is omitted, it is assumed to be 1.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542-D630-404F-B1FE-222868675CBF}" type="slidenum">
              <a:rPr lang="en-US" altLang="zh-TW"/>
              <a:pPr/>
              <a:t>8</a:t>
            </a:fld>
            <a:endParaRPr lang="en-US" altLang="zh-TW" sz="18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Conversion Specifications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Conversion </a:t>
            </a:r>
            <a:r>
              <a:rPr lang="en-US" altLang="zh-TW" dirty="0" err="1">
                <a:ea typeface="新細明體" charset="-120"/>
              </a:rPr>
              <a:t>specifiers</a:t>
            </a:r>
            <a:r>
              <a:rPr lang="en-US" altLang="zh-TW" dirty="0">
                <a:ea typeface="新細明體" charset="-120"/>
              </a:rPr>
              <a:t> for floating-point numbers: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</a:t>
            </a:r>
            <a:r>
              <a:rPr lang="en-US" altLang="zh-TW" sz="2400" dirty="0">
                <a:ea typeface="新細明體" charset="-120"/>
              </a:rPr>
              <a:t> — Exponential format. </a:t>
            </a:r>
            <a:r>
              <a:rPr lang="en-US" altLang="zh-TW" sz="24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e </a:t>
            </a:r>
            <a:r>
              <a:rPr lang="en-US" altLang="zh-TW" sz="2400" dirty="0">
                <a:ea typeface="新細明體" charset="-120"/>
              </a:rPr>
              <a:t>indicates how many digits should appear after the decimal point (the default is </a:t>
            </a:r>
            <a:r>
              <a:rPr lang="en-US" altLang="zh-TW" sz="24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6</a:t>
            </a:r>
            <a:r>
              <a:rPr lang="en-US" altLang="zh-TW" sz="2400" dirty="0">
                <a:ea typeface="新細明體" charset="-120"/>
              </a:rPr>
              <a:t>). If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dirty="0">
                <a:ea typeface="新細明體" charset="-120"/>
              </a:rPr>
              <a:t> is 0, no decimal point is displayed.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</a:t>
            </a:r>
            <a:r>
              <a:rPr lang="en-US" altLang="zh-TW" sz="2400" dirty="0">
                <a:ea typeface="新細明體" charset="-120"/>
              </a:rPr>
              <a:t> — “Fixed decimal” format. </a:t>
            </a:r>
            <a:r>
              <a:rPr lang="en-US" altLang="zh-TW" sz="24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f</a:t>
            </a:r>
            <a:r>
              <a:rPr lang="en-US" altLang="zh-TW" sz="2400" dirty="0">
                <a:ea typeface="新細明體" charset="-120"/>
              </a:rPr>
              <a:t>  has the same meaning as for the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e</a:t>
            </a:r>
            <a:r>
              <a:rPr lang="en-US" altLang="zh-TW" sz="2400" dirty="0">
                <a:ea typeface="新細明體" charset="-120"/>
              </a:rPr>
              <a:t> specifier.</a:t>
            </a:r>
          </a:p>
          <a:p>
            <a:pPr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g</a:t>
            </a:r>
            <a:r>
              <a:rPr lang="en-US" altLang="zh-TW" sz="2400" dirty="0">
                <a:ea typeface="新細明體" charset="-120"/>
              </a:rPr>
              <a:t> — Either exponential format or fixed decimal format, depending on the number’s size. </a:t>
            </a:r>
            <a:r>
              <a:rPr lang="en-US" altLang="zh-TW" sz="24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g</a:t>
            </a:r>
            <a:r>
              <a:rPr lang="en-US" altLang="zh-TW" sz="2400" dirty="0">
                <a:ea typeface="新細明體" charset="-120"/>
              </a:rPr>
              <a:t> indicates the maximum number of significant digits to be displayed. The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g</a:t>
            </a:r>
            <a:r>
              <a:rPr lang="en-US" altLang="zh-TW" sz="2400" dirty="0">
                <a:ea typeface="新細明體" charset="-120"/>
              </a:rPr>
              <a:t> conversion won’t show trailing zeros. If the number has no digits after the decimal point,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g</a:t>
            </a:r>
            <a:r>
              <a:rPr lang="en-US" altLang="zh-TW" sz="2400" dirty="0">
                <a:ea typeface="新細明體" charset="-120"/>
              </a:rPr>
              <a:t> doesn’t display the decimal point.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4D62-220E-45A6-ADC3-B72D2D89D5D0}" type="slidenum">
              <a:rPr lang="en-US" altLang="zh-TW"/>
              <a:pPr/>
              <a:t>9</a:t>
            </a:fld>
            <a:endParaRPr lang="en-US" altLang="zh-TW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2732</TotalTime>
  <Words>1616</Words>
  <Application>Microsoft Office PowerPoint</Application>
  <PresentationFormat>寬螢幕</PresentationFormat>
  <Paragraphs>299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Times New Roman</vt:lpstr>
      <vt:lpstr>ITIC</vt:lpstr>
      <vt:lpstr>Chapter 3 Formatted Input/Output</vt:lpstr>
      <vt:lpstr>The printf Function</vt:lpstr>
      <vt:lpstr>The printf Function</vt:lpstr>
      <vt:lpstr>The printf Function</vt:lpstr>
      <vt:lpstr>The printf Function</vt:lpstr>
      <vt:lpstr>Conversion Specifications</vt:lpstr>
      <vt:lpstr>Conversion Specifications</vt:lpstr>
      <vt:lpstr>Conversion Specifications</vt:lpstr>
      <vt:lpstr>Conversion Specifications</vt:lpstr>
      <vt:lpstr>Program: Using printf to Format Numbers</vt:lpstr>
      <vt:lpstr>PowerPoint 簡報</vt:lpstr>
      <vt:lpstr>int printf( const char *format, ... );​</vt:lpstr>
      <vt:lpstr>output</vt:lpstr>
      <vt:lpstr>Escape Sequences</vt:lpstr>
      <vt:lpstr>Escape Sequences</vt:lpstr>
      <vt:lpstr>Escape Sequences</vt:lpstr>
      <vt:lpstr>Escape Sequences</vt:lpstr>
      <vt:lpstr>The scanf Function</vt:lpstr>
      <vt:lpstr>The scanf Function</vt:lpstr>
      <vt:lpstr>The scanf Function</vt:lpstr>
      <vt:lpstr>How scanf Works</vt:lpstr>
      <vt:lpstr>How scanf Works</vt:lpstr>
      <vt:lpstr>How scanf Works</vt:lpstr>
      <vt:lpstr>How scanf Works</vt:lpstr>
      <vt:lpstr>How scanf Works</vt:lpstr>
      <vt:lpstr>Ordinary Characters in Format Strings</vt:lpstr>
      <vt:lpstr>Ordinary Characters in Format Strings</vt:lpstr>
      <vt:lpstr>Example</vt:lpstr>
      <vt:lpstr>Example</vt:lpstr>
      <vt:lpstr>Confusing printf with scanf</vt:lpstr>
      <vt:lpstr>Confusing printf with scanf</vt:lpstr>
      <vt:lpstr>Confusing printf with scanf</vt:lpstr>
      <vt:lpstr>Program: Adding Fractions</vt:lpstr>
      <vt:lpstr>PowerPoint 簡報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張睿麟</cp:lastModifiedBy>
  <cp:revision>775</cp:revision>
  <cp:lastPrinted>1999-11-08T20:52:53Z</cp:lastPrinted>
  <dcterms:created xsi:type="dcterms:W3CDTF">1999-08-24T18:39:05Z</dcterms:created>
  <dcterms:modified xsi:type="dcterms:W3CDTF">2021-10-04T00:59:56Z</dcterms:modified>
</cp:coreProperties>
</file>