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16" r:id="rId1"/>
  </p:sldMasterIdLst>
  <p:notesMasterIdLst>
    <p:notesMasterId r:id="rId57"/>
  </p:notesMasterIdLst>
  <p:sldIdLst>
    <p:sldId id="282" r:id="rId2"/>
    <p:sldId id="397" r:id="rId3"/>
    <p:sldId id="348" r:id="rId4"/>
    <p:sldId id="349" r:id="rId5"/>
    <p:sldId id="400" r:id="rId6"/>
    <p:sldId id="401" r:id="rId7"/>
    <p:sldId id="350" r:id="rId8"/>
    <p:sldId id="351" r:id="rId9"/>
    <p:sldId id="352" r:id="rId10"/>
    <p:sldId id="353" r:id="rId11"/>
    <p:sldId id="354" r:id="rId12"/>
    <p:sldId id="355" r:id="rId13"/>
    <p:sldId id="396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93" r:id="rId22"/>
    <p:sldId id="363" r:id="rId23"/>
    <p:sldId id="364" r:id="rId24"/>
    <p:sldId id="39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2" r:id="rId42"/>
    <p:sldId id="383" r:id="rId43"/>
    <p:sldId id="402" r:id="rId44"/>
    <p:sldId id="398" r:id="rId45"/>
    <p:sldId id="384" r:id="rId46"/>
    <p:sldId id="395" r:id="rId47"/>
    <p:sldId id="385" r:id="rId48"/>
    <p:sldId id="386" r:id="rId49"/>
    <p:sldId id="387" r:id="rId50"/>
    <p:sldId id="388" r:id="rId51"/>
    <p:sldId id="389" r:id="rId52"/>
    <p:sldId id="399" r:id="rId53"/>
    <p:sldId id="390" r:id="rId54"/>
    <p:sldId id="391" r:id="rId55"/>
    <p:sldId id="392" r:id="rId56"/>
  </p:sldIdLst>
  <p:sldSz cx="12192000" cy="6858000"/>
  <p:notesSz cx="6996113" cy="92837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A02E"/>
    <a:srgbClr val="B82F25"/>
    <a:srgbClr val="6DBFAB"/>
    <a:srgbClr val="FF7706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>
      <p:cViewPr varScale="1">
        <p:scale>
          <a:sx n="114" d="100"/>
          <a:sy n="114" d="100"/>
        </p:scale>
        <p:origin x="453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zh-TW" altLang="zh-TW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zh-TW" altLang="zh-TW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8331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zh-TW" altLang="zh-TW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7A3E4F3B-134A-4F08-BC4B-8F765C6F504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8049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491162" y="1122363"/>
            <a:ext cx="660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91162" y="3602038"/>
            <a:ext cx="663892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7800-479D-41B0-B3F2-2DCE95BA1381}" type="datetime4">
              <a:rPr lang="en-US" smtClean="0"/>
              <a:pPr/>
              <a:t>October 6, 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2008 W. W. Norton &amp; Company.</a:t>
            </a:r>
          </a:p>
          <a:p>
            <a:r>
              <a:rPr lang="en-US" altLang="zh-TW"/>
              <a:t>All rights reserved.</a:t>
            </a:r>
            <a:endParaRPr lang="en-US" altLang="zh-TW" sz="14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8FC-0715-4AD0-B36D-D57B4EF7009E}" type="slidenum">
              <a:rPr lang="en-US" altLang="zh-TW" smtClean="0"/>
              <a:pPr/>
              <a:t>‹#›</a:t>
            </a:fld>
            <a:endParaRPr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173442280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7800-479D-41B0-B3F2-2DCE95BA1381}" type="datetime4">
              <a:rPr lang="en-US" smtClean="0"/>
              <a:pPr/>
              <a:t>October 6, 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2008 W. W. Norton &amp; Company.</a:t>
            </a:r>
          </a:p>
          <a:p>
            <a:r>
              <a:rPr lang="en-US" altLang="zh-TW"/>
              <a:t>All rights reserved.</a:t>
            </a:r>
            <a:endParaRPr lang="en-US" altLang="zh-TW" sz="14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8FC-0715-4AD0-B36D-D57B4EF7009E}" type="slidenum">
              <a:rPr lang="en-US" altLang="zh-TW" smtClean="0"/>
              <a:pPr/>
              <a:t>‹#›</a:t>
            </a:fld>
            <a:endParaRPr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273900694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7800-479D-41B0-B3F2-2DCE95BA1381}" type="datetime4">
              <a:rPr lang="en-US" smtClean="0"/>
              <a:pPr/>
              <a:t>October 6, 2020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2008 W. W. Norton &amp; Company.</a:t>
            </a:r>
          </a:p>
          <a:p>
            <a:r>
              <a:rPr lang="en-US" altLang="zh-TW"/>
              <a:t>All rights reserved.</a:t>
            </a:r>
            <a:endParaRPr lang="en-US" altLang="zh-TW" sz="140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8FC-0715-4AD0-B36D-D57B4EF7009E}" type="slidenum">
              <a:rPr lang="en-US" altLang="zh-TW" smtClean="0"/>
              <a:pPr/>
              <a:t>‹#›</a:t>
            </a:fld>
            <a:endParaRPr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257544301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7800-479D-41B0-B3F2-2DCE95BA1381}" type="datetime4">
              <a:rPr lang="en-US" smtClean="0"/>
              <a:pPr/>
              <a:t>October 6, 2020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2008 W. W. Norton &amp; Company.</a:t>
            </a:r>
          </a:p>
          <a:p>
            <a:r>
              <a:rPr lang="en-US" altLang="zh-TW"/>
              <a:t>All rights reserved.</a:t>
            </a:r>
            <a:endParaRPr lang="en-US" altLang="zh-TW" sz="140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8FC-0715-4AD0-B36D-D57B4EF7009E}" type="slidenum">
              <a:rPr lang="en-US" altLang="zh-TW" smtClean="0"/>
              <a:pPr/>
              <a:t>‹#›</a:t>
            </a:fld>
            <a:endParaRPr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272323305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7800-479D-41B0-B3F2-2DCE95BA1381}" type="datetime4">
              <a:rPr lang="en-US" smtClean="0"/>
              <a:pPr/>
              <a:t>October 6, 2020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2008 W. W. Norton &amp; Company.</a:t>
            </a:r>
          </a:p>
          <a:p>
            <a:r>
              <a:rPr lang="en-US" altLang="zh-TW"/>
              <a:t>All rights reserved.</a:t>
            </a:r>
            <a:endParaRPr lang="en-US" altLang="zh-TW" sz="140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8FC-0715-4AD0-B36D-D57B4EF7009E}" type="slidenum">
              <a:rPr lang="en-US" altLang="zh-TW" smtClean="0"/>
              <a:pPr/>
              <a:t>‹#›</a:t>
            </a:fld>
            <a:endParaRPr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31903653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7800-479D-41B0-B3F2-2DCE95BA1381}" type="datetime4">
              <a:rPr lang="en-US" smtClean="0"/>
              <a:pPr/>
              <a:t>October 6, 2020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2008 W. W. Norton &amp; Company.</a:t>
            </a:r>
          </a:p>
          <a:p>
            <a:r>
              <a:rPr lang="en-US" altLang="zh-TW"/>
              <a:t>All rights reserved.</a:t>
            </a:r>
            <a:endParaRPr lang="en-US" altLang="zh-TW" sz="140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8FC-0715-4AD0-B36D-D57B4EF7009E}" type="slidenum">
              <a:rPr lang="en-US" altLang="zh-TW" smtClean="0"/>
              <a:pPr/>
              <a:t>‹#›</a:t>
            </a:fld>
            <a:endParaRPr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145567673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7800-479D-41B0-B3F2-2DCE95BA1381}" type="datetime4">
              <a:rPr lang="en-US" smtClean="0"/>
              <a:pPr/>
              <a:t>October 6, 2020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2008 W. W. Norton &amp; Company.</a:t>
            </a:r>
          </a:p>
          <a:p>
            <a:r>
              <a:rPr lang="en-US" altLang="zh-TW"/>
              <a:t>All rights reserved.</a:t>
            </a:r>
            <a:endParaRPr lang="en-US" altLang="zh-TW" sz="140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8FC-0715-4AD0-B36D-D57B4EF7009E}" type="slidenum">
              <a:rPr lang="en-US" altLang="zh-TW" smtClean="0"/>
              <a:pPr/>
              <a:t>‹#›</a:t>
            </a:fld>
            <a:endParaRPr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264570920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7800-479D-41B0-B3F2-2DCE95BA1381}" type="datetime4">
              <a:rPr lang="en-US" smtClean="0"/>
              <a:pPr/>
              <a:t>October 6, 2020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2008 W. W. Norton &amp; Company.</a:t>
            </a:r>
          </a:p>
          <a:p>
            <a:r>
              <a:rPr lang="en-US" altLang="zh-TW"/>
              <a:t>All rights reserved.</a:t>
            </a:r>
            <a:endParaRPr lang="en-US" altLang="zh-TW" sz="140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8FC-0715-4AD0-B36D-D57B4EF7009E}" type="slidenum">
              <a:rPr lang="en-US" altLang="zh-TW" smtClean="0"/>
              <a:pPr/>
              <a:t>‹#›</a:t>
            </a:fld>
            <a:endParaRPr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94970606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7800-479D-41B0-B3F2-2DCE95BA1381}" type="datetime4">
              <a:rPr lang="en-US" smtClean="0"/>
              <a:pPr/>
              <a:t>October 6, 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2008 W. W. Norton &amp; Company.</a:t>
            </a:r>
          </a:p>
          <a:p>
            <a:r>
              <a:rPr lang="en-US" altLang="zh-TW"/>
              <a:t>All rights reserved.</a:t>
            </a:r>
            <a:endParaRPr lang="en-US" altLang="zh-TW" sz="14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8FC-0715-4AD0-B36D-D57B4EF7009E}" type="slidenum">
              <a:rPr lang="en-US" altLang="zh-TW" smtClean="0"/>
              <a:pPr/>
              <a:t>‹#›</a:t>
            </a:fld>
            <a:endParaRPr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566296849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7800-479D-41B0-B3F2-2DCE95BA1381}" type="datetime4">
              <a:rPr lang="en-US" smtClean="0"/>
              <a:pPr/>
              <a:t>October 6, 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2008 W. W. Norton &amp; Company.</a:t>
            </a:r>
          </a:p>
          <a:p>
            <a:r>
              <a:rPr lang="en-US" altLang="zh-TW"/>
              <a:t>All rights reserved.</a:t>
            </a:r>
            <a:endParaRPr lang="en-US" altLang="zh-TW" sz="14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8FC-0715-4AD0-B36D-D57B4EF7009E}" type="slidenum">
              <a:rPr lang="en-US" altLang="zh-TW" smtClean="0"/>
              <a:pPr/>
              <a:t>‹#›</a:t>
            </a:fld>
            <a:endParaRPr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61891533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2008 W. W. Norton &amp; Company.</a:t>
            </a:r>
          </a:p>
          <a:p>
            <a:r>
              <a:rPr lang="en-US" altLang="zh-TW"/>
              <a:t>All rights reserved.</a:t>
            </a:r>
            <a:endParaRPr lang="en-US" altLang="zh-TW" sz="14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8FC-0715-4AD0-B36D-D57B4EF7009E}" type="slidenum">
              <a:rPr lang="en-US" altLang="zh-TW" smtClean="0"/>
              <a:pPr/>
              <a:t>‹#›</a:t>
            </a:fld>
            <a:endParaRPr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119767263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2008 W. W. Norton &amp; Company.</a:t>
            </a:r>
          </a:p>
          <a:p>
            <a:r>
              <a:rPr lang="en-US" altLang="zh-TW"/>
              <a:t>All rights reserved.</a:t>
            </a:r>
            <a:endParaRPr lang="en-US" altLang="zh-TW" sz="14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8FC-0715-4AD0-B36D-D57B4EF7009E}" type="slidenum">
              <a:rPr lang="en-US" altLang="zh-TW" smtClean="0"/>
              <a:pPr/>
              <a:t>‹#›</a:t>
            </a:fld>
            <a:endParaRPr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160519507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2008 W. W. Norton &amp; Company.</a:t>
            </a:r>
          </a:p>
          <a:p>
            <a:r>
              <a:rPr lang="en-US" altLang="zh-TW"/>
              <a:t>All rights reserved.</a:t>
            </a:r>
            <a:endParaRPr lang="en-US" altLang="zh-TW" sz="14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8FC-0715-4AD0-B36D-D57B4EF7009E}" type="slidenum">
              <a:rPr lang="en-US" altLang="zh-TW" smtClean="0"/>
              <a:pPr/>
              <a:t>‹#›</a:t>
            </a:fld>
            <a:endParaRPr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418950298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2008 W. W. Norton &amp; Company.</a:t>
            </a:r>
          </a:p>
          <a:p>
            <a:r>
              <a:rPr lang="en-US" altLang="zh-TW"/>
              <a:t>All rights reserved.</a:t>
            </a:r>
            <a:endParaRPr lang="en-US" altLang="zh-TW" sz="14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8FC-0715-4AD0-B36D-D57B4EF7009E}" type="slidenum">
              <a:rPr lang="en-US" altLang="zh-TW" smtClean="0"/>
              <a:pPr/>
              <a:t>‹#›</a:t>
            </a:fld>
            <a:endParaRPr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355461536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2008 W. W. Norton &amp; Company.</a:t>
            </a:r>
          </a:p>
          <a:p>
            <a:r>
              <a:rPr lang="en-US" altLang="zh-TW"/>
              <a:t>All rights reserved.</a:t>
            </a:r>
            <a:endParaRPr lang="en-US" altLang="zh-TW" sz="140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8FC-0715-4AD0-B36D-D57B4EF7009E}" type="slidenum">
              <a:rPr lang="en-US" altLang="zh-TW" smtClean="0"/>
              <a:pPr/>
              <a:t>‹#›</a:t>
            </a:fld>
            <a:endParaRPr lang="en-US" altLang="zh-TW" sz="180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529970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2008 W. W. Norton &amp; Company.</a:t>
            </a:r>
          </a:p>
          <a:p>
            <a:r>
              <a:rPr lang="en-US" altLang="zh-TW"/>
              <a:t>All rights reserved.</a:t>
            </a:r>
            <a:endParaRPr lang="en-US" altLang="zh-TW" sz="140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8FC-0715-4AD0-B36D-D57B4EF7009E}" type="slidenum">
              <a:rPr lang="en-US" altLang="zh-TW" smtClean="0"/>
              <a:pPr/>
              <a:t>‹#›</a:t>
            </a:fld>
            <a:endParaRPr lang="en-US" altLang="zh-TW" sz="180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853255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2008 W. W. Norton &amp; Company.</a:t>
            </a:r>
          </a:p>
          <a:p>
            <a:r>
              <a:rPr lang="en-US" altLang="zh-TW"/>
              <a:t>All rights reserved.</a:t>
            </a:r>
            <a:endParaRPr lang="en-US" altLang="zh-TW" sz="140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8FC-0715-4AD0-B36D-D57B4EF7009E}" type="slidenum">
              <a:rPr lang="en-US" altLang="zh-TW" smtClean="0"/>
              <a:pPr/>
              <a:t>‹#›</a:t>
            </a:fld>
            <a:endParaRPr lang="en-US" altLang="zh-TW" sz="180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236284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2008 W. W. Norton &amp; Company.</a:t>
            </a:r>
          </a:p>
          <a:p>
            <a:r>
              <a:rPr lang="en-US" altLang="zh-TW"/>
              <a:t>All rights reserved.</a:t>
            </a:r>
            <a:endParaRPr lang="en-US" altLang="zh-TW" sz="140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8FC-0715-4AD0-B36D-D57B4EF7009E}" type="slidenum">
              <a:rPr lang="en-US" altLang="zh-TW" smtClean="0"/>
              <a:pPr/>
              <a:t>‹#›</a:t>
            </a:fld>
            <a:endParaRPr lang="en-US" altLang="zh-TW" sz="180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382274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67800-479D-41B0-B3F2-2DCE95BA1381}" type="datetime4">
              <a:rPr lang="en-US" smtClean="0"/>
              <a:pPr/>
              <a:t>October 6, 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Copyright © 2008 W. W. Norton &amp; Company.</a:t>
            </a:r>
          </a:p>
          <a:p>
            <a:r>
              <a:rPr lang="en-US" altLang="zh-TW"/>
              <a:t>All rights reserved.</a:t>
            </a:r>
            <a:endParaRPr lang="en-US" altLang="zh-TW" sz="14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D8FC-0715-4AD0-B36D-D57B4EF7009E}" type="slidenum">
              <a:rPr lang="en-US" altLang="zh-TW" smtClean="0"/>
              <a:pPr/>
              <a:t>‹#›</a:t>
            </a:fld>
            <a:endParaRPr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202119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  <p:sldLayoutId id="2147484032" r:id="rId16"/>
    <p:sldLayoutId id="2147484033" r:id="rId17"/>
    <p:sldLayoutId id="2147484034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5791200" y="2286000"/>
            <a:ext cx="41910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Chapter 4</a:t>
            </a:r>
          </a:p>
        </p:txBody>
      </p:sp>
      <p:sp>
        <p:nvSpPr>
          <p:cNvPr id="13317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5638800" y="3581400"/>
            <a:ext cx="4419600" cy="2057400"/>
          </a:xfrm>
        </p:spPr>
        <p:txBody>
          <a:bodyPr/>
          <a:lstStyle/>
          <a:p>
            <a:r>
              <a:rPr lang="en-US" altLang="zh-TW" sz="3600" b="1" dirty="0">
                <a:latin typeface="Arial" charset="0"/>
                <a:ea typeface="新細明體" charset="-120"/>
              </a:rPr>
              <a:t>Expressions</a:t>
            </a:r>
            <a:endParaRPr lang="en-US" altLang="zh-TW" dirty="0">
              <a:latin typeface="Arial" charset="0"/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48800" y="6356351"/>
            <a:ext cx="762000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C154D3-18B9-46E9-84B9-D47D8919E8C4}" type="slidenum">
              <a:rPr lang="en-US" altLang="zh-TW" sz="1200">
                <a:latin typeface="Arial" charset="0"/>
              </a:rPr>
              <a:pPr/>
              <a:t>1</a:t>
            </a:fld>
            <a:endParaRPr lang="en-US" altLang="zh-TW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Implementation-Defined Behavior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C standard deliberately leaves parts of the language unspecified.</a:t>
            </a:r>
          </a:p>
          <a:p>
            <a:r>
              <a:rPr lang="en-US" altLang="zh-TW">
                <a:ea typeface="新細明體" charset="-120"/>
              </a:rPr>
              <a:t>Leaving parts of the language unspecified reflects C’s emphasis on efficiency, which often means matching the way that hardware behaves.</a:t>
            </a:r>
          </a:p>
          <a:p>
            <a:r>
              <a:rPr lang="en-US" altLang="zh-TW">
                <a:ea typeface="新細明體" charset="-120"/>
              </a:rPr>
              <a:t>It’s best to avoid writing programs that depend on implementation-defined behavior.</a:t>
            </a:r>
          </a:p>
          <a:p>
            <a:endParaRPr lang="en-US" altLang="zh-TW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2B4AD42-EF11-43C0-BF52-16F02D089503}" type="slidenum">
              <a:rPr lang="en-US" altLang="zh-TW" sz="1200">
                <a:latin typeface="Arial" charset="0"/>
              </a:rPr>
              <a:pPr/>
              <a:t>10</a:t>
            </a:fld>
            <a:endParaRPr lang="en-US" altLang="zh-TW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Operator Precedence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Does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k</a:t>
            </a:r>
            <a:r>
              <a:rPr lang="en-US" altLang="zh-TW" dirty="0">
                <a:ea typeface="新細明體" charset="-120"/>
              </a:rPr>
              <a:t> mean “add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 dirty="0">
                <a:ea typeface="新細明體" charset="-120"/>
              </a:rPr>
              <a:t>, then multiply the result by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k</a:t>
            </a:r>
            <a:r>
              <a:rPr lang="en-US" altLang="zh-TW" dirty="0">
                <a:ea typeface="新細明體" charset="-120"/>
              </a:rPr>
              <a:t>” or “multiply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k</a:t>
            </a:r>
            <a:r>
              <a:rPr lang="en-US" altLang="zh-TW" dirty="0">
                <a:ea typeface="新細明體" charset="-120"/>
              </a:rPr>
              <a:t>, then add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”?</a:t>
            </a:r>
          </a:p>
          <a:p>
            <a:r>
              <a:rPr lang="en-US" altLang="zh-TW" dirty="0">
                <a:ea typeface="新細明體" charset="-120"/>
              </a:rPr>
              <a:t>One solution to this problem is to add parentheses, writing either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j)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k</a:t>
            </a:r>
            <a:r>
              <a:rPr lang="en-US" altLang="zh-TW" dirty="0">
                <a:ea typeface="新細明體" charset="-120"/>
              </a:rPr>
              <a:t> or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(j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k)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If the parentheses are omitted, C uses </a:t>
            </a:r>
            <a:r>
              <a:rPr lang="en-US" altLang="zh-TW" b="1" i="1" dirty="0">
                <a:ea typeface="新細明體" charset="-120"/>
              </a:rPr>
              <a:t>operator precedence</a:t>
            </a:r>
            <a:r>
              <a:rPr lang="en-US" altLang="zh-TW" dirty="0">
                <a:ea typeface="新細明體" charset="-120"/>
              </a:rPr>
              <a:t> rules to determine the meaning of the expression.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3D35922-A0CC-45A3-B5D4-8A209FC82E06}" type="slidenum">
              <a:rPr lang="en-US" altLang="zh-TW" sz="1200">
                <a:latin typeface="Arial" charset="0"/>
              </a:rPr>
              <a:pPr/>
              <a:t>11</a:t>
            </a:fld>
            <a:endParaRPr lang="en-US" altLang="zh-TW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Operator Precedence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arithmetic operators have the following relative precedence: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dirty="0">
                <a:ea typeface="新細明體" charset="-120"/>
              </a:rPr>
              <a:t>	</a:t>
            </a:r>
            <a:r>
              <a:rPr lang="en-US" altLang="zh-TW" sz="2400" dirty="0">
                <a:ea typeface="新細明體" charset="-120"/>
              </a:rPr>
              <a:t>Highest:	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 sz="2400" dirty="0">
                <a:ea typeface="新細明體" charset="-120"/>
              </a:rPr>
              <a:t> 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-</a:t>
            </a:r>
            <a:r>
              <a:rPr lang="en-US" altLang="zh-TW" sz="2400" dirty="0">
                <a:ea typeface="新細明體" charset="-120"/>
              </a:rPr>
              <a:t> (unary)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dirty="0">
                <a:ea typeface="新細明體" charset="-120"/>
              </a:rPr>
              <a:t>			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 sz="2400" dirty="0">
                <a:ea typeface="新細明體" charset="-120"/>
              </a:rPr>
              <a:t> 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/</a:t>
            </a:r>
            <a:r>
              <a:rPr lang="en-US" altLang="zh-TW" sz="2400" dirty="0">
                <a:ea typeface="新細明體" charset="-120"/>
              </a:rPr>
              <a:t> 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%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dirty="0">
                <a:ea typeface="新細明體" charset="-120"/>
              </a:rPr>
              <a:t>	Lowest:	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 sz="2400" dirty="0">
                <a:ea typeface="新細明體" charset="-120"/>
              </a:rPr>
              <a:t> 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-</a:t>
            </a:r>
            <a:r>
              <a:rPr lang="en-US" altLang="zh-TW" sz="2400" dirty="0">
                <a:ea typeface="新細明體" charset="-120"/>
              </a:rPr>
              <a:t> (binary)  </a:t>
            </a:r>
          </a:p>
          <a:p>
            <a:r>
              <a:rPr lang="en-US" altLang="zh-TW" dirty="0">
                <a:ea typeface="新細明體" charset="-120"/>
              </a:rPr>
              <a:t>Examples: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k</a:t>
            </a:r>
            <a:r>
              <a:rPr lang="en-US" altLang="zh-TW" sz="2400" dirty="0">
                <a:ea typeface="新細明體" charset="-120"/>
              </a:rPr>
              <a:t>     is equivalent to 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(j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k)</a:t>
            </a:r>
          </a:p>
          <a:p>
            <a:pPr>
              <a:buFontTx/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-</a:t>
            </a:r>
            <a:r>
              <a:rPr lang="en-US" altLang="zh-TW" sz="2400" dirty="0" err="1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</a:t>
            </a:r>
            <a:r>
              <a:rPr lang="en-US" altLang="zh-TW" sz="24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 sz="24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</a:t>
            </a:r>
            <a:r>
              <a:rPr lang="en-US" altLang="zh-TW" sz="24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-j</a:t>
            </a:r>
            <a:r>
              <a:rPr lang="en-US" altLang="zh-TW" sz="24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      is equivalent to   </a:t>
            </a:r>
            <a:r>
              <a:rPr lang="en-US" altLang="zh-TW" sz="24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(-</a:t>
            </a:r>
            <a:r>
              <a:rPr lang="en-US" altLang="zh-TW" sz="2400" dirty="0" err="1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)</a:t>
            </a:r>
            <a:r>
              <a:rPr lang="en-US" altLang="zh-TW" sz="24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</a:t>
            </a:r>
            <a:r>
              <a:rPr lang="en-US" altLang="zh-TW" sz="24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 sz="24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</a:t>
            </a:r>
            <a:r>
              <a:rPr lang="en-US" altLang="zh-TW" sz="24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(-j)</a:t>
            </a:r>
          </a:p>
          <a:p>
            <a:pPr>
              <a:buFontTx/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/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k</a:t>
            </a:r>
            <a:r>
              <a:rPr lang="en-US" altLang="zh-TW" sz="2400" dirty="0">
                <a:ea typeface="新細明體" charset="-120"/>
              </a:rPr>
              <a:t>   is equivalent to  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(+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)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(j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/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k)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B41B8A5-7143-41D3-9B97-0718C62A0228}" type="slidenum">
              <a:rPr lang="en-US" altLang="zh-TW" sz="1200">
                <a:latin typeface="Arial" charset="0"/>
              </a:rPr>
              <a:pPr/>
              <a:t>12</a:t>
            </a:fld>
            <a:endParaRPr lang="en-US" altLang="zh-TW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Operator Associativity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Associativity</a:t>
            </a:r>
            <a:r>
              <a:rPr lang="en-US" altLang="zh-TW" dirty="0">
                <a:ea typeface="新細明體" charset="-120"/>
              </a:rPr>
              <a:t> comes into play when an expression contains two or more operators with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equal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precedence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An operator is said to be </a:t>
            </a:r>
            <a:r>
              <a:rPr lang="en-US" altLang="zh-TW" b="1" i="1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ea typeface="新細明體" charset="-120"/>
              </a:rPr>
              <a:t>left</a:t>
            </a:r>
            <a:r>
              <a:rPr lang="en-US" altLang="zh-TW" b="1" i="1" dirty="0">
                <a:ea typeface="新細明體" charset="-120"/>
              </a:rPr>
              <a:t> associative </a:t>
            </a:r>
            <a:r>
              <a:rPr lang="en-US" altLang="zh-TW" dirty="0">
                <a:ea typeface="新細明體" charset="-120"/>
              </a:rPr>
              <a:t>if it groups from left to right.</a:t>
            </a:r>
          </a:p>
          <a:p>
            <a:r>
              <a:rPr lang="en-US" altLang="zh-TW" dirty="0">
                <a:ea typeface="新細明體" charset="-120"/>
              </a:rPr>
              <a:t>The binary arithmetic operators (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/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%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 dirty="0">
                <a:ea typeface="新細明體" charset="-120"/>
              </a:rPr>
              <a:t>, and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-</a:t>
            </a:r>
            <a:r>
              <a:rPr lang="en-US" altLang="zh-TW" dirty="0">
                <a:ea typeface="新細明體" charset="-120"/>
              </a:rPr>
              <a:t>) are all left associative, so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200" dirty="0">
                <a:ea typeface="新細明體" charset="-12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-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–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k </a:t>
            </a:r>
            <a:r>
              <a:rPr lang="en-US" altLang="zh-TW" sz="2400" dirty="0">
                <a:ea typeface="新細明體" charset="-120"/>
              </a:rPr>
              <a:t>is equivalent to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-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j)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-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/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k </a:t>
            </a:r>
            <a:r>
              <a:rPr lang="en-US" altLang="zh-TW" sz="2400" dirty="0">
                <a:ea typeface="新細明體" charset="-120"/>
              </a:rPr>
              <a:t>is equivalent to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j)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/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k</a:t>
            </a:r>
          </a:p>
          <a:p>
            <a:pPr>
              <a:buFontTx/>
              <a:buNone/>
            </a:pPr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AB8911-0CEC-4473-913C-D78F43CF81D8}" type="slidenum">
              <a:rPr lang="en-US" altLang="zh-TW" sz="1200">
                <a:latin typeface="Arial" charset="0"/>
              </a:rPr>
              <a:pPr/>
              <a:t>13</a:t>
            </a:fld>
            <a:endParaRPr lang="en-US" altLang="zh-TW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Operator Associativity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An operator is </a:t>
            </a:r>
            <a:r>
              <a:rPr lang="en-US" altLang="zh-TW" b="1" i="1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ea typeface="新細明體" charset="-120"/>
              </a:rPr>
              <a:t>right</a:t>
            </a:r>
            <a:r>
              <a:rPr lang="en-US" altLang="zh-TW" b="1" i="1" dirty="0">
                <a:ea typeface="新細明體" charset="-120"/>
              </a:rPr>
              <a:t> associative </a:t>
            </a:r>
            <a:r>
              <a:rPr lang="en-US" altLang="zh-TW" dirty="0">
                <a:ea typeface="新細明體" charset="-120"/>
              </a:rPr>
              <a:t>if it groups from right to left.</a:t>
            </a:r>
          </a:p>
          <a:p>
            <a:r>
              <a:rPr lang="en-US" altLang="zh-TW" dirty="0">
                <a:ea typeface="新細明體" charset="-120"/>
              </a:rPr>
              <a:t>The unary arithmetic operators (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-</a:t>
            </a:r>
            <a:r>
              <a:rPr lang="en-US" altLang="zh-TW" dirty="0">
                <a:ea typeface="新細明體" charset="-120"/>
              </a:rPr>
              <a:t>) are both right associative, so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-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>
                <a:ea typeface="新細明體" charset="-120"/>
              </a:rPr>
              <a:t>is equivalent to  </a:t>
            </a:r>
            <a:r>
              <a:rPr lang="en-US" altLang="zh-TW" sz="2400" b="1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-(+</a:t>
            </a:r>
            <a:r>
              <a:rPr lang="en-US" altLang="zh-TW" sz="2400" b="1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)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FAB974-363D-4058-9751-4BB157E1F084}" type="slidenum">
              <a:rPr lang="en-US" altLang="zh-TW" sz="1200">
                <a:latin typeface="Arial" charset="0"/>
              </a:rPr>
              <a:pPr/>
              <a:t>14</a:t>
            </a:fld>
            <a:endParaRPr lang="en-US" altLang="zh-TW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8839200" cy="6858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>
                <a:ea typeface="新細明體" charset="-120"/>
              </a:rPr>
              <a:t>Program: Computing a UPC Check Digit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Most goods sold in U.S. and 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Canadian stores are marked 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with a Universal Product Code 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(UPC):</a:t>
            </a:r>
          </a:p>
          <a:p>
            <a:pPr>
              <a:lnSpc>
                <a:spcPts val="3200"/>
              </a:lnSpc>
            </a:pPr>
            <a:endParaRPr lang="en-US" altLang="zh-TW" dirty="0">
              <a:ea typeface="新細明體" charset="-120"/>
            </a:endParaRPr>
          </a:p>
          <a:p>
            <a:pPr>
              <a:lnSpc>
                <a:spcPct val="0"/>
              </a:lnSpc>
              <a:spcBef>
                <a:spcPct val="0"/>
              </a:spcBef>
            </a:pPr>
            <a:r>
              <a:rPr lang="en-US" altLang="zh-TW" dirty="0">
                <a:ea typeface="新細明體" charset="-120"/>
              </a:rPr>
              <a:t>Meaning of the digits underneath the bar code: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ea typeface="新細明體" charset="-120"/>
              </a:rPr>
              <a:t>	</a:t>
            </a:r>
            <a:r>
              <a:rPr lang="en-US" altLang="zh-TW" sz="2200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First digit: </a:t>
            </a:r>
            <a:r>
              <a:rPr lang="en-US" altLang="zh-TW" sz="2200" dirty="0">
                <a:ea typeface="新細明體" charset="-120"/>
              </a:rPr>
              <a:t>			</a:t>
            </a:r>
            <a:r>
              <a:rPr lang="en-US" altLang="zh-TW" sz="2200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Type of item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200" dirty="0">
                <a:ea typeface="新細明體" charset="-120"/>
              </a:rPr>
              <a:t>	First group of five digits: 	Manufacturer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200" dirty="0">
                <a:ea typeface="新細明體" charset="-120"/>
              </a:rPr>
              <a:t>	</a:t>
            </a:r>
            <a:r>
              <a:rPr lang="en-US" altLang="zh-TW" sz="2200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Second group of five digits: </a:t>
            </a:r>
            <a:r>
              <a:rPr lang="en-US" altLang="zh-TW" sz="2200" dirty="0">
                <a:ea typeface="新細明體" charset="-120"/>
              </a:rPr>
              <a:t>	</a:t>
            </a:r>
            <a:r>
              <a:rPr lang="en-US" altLang="zh-TW" sz="2200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Product (including package size)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200" dirty="0">
                <a:ea typeface="新細明體" charset="-120"/>
              </a:rPr>
              <a:t>	Final digit: 			Check digit, used to help identify an  				error in the preceding digits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845BFBA-6E43-4125-9162-08FAE063C205}" type="slidenum">
              <a:rPr lang="en-US" altLang="zh-TW" sz="1200">
                <a:latin typeface="Arial" charset="0"/>
              </a:rPr>
              <a:pPr/>
              <a:t>15</a:t>
            </a:fld>
            <a:endParaRPr lang="en-US" altLang="zh-TW" sz="1800"/>
          </a:p>
        </p:txBody>
      </p:sp>
      <p:pic>
        <p:nvPicPr>
          <p:cNvPr id="245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538" y="1175084"/>
            <a:ext cx="3167062" cy="2321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ea typeface="新細明體" charset="-120"/>
              </a:rPr>
              <a:t>Program</a:t>
            </a:r>
            <a:r>
              <a:rPr lang="en-US" altLang="zh-TW" dirty="0">
                <a:ea typeface="新細明體" charset="-120"/>
              </a:rPr>
              <a:t>: </a:t>
            </a:r>
            <a:r>
              <a:rPr lang="en-US" altLang="zh-TW" sz="4400" dirty="0">
                <a:ea typeface="新細明體" charset="-120"/>
              </a:rPr>
              <a:t>Computing</a:t>
            </a:r>
            <a:r>
              <a:rPr lang="en-US" altLang="zh-TW" dirty="0">
                <a:ea typeface="新細明體" charset="-120"/>
              </a:rPr>
              <a:t> a </a:t>
            </a:r>
            <a:r>
              <a:rPr lang="en-US" altLang="zh-TW" sz="4400" dirty="0">
                <a:ea typeface="新細明體" charset="-120"/>
              </a:rPr>
              <a:t>UPC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sz="4400" dirty="0">
                <a:ea typeface="新細明體" charset="-120"/>
              </a:rPr>
              <a:t>Check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sz="4400" dirty="0">
                <a:ea typeface="新細明體" charset="-120"/>
              </a:rPr>
              <a:t>Digit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How to compute the check digit: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ea typeface="新細明體" charset="-120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Add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the </a:t>
            </a:r>
            <a:r>
              <a:rPr lang="en-US" altLang="zh-TW" sz="2400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first</a:t>
            </a:r>
            <a:r>
              <a:rPr lang="en-US" altLang="zh-TW" sz="2400" dirty="0">
                <a:ea typeface="新細明體" charset="-120"/>
              </a:rPr>
              <a:t>+ third+ </a:t>
            </a:r>
            <a:r>
              <a:rPr lang="en-US" altLang="zh-TW" sz="2400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fifth</a:t>
            </a:r>
            <a:r>
              <a:rPr lang="en-US" altLang="zh-TW" sz="2400" dirty="0">
                <a:ea typeface="新細明體" charset="-120"/>
              </a:rPr>
              <a:t>+ seventh+ </a:t>
            </a:r>
            <a:r>
              <a:rPr lang="en-US" altLang="zh-TW" sz="2400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ninth</a:t>
            </a:r>
            <a:r>
              <a:rPr lang="en-US" altLang="zh-TW" sz="2400" dirty="0">
                <a:ea typeface="新細明體" charset="-120"/>
              </a:rPr>
              <a:t>+ eleventh digits.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Add</a:t>
            </a:r>
            <a:r>
              <a:rPr lang="en-US" altLang="zh-TW" sz="2400" dirty="0">
                <a:ea typeface="新細明體" charset="-120"/>
              </a:rPr>
              <a:t> the second+ fourth+ sixth+ eighth+ tenth digits.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Multiply</a:t>
            </a:r>
            <a:r>
              <a:rPr lang="en-US" altLang="zh-TW" sz="2400" dirty="0">
                <a:ea typeface="新細明體" charset="-120"/>
              </a:rPr>
              <a:t> the first sum by 3 and </a:t>
            </a:r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add</a:t>
            </a:r>
            <a:r>
              <a:rPr lang="en-US" altLang="zh-TW" sz="2400" dirty="0">
                <a:ea typeface="新細明體" charset="-120"/>
              </a:rPr>
              <a:t> it to the second sum.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Subtract</a:t>
            </a:r>
            <a:r>
              <a:rPr lang="en-US" altLang="zh-TW" sz="2400" dirty="0">
                <a:ea typeface="新細明體" charset="-120"/>
              </a:rPr>
              <a:t> 1 from the total.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dirty="0">
                <a:ea typeface="新細明體" charset="-120"/>
              </a:rPr>
              <a:t>	Compute the </a:t>
            </a:r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remainder</a:t>
            </a:r>
            <a:r>
              <a:rPr lang="en-US" altLang="zh-TW" sz="2400" dirty="0">
                <a:ea typeface="新細明體" charset="-120"/>
              </a:rPr>
              <a:t> when the adjusted total is divided by 10.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Subtract</a:t>
            </a:r>
            <a:r>
              <a:rPr lang="en-US" altLang="zh-TW" sz="2400" dirty="0">
                <a:ea typeface="新細明體" charset="-120"/>
              </a:rPr>
              <a:t> the remainder from 9.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4C35BE-0303-4C0A-BBA4-6B3C64972424}" type="slidenum">
              <a:rPr lang="en-US" altLang="zh-TW" sz="1200">
                <a:latin typeface="Arial" charset="0"/>
              </a:rPr>
              <a:pPr/>
              <a:t>16</a:t>
            </a:fld>
            <a:endParaRPr lang="en-US" altLang="zh-TW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ea typeface="新細明體" charset="-120"/>
              </a:rPr>
              <a:t>Program</a:t>
            </a:r>
            <a:r>
              <a:rPr lang="en-US" altLang="zh-TW" dirty="0">
                <a:ea typeface="新細明體" charset="-120"/>
              </a:rPr>
              <a:t>: </a:t>
            </a:r>
            <a:r>
              <a:rPr lang="en-US" altLang="zh-TW" sz="4400" dirty="0">
                <a:ea typeface="新細明體" charset="-120"/>
              </a:rPr>
              <a:t>Computing</a:t>
            </a:r>
            <a:r>
              <a:rPr lang="en-US" altLang="zh-TW" dirty="0">
                <a:ea typeface="新細明體" charset="-120"/>
              </a:rPr>
              <a:t> a </a:t>
            </a:r>
            <a:r>
              <a:rPr lang="en-US" altLang="zh-TW" sz="4400" dirty="0">
                <a:ea typeface="新細明體" charset="-120"/>
              </a:rPr>
              <a:t>UPC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sz="4400" dirty="0">
                <a:ea typeface="新細明體" charset="-120"/>
              </a:rPr>
              <a:t>Check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sz="4400" dirty="0">
                <a:ea typeface="新細明體" charset="-120"/>
              </a:rPr>
              <a:t>Digit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Example for UPC 0 13800 15173 5: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400" dirty="0">
                <a:ea typeface="新細明體" charset="-120"/>
              </a:rPr>
              <a:t>	First </a:t>
            </a:r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sum</a:t>
            </a:r>
            <a:r>
              <a:rPr lang="en-US" altLang="zh-TW" sz="2400" dirty="0">
                <a:ea typeface="新細明體" charset="-120"/>
              </a:rPr>
              <a:t>: 0 + 3 + 0 + 1 + 1 + 3 = 8.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dirty="0">
                <a:ea typeface="新細明體" charset="-120"/>
              </a:rPr>
              <a:t>	Second </a:t>
            </a:r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sum</a:t>
            </a:r>
            <a:r>
              <a:rPr lang="en-US" altLang="zh-TW" sz="2400" dirty="0">
                <a:ea typeface="新細明體" charset="-120"/>
              </a:rPr>
              <a:t>: 1 + 8 + 0 + 5 + 7 = 21.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Multiplying</a:t>
            </a:r>
            <a:r>
              <a:rPr lang="en-US" altLang="zh-TW" sz="2400" dirty="0">
                <a:ea typeface="新細明體" charset="-120"/>
              </a:rPr>
              <a:t> the first sum by </a:t>
            </a:r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3</a:t>
            </a:r>
            <a:r>
              <a:rPr lang="en-US" altLang="zh-TW" sz="2400" dirty="0">
                <a:ea typeface="新細明體" charset="-120"/>
              </a:rPr>
              <a:t> and adding the second yields 45.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Subtracting</a:t>
            </a:r>
            <a:r>
              <a:rPr lang="en-US" altLang="zh-TW" sz="2400" dirty="0">
                <a:ea typeface="新細明體" charset="-120"/>
              </a:rPr>
              <a:t> 1 gives 44.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Remainder</a:t>
            </a:r>
            <a:r>
              <a:rPr lang="en-US" altLang="zh-TW" sz="2400" dirty="0">
                <a:ea typeface="新細明體" charset="-120"/>
              </a:rPr>
              <a:t> upon dividing by 10 is 4.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dirty="0">
                <a:ea typeface="新細明體" charset="-120"/>
              </a:rPr>
              <a:t>	Remainder is </a:t>
            </a:r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subtracted</a:t>
            </a:r>
            <a:r>
              <a:rPr lang="en-US" altLang="zh-TW" sz="2400" dirty="0">
                <a:ea typeface="新細明體" charset="-120"/>
              </a:rPr>
              <a:t> from 9.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Result</a:t>
            </a:r>
            <a:r>
              <a:rPr lang="en-US" altLang="zh-TW" sz="2400" dirty="0">
                <a:ea typeface="新細明體" charset="-120"/>
              </a:rPr>
              <a:t> is </a:t>
            </a:r>
            <a:r>
              <a:rPr lang="en-US" altLang="zh-TW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5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0B9EA38-F9B1-47D5-86D1-73415946DFAF}" type="slidenum">
              <a:rPr lang="en-US" altLang="zh-TW" sz="1200">
                <a:latin typeface="Arial" charset="0"/>
              </a:rPr>
              <a:pPr/>
              <a:t>17</a:t>
            </a:fld>
            <a:endParaRPr lang="en-US" altLang="zh-TW" sz="180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3630868"/>
            <a:ext cx="3761558" cy="290804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ea typeface="新細明體" charset="-120"/>
              </a:rPr>
              <a:t>Program</a:t>
            </a:r>
            <a:r>
              <a:rPr lang="en-US" altLang="zh-TW" dirty="0">
                <a:ea typeface="新細明體" charset="-120"/>
              </a:rPr>
              <a:t>: </a:t>
            </a:r>
            <a:r>
              <a:rPr lang="en-US" altLang="zh-TW" sz="4400" dirty="0">
                <a:ea typeface="新細明體" charset="-120"/>
              </a:rPr>
              <a:t>Computing</a:t>
            </a:r>
            <a:r>
              <a:rPr lang="en-US" altLang="zh-TW" dirty="0">
                <a:ea typeface="新細明體" charset="-120"/>
              </a:rPr>
              <a:t> a </a:t>
            </a:r>
            <a:r>
              <a:rPr lang="en-US" altLang="zh-TW" sz="4400" dirty="0">
                <a:ea typeface="新細明體" charset="-120"/>
              </a:rPr>
              <a:t>UPC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sz="4400" dirty="0">
                <a:ea typeface="新細明體" charset="-120"/>
              </a:rPr>
              <a:t>Check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sz="4400" dirty="0">
                <a:ea typeface="新細明體" charset="-120"/>
              </a:rPr>
              <a:t>Digit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700">
                <a:ea typeface="新細明體" charset="-120"/>
              </a:rPr>
              <a:t>The </a:t>
            </a:r>
            <a:r>
              <a:rPr lang="en-US" altLang="zh-TW" sz="2700">
                <a:latin typeface="Courier New" pitchFamily="49" charset="0"/>
                <a:ea typeface="新細明體" charset="-120"/>
                <a:cs typeface="Courier New" pitchFamily="49" charset="0"/>
              </a:rPr>
              <a:t>upc.c</a:t>
            </a:r>
            <a:r>
              <a:rPr lang="en-US" altLang="zh-TW" sz="2700">
                <a:ea typeface="新細明體" charset="-120"/>
              </a:rPr>
              <a:t> program asks the user to enter the first 11 digits of a UPC, then displays the corresponding check digit: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300">
                <a:latin typeface="Courier New" pitchFamily="49" charset="0"/>
                <a:ea typeface="新細明體" charset="-120"/>
                <a:cs typeface="Courier New" pitchFamily="49" charset="0"/>
              </a:rPr>
              <a:t>Enter the first (single) digit: </a:t>
            </a:r>
            <a:r>
              <a:rPr lang="en-US" altLang="zh-TW" sz="2300" u="sng">
                <a:latin typeface="Courier New" pitchFamily="49" charset="0"/>
                <a:ea typeface="新細明體" charset="-120"/>
                <a:cs typeface="Courier New" pitchFamily="49" charset="0"/>
              </a:rPr>
              <a:t>0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300">
                <a:latin typeface="Courier New" pitchFamily="49" charset="0"/>
                <a:ea typeface="新細明體" charset="-120"/>
                <a:cs typeface="Courier New" pitchFamily="49" charset="0"/>
              </a:rPr>
              <a:t>	Enter first group of five digits: </a:t>
            </a:r>
            <a:r>
              <a:rPr lang="en-US" altLang="zh-TW" sz="2300" u="sng">
                <a:latin typeface="Courier New" pitchFamily="49" charset="0"/>
                <a:ea typeface="新細明體" charset="-120"/>
                <a:cs typeface="Courier New" pitchFamily="49" charset="0"/>
              </a:rPr>
              <a:t>13800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300">
                <a:latin typeface="Courier New" pitchFamily="49" charset="0"/>
                <a:ea typeface="新細明體" charset="-120"/>
                <a:cs typeface="Courier New" pitchFamily="49" charset="0"/>
              </a:rPr>
              <a:t>	Enter second group of five digits: </a:t>
            </a:r>
            <a:r>
              <a:rPr lang="en-US" altLang="zh-TW" sz="2300" u="sng">
                <a:latin typeface="Courier New" pitchFamily="49" charset="0"/>
                <a:ea typeface="新細明體" charset="-120"/>
                <a:cs typeface="Courier New" pitchFamily="49" charset="0"/>
              </a:rPr>
              <a:t>15173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300">
                <a:latin typeface="Courier New" pitchFamily="49" charset="0"/>
                <a:ea typeface="新細明體" charset="-120"/>
                <a:cs typeface="Courier New" pitchFamily="49" charset="0"/>
              </a:rPr>
              <a:t>	Check digit: 5</a:t>
            </a:r>
          </a:p>
          <a:p>
            <a:r>
              <a:rPr lang="en-US" altLang="zh-TW" sz="2700">
                <a:ea typeface="新細明體" charset="-120"/>
              </a:rPr>
              <a:t>The program reads each digit group as five one-digit numbers. </a:t>
            </a:r>
          </a:p>
          <a:p>
            <a:r>
              <a:rPr lang="en-US" altLang="zh-TW" sz="2700">
                <a:ea typeface="新細明體" charset="-120"/>
              </a:rPr>
              <a:t>To read single digits, we’ll use </a:t>
            </a:r>
            <a:r>
              <a:rPr lang="en-US" altLang="zh-TW" sz="2700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700">
                <a:ea typeface="新細明體" charset="-120"/>
              </a:rPr>
              <a:t> with the </a:t>
            </a:r>
            <a:r>
              <a:rPr lang="en-US" altLang="zh-TW" sz="2700">
                <a:latin typeface="Courier New" pitchFamily="49" charset="0"/>
                <a:ea typeface="新細明體" charset="-120"/>
                <a:cs typeface="Courier New" pitchFamily="49" charset="0"/>
              </a:rPr>
              <a:t>%1d</a:t>
            </a:r>
            <a:r>
              <a:rPr lang="en-US" altLang="zh-TW" sz="2700">
                <a:ea typeface="新細明體" charset="-120"/>
              </a:rPr>
              <a:t> conversion specification.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4D9451-842F-469C-820D-7D8FE1491F8E}" type="slidenum">
              <a:rPr lang="en-US" altLang="zh-TW" sz="1200">
                <a:latin typeface="Arial" charset="0"/>
              </a:rPr>
              <a:pPr/>
              <a:t>18</a:t>
            </a:fld>
            <a:endParaRPr lang="en-US" altLang="zh-TW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477000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#include &lt;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stdio.h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main(void)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d, i1, i2, i3, i4, i5, j1, j2, j3, j4, j5,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firstSum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secondSum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, total;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("Enter the first (single) digit: ");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("%1d", &amp;d);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000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("Enter first group of five digits: ");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000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000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("%1d%1d%1d%1d%1d", &amp;i1, &amp;i2, &amp;i3, &amp;i4, &amp;i5);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("Enter second group of five digits: ");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("%1d%1d%1d%1d%1d", &amp;j1, &amp;j2, &amp;j3, &amp;j4, &amp;j5);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firstSum</a:t>
            </a:r>
            <a:r>
              <a:rPr lang="en-US" altLang="zh-TW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= d + i2 + i4 + j1 + j3 + j5;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dirty="0" err="1">
                <a:effectLst>
                  <a:glow rad="101600">
                    <a:srgbClr val="FFC000">
                      <a:alpha val="4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secondSum</a:t>
            </a:r>
            <a:r>
              <a:rPr lang="en-US" altLang="zh-TW" sz="2000" dirty="0">
                <a:effectLst>
                  <a:glow rad="101600">
                    <a:srgbClr val="FFC000">
                      <a:alpha val="4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= i1 + i3 + i5 + j2 + j4;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total = 3 *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firstSum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+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secondSum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("Check digit: %d\n", 9 - ((total - 1) % 10));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return 0;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</a:p>
          <a:p>
            <a:pPr marL="457200" indent="-457200">
              <a:buClrTx/>
              <a:buFont typeface="+mj-lt"/>
              <a:buAutoNum type="arabicParenR"/>
            </a:pPr>
            <a:endParaRPr lang="en-US" altLang="zh-TW" sz="2000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261223-F477-4453-889B-638F9A0F7030}" type="slidenum">
              <a:rPr lang="en-US" altLang="zh-TW" sz="1200">
                <a:latin typeface="Arial" charset="0"/>
              </a:rPr>
              <a:pPr/>
              <a:t>19</a:t>
            </a:fld>
            <a:endParaRPr lang="en-US" altLang="zh-TW" sz="1800"/>
          </a:p>
        </p:txBody>
      </p:sp>
      <p:sp>
        <p:nvSpPr>
          <p:cNvPr id="2" name="TextBox 1"/>
          <p:cNvSpPr txBox="1"/>
          <p:nvPr/>
        </p:nvSpPr>
        <p:spPr>
          <a:xfrm>
            <a:off x="8739311" y="152401"/>
            <a:ext cx="1418978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32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upc.c</a:t>
            </a:r>
            <a:endParaRPr lang="en-US" altLang="zh-TW" sz="3200" b="1" dirty="0"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Operator (binary, unary), Operand</a:t>
            </a:r>
          </a:p>
          <a:p>
            <a:pPr lvl="1">
              <a:buSzPts val="2000"/>
            </a:pPr>
            <a:r>
              <a:rPr lang="en-US" altLang="zh-TW" dirty="0">
                <a:solidFill>
                  <a:srgbClr val="000000"/>
                </a:solidFill>
              </a:rPr>
              <a:t>arithmetic operators</a:t>
            </a:r>
            <a:endParaRPr lang="zh-TW" altLang="en-US" dirty="0">
              <a:solidFill>
                <a:srgbClr val="000000"/>
              </a:solidFill>
            </a:endParaRPr>
          </a:p>
          <a:p>
            <a:pPr lvl="1">
              <a:buSzPts val="2000"/>
            </a:pPr>
            <a:r>
              <a:rPr lang="en-US" altLang="zh-TW" dirty="0">
                <a:solidFill>
                  <a:srgbClr val="000000"/>
                </a:solidFill>
              </a:rPr>
              <a:t>relational operators</a:t>
            </a:r>
            <a:endParaRPr lang="zh-TW" altLang="en-US" dirty="0">
              <a:solidFill>
                <a:srgbClr val="000000"/>
              </a:solidFill>
            </a:endParaRPr>
          </a:p>
          <a:p>
            <a:pPr lvl="1">
              <a:buSzPts val="2000"/>
            </a:pPr>
            <a:r>
              <a:rPr lang="en-US" altLang="zh-TW" dirty="0">
                <a:solidFill>
                  <a:srgbClr val="000000"/>
                </a:solidFill>
              </a:rPr>
              <a:t>logical operators</a:t>
            </a:r>
            <a:endParaRPr lang="zh-TW" altLang="en-US" dirty="0">
              <a:solidFill>
                <a:srgbClr val="000000"/>
              </a:solidFill>
            </a:endParaRPr>
          </a:p>
          <a:p>
            <a:pPr lvl="1">
              <a:buSzPts val="2000"/>
            </a:pPr>
            <a:r>
              <a:rPr lang="en-US" altLang="zh-TW" dirty="0">
                <a:solidFill>
                  <a:srgbClr val="000000"/>
                </a:solidFill>
              </a:rPr>
              <a:t>assignment operators</a:t>
            </a:r>
            <a:endParaRPr lang="zh-TW" altLang="en-US" dirty="0">
              <a:solidFill>
                <a:srgbClr val="000000"/>
              </a:solidFill>
            </a:endParaRPr>
          </a:p>
          <a:p>
            <a:pPr lvl="1">
              <a:buSzPts val="2000"/>
            </a:pPr>
            <a:r>
              <a:rPr lang="en-US" altLang="zh-TW" dirty="0">
                <a:solidFill>
                  <a:srgbClr val="000000"/>
                </a:solidFill>
              </a:rPr>
              <a:t>increment and decrement operators</a:t>
            </a:r>
          </a:p>
          <a:p>
            <a:pPr>
              <a:buSzPts val="2000"/>
            </a:pPr>
            <a:r>
              <a:rPr lang="en-US" altLang="zh-TW" dirty="0">
                <a:solidFill>
                  <a:srgbClr val="000000"/>
                </a:solidFill>
              </a:rPr>
              <a:t>Associativity</a:t>
            </a:r>
          </a:p>
          <a:p>
            <a:pPr lvl="1">
              <a:buSzPts val="2000"/>
            </a:pPr>
            <a:r>
              <a:rPr lang="en-US" altLang="zh-TW" dirty="0">
                <a:solidFill>
                  <a:srgbClr val="000000"/>
                </a:solidFill>
              </a:rPr>
              <a:t>Left associative/ right associative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F2C9-B6AD-4EA9-A802-DFB38DAFC652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0901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Assignment Operators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>
                <a:ea typeface="新細明體" charset="-120"/>
              </a:rPr>
              <a:t>Simple assignment: </a:t>
            </a:r>
            <a:r>
              <a:rPr lang="en-US" altLang="zh-TW">
                <a:ea typeface="新細明體" charset="-120"/>
              </a:rPr>
              <a:t>used for storing a value into a variable</a:t>
            </a:r>
          </a:p>
          <a:p>
            <a:r>
              <a:rPr lang="en-US" altLang="zh-TW" b="1" i="1">
                <a:ea typeface="新細明體" charset="-120"/>
              </a:rPr>
              <a:t>Compound assignment: </a:t>
            </a:r>
            <a:r>
              <a:rPr lang="en-US" altLang="zh-TW">
                <a:ea typeface="新細明體" charset="-120"/>
              </a:rPr>
              <a:t>used for updating a value already stored in a variable</a:t>
            </a:r>
          </a:p>
          <a:p>
            <a:endParaRPr lang="en-US" altLang="zh-TW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98338C6-47F5-4AAC-9312-5C58AEA89A42}" type="slidenum">
              <a:rPr lang="en-US" altLang="zh-TW" sz="1200">
                <a:latin typeface="Arial" charset="0"/>
              </a:rPr>
              <a:pPr/>
              <a:t>20</a:t>
            </a:fld>
            <a:endParaRPr lang="en-US" altLang="zh-TW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Simple Assignment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effect of the assignment </a:t>
            </a:r>
            <a:r>
              <a:rPr lang="en-US" altLang="zh-TW" b="1" i="1" dirty="0">
                <a:solidFill>
                  <a:srgbClr val="FF0000"/>
                </a:solidFill>
                <a:ea typeface="新細明體" charset="-120"/>
              </a:rPr>
              <a:t>v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  <a:ea typeface="新細明體" charset="-120"/>
              </a:rPr>
              <a:t>e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is to </a:t>
            </a:r>
            <a:r>
              <a:rPr lang="en-US" altLang="zh-TW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evaluate</a:t>
            </a:r>
            <a:r>
              <a:rPr lang="en-US" altLang="zh-TW" dirty="0">
                <a:ea typeface="新細明體" charset="-120"/>
              </a:rPr>
              <a:t> 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expression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e</a:t>
            </a:r>
            <a:r>
              <a:rPr lang="en-US" altLang="zh-TW" dirty="0">
                <a:ea typeface="新細明體" charset="-120"/>
              </a:rPr>
              <a:t> and copy its value into </a:t>
            </a:r>
            <a:r>
              <a:rPr lang="en-US" altLang="zh-TW" b="1" i="1" dirty="0">
                <a:solidFill>
                  <a:srgbClr val="FF0000"/>
                </a:solidFill>
                <a:ea typeface="新細明體" charset="-120"/>
              </a:rPr>
              <a:t>v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i="1" dirty="0">
                <a:ea typeface="新細明體" charset="-120"/>
              </a:rPr>
              <a:t>e</a:t>
            </a:r>
            <a:r>
              <a:rPr lang="en-US" altLang="zh-TW" dirty="0">
                <a:ea typeface="新細明體" charset="-120"/>
              </a:rPr>
              <a:t> can be a constant, a variable, or a more complicated expression: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= 5;            /*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is now 5  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j =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;            /* j is now 5  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k = 10 *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+ j;   /* k is now 55 */</a:t>
            </a: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5CAEF8B-20E2-43F6-8398-D5EEA3BC2194}" type="slidenum">
              <a:rPr lang="en-US" altLang="zh-TW" sz="1200">
                <a:latin typeface="Arial" charset="0"/>
              </a:rPr>
              <a:pPr/>
              <a:t>21</a:t>
            </a:fld>
            <a:endParaRPr lang="en-US" altLang="zh-TW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Simple Assignment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If </a:t>
            </a:r>
            <a:r>
              <a:rPr lang="en-US" altLang="zh-TW" i="1" dirty="0">
                <a:ea typeface="新細明體" charset="-120"/>
              </a:rPr>
              <a:t>v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i="1" dirty="0">
                <a:ea typeface="新細明體" charset="-120"/>
              </a:rPr>
              <a:t>e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don’t</a:t>
            </a:r>
            <a:r>
              <a:rPr lang="en-US" altLang="zh-TW" dirty="0">
                <a:ea typeface="新細明體" charset="-120"/>
              </a:rPr>
              <a:t> have 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same type</a:t>
            </a:r>
            <a:r>
              <a:rPr lang="en-US" altLang="zh-TW" dirty="0">
                <a:ea typeface="新細明體" charset="-120"/>
              </a:rPr>
              <a:t>, then the value of </a:t>
            </a:r>
            <a:r>
              <a:rPr lang="en-US" altLang="zh-TW" i="1" dirty="0">
                <a:ea typeface="新細明體" charset="-120"/>
              </a:rPr>
              <a:t>e</a:t>
            </a:r>
            <a:r>
              <a:rPr lang="en-US" altLang="zh-TW" dirty="0">
                <a:ea typeface="新細明體" charset="-120"/>
              </a:rPr>
              <a:t> is </a:t>
            </a:r>
            <a:r>
              <a:rPr lang="en-US" altLang="zh-TW" u="sng" dirty="0">
                <a:ln w="0"/>
                <a:solidFill>
                  <a:srgbClr val="FF0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新細明體" charset="-120"/>
              </a:rPr>
              <a:t>converted</a:t>
            </a:r>
            <a:r>
              <a:rPr lang="en-US" altLang="zh-TW" dirty="0">
                <a:ea typeface="新細明體" charset="-120"/>
              </a:rPr>
              <a:t> to the type of </a:t>
            </a:r>
            <a:r>
              <a:rPr lang="en-US" altLang="zh-TW" i="1" dirty="0">
                <a:ea typeface="新細明體" charset="-120"/>
              </a:rPr>
              <a:t>v</a:t>
            </a:r>
            <a:r>
              <a:rPr lang="en-US" altLang="zh-TW" dirty="0">
                <a:ea typeface="新細明體" charset="-120"/>
              </a:rPr>
              <a:t> as the assignment takes place: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float f;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= 72.99f;   /*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is now 72 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f = 136;      /* f is now 136.0 */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24A3CD-F9E4-4ABF-B953-2F1D36088E8B}" type="slidenum">
              <a:rPr lang="en-US" altLang="zh-TW" sz="1200">
                <a:latin typeface="Arial" charset="0"/>
              </a:rPr>
              <a:pPr/>
              <a:t>22</a:t>
            </a:fld>
            <a:endParaRPr lang="en-US" altLang="zh-TW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Simple Assignment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 many programming languages, assignment is a statement; in C, however, assignment is an operator, just like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>
                <a:ea typeface="新細明體" charset="-120"/>
              </a:rPr>
              <a:t>.</a:t>
            </a:r>
          </a:p>
          <a:p>
            <a:r>
              <a:rPr lang="en-US" altLang="zh-TW">
                <a:ea typeface="新細明體" charset="-120"/>
              </a:rPr>
              <a:t>The value of an assignment </a:t>
            </a:r>
            <a:r>
              <a:rPr lang="en-US" altLang="zh-TW" i="1">
                <a:ea typeface="新細明體" charset="-120"/>
              </a:rPr>
              <a:t>v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 i="1">
                <a:ea typeface="新細明體" charset="-120"/>
              </a:rPr>
              <a:t>e</a:t>
            </a:r>
            <a:r>
              <a:rPr lang="en-US" altLang="zh-TW">
                <a:ea typeface="新細明體" charset="-120"/>
              </a:rPr>
              <a:t> is the value of </a:t>
            </a:r>
            <a:r>
              <a:rPr lang="en-US" altLang="zh-TW" i="1">
                <a:ea typeface="新細明體" charset="-120"/>
              </a:rPr>
              <a:t>v</a:t>
            </a:r>
            <a:r>
              <a:rPr lang="en-US" altLang="zh-TW">
                <a:ea typeface="新細明體" charset="-120"/>
              </a:rPr>
              <a:t> after the assignment.</a:t>
            </a:r>
          </a:p>
          <a:p>
            <a:pPr lvl="1"/>
            <a:r>
              <a:rPr lang="en-US" altLang="zh-TW">
                <a:ea typeface="新細明體" charset="-120"/>
              </a:rPr>
              <a:t>The value of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72.99f</a:t>
            </a:r>
            <a:r>
              <a:rPr lang="en-US" altLang="zh-TW">
                <a:ea typeface="新細明體" charset="-120"/>
              </a:rPr>
              <a:t> is 72 (not 72.99).</a:t>
            </a:r>
          </a:p>
          <a:p>
            <a:endParaRPr lang="en-US" altLang="zh-TW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B1B2D2-4761-4712-B67A-7A041AE59A72}" type="slidenum">
              <a:rPr lang="en-US" altLang="zh-TW" sz="1200">
                <a:latin typeface="Arial" charset="0"/>
              </a:rPr>
              <a:pPr/>
              <a:t>23</a:t>
            </a:fld>
            <a:endParaRPr lang="en-US" altLang="zh-TW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Side Effects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An operators that modifies one of its operands is said to have a </a:t>
            </a:r>
            <a:r>
              <a:rPr lang="en-US" altLang="zh-TW" b="1" i="1">
                <a:ea typeface="新細明體" charset="-120"/>
              </a:rPr>
              <a:t>side effect.</a:t>
            </a:r>
          </a:p>
          <a:p>
            <a:r>
              <a:rPr lang="en-US" altLang="zh-TW">
                <a:ea typeface="新細明體" charset="-120"/>
              </a:rPr>
              <a:t>The simple assignment operator has a side effect: it modifies its left operand.</a:t>
            </a:r>
          </a:p>
          <a:p>
            <a:r>
              <a:rPr lang="en-US" altLang="zh-TW">
                <a:ea typeface="新細明體" charset="-120"/>
              </a:rPr>
              <a:t>Evaluating the expression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>
                <a:ea typeface="新細明體" charset="-120"/>
              </a:rPr>
              <a:t> produces the result 0 and—as a side effect—assigns 0 to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>
                <a:ea typeface="新細明體" charset="-120"/>
              </a:rPr>
              <a:t>.</a:t>
            </a:r>
          </a:p>
          <a:p>
            <a:endParaRPr lang="en-US" altLang="zh-TW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F126EA-21B7-4C8E-B63E-8E67830FF32A}" type="slidenum">
              <a:rPr lang="en-US" altLang="zh-TW" sz="1200">
                <a:latin typeface="Arial" charset="0"/>
              </a:rPr>
              <a:pPr/>
              <a:t>24</a:t>
            </a:fld>
            <a:endParaRPr lang="en-US" altLang="zh-TW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Side Effects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Since assignment is an operator, several assignments can be chained together: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= j = k = 0;</a:t>
            </a:r>
          </a:p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dirty="0">
                <a:ea typeface="新細明體" charset="-120"/>
              </a:rPr>
              <a:t> operator is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right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associative, so this assignment is equivalent to 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 err="1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= (j = (k = 0));</a:t>
            </a:r>
            <a:endParaRPr lang="en-US" altLang="zh-TW" sz="2400" b="1" dirty="0">
              <a:effectLst>
                <a:glow rad="101600">
                  <a:srgbClr val="FF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E985AB-746B-4A26-8F28-1FFD0A8CFB2D}" type="slidenum">
              <a:rPr lang="en-US" altLang="zh-TW" sz="1200">
                <a:latin typeface="Arial" charset="0"/>
              </a:rPr>
              <a:pPr/>
              <a:t>25</a:t>
            </a:fld>
            <a:endParaRPr lang="en-US" altLang="zh-TW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Side Effects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Watch out for unexpected results in chained assignments as a result of type conversion: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float f;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f = </a:t>
            </a:r>
            <a:r>
              <a:rPr lang="en-US" altLang="zh-TW" sz="2400" b="1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= 33.3f;</a:t>
            </a:r>
          </a:p>
          <a:p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is assigned the value 33, then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f</a:t>
            </a:r>
            <a:r>
              <a:rPr lang="en-US" altLang="zh-TW" dirty="0">
                <a:ea typeface="新細明體" charset="-120"/>
              </a:rPr>
              <a:t> is assigned 33.0 (not 33.3).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B6C94CC-D267-48AA-BD2D-766E5DA73129}" type="slidenum">
              <a:rPr lang="en-US" altLang="zh-TW" sz="1200">
                <a:latin typeface="Arial" charset="0"/>
              </a:rPr>
              <a:pPr/>
              <a:t>26</a:t>
            </a:fld>
            <a:endParaRPr lang="en-US" altLang="zh-TW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Side Effects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An assignment of the form </a:t>
            </a:r>
            <a:r>
              <a:rPr lang="en-US" altLang="zh-TW" i="1" dirty="0">
                <a:ea typeface="新細明體" charset="-120"/>
              </a:rPr>
              <a:t>v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i="1" dirty="0">
                <a:ea typeface="新細明體" charset="-120"/>
              </a:rPr>
              <a:t>e</a:t>
            </a:r>
            <a:r>
              <a:rPr lang="en-US" altLang="zh-TW" dirty="0">
                <a:ea typeface="新細明體" charset="-120"/>
              </a:rPr>
              <a:t> is allowed wherever a value of type </a:t>
            </a:r>
            <a:r>
              <a:rPr lang="en-US" altLang="zh-TW" i="1" dirty="0">
                <a:ea typeface="新細明體" charset="-120"/>
              </a:rPr>
              <a:t>v</a:t>
            </a:r>
            <a:r>
              <a:rPr lang="en-US" altLang="zh-TW" dirty="0">
                <a:ea typeface="新細明體" charset="-120"/>
              </a:rPr>
              <a:t> would be permitted: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= 1;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k = 1 + (j =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 err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b="1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("%d %d %d\n", </a:t>
            </a:r>
            <a:r>
              <a:rPr lang="en-US" altLang="zh-TW" sz="2400" b="1" dirty="0" err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, j, k);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/* prints "1 1 2" */</a:t>
            </a:r>
          </a:p>
          <a:p>
            <a:r>
              <a:rPr lang="en-US" altLang="zh-TW" dirty="0">
                <a:ea typeface="新細明體" charset="-120"/>
              </a:rPr>
              <a:t>“Embedded assignments” can make programs hard to read.</a:t>
            </a:r>
          </a:p>
          <a:p>
            <a:r>
              <a:rPr lang="en-US" altLang="zh-TW" dirty="0">
                <a:ea typeface="新細明體" charset="-120"/>
              </a:rPr>
              <a:t>They can also be a source of subtle bugs.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F30FD7A-1AAE-4A1A-9D01-EA21D7F18C85}" type="slidenum">
              <a:rPr lang="en-US" altLang="zh-TW" sz="1200">
                <a:latin typeface="Arial" charset="0"/>
              </a:rPr>
              <a:pPr/>
              <a:t>27</a:t>
            </a:fld>
            <a:endParaRPr lang="en-US" altLang="zh-TW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新細明體" charset="-120"/>
              </a:rPr>
              <a:t>Lvalues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1676400" y="1601562"/>
            <a:ext cx="7620000" cy="48006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The assignment operator requires an </a:t>
            </a:r>
            <a:r>
              <a:rPr lang="en-US" altLang="zh-TW" b="1" i="1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lvalue</a:t>
            </a:r>
            <a:r>
              <a:rPr lang="en-US" altLang="zh-TW" dirty="0">
                <a:ea typeface="新細明體" charset="-120"/>
              </a:rPr>
              <a:t> as its left operand.</a:t>
            </a:r>
          </a:p>
          <a:p>
            <a:r>
              <a:rPr lang="en-US" altLang="zh-TW" dirty="0">
                <a:ea typeface="新細明體" charset="-120"/>
              </a:rPr>
              <a:t>An </a:t>
            </a:r>
            <a:r>
              <a:rPr lang="en-US" altLang="zh-TW" dirty="0" err="1">
                <a:ea typeface="新細明體" charset="-120"/>
              </a:rPr>
              <a:t>lvalue</a:t>
            </a:r>
            <a:r>
              <a:rPr lang="en-US" altLang="zh-TW" dirty="0">
                <a:ea typeface="新細明體" charset="-120"/>
              </a:rPr>
              <a:t> represents an object </a:t>
            </a: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charset="-120"/>
              </a:rPr>
              <a:t>stored in computer memory</a:t>
            </a:r>
            <a:r>
              <a:rPr lang="en-US" altLang="zh-TW" dirty="0">
                <a:ea typeface="新細明體" charset="-120"/>
              </a:rPr>
              <a:t>, not a constant or the result of a computation.</a:t>
            </a:r>
          </a:p>
          <a:p>
            <a:r>
              <a:rPr lang="en-US" altLang="zh-TW" dirty="0">
                <a:ea typeface="新細明體" charset="-120"/>
              </a:rPr>
              <a:t>Variables are </a:t>
            </a:r>
            <a:r>
              <a:rPr lang="en-US" altLang="zh-TW" b="1" i="1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lvalues</a:t>
            </a:r>
            <a:r>
              <a:rPr lang="en-US" altLang="zh-TW" dirty="0">
                <a:ea typeface="新細明體" charset="-120"/>
              </a:rPr>
              <a:t>;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expressions</a:t>
            </a:r>
            <a:r>
              <a:rPr lang="en-US" altLang="zh-TW" dirty="0">
                <a:ea typeface="新細明體" charset="-120"/>
              </a:rPr>
              <a:t> such as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10</a:t>
            </a:r>
            <a:r>
              <a:rPr lang="en-US" altLang="zh-TW" dirty="0">
                <a:ea typeface="新細明體" charset="-120"/>
              </a:rPr>
              <a:t> or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2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are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not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814AD57-DC02-450A-90F5-066055B613C3}" type="slidenum">
              <a:rPr lang="en-US" altLang="zh-TW" sz="1200">
                <a:latin typeface="Arial" charset="0"/>
              </a:rPr>
              <a:pPr/>
              <a:t>28</a:t>
            </a:fld>
            <a:endParaRPr lang="en-US" altLang="zh-TW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Lvalues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effectLst>
            <a:glow rad="127000">
              <a:schemeClr val="accent1">
                <a:lumMod val="60000"/>
                <a:lumOff val="40000"/>
              </a:schemeClr>
            </a:glow>
          </a:effectLst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Since the assignment operator requires an </a:t>
            </a:r>
            <a:r>
              <a:rPr lang="en-US" altLang="zh-TW" dirty="0" err="1">
                <a:effectLst>
                  <a:glow rad="101600">
                    <a:srgbClr val="FF0000">
                      <a:alpha val="60000"/>
                    </a:srgbClr>
                  </a:glow>
                </a:effectLst>
                <a:ea typeface="新細明體" charset="-120"/>
              </a:rPr>
              <a:t>lvalue</a:t>
            </a:r>
            <a:r>
              <a:rPr lang="en-US" altLang="zh-TW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as its </a:t>
            </a: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charset="-120"/>
              </a:rPr>
              <a:t>left</a:t>
            </a:r>
            <a:r>
              <a:rPr lang="en-US" altLang="zh-TW" dirty="0">
                <a:ea typeface="新細明體" charset="-120"/>
              </a:rPr>
              <a:t> operand, it’s </a:t>
            </a:r>
            <a:r>
              <a:rPr lang="en-US" altLang="zh-TW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illegal</a:t>
            </a:r>
            <a:r>
              <a:rPr lang="en-US" altLang="zh-TW" dirty="0">
                <a:ea typeface="新細明體" charset="-120"/>
              </a:rPr>
              <a:t> to put any other kind of expression on the left side of an assignment expression: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12 =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;      /*** 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WRONG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***/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+ j = 0;   /*** 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WRONG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***/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-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= j;      /*** 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WRONG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***/</a:t>
            </a:r>
          </a:p>
          <a:p>
            <a:r>
              <a:rPr lang="en-US" altLang="zh-TW" dirty="0">
                <a:ea typeface="新細明體" charset="-120"/>
              </a:rPr>
              <a:t>The compiler will produce an error message such as </a:t>
            </a:r>
            <a:r>
              <a:rPr lang="en-US" altLang="zh-TW" i="1" dirty="0">
                <a:ea typeface="新細明體" charset="-120"/>
              </a:rPr>
              <a:t>“invalid </a:t>
            </a:r>
            <a:r>
              <a:rPr lang="en-US" altLang="zh-TW" i="1" dirty="0" err="1">
                <a:ea typeface="新細明體" charset="-120"/>
              </a:rPr>
              <a:t>lvalue</a:t>
            </a:r>
            <a:r>
              <a:rPr lang="en-US" altLang="zh-TW" i="1" dirty="0">
                <a:ea typeface="新細明體" charset="-120"/>
              </a:rPr>
              <a:t> in assignment.”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E04B604-4ACD-49A8-80AB-80E171455B0D}" type="slidenum">
              <a:rPr lang="en-US" altLang="zh-TW" sz="1200">
                <a:latin typeface="Arial" charset="0"/>
              </a:rPr>
              <a:pPr/>
              <a:t>29</a:t>
            </a:fld>
            <a:endParaRPr lang="en-US" altLang="zh-TW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C emphasizes expressions rather than statements.</a:t>
            </a:r>
          </a:p>
          <a:p>
            <a:r>
              <a:rPr lang="en-US" altLang="zh-TW" dirty="0">
                <a:ea typeface="新細明體" charset="-120"/>
              </a:rPr>
              <a:t>Expressions are built from variables, constants, and operators.</a:t>
            </a:r>
          </a:p>
          <a:p>
            <a:r>
              <a:rPr lang="en-US" altLang="zh-TW" dirty="0">
                <a:ea typeface="新細明體" charset="-120"/>
              </a:rPr>
              <a:t>C has a rich collection of operators, including</a:t>
            </a:r>
          </a:p>
          <a:p>
            <a:pPr lvl="1"/>
            <a:r>
              <a:rPr lang="en-US" altLang="zh-TW" dirty="0">
                <a:ea typeface="新細明體" charset="-120"/>
              </a:rPr>
              <a:t>arithmetic operators</a:t>
            </a:r>
          </a:p>
          <a:p>
            <a:pPr lvl="1"/>
            <a:r>
              <a:rPr lang="en-US" altLang="zh-TW" dirty="0">
                <a:ea typeface="新細明體" charset="-120"/>
              </a:rPr>
              <a:t>relational operators</a:t>
            </a:r>
          </a:p>
          <a:p>
            <a:pPr lvl="1"/>
            <a:r>
              <a:rPr lang="en-US" altLang="zh-TW" dirty="0">
                <a:ea typeface="新細明體" charset="-120"/>
              </a:rPr>
              <a:t>logical operators</a:t>
            </a:r>
          </a:p>
          <a:p>
            <a:pPr lvl="1"/>
            <a:r>
              <a:rPr lang="en-US" altLang="zh-TW" dirty="0">
                <a:ea typeface="新細明體" charset="-120"/>
              </a:rPr>
              <a:t>assignment operators</a:t>
            </a:r>
          </a:p>
          <a:p>
            <a:pPr lvl="1"/>
            <a:r>
              <a:rPr lang="en-US" altLang="zh-TW" dirty="0">
                <a:ea typeface="新細明體" charset="-120"/>
              </a:rPr>
              <a:t>increment and decrement operators</a:t>
            </a:r>
            <a:r>
              <a:rPr lang="zh-TW" altLang="en-US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and many others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B8FE43-2319-48CB-85F3-C3D1B86E5C4D}" type="slidenum">
              <a:rPr lang="en-US" altLang="zh-TW" sz="1200">
                <a:latin typeface="Arial" charset="0"/>
              </a:rPr>
              <a:pPr/>
              <a:t>3</a:t>
            </a:fld>
            <a:endParaRPr lang="en-US" altLang="zh-TW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Compound Assignment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Assignments that use the old value of a variable to compute its new value are common.</a:t>
            </a:r>
          </a:p>
          <a:p>
            <a:r>
              <a:rPr lang="en-US" altLang="zh-TW" dirty="0">
                <a:ea typeface="新細明體" charset="-120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+ 2;</a:t>
            </a:r>
          </a:p>
          <a:p>
            <a:r>
              <a:rPr lang="en-US" altLang="zh-TW" dirty="0">
                <a:ea typeface="新細明體" charset="-120"/>
              </a:rPr>
              <a:t>Using 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+=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compound assignment </a:t>
            </a:r>
            <a:r>
              <a:rPr lang="en-US" altLang="zh-TW" dirty="0">
                <a:ea typeface="新細明體" charset="-120"/>
              </a:rPr>
              <a:t>operator, we simply write: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 err="1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+= 2;   /* same as </a:t>
            </a:r>
            <a:r>
              <a:rPr lang="en-US" altLang="zh-TW" sz="2400" b="1" dirty="0" err="1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2400" b="1" dirty="0" err="1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+ 2; */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EA910F0-F2BB-4010-84D3-61B476BB2AC1}" type="slidenum">
              <a:rPr lang="en-US" altLang="zh-TW" sz="1200">
                <a:latin typeface="Arial" charset="0"/>
              </a:rPr>
              <a:pPr/>
              <a:t>30</a:t>
            </a:fld>
            <a:endParaRPr lang="en-US" altLang="zh-TW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Compound Assignment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charset="-120"/>
              </a:rPr>
              <a:t>There are nine other compound assignment operators, including the following: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dirty="0">
                <a:ea typeface="新細明體" charset="-120"/>
              </a:rPr>
              <a:t>	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-=  *=  /=  %=</a:t>
            </a:r>
          </a:p>
          <a:p>
            <a:r>
              <a:rPr lang="en-US" altLang="zh-TW" dirty="0">
                <a:ea typeface="新細明體" charset="-120"/>
              </a:rPr>
              <a:t>All compound assignment operators work in much the same way: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TW" dirty="0">
                <a:ea typeface="新細明體" charset="-120"/>
              </a:rPr>
              <a:t>	</a:t>
            </a:r>
            <a:r>
              <a:rPr lang="en-US" altLang="zh-TW" sz="2400" i="1" dirty="0">
                <a:ea typeface="新細明體" charset="-120"/>
              </a:rPr>
              <a:t>v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+=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e </a:t>
            </a:r>
            <a:r>
              <a:rPr lang="en-US" altLang="zh-TW" sz="2400" dirty="0">
                <a:ea typeface="新細明體" charset="-120"/>
              </a:rPr>
              <a:t>adds </a:t>
            </a:r>
            <a:r>
              <a:rPr lang="en-US" altLang="zh-TW" sz="2400" i="1" dirty="0">
                <a:ea typeface="新細明體" charset="-120"/>
              </a:rPr>
              <a:t>v</a:t>
            </a:r>
            <a:r>
              <a:rPr lang="en-US" altLang="zh-TW" sz="2400" dirty="0">
                <a:ea typeface="新細明體" charset="-120"/>
              </a:rPr>
              <a:t> to </a:t>
            </a:r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e (e </a:t>
            </a:r>
            <a:r>
              <a:rPr lang="en-US" altLang="zh-TW" sz="2400" dirty="0">
                <a:ea typeface="新細明體" charset="-120"/>
              </a:rPr>
              <a:t>means</a:t>
            </a:r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新細明體" charset="-120"/>
              </a:rPr>
              <a:t>expression</a:t>
            </a:r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)</a:t>
            </a:r>
            <a:r>
              <a:rPr lang="en-US" altLang="zh-TW" sz="2400" dirty="0">
                <a:ea typeface="新細明體" charset="-120"/>
              </a:rPr>
              <a:t>, storing the result in </a:t>
            </a:r>
            <a:r>
              <a:rPr lang="en-US" altLang="zh-TW" sz="2400" i="1" dirty="0">
                <a:ea typeface="新細明體" charset="-120"/>
              </a:rPr>
              <a:t>v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i="1" dirty="0">
                <a:ea typeface="新細明體" charset="-120"/>
              </a:rPr>
              <a:t>v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-=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i="1" dirty="0">
                <a:ea typeface="新細明體" charset="-120"/>
              </a:rPr>
              <a:t>e</a:t>
            </a:r>
            <a:r>
              <a:rPr lang="en-US" altLang="zh-TW" sz="2400" dirty="0">
                <a:ea typeface="新細明體" charset="-120"/>
              </a:rPr>
              <a:t> subtracts </a:t>
            </a:r>
            <a:r>
              <a:rPr lang="en-US" altLang="zh-TW" sz="2400" i="1" dirty="0">
                <a:ea typeface="新細明體" charset="-120"/>
              </a:rPr>
              <a:t>e</a:t>
            </a:r>
            <a:r>
              <a:rPr lang="en-US" altLang="zh-TW" sz="2400" dirty="0">
                <a:ea typeface="新細明體" charset="-120"/>
              </a:rPr>
              <a:t> from </a:t>
            </a:r>
            <a:r>
              <a:rPr lang="en-US" altLang="zh-TW" sz="2400" i="1" dirty="0">
                <a:ea typeface="新細明體" charset="-120"/>
              </a:rPr>
              <a:t>v</a:t>
            </a:r>
            <a:r>
              <a:rPr lang="en-US" altLang="zh-TW" sz="2400" dirty="0">
                <a:ea typeface="新細明體" charset="-120"/>
              </a:rPr>
              <a:t>, storing the result in </a:t>
            </a:r>
            <a:r>
              <a:rPr lang="en-US" altLang="zh-TW" sz="2400" i="1" dirty="0">
                <a:ea typeface="新細明體" charset="-120"/>
              </a:rPr>
              <a:t>v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i="1" dirty="0">
                <a:ea typeface="新細明體" charset="-120"/>
              </a:rPr>
              <a:t>v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*=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i="1" dirty="0">
                <a:ea typeface="新細明體" charset="-120"/>
              </a:rPr>
              <a:t>e</a:t>
            </a:r>
            <a:r>
              <a:rPr lang="en-US" altLang="zh-TW" sz="2400" dirty="0">
                <a:ea typeface="新細明體" charset="-120"/>
              </a:rPr>
              <a:t> multiplies </a:t>
            </a:r>
            <a:r>
              <a:rPr lang="en-US" altLang="zh-TW" sz="2400" i="1" dirty="0">
                <a:ea typeface="新細明體" charset="-120"/>
              </a:rPr>
              <a:t>v</a:t>
            </a:r>
            <a:r>
              <a:rPr lang="en-US" altLang="zh-TW" sz="2400" dirty="0">
                <a:ea typeface="新細明體" charset="-120"/>
              </a:rPr>
              <a:t> by </a:t>
            </a:r>
            <a:r>
              <a:rPr lang="en-US" altLang="zh-TW" sz="2400" i="1" dirty="0">
                <a:ea typeface="新細明體" charset="-120"/>
              </a:rPr>
              <a:t>e</a:t>
            </a:r>
            <a:r>
              <a:rPr lang="en-US" altLang="zh-TW" sz="2400" dirty="0">
                <a:ea typeface="新細明體" charset="-120"/>
              </a:rPr>
              <a:t>, storing the result in </a:t>
            </a:r>
            <a:r>
              <a:rPr lang="en-US" altLang="zh-TW" sz="2400" i="1" dirty="0">
                <a:ea typeface="新細明體" charset="-120"/>
              </a:rPr>
              <a:t>v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i="1" dirty="0">
                <a:ea typeface="新細明體" charset="-120"/>
              </a:rPr>
              <a:t>v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/=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i="1" dirty="0">
                <a:ea typeface="新細明體" charset="-120"/>
              </a:rPr>
              <a:t>e</a:t>
            </a:r>
            <a:r>
              <a:rPr lang="en-US" altLang="zh-TW" sz="2400" dirty="0">
                <a:ea typeface="新細明體" charset="-120"/>
              </a:rPr>
              <a:t> divides </a:t>
            </a:r>
            <a:r>
              <a:rPr lang="en-US" altLang="zh-TW" sz="2400" i="1" dirty="0">
                <a:ea typeface="新細明體" charset="-120"/>
              </a:rPr>
              <a:t>v</a:t>
            </a:r>
            <a:r>
              <a:rPr lang="en-US" altLang="zh-TW" sz="2400" dirty="0">
                <a:ea typeface="新細明體" charset="-120"/>
              </a:rPr>
              <a:t> by </a:t>
            </a:r>
            <a:r>
              <a:rPr lang="en-US" altLang="zh-TW" sz="2400" i="1" dirty="0">
                <a:ea typeface="新細明體" charset="-120"/>
              </a:rPr>
              <a:t>e</a:t>
            </a:r>
            <a:r>
              <a:rPr lang="en-US" altLang="zh-TW" sz="2400" dirty="0">
                <a:ea typeface="新細明體" charset="-120"/>
              </a:rPr>
              <a:t>, storing the result in </a:t>
            </a:r>
            <a:r>
              <a:rPr lang="en-US" altLang="zh-TW" sz="2400" i="1" dirty="0">
                <a:ea typeface="新細明體" charset="-120"/>
              </a:rPr>
              <a:t>v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i="1" dirty="0">
                <a:ea typeface="新細明體" charset="-120"/>
              </a:rPr>
              <a:t>v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%=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i="1" dirty="0">
                <a:ea typeface="新細明體" charset="-120"/>
              </a:rPr>
              <a:t>e</a:t>
            </a:r>
            <a:r>
              <a:rPr lang="en-US" altLang="zh-TW" sz="2400" dirty="0">
                <a:ea typeface="新細明體" charset="-120"/>
              </a:rPr>
              <a:t> computes the remainder when </a:t>
            </a:r>
            <a:r>
              <a:rPr lang="en-US" altLang="zh-TW" sz="2400" i="1" dirty="0">
                <a:ea typeface="新細明體" charset="-120"/>
              </a:rPr>
              <a:t>v</a:t>
            </a:r>
            <a:r>
              <a:rPr lang="en-US" altLang="zh-TW" sz="2400" dirty="0">
                <a:ea typeface="新細明體" charset="-120"/>
              </a:rPr>
              <a:t> is divided by </a:t>
            </a:r>
            <a:r>
              <a:rPr lang="en-US" altLang="zh-TW" sz="2400" i="1" dirty="0">
                <a:ea typeface="新細明體" charset="-120"/>
              </a:rPr>
              <a:t>e</a:t>
            </a:r>
            <a:r>
              <a:rPr lang="en-US" altLang="zh-TW" sz="2400" dirty="0">
                <a:ea typeface="新細明體" charset="-120"/>
              </a:rPr>
              <a:t>, storing the result in </a:t>
            </a:r>
            <a:r>
              <a:rPr lang="en-US" altLang="zh-TW" sz="2400" i="1" dirty="0">
                <a:ea typeface="新細明體" charset="-120"/>
              </a:rPr>
              <a:t>v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A60FD0-CDB7-4E8E-8A6E-3C625485B8DE}" type="slidenum">
              <a:rPr lang="en-US" altLang="zh-TW" sz="1200">
                <a:latin typeface="Arial" charset="0"/>
              </a:rPr>
              <a:pPr/>
              <a:t>31</a:t>
            </a:fld>
            <a:endParaRPr lang="en-US" altLang="zh-TW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Compound Assignment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>
                <a:ea typeface="新細明體" charset="-120"/>
              </a:rPr>
              <a:t>v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+=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i="1" dirty="0">
                <a:ea typeface="新細明體" charset="-120"/>
              </a:rPr>
              <a:t>e</a:t>
            </a:r>
            <a:r>
              <a:rPr lang="en-US" altLang="zh-TW" dirty="0">
                <a:ea typeface="新細明體" charset="-120"/>
              </a:rPr>
              <a:t> isn’t “equivalent” to </a:t>
            </a:r>
            <a:r>
              <a:rPr lang="en-US" altLang="zh-TW" i="1" dirty="0">
                <a:ea typeface="新細明體" charset="-120"/>
              </a:rPr>
              <a:t>v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i="1" dirty="0">
                <a:ea typeface="新細明體" charset="-120"/>
              </a:rPr>
              <a:t>v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i="1" dirty="0">
                <a:ea typeface="新細明體" charset="-120"/>
              </a:rPr>
              <a:t>e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One problem is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operator precedence</a:t>
            </a:r>
            <a:r>
              <a:rPr lang="en-US" altLang="zh-TW" dirty="0">
                <a:ea typeface="新細明體" charset="-120"/>
              </a:rPr>
              <a:t>: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*=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k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isn’t</a:t>
            </a:r>
            <a:r>
              <a:rPr lang="en-US" altLang="zh-TW" dirty="0">
                <a:ea typeface="新細明體" charset="-120"/>
              </a:rPr>
              <a:t> the same as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k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There are also rare cases in which </a:t>
            </a:r>
            <a:r>
              <a:rPr lang="en-US" altLang="zh-TW" i="1" dirty="0">
                <a:ea typeface="新細明體" charset="-120"/>
              </a:rPr>
              <a:t>v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+=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i="1" dirty="0">
                <a:ea typeface="新細明體" charset="-120"/>
              </a:rPr>
              <a:t>e</a:t>
            </a:r>
            <a:r>
              <a:rPr lang="en-US" altLang="zh-TW" dirty="0">
                <a:ea typeface="新細明體" charset="-120"/>
              </a:rPr>
              <a:t> differs from </a:t>
            </a:r>
            <a:r>
              <a:rPr lang="en-US" altLang="zh-TW" i="1" dirty="0">
                <a:ea typeface="新細明體" charset="-120"/>
              </a:rPr>
              <a:t>v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i="1" dirty="0">
                <a:ea typeface="新細明體" charset="-120"/>
              </a:rPr>
              <a:t>v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i="1" dirty="0">
                <a:ea typeface="新細明體" charset="-120"/>
              </a:rPr>
              <a:t>e</a:t>
            </a:r>
            <a:r>
              <a:rPr lang="en-US" altLang="zh-TW" dirty="0">
                <a:ea typeface="新細明體" charset="-120"/>
              </a:rPr>
              <a:t> because </a:t>
            </a:r>
            <a:r>
              <a:rPr lang="en-US" altLang="zh-TW" i="1" dirty="0">
                <a:ea typeface="新細明體" charset="-120"/>
              </a:rPr>
              <a:t>v</a:t>
            </a:r>
            <a:r>
              <a:rPr lang="en-US" altLang="zh-TW" dirty="0">
                <a:ea typeface="新細明體" charset="-120"/>
              </a:rPr>
              <a:t> itself has a side effect.</a:t>
            </a:r>
          </a:p>
          <a:p>
            <a:r>
              <a:rPr lang="en-US" altLang="zh-TW" dirty="0">
                <a:ea typeface="新細明體" charset="-120"/>
              </a:rPr>
              <a:t>Similar remarks apply to the other compound assignment operators.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6B06C9-0DC8-46E4-8AD3-216A9B897F48}" type="slidenum">
              <a:rPr lang="en-US" altLang="zh-TW" sz="1200">
                <a:latin typeface="Arial" charset="0"/>
              </a:rPr>
              <a:pPr/>
              <a:t>32</a:t>
            </a:fld>
            <a:endParaRPr lang="en-US" altLang="zh-TW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Compound Assignment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When using the compound assignment operators, be careful not to switch the two characters that make up the operator.</a:t>
            </a:r>
          </a:p>
          <a:p>
            <a:r>
              <a:rPr lang="en-US" altLang="zh-TW" dirty="0">
                <a:ea typeface="新細明體" charset="-120"/>
              </a:rPr>
              <a:t>Although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=+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 dirty="0">
                <a:ea typeface="新細明體" charset="-120"/>
              </a:rPr>
              <a:t> will compile, it is equivalent to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(+j)</a:t>
            </a:r>
            <a:r>
              <a:rPr lang="en-US" altLang="zh-TW" dirty="0">
                <a:ea typeface="新細明體" charset="-120"/>
              </a:rPr>
              <a:t>, which merely copies the value of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 dirty="0">
                <a:ea typeface="新細明體" charset="-120"/>
              </a:rPr>
              <a:t> into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5C246BA-E4BF-4977-A502-12790E3D0749}" type="slidenum">
              <a:rPr lang="en-US" altLang="zh-TW" sz="1200">
                <a:latin typeface="Arial" charset="0"/>
              </a:rPr>
              <a:pPr/>
              <a:t>33</a:t>
            </a:fld>
            <a:endParaRPr lang="en-US" altLang="zh-TW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8534400" cy="609600"/>
          </a:xfrm>
        </p:spPr>
        <p:txBody>
          <a:bodyPr>
            <a:noAutofit/>
          </a:bodyPr>
          <a:lstStyle/>
          <a:p>
            <a:r>
              <a:rPr lang="en-US" altLang="zh-TW" sz="4400" dirty="0">
                <a:ea typeface="新細明體" charset="-120"/>
              </a:rPr>
              <a:t>Increment and Decrement Operators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676400" y="1490546"/>
            <a:ext cx="8229600" cy="438912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Two of the most common operations on a variable are “</a:t>
            </a: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charset="-120"/>
              </a:rPr>
              <a:t>incrementing</a:t>
            </a:r>
            <a:r>
              <a:rPr lang="en-US" altLang="zh-TW" dirty="0">
                <a:ea typeface="新細明體" charset="-120"/>
              </a:rPr>
              <a:t>” (adding 1) and “</a:t>
            </a:r>
            <a:r>
              <a:rPr lang="en-US" altLang="zh-TW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新細明體" charset="-120"/>
              </a:rPr>
              <a:t>decrementing</a:t>
            </a:r>
            <a:r>
              <a:rPr lang="en-US" altLang="zh-TW" dirty="0">
                <a:ea typeface="新細明體" charset="-120"/>
              </a:rPr>
              <a:t>” (subtracting 1):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+ 1;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j = j - 1;</a:t>
            </a:r>
          </a:p>
          <a:p>
            <a:r>
              <a:rPr lang="en-US" altLang="zh-TW" dirty="0">
                <a:ea typeface="新細明體" charset="-120"/>
              </a:rPr>
              <a:t>Incrementing and decrementing can be done using the compound assignment operators: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+= 1;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j -= 1;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6330BE1-E69B-4E62-B165-F0C9794D618C}" type="slidenum">
              <a:rPr lang="en-US" altLang="zh-TW" sz="1200">
                <a:latin typeface="Arial" charset="0"/>
              </a:rPr>
              <a:pPr/>
              <a:t>34</a:t>
            </a:fld>
            <a:endParaRPr lang="en-US" altLang="zh-TW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009650" y="914400"/>
            <a:ext cx="10172700" cy="533400"/>
          </a:xfrm>
        </p:spPr>
        <p:txBody>
          <a:bodyPr vert="horz" lIns="0" rIns="0" bIns="0" anchor="b">
            <a:noAutofit/>
          </a:bodyPr>
          <a:lstStyle/>
          <a:p>
            <a:r>
              <a:rPr lang="en-US" altLang="zh-TW" sz="4400" dirty="0">
                <a:ea typeface="新細明體" charset="-120"/>
              </a:rPr>
              <a:t>Increment and Decrement Operators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1676400" y="1554480"/>
            <a:ext cx="8229600" cy="438912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C provides special </a:t>
            </a:r>
            <a:r>
              <a:rPr lang="en-US" altLang="zh-TW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++</a:t>
            </a:r>
            <a:r>
              <a:rPr lang="en-US" altLang="zh-TW" dirty="0">
                <a:ea typeface="新細明體" charset="-120"/>
              </a:rPr>
              <a:t> (</a:t>
            </a:r>
            <a:r>
              <a:rPr lang="en-US" altLang="zh-TW" b="1" i="1" dirty="0">
                <a:ea typeface="新細明體" charset="-120"/>
              </a:rPr>
              <a:t>increment</a:t>
            </a:r>
            <a:r>
              <a:rPr lang="en-US" altLang="zh-TW" dirty="0">
                <a:ea typeface="新細明體" charset="-120"/>
              </a:rPr>
              <a:t>) and </a:t>
            </a:r>
            <a:r>
              <a:rPr lang="en-US" altLang="zh-TW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--</a:t>
            </a:r>
            <a:r>
              <a:rPr lang="en-US" altLang="zh-TW" dirty="0">
                <a:ea typeface="新細明體" charset="-120"/>
              </a:rPr>
              <a:t> (</a:t>
            </a:r>
            <a:r>
              <a:rPr lang="en-US" altLang="zh-TW" b="1" i="1" dirty="0">
                <a:ea typeface="新細明體" charset="-120"/>
              </a:rPr>
              <a:t>decrement</a:t>
            </a:r>
            <a:r>
              <a:rPr lang="en-US" altLang="zh-TW" dirty="0">
                <a:ea typeface="新細明體" charset="-120"/>
              </a:rPr>
              <a:t>) operators.</a:t>
            </a:r>
          </a:p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++</a:t>
            </a:r>
            <a:r>
              <a:rPr lang="en-US" altLang="zh-TW" dirty="0">
                <a:ea typeface="新細明體" charset="-120"/>
              </a:rPr>
              <a:t> operator adds 1 to its operand. 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--</a:t>
            </a:r>
            <a:r>
              <a:rPr lang="en-US" altLang="zh-TW" dirty="0">
                <a:ea typeface="新細明體" charset="-120"/>
              </a:rPr>
              <a:t> operator subtracts 1.</a:t>
            </a:r>
          </a:p>
          <a:p>
            <a:r>
              <a:rPr lang="en-US" altLang="zh-TW" dirty="0">
                <a:ea typeface="新細明體" charset="-120"/>
              </a:rPr>
              <a:t>The increment and decrement operators are tricky to use:</a:t>
            </a:r>
          </a:p>
          <a:p>
            <a:pPr lvl="1"/>
            <a:r>
              <a:rPr lang="en-US" altLang="zh-TW" dirty="0">
                <a:ea typeface="新細明體" charset="-120"/>
              </a:rPr>
              <a:t>They can be used as </a:t>
            </a:r>
            <a:r>
              <a:rPr lang="en-US" altLang="zh-TW" b="1" i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prefix</a:t>
            </a:r>
            <a:r>
              <a:rPr lang="en-US" altLang="zh-TW" dirty="0">
                <a:ea typeface="新細明體" charset="-120"/>
              </a:rPr>
              <a:t> operators </a:t>
            </a:r>
            <a:r>
              <a:rPr lang="en-US" altLang="zh-TW" dirty="0">
                <a:ea typeface="新細明體" charset="-120"/>
                <a:cs typeface="Courier New" pitchFamily="49" charset="0"/>
              </a:rPr>
              <a:t>(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++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–-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) or </a:t>
            </a:r>
            <a:r>
              <a:rPr lang="en-US" altLang="zh-TW" b="1" i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postfix</a:t>
            </a:r>
            <a:r>
              <a:rPr lang="en-US" altLang="zh-TW" dirty="0">
                <a:ea typeface="新細明體" charset="-120"/>
              </a:rPr>
              <a:t> operators (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++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--</a:t>
            </a:r>
            <a:r>
              <a:rPr lang="en-US" altLang="zh-TW" dirty="0">
                <a:ea typeface="新細明體" charset="-120"/>
              </a:rPr>
              <a:t>).</a:t>
            </a:r>
          </a:p>
          <a:p>
            <a:pPr lvl="1"/>
            <a:r>
              <a:rPr lang="en-US" altLang="zh-TW" dirty="0">
                <a:ea typeface="新細明體" charset="-120"/>
              </a:rPr>
              <a:t>They have side effects: they modify the values of their operands.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C662C5-3B6D-4899-8957-DE7405CC1E56}" type="slidenum">
              <a:rPr lang="en-US" altLang="zh-TW" sz="1200">
                <a:latin typeface="Arial" charset="0"/>
              </a:rPr>
              <a:pPr/>
              <a:t>35</a:t>
            </a:fld>
            <a:endParaRPr lang="en-US" altLang="zh-TW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37060" y="5035550"/>
            <a:ext cx="9144000" cy="1143000"/>
          </a:xfrm>
          <a:prstGeom prst="rect">
            <a:avLst/>
          </a:prstGeom>
          <a:solidFill>
            <a:schemeClr val="accent6">
              <a:alpha val="18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537060" y="2765425"/>
            <a:ext cx="9144000" cy="1143000"/>
          </a:xfrm>
          <a:prstGeom prst="rect">
            <a:avLst/>
          </a:prstGeom>
          <a:solidFill>
            <a:schemeClr val="accent6">
              <a:alpha val="18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8610600" cy="6096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charset="-120"/>
              </a:rPr>
              <a:t>Increment and Decrement Operators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8001000" cy="48006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Evaluating the expression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++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 (a “pre-increment”) yields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1</a:t>
            </a:r>
            <a:r>
              <a:rPr lang="en-US" altLang="zh-TW" dirty="0">
                <a:ea typeface="新細明體" charset="-120"/>
              </a:rPr>
              <a:t> and—as a side effect—increments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= 1;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is %d\n", </a:t>
            </a:r>
            <a:r>
              <a:rPr lang="en-US" altLang="zh-TW" sz="2000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++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);   /* prints "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is 2" 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is %d\n",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);     /* prints "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is 2" */</a:t>
            </a:r>
          </a:p>
          <a:p>
            <a:r>
              <a:rPr lang="en-US" altLang="zh-TW" dirty="0">
                <a:ea typeface="新細明體" charset="-120"/>
              </a:rPr>
              <a:t>Evaluating the expression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++</a:t>
            </a:r>
            <a:r>
              <a:rPr lang="en-US" altLang="zh-TW" dirty="0">
                <a:ea typeface="新細明體" charset="-120"/>
                <a:cs typeface="Courier New" pitchFamily="49" charset="0"/>
              </a:rPr>
              <a:t> </a:t>
            </a:r>
            <a:r>
              <a:rPr lang="en-US" altLang="zh-TW" dirty="0">
                <a:ea typeface="新細明體" charset="-120"/>
              </a:rPr>
              <a:t>(a “post-increment”) produces the result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, but causes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to be incremented afterwards: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000" dirty="0">
                <a:ea typeface="新細明體" charset="-120"/>
              </a:rPr>
              <a:t>	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= 1;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is %d\n",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++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);   /* prints "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is 1" 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is %d\n",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);     /* prints "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is 2" */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C778EA2-6FEC-42D7-832C-8CDFEEEA647C}" type="slidenum">
              <a:rPr lang="en-US" altLang="zh-TW" sz="1200">
                <a:latin typeface="Arial" charset="0"/>
              </a:rPr>
              <a:pPr/>
              <a:t>36</a:t>
            </a:fld>
            <a:endParaRPr lang="en-US" altLang="zh-TW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8610600" cy="6096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charset="-120"/>
              </a:rPr>
              <a:t>Increment and Decrement Operators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1447800" y="1517015"/>
            <a:ext cx="8229600" cy="4389120"/>
          </a:xfrm>
        </p:spPr>
        <p:txBody>
          <a:bodyPr/>
          <a:lstStyle/>
          <a:p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++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means “increment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immediately,” while 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++</a:t>
            </a:r>
            <a:r>
              <a:rPr lang="en-US" altLang="zh-TW" dirty="0">
                <a:ea typeface="新細明體" charset="-120"/>
              </a:rPr>
              <a:t> means “use the old value of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for now, but increment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later.”</a:t>
            </a:r>
          </a:p>
          <a:p>
            <a:r>
              <a:rPr lang="en-US" altLang="zh-TW" dirty="0">
                <a:ea typeface="新細明體" charset="-120"/>
              </a:rPr>
              <a:t>How much later? The C standard doesn’t specify a precise time, but it’s safe to assume that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will be incremented before the next statement is executed.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452D728-FF0C-4630-8D3F-00AF40660919}" type="slidenum">
              <a:rPr lang="en-US" altLang="zh-TW" sz="1200">
                <a:latin typeface="Arial" charset="0"/>
              </a:rPr>
              <a:pPr/>
              <a:t>37</a:t>
            </a:fld>
            <a:endParaRPr lang="en-US" altLang="zh-TW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charset="-120"/>
              </a:rPr>
              <a:t>Increment and Decrement Operators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8153400" cy="48006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--</a:t>
            </a:r>
            <a:r>
              <a:rPr lang="en-US" altLang="zh-TW" dirty="0">
                <a:ea typeface="新細明體" charset="-120"/>
              </a:rPr>
              <a:t> operator has similar properties: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ea typeface="新細明體" charset="-120"/>
              </a:rPr>
              <a:t>	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= 1;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is %d\n", --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);   /* prints "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is 0" 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is %d\n",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);     /* prints "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is 0" 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= 1;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is %d\n",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--);   /* prints "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is 1" 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is %d\n",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);     /* prints "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is 0" */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99394CA-DD7B-4C4F-8557-EE0825D169C4}" type="slidenum">
              <a:rPr lang="en-US" altLang="zh-TW" sz="1200">
                <a:latin typeface="Arial" charset="0"/>
              </a:rPr>
              <a:pPr/>
              <a:t>38</a:t>
            </a:fld>
            <a:endParaRPr lang="en-US" altLang="zh-TW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8610600" cy="6858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charset="-120"/>
              </a:rPr>
              <a:t>Increment and Decrement Operators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>
                <a:ea typeface="新細明體" charset="-120"/>
              </a:rPr>
              <a:t>When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++</a:t>
            </a:r>
            <a:r>
              <a:rPr lang="en-US" altLang="zh-TW" sz="2400" dirty="0">
                <a:ea typeface="新細明體" charset="-120"/>
              </a:rPr>
              <a:t> or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--</a:t>
            </a:r>
            <a:r>
              <a:rPr lang="en-US" altLang="zh-TW" sz="2400" dirty="0">
                <a:ea typeface="新細明體" charset="-120"/>
              </a:rPr>
              <a:t> is used more than once in the same expression, the result can often be hard to understand.</a:t>
            </a:r>
          </a:p>
          <a:p>
            <a:r>
              <a:rPr lang="en-US" altLang="zh-TW" sz="2400" dirty="0">
                <a:ea typeface="新細明體" charset="-120"/>
              </a:rPr>
              <a:t>Example: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</a:pPr>
            <a:r>
              <a:rPr lang="en-US" altLang="zh-TW" sz="2200" dirty="0">
                <a:ea typeface="新細明體" charset="-120"/>
              </a:rPr>
              <a:t>	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= 1;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j = 2;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k = ++</a:t>
            </a:r>
            <a:r>
              <a:rPr lang="en-US" altLang="zh-TW" sz="2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+ j++;</a:t>
            </a:r>
          </a:p>
          <a:p>
            <a:pPr>
              <a:buFontTx/>
              <a:buNone/>
            </a:pPr>
            <a:r>
              <a:rPr lang="en-US" altLang="zh-TW" sz="2400" dirty="0">
                <a:ea typeface="新細明體" charset="-120"/>
              </a:rPr>
              <a:t>	The last statement is equivalent to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</a:pPr>
            <a:r>
              <a:rPr lang="en-US" altLang="zh-TW" sz="2000" dirty="0">
                <a:ea typeface="新細明體" charset="-120"/>
              </a:rPr>
              <a:t>	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+ 1;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k =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+ j;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j = j + 1;</a:t>
            </a:r>
          </a:p>
          <a:p>
            <a:pPr>
              <a:buFontTx/>
              <a:buNone/>
            </a:pPr>
            <a:r>
              <a:rPr lang="en-US" altLang="zh-TW" sz="2400" dirty="0">
                <a:ea typeface="新細明體" charset="-120"/>
              </a:rPr>
              <a:t>	The final values of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ea typeface="新細明體" charset="-120"/>
              </a:rPr>
              <a:t>,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 sz="2400" dirty="0">
                <a:ea typeface="新細明體" charset="-120"/>
              </a:rPr>
              <a:t>, and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k</a:t>
            </a:r>
            <a:r>
              <a:rPr lang="en-US" altLang="zh-TW" sz="2400" dirty="0">
                <a:ea typeface="新細明體" charset="-120"/>
              </a:rPr>
              <a:t> are 2, 3, and 4, respectively.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3C7F647-C9B2-48D0-8708-7A8533925AA7}" type="slidenum">
              <a:rPr lang="en-US" altLang="zh-TW" sz="1200">
                <a:latin typeface="Arial" charset="0"/>
              </a:rPr>
              <a:pPr/>
              <a:t>39</a:t>
            </a:fld>
            <a:endParaRPr lang="en-US" altLang="zh-TW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Arithmetic Operators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 provides five binary </a:t>
            </a:r>
            <a:r>
              <a:rPr lang="en-US" altLang="zh-TW" b="1" i="1" dirty="0">
                <a:ea typeface="新細明體" charset="-120"/>
              </a:rPr>
              <a:t>arithmetic operators: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ea typeface="新細明體" charset="-120"/>
              </a:rPr>
              <a:t>	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 sz="2400" dirty="0">
                <a:ea typeface="新細明體" charset="-120"/>
              </a:rPr>
              <a:t>	addition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-</a:t>
            </a:r>
            <a:r>
              <a:rPr lang="en-US" altLang="zh-TW" sz="2400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	subtraction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 sz="2400" dirty="0">
                <a:ea typeface="新細明體" charset="-120"/>
              </a:rPr>
              <a:t>	multiplication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	</a:t>
            </a:r>
            <a:r>
              <a:rPr lang="en-US" altLang="zh-TW" sz="24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/</a:t>
            </a:r>
            <a:r>
              <a:rPr lang="en-US" altLang="zh-TW" sz="24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	division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%</a:t>
            </a:r>
            <a:r>
              <a:rPr lang="en-US" altLang="zh-TW" sz="2400" dirty="0">
                <a:ea typeface="新細明體" charset="-120"/>
              </a:rPr>
              <a:t>	remainder</a:t>
            </a:r>
          </a:p>
          <a:p>
            <a:r>
              <a:rPr lang="en-US" altLang="zh-TW" dirty="0">
                <a:ea typeface="新細明體" charset="-120"/>
              </a:rPr>
              <a:t>An operator is </a:t>
            </a:r>
            <a:r>
              <a:rPr lang="en-US" altLang="zh-TW" b="1" i="1" dirty="0">
                <a:ea typeface="新細明體" charset="-120"/>
              </a:rPr>
              <a:t>binary</a:t>
            </a:r>
            <a:r>
              <a:rPr lang="en-US" altLang="zh-TW" dirty="0">
                <a:ea typeface="新細明體" charset="-120"/>
              </a:rPr>
              <a:t> if it has two operands.</a:t>
            </a:r>
          </a:p>
          <a:p>
            <a:r>
              <a:rPr lang="en-US" altLang="zh-TW" dirty="0">
                <a:ea typeface="新細明體" charset="-120"/>
              </a:rPr>
              <a:t>There are also two </a:t>
            </a:r>
            <a:r>
              <a:rPr lang="en-US" altLang="zh-TW" b="1" i="1" dirty="0">
                <a:ea typeface="新細明體" charset="-120"/>
              </a:rPr>
              <a:t>unary</a:t>
            </a:r>
            <a:r>
              <a:rPr lang="en-US" altLang="zh-TW" dirty="0">
                <a:ea typeface="新細明體" charset="-120"/>
              </a:rPr>
              <a:t> arithmetic operators: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ea typeface="新細明體" charset="-120"/>
              </a:rPr>
              <a:t>	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 sz="2400" dirty="0">
                <a:ea typeface="新細明體" charset="-120"/>
              </a:rPr>
              <a:t>	unary plus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-</a:t>
            </a:r>
            <a:r>
              <a:rPr lang="en-US" altLang="zh-TW" sz="2400" dirty="0">
                <a:ea typeface="新細明體" charset="-120"/>
              </a:rPr>
              <a:t>	unary minus</a:t>
            </a:r>
          </a:p>
          <a:p>
            <a:pPr>
              <a:buFontTx/>
              <a:buNone/>
            </a:pPr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1E7C29B-4782-431E-B33B-3A00054DC318}" type="slidenum">
              <a:rPr lang="en-US" altLang="zh-TW" sz="1200">
                <a:latin typeface="Arial" charset="0"/>
              </a:rPr>
              <a:pPr/>
              <a:t>4</a:t>
            </a:fld>
            <a:endParaRPr lang="en-US" altLang="zh-TW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charset="-120"/>
              </a:rPr>
              <a:t>Increment and Decrement Operators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In contrast, executing the statements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= 1;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j = 2;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k = </a:t>
            </a:r>
            <a:r>
              <a:rPr lang="en-US" altLang="zh-TW" sz="2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++ + j++;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will give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 dirty="0">
                <a:ea typeface="新細明體" charset="-120"/>
              </a:rPr>
              <a:t>, and </a:t>
            </a:r>
            <a:r>
              <a:rPr lang="en-US" altLang="zh-TW" sz="2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k</a:t>
            </a:r>
            <a:r>
              <a:rPr lang="en-US" altLang="zh-TW" dirty="0">
                <a:ea typeface="新細明體" charset="-120"/>
              </a:rPr>
              <a:t> the values 2, 3, and </a:t>
            </a:r>
            <a:r>
              <a:rPr lang="en-US" altLang="zh-TW" sz="2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3</a:t>
            </a:r>
            <a:r>
              <a:rPr lang="en-US" altLang="zh-TW" dirty="0">
                <a:ea typeface="新細明體" charset="-120"/>
              </a:rPr>
              <a:t>, respectively.</a:t>
            </a:r>
          </a:p>
          <a:p>
            <a:pPr>
              <a:buFontTx/>
              <a:buNone/>
            </a:pPr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9D7791-0D55-4C66-A4A3-5FDB8BF26240}" type="slidenum">
              <a:rPr lang="en-US" altLang="zh-TW" sz="1200">
                <a:latin typeface="Arial" charset="0"/>
              </a:rPr>
              <a:pPr/>
              <a:t>40</a:t>
            </a:fld>
            <a:endParaRPr lang="en-US" altLang="zh-TW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Expression Evaluation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charset="-120"/>
              </a:rPr>
              <a:t>Table of operators discussed so far:</a:t>
            </a:r>
          </a:p>
          <a:p>
            <a:pPr>
              <a:buFontTx/>
              <a:buNone/>
            </a:pPr>
            <a:r>
              <a:rPr lang="en-US" altLang="zh-TW" sz="2000" b="1" i="1" dirty="0">
                <a:ea typeface="新細明體" charset="-120"/>
              </a:rPr>
              <a:t>Precedence	 Name		Symbol(s)	      Associativity</a:t>
            </a:r>
          </a:p>
          <a:p>
            <a:pPr>
              <a:buFontTx/>
              <a:buNone/>
            </a:pPr>
            <a:r>
              <a:rPr lang="en-US" altLang="zh-TW" sz="2000" dirty="0">
                <a:ea typeface="新細明體" charset="-120"/>
              </a:rPr>
              <a:t>        1	      increment (postfix)	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++			</a:t>
            </a:r>
            <a:r>
              <a:rPr lang="en-US" altLang="zh-TW" sz="2000" dirty="0">
                <a:ea typeface="新細明體" charset="-120"/>
              </a:rPr>
              <a:t>left</a:t>
            </a:r>
          </a:p>
          <a:p>
            <a:pPr>
              <a:buFontTx/>
              <a:buNone/>
            </a:pPr>
            <a:r>
              <a:rPr lang="en-US" altLang="zh-TW" sz="2000" dirty="0">
                <a:ea typeface="新細明體" charset="-120"/>
              </a:rPr>
              <a:t>		      decrement (postfix)	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--</a:t>
            </a:r>
            <a:endParaRPr lang="en-US" altLang="zh-TW" sz="2000" dirty="0">
              <a:ea typeface="新細明體" charset="-120"/>
            </a:endParaRPr>
          </a:p>
          <a:p>
            <a:pPr>
              <a:buFontTx/>
              <a:buNone/>
            </a:pPr>
            <a:r>
              <a:rPr lang="en-US" altLang="zh-TW" sz="2000" dirty="0">
                <a:ea typeface="新細明體" charset="-120"/>
              </a:rPr>
              <a:t>        2	      increment (prefix) 	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++			</a:t>
            </a:r>
            <a:r>
              <a:rPr lang="en-US" altLang="zh-TW" sz="2000" dirty="0">
                <a:ea typeface="新細明體" charset="-120"/>
              </a:rPr>
              <a:t>right</a:t>
            </a:r>
          </a:p>
          <a:p>
            <a:pPr>
              <a:buFontTx/>
              <a:buNone/>
            </a:pPr>
            <a:r>
              <a:rPr lang="en-US" altLang="zh-TW" sz="2000" dirty="0">
                <a:ea typeface="新細明體" charset="-120"/>
              </a:rPr>
              <a:t>		      decrement (prefix)	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--</a:t>
            </a:r>
          </a:p>
          <a:p>
            <a:pPr>
              <a:buFontTx/>
              <a:buNone/>
            </a:pPr>
            <a:r>
              <a:rPr lang="en-US" altLang="zh-TW" sz="2000" dirty="0">
                <a:ea typeface="新細明體" charset="-120"/>
              </a:rPr>
              <a:t>		      unary plus		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endParaRPr lang="en-US" altLang="zh-TW" sz="2000" dirty="0">
              <a:ea typeface="新細明體" charset="-120"/>
            </a:endParaRPr>
          </a:p>
          <a:p>
            <a:pPr>
              <a:buFontTx/>
              <a:buNone/>
            </a:pPr>
            <a:r>
              <a:rPr lang="en-US" altLang="zh-TW" sz="2000" dirty="0">
                <a:ea typeface="新細明體" charset="-120"/>
              </a:rPr>
              <a:t>		      unary minus		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-</a:t>
            </a:r>
            <a:r>
              <a:rPr lang="en-US" altLang="zh-TW" sz="2000" dirty="0">
                <a:ea typeface="新細明體" charset="-120"/>
              </a:rPr>
              <a:t>	</a:t>
            </a:r>
          </a:p>
          <a:p>
            <a:pPr>
              <a:buFontTx/>
              <a:buNone/>
            </a:pPr>
            <a:r>
              <a:rPr lang="en-US" altLang="zh-TW" sz="2000" dirty="0">
                <a:ea typeface="新細明體" charset="-120"/>
              </a:rPr>
              <a:t>        3	      multiplicative		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* / %</a:t>
            </a:r>
            <a:r>
              <a:rPr lang="en-US" altLang="zh-TW" sz="2000" dirty="0">
                <a:ea typeface="新細明體" charset="-120"/>
              </a:rPr>
              <a:t>		left</a:t>
            </a:r>
          </a:p>
          <a:p>
            <a:pPr>
              <a:buFontTx/>
              <a:buNone/>
            </a:pPr>
            <a:r>
              <a:rPr lang="en-US" altLang="zh-TW" sz="2000" dirty="0">
                <a:ea typeface="新細明體" charset="-120"/>
              </a:rPr>
              <a:t>        4	      additive		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+ -</a:t>
            </a:r>
            <a:r>
              <a:rPr lang="en-US" altLang="zh-TW" sz="2000" dirty="0">
                <a:ea typeface="新細明體" charset="-120"/>
              </a:rPr>
              <a:t>			left</a:t>
            </a:r>
          </a:p>
          <a:p>
            <a:pPr>
              <a:buFontTx/>
              <a:buNone/>
            </a:pPr>
            <a:r>
              <a:rPr lang="en-US" altLang="zh-TW" sz="2000" dirty="0">
                <a:ea typeface="新細明體" charset="-120"/>
              </a:rPr>
              <a:t>        5	      assignment		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= *= /= %= += -=	</a:t>
            </a:r>
            <a:r>
              <a:rPr lang="en-US" altLang="zh-TW" sz="2000" dirty="0">
                <a:ea typeface="新細明體" charset="-120"/>
              </a:rPr>
              <a:t>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203E72A-B5F8-4EF9-9487-DBE50AE15ED9}" type="slidenum">
              <a:rPr lang="en-US" altLang="zh-TW" sz="1200">
                <a:latin typeface="Arial" charset="0"/>
              </a:rPr>
              <a:pPr/>
              <a:t>41</a:t>
            </a:fld>
            <a:endParaRPr lang="en-US" altLang="zh-TW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charset="-120"/>
              </a:rPr>
              <a:t>Expression Evaluation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02920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ea typeface="新細明體" charset="-120"/>
              </a:rPr>
              <a:t>The table can be used to add parentheses to an expression that lacks them.</a:t>
            </a:r>
          </a:p>
          <a:p>
            <a:r>
              <a:rPr lang="en-US" altLang="zh-TW" sz="2400" dirty="0">
                <a:ea typeface="新細明體" charset="-120"/>
              </a:rPr>
              <a:t>Starting with the operator with highest precedence, put parentheses around the operator and its operands.</a:t>
            </a:r>
          </a:p>
          <a:p>
            <a:r>
              <a:rPr lang="en-US" altLang="zh-TW" sz="2400" dirty="0">
                <a:ea typeface="新細明體" charset="-120"/>
              </a:rPr>
              <a:t>Example: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200" dirty="0">
                <a:ea typeface="新細明體" charset="-120"/>
              </a:rPr>
              <a:t>	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b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+=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c++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-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d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--e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/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-f</a:t>
            </a:r>
          </a:p>
          <a:p>
            <a:pPr>
              <a:lnSpc>
                <a:spcPts val="600"/>
              </a:lnSpc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								</a:t>
            </a:r>
            <a:r>
              <a:rPr lang="en-US" altLang="zh-TW" sz="2000" i="1" dirty="0">
                <a:solidFill>
                  <a:srgbClr val="000000"/>
                </a:solidFill>
                <a:ea typeface="新細明體" charset="-120"/>
              </a:rPr>
              <a:t>Precedence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ea typeface="新細明體" charset="-120"/>
              </a:rPr>
              <a:t>								      </a:t>
            </a:r>
            <a:r>
              <a:rPr lang="en-US" altLang="zh-TW" sz="2000" i="1" dirty="0">
                <a:solidFill>
                  <a:srgbClr val="000000"/>
                </a:solidFill>
                <a:ea typeface="新細明體" charset="-120"/>
              </a:rPr>
              <a:t>level</a:t>
            </a:r>
          </a:p>
          <a:p>
            <a:pPr>
              <a:spcBef>
                <a:spcPts val="200"/>
              </a:spcBef>
              <a:buNone/>
            </a:pPr>
            <a:r>
              <a:rPr lang="en-US" altLang="zh-TW" sz="2200" dirty="0">
                <a:ea typeface="新細明體" charset="-120"/>
              </a:rPr>
              <a:t>	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b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+=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c++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)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-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d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--e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/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-f                </a:t>
            </a:r>
            <a:r>
              <a:rPr lang="en-US" altLang="zh-TW" sz="2200" dirty="0">
                <a:ea typeface="新細明體" charset="-120"/>
              </a:rPr>
              <a:t>1</a:t>
            </a:r>
          </a:p>
          <a:p>
            <a:pPr>
              <a:spcBef>
                <a:spcPts val="200"/>
              </a:spcBef>
              <a:buNone/>
            </a:pPr>
            <a:r>
              <a:rPr lang="en-US" altLang="zh-TW" sz="2200" dirty="0">
                <a:ea typeface="新細明體" charset="-120"/>
              </a:rPr>
              <a:t>	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b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+=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c++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)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-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d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(--e)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/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(-f)            </a:t>
            </a:r>
            <a:r>
              <a:rPr lang="en-US" altLang="zh-TW" sz="2200" dirty="0">
                <a:ea typeface="新細明體" charset="-120"/>
              </a:rPr>
              <a:t>2</a:t>
            </a:r>
          </a:p>
          <a:p>
            <a:pPr>
              <a:spcBef>
                <a:spcPts val="200"/>
              </a:spcBef>
              <a:buNone/>
            </a:pPr>
            <a:r>
              <a:rPr lang="en-US" altLang="zh-TW" sz="2200" dirty="0">
                <a:ea typeface="新細明體" charset="-120"/>
              </a:rPr>
              <a:t>	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b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+=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c++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)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-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d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((--e)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/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(-f))          </a:t>
            </a:r>
            <a:r>
              <a:rPr lang="en-US" altLang="zh-TW" sz="2200" dirty="0">
                <a:ea typeface="新細明體" charset="-120"/>
              </a:rPr>
              <a:t>3</a:t>
            </a:r>
          </a:p>
          <a:p>
            <a:pPr>
              <a:spcBef>
                <a:spcPts val="200"/>
              </a:spcBef>
              <a:buNone/>
            </a:pPr>
            <a:r>
              <a:rPr lang="en-US" altLang="zh-TW" sz="2200" dirty="0">
                <a:ea typeface="新細明體" charset="-120"/>
              </a:rPr>
              <a:t>	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b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+=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(((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c++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)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-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d)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((--e)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/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(-f)))      </a:t>
            </a:r>
            <a:r>
              <a:rPr lang="en-US" altLang="zh-TW" sz="2200" dirty="0">
                <a:ea typeface="新細明體" charset="-120"/>
              </a:rPr>
              <a:t>4</a:t>
            </a:r>
          </a:p>
          <a:p>
            <a:pPr>
              <a:spcBef>
                <a:spcPts val="200"/>
              </a:spcBef>
              <a:buNone/>
            </a:pPr>
            <a:r>
              <a:rPr lang="en-US" altLang="zh-TW" sz="2200" dirty="0">
                <a:ea typeface="新細明體" charset="-120"/>
              </a:rPr>
              <a:t>	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(a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(b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+=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(((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c++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)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-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d)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((--e)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/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(-f)))))  </a:t>
            </a:r>
            <a:r>
              <a:rPr lang="en-US" altLang="zh-TW" sz="2200" dirty="0">
                <a:ea typeface="新細明體" charset="-120"/>
              </a:rPr>
              <a:t>5 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DA4EE58-3552-4DBA-8DB9-447F4DB602D7}" type="slidenum">
              <a:rPr lang="en-US" altLang="zh-TW" sz="1200">
                <a:latin typeface="Arial" charset="0"/>
              </a:rPr>
              <a:pPr/>
              <a:t>42</a:t>
            </a:fld>
            <a:endParaRPr lang="en-US" altLang="zh-TW" sz="1800"/>
          </a:p>
        </p:txBody>
      </p:sp>
      <p:sp>
        <p:nvSpPr>
          <p:cNvPr id="2" name="矩形 1"/>
          <p:cNvSpPr/>
          <p:nvPr/>
        </p:nvSpPr>
        <p:spPr>
          <a:xfrm>
            <a:off x="6553200" y="3163670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TW" sz="1200" dirty="0"/>
              <a:t>int a, b=1, c = 10, d = 10, e = 10, f = 3;</a:t>
            </a:r>
          </a:p>
          <a:p>
            <a:r>
              <a:rPr lang="pt-BR" altLang="zh-TW" sz="1200" dirty="0"/>
              <a:t>a = b += c++ - d + --e / -f;</a:t>
            </a:r>
          </a:p>
          <a:p>
            <a:endParaRPr lang="zh-TW" altLang="en-US" sz="12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charset="-120"/>
              </a:rPr>
              <a:t>Expression Evaluation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02920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ea typeface="新細明體" charset="-120"/>
              </a:rPr>
              <a:t>Example:</a:t>
            </a:r>
          </a:p>
          <a:p>
            <a:pPr marL="0" indent="0">
              <a:buNone/>
            </a:pPr>
            <a:r>
              <a:rPr lang="pt-BR" altLang="zh-TW" sz="2400" dirty="0"/>
              <a:t>int a, b=1, c = 10, d = 10, e = 10, f = 3;</a:t>
            </a:r>
          </a:p>
          <a:p>
            <a:pPr marL="0" indent="0">
              <a:buNone/>
            </a:pPr>
            <a:r>
              <a:rPr lang="pt-BR" altLang="zh-TW" sz="2400" dirty="0"/>
              <a:t>a = b += c++ - d + --e / -f;</a:t>
            </a:r>
          </a:p>
          <a:p>
            <a:pPr marL="0" indent="0">
              <a:buNone/>
            </a:pPr>
            <a:r>
              <a:rPr lang="pt-BR" altLang="zh-TW" sz="2400" dirty="0"/>
              <a:t>a = -2</a:t>
            </a:r>
          </a:p>
          <a:p>
            <a:pPr marL="0" indent="0">
              <a:buNone/>
            </a:pPr>
            <a:r>
              <a:rPr lang="pt-BR" altLang="zh-TW" sz="2400" dirty="0"/>
              <a:t>b= -2</a:t>
            </a:r>
          </a:p>
          <a:p>
            <a:pPr marL="0" indent="0">
              <a:buNone/>
            </a:pPr>
            <a:r>
              <a:rPr lang="pt-BR" altLang="zh-TW" sz="2400" dirty="0"/>
              <a:t> c= 11</a:t>
            </a:r>
          </a:p>
          <a:p>
            <a:pPr marL="0" indent="0">
              <a:buNone/>
            </a:pPr>
            <a:r>
              <a:rPr lang="pt-BR" altLang="zh-TW" sz="2400" dirty="0"/>
              <a:t> d= 10</a:t>
            </a:r>
          </a:p>
          <a:p>
            <a:pPr marL="0" indent="0">
              <a:buNone/>
            </a:pPr>
            <a:r>
              <a:rPr lang="pt-BR" altLang="zh-TW" sz="2400" dirty="0"/>
              <a:t> e= 9</a:t>
            </a:r>
          </a:p>
          <a:p>
            <a:pPr marL="0" indent="0">
              <a:buNone/>
            </a:pPr>
            <a:r>
              <a:rPr lang="pt-BR" altLang="zh-TW" sz="2400" dirty="0"/>
              <a:t> f= 3</a:t>
            </a:r>
          </a:p>
          <a:p>
            <a:endParaRPr lang="en-US" altLang="zh-TW" sz="2400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DA4EE58-3552-4DBA-8DB9-447F4DB602D7}" type="slidenum">
              <a:rPr lang="en-US" altLang="zh-TW" sz="1200">
                <a:latin typeface="Arial" charset="0"/>
              </a:rPr>
              <a:pPr/>
              <a:t>43</a:t>
            </a:fld>
            <a:endParaRPr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831517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663" y="1210733"/>
            <a:ext cx="8588673" cy="4436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F2C9-B6AD-4EA9-A802-DFB38DAFC652}" type="slidenum">
              <a:rPr lang="en-US" altLang="zh-TW" smtClean="0"/>
              <a:pPr/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550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Order of Subexpression Evaluation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value of an expression may depend on the order in which its </a:t>
            </a:r>
            <a:r>
              <a:rPr lang="en-US" altLang="zh-TW" dirty="0" err="1">
                <a:ea typeface="新細明體" charset="-120"/>
              </a:rPr>
              <a:t>subexpressions</a:t>
            </a:r>
            <a:r>
              <a:rPr lang="en-US" altLang="zh-TW" dirty="0">
                <a:ea typeface="新細明體" charset="-120"/>
              </a:rPr>
              <a:t> are evaluated.</a:t>
            </a:r>
          </a:p>
          <a:p>
            <a:r>
              <a:rPr lang="en-US" altLang="zh-TW" u="sng" dirty="0">
                <a:ea typeface="新細明體" charset="-120"/>
              </a:rPr>
              <a:t>C doesn’t define </a:t>
            </a:r>
            <a:r>
              <a:rPr lang="en-US" altLang="zh-TW" u="sng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the order in which </a:t>
            </a:r>
            <a:r>
              <a:rPr lang="en-US" altLang="zh-TW" u="sng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subexpressions</a:t>
            </a:r>
            <a:r>
              <a:rPr lang="en-US" altLang="zh-TW" u="sng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are evaluated </a:t>
            </a:r>
            <a:r>
              <a:rPr lang="en-US" altLang="zh-TW" dirty="0">
                <a:ea typeface="新細明體" charset="-120"/>
              </a:rPr>
              <a:t>(with the exception of </a:t>
            </a:r>
            <a:r>
              <a:rPr lang="en-US" altLang="zh-TW" dirty="0" err="1">
                <a:ea typeface="新細明體" charset="-120"/>
              </a:rPr>
              <a:t>subexpressions</a:t>
            </a:r>
            <a:r>
              <a:rPr lang="en-US" altLang="zh-TW" dirty="0">
                <a:ea typeface="新細明體" charset="-120"/>
              </a:rPr>
              <a:t> involving the logical and, logical or, conditional, and comma operators).</a:t>
            </a:r>
          </a:p>
          <a:p>
            <a:r>
              <a:rPr lang="en-US" altLang="zh-TW" dirty="0">
                <a:ea typeface="新細明體" charset="-120"/>
              </a:rPr>
              <a:t>In the expression </a:t>
            </a:r>
            <a:r>
              <a:rPr lang="en-US" altLang="zh-TW" u="sng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(a + b) * (c - d) </a:t>
            </a:r>
            <a:r>
              <a:rPr lang="en-US" altLang="zh-TW" dirty="0">
                <a:ea typeface="新細明體" charset="-120"/>
              </a:rPr>
              <a:t>we don’t know whether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(a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b)</a:t>
            </a:r>
            <a:r>
              <a:rPr lang="en-US" altLang="zh-TW" dirty="0">
                <a:ea typeface="新細明體" charset="-120"/>
              </a:rPr>
              <a:t> will be evaluated before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(c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-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d)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20ECE9-9568-4F9E-B2A9-071B8DDE6F29}" type="slidenum">
              <a:rPr lang="en-US" altLang="zh-TW" sz="1200">
                <a:latin typeface="Arial" charset="0"/>
              </a:rPr>
              <a:pPr/>
              <a:t>45</a:t>
            </a:fld>
            <a:endParaRPr lang="en-US" altLang="zh-TW"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Order of Subexpression Evaluation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Most expressions have the same value regardless of the order in which their </a:t>
            </a:r>
            <a:r>
              <a:rPr lang="en-US" altLang="zh-TW" dirty="0" err="1">
                <a:ea typeface="新細明體" charset="-120"/>
              </a:rPr>
              <a:t>subexpressions</a:t>
            </a:r>
            <a:r>
              <a:rPr lang="en-US" altLang="zh-TW" dirty="0">
                <a:ea typeface="新細明體" charset="-120"/>
              </a:rPr>
              <a:t> are evaluated.</a:t>
            </a:r>
          </a:p>
          <a:p>
            <a:r>
              <a:rPr lang="en-US" altLang="zh-TW" dirty="0">
                <a:ea typeface="新細明體" charset="-120"/>
              </a:rPr>
              <a:t>However, this may not be true when a </a:t>
            </a:r>
            <a:r>
              <a:rPr lang="en-US" altLang="zh-TW" dirty="0" err="1">
                <a:ea typeface="新細明體" charset="-120"/>
              </a:rPr>
              <a:t>subexpression</a:t>
            </a:r>
            <a:r>
              <a:rPr lang="en-US" altLang="zh-TW" dirty="0">
                <a:ea typeface="新細明體" charset="-120"/>
              </a:rPr>
              <a:t> modifies one of its operands: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a = 5;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c = (b = a + 2) - (a = 1);</a:t>
            </a:r>
          </a:p>
          <a:p>
            <a:r>
              <a:rPr lang="en-US" altLang="zh-TW" dirty="0">
                <a:ea typeface="新細明體" charset="-120"/>
              </a:rPr>
              <a:t>The effect of executing the second statement is </a:t>
            </a:r>
            <a:r>
              <a:rPr lang="en-US" altLang="zh-TW" dirty="0">
                <a:ln w="0"/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新細明體" charset="-120"/>
              </a:rPr>
              <a:t>undefined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>
              <a:buFontTx/>
              <a:buNone/>
            </a:pPr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9DAB8EE-3A20-4F36-90C0-88796783FCFC}" type="slidenum">
              <a:rPr lang="en-US" altLang="zh-TW" sz="1200">
                <a:latin typeface="Arial" charset="0"/>
              </a:rPr>
              <a:pPr/>
              <a:t>46</a:t>
            </a:fld>
            <a:endParaRPr lang="en-US" altLang="zh-TW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Order of Subexpression Evaluation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Avoid writing expressions that access the value of a variable and also modify the variable elsewhere in the expression.</a:t>
            </a:r>
          </a:p>
          <a:p>
            <a:r>
              <a:rPr lang="en-US" altLang="zh-TW">
                <a:ea typeface="新細明體" charset="-120"/>
              </a:rPr>
              <a:t>Some compilers may produce a warning message such as </a:t>
            </a:r>
            <a:r>
              <a:rPr lang="en-US" altLang="zh-TW" i="1">
                <a:ea typeface="新細明體" charset="-120"/>
              </a:rPr>
              <a:t>“operation on ‘</a:t>
            </a:r>
            <a:r>
              <a:rPr lang="en-US" altLang="zh-TW" i="1">
                <a:ea typeface="新細明體" charset="-120"/>
                <a:cs typeface="Courier New" pitchFamily="49" charset="0"/>
              </a:rPr>
              <a:t>a</a:t>
            </a:r>
            <a:r>
              <a:rPr lang="en-US" altLang="zh-TW" i="1">
                <a:ea typeface="新細明體" charset="-120"/>
              </a:rPr>
              <a:t>’ may be undefined” </a:t>
            </a:r>
            <a:r>
              <a:rPr lang="en-US" altLang="zh-TW">
                <a:ea typeface="新細明體" charset="-120"/>
              </a:rPr>
              <a:t>when they encounter such an expression.</a:t>
            </a:r>
          </a:p>
          <a:p>
            <a:endParaRPr lang="en-US" altLang="zh-TW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0036B86-5369-410D-8AB7-1747B0A4DF8C}" type="slidenum">
              <a:rPr lang="en-US" altLang="zh-TW" sz="1200">
                <a:latin typeface="Arial" charset="0"/>
              </a:rPr>
              <a:pPr/>
              <a:t>47</a:t>
            </a:fld>
            <a:endParaRPr lang="en-US" altLang="zh-TW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Order of Subexpression Evaluation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To prevent problems</a:t>
            </a:r>
            <a:r>
              <a:rPr lang="en-US" altLang="zh-TW" dirty="0">
                <a:ea typeface="新細明體" charset="-120"/>
              </a:rPr>
              <a:t>, it’s a good idea to avoid using the assignment operators in subexpressions.</a:t>
            </a:r>
          </a:p>
          <a:p>
            <a:r>
              <a:rPr lang="en-US" altLang="zh-TW" dirty="0">
                <a:ea typeface="新細明體" charset="-120"/>
              </a:rPr>
              <a:t>Instead, use a series of separate assignments: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a = 5;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b = a + 2;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a = 1;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c = b - a;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The value of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c</a:t>
            </a:r>
            <a:r>
              <a:rPr lang="en-US" altLang="zh-TW" dirty="0">
                <a:ea typeface="新細明體" charset="-120"/>
              </a:rPr>
              <a:t> will always be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6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4AFECF2-3735-4024-BCAD-4C0E9200E482}" type="slidenum">
              <a:rPr lang="en-US" altLang="zh-TW" sz="1200">
                <a:latin typeface="Arial" charset="0"/>
              </a:rPr>
              <a:pPr/>
              <a:t>48</a:t>
            </a:fld>
            <a:endParaRPr lang="en-US" altLang="zh-TW" sz="1800"/>
          </a:p>
        </p:txBody>
      </p:sp>
      <p:sp>
        <p:nvSpPr>
          <p:cNvPr id="2" name="矩形 1"/>
          <p:cNvSpPr/>
          <p:nvPr/>
        </p:nvSpPr>
        <p:spPr>
          <a:xfrm>
            <a:off x="6553200" y="3886200"/>
            <a:ext cx="311495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pt-BR" altLang="zh-TW" dirty="0"/>
              <a:t>c = (b = a + 2) - (a = 1);</a:t>
            </a:r>
          </a:p>
        </p:txBody>
      </p:sp>
      <p:sp>
        <p:nvSpPr>
          <p:cNvPr id="3" name="向左箭號 2"/>
          <p:cNvSpPr/>
          <p:nvPr/>
        </p:nvSpPr>
        <p:spPr>
          <a:xfrm>
            <a:off x="5562600" y="3810000"/>
            <a:ext cx="6096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Order of Subexpression Evaluation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Besides the assignment operators, the only operators that modify their operands are increment and decrement.</a:t>
            </a:r>
          </a:p>
          <a:p>
            <a:r>
              <a:rPr lang="en-US" altLang="zh-TW">
                <a:ea typeface="新細明體" charset="-120"/>
              </a:rPr>
              <a:t>When using these operators, be careful that an expression doesn’t depend on a particular order of evaluation.</a:t>
            </a:r>
          </a:p>
          <a:p>
            <a:endParaRPr lang="en-US" altLang="zh-TW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626483-F3B5-4D78-B173-A4983518B496}" type="slidenum">
              <a:rPr lang="en-US" altLang="zh-TW" sz="1200">
                <a:latin typeface="Arial" charset="0"/>
              </a:rPr>
              <a:pPr/>
              <a:t>49</a:t>
            </a:fld>
            <a:endParaRPr lang="en-US" altLang="zh-TW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52600" y="76200"/>
            <a:ext cx="8458200" cy="62484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#include &lt;</a:t>
            </a:r>
            <a:r>
              <a:rPr lang="en-US" altLang="zh-TW" dirty="0" err="1"/>
              <a:t>stdio.h</a:t>
            </a:r>
            <a:r>
              <a:rPr lang="en-US" altLang="zh-TW" dirty="0"/>
              <a:t>&gt;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 err="1"/>
              <a:t>int</a:t>
            </a:r>
            <a:r>
              <a:rPr lang="en-US" altLang="zh-TW" dirty="0"/>
              <a:t> main()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{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a=40,b=20, add,</a:t>
            </a:r>
            <a:r>
              <a:rPr lang="zh-TW" altLang="en-US" dirty="0"/>
              <a:t> </a:t>
            </a:r>
            <a:r>
              <a:rPr lang="en-US" altLang="zh-TW" dirty="0"/>
              <a:t>sub,</a:t>
            </a:r>
            <a:r>
              <a:rPr lang="zh-TW" altLang="en-US" dirty="0"/>
              <a:t> </a:t>
            </a:r>
            <a:r>
              <a:rPr lang="en-US" altLang="zh-TW" dirty="0" err="1"/>
              <a:t>mul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div,</a:t>
            </a:r>
            <a:r>
              <a:rPr lang="zh-TW" altLang="en-US" dirty="0"/>
              <a:t> </a:t>
            </a:r>
            <a:r>
              <a:rPr lang="en-US" altLang="zh-TW" dirty="0"/>
              <a:t>mod;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add = </a:t>
            </a:r>
            <a:r>
              <a:rPr lang="en-US" altLang="zh-TW" dirty="0" err="1"/>
              <a:t>a+b</a:t>
            </a:r>
            <a:r>
              <a:rPr lang="en-US" altLang="zh-TW" dirty="0"/>
              <a:t>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sub = a-b;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en-US" altLang="zh-TW" dirty="0" err="1"/>
              <a:t>mul</a:t>
            </a:r>
            <a:r>
              <a:rPr lang="en-US" altLang="zh-TW" dirty="0"/>
              <a:t> = a*b;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div = a/b;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TW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	mod = </a:t>
            </a:r>
            <a:r>
              <a:rPr lang="en-US" altLang="zh-TW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a%b</a:t>
            </a:r>
            <a:r>
              <a:rPr lang="en-US" altLang="zh-TW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en-US" altLang="zh-TW" dirty="0" err="1"/>
              <a:t>printf</a:t>
            </a:r>
            <a:r>
              <a:rPr lang="en-US" altLang="zh-TW" dirty="0"/>
              <a:t>(“Addition of a, b is : %d\n”, add);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en-US" altLang="zh-TW" dirty="0" err="1"/>
              <a:t>printf</a:t>
            </a:r>
            <a:r>
              <a:rPr lang="en-US" altLang="zh-TW" dirty="0"/>
              <a:t>(“Subtraction of a, b is : %d\n”, sub);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en-US" altLang="zh-TW" dirty="0" err="1"/>
              <a:t>printf</a:t>
            </a:r>
            <a:r>
              <a:rPr lang="en-US" altLang="zh-TW" dirty="0"/>
              <a:t>(“Multiplication of a, b is : %d\n”, </a:t>
            </a:r>
            <a:r>
              <a:rPr lang="en-US" altLang="zh-TW" dirty="0" err="1"/>
              <a:t>mul</a:t>
            </a:r>
            <a:r>
              <a:rPr lang="en-US" altLang="zh-TW" dirty="0"/>
              <a:t>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en-US" altLang="zh-TW" dirty="0" err="1"/>
              <a:t>printf</a:t>
            </a:r>
            <a:r>
              <a:rPr lang="en-US" altLang="zh-TW" dirty="0"/>
              <a:t>(“Division of a, b is : %d\n”, div);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en-US" altLang="zh-TW" dirty="0" err="1"/>
              <a:t>printf</a:t>
            </a:r>
            <a:r>
              <a:rPr lang="en-US" altLang="zh-TW" dirty="0"/>
              <a:t>(“Modulus of a, b is : %d\n”, mod);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F2C9-B6AD-4EA9-A802-DFB38DAFC652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69498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Order of Subexpression Evaluation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= 2;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j = </a:t>
            </a:r>
            <a:r>
              <a:rPr lang="en-US" altLang="zh-TW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* </a:t>
            </a:r>
            <a:r>
              <a:rPr lang="en-US" altLang="zh-TW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++;</a:t>
            </a:r>
          </a:p>
          <a:p>
            <a:r>
              <a:rPr lang="en-US" altLang="zh-TW" dirty="0">
                <a:ea typeface="新細明體" charset="-120"/>
              </a:rPr>
              <a:t>It’s natural to assume that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 dirty="0">
                <a:ea typeface="新細明體" charset="-120"/>
              </a:rPr>
              <a:t> is assigned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4</a:t>
            </a:r>
            <a:r>
              <a:rPr lang="en-US" altLang="zh-TW" dirty="0">
                <a:ea typeface="新細明體" charset="-120"/>
              </a:rPr>
              <a:t>. However,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 dirty="0">
                <a:ea typeface="新細明體" charset="-120"/>
              </a:rPr>
              <a:t> could just as well be assigned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6</a:t>
            </a:r>
            <a:r>
              <a:rPr lang="en-US" altLang="zh-TW" dirty="0">
                <a:ea typeface="新細明體" charset="-120"/>
              </a:rPr>
              <a:t> instead:</a:t>
            </a:r>
          </a:p>
          <a:p>
            <a:pPr marL="685800" lvl="1"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The second operand (the original value of </a:t>
            </a:r>
            <a:r>
              <a:rPr lang="en-US" altLang="zh-TW" dirty="0" err="1">
                <a:ea typeface="新細明體" charset="-120"/>
              </a:rPr>
              <a:t>i</a:t>
            </a:r>
            <a:r>
              <a:rPr lang="en-US" altLang="zh-TW" dirty="0">
                <a:ea typeface="新細明體" charset="-120"/>
              </a:rPr>
              <a:t>) is fetched, then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is incremented.</a:t>
            </a:r>
          </a:p>
          <a:p>
            <a:pPr marL="685800" lvl="1"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The first operand (the new value of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) is fetched.</a:t>
            </a:r>
          </a:p>
          <a:p>
            <a:pPr marL="685800" lvl="1"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The new and old values of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are multiplied, yielding 6.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4654C4-2C17-4E5C-B82D-58829650EB7D}" type="slidenum">
              <a:rPr lang="en-US" altLang="zh-TW" sz="1200">
                <a:latin typeface="Arial" charset="0"/>
              </a:rPr>
              <a:pPr/>
              <a:t>50</a:t>
            </a:fld>
            <a:endParaRPr lang="en-US" altLang="zh-TW"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Undefined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Statements such as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c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(b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2)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-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(a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1);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++;</a:t>
            </a:r>
            <a:r>
              <a:rPr lang="en-US" altLang="zh-TW" dirty="0">
                <a:ea typeface="新細明體" charset="-120"/>
                <a:cs typeface="Courier New" pitchFamily="49" charset="0"/>
              </a:rPr>
              <a:t> </a:t>
            </a:r>
            <a:r>
              <a:rPr lang="en-US" altLang="zh-TW" dirty="0">
                <a:ea typeface="新細明體" charset="-120"/>
              </a:rPr>
              <a:t>cause </a:t>
            </a:r>
            <a:r>
              <a:rPr lang="en-US" altLang="zh-TW" b="1" i="1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ea typeface="新細明體" charset="-120"/>
              </a:rPr>
              <a:t>undefined behavior</a:t>
            </a:r>
            <a:r>
              <a:rPr lang="en-US" altLang="zh-TW" b="1" i="1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Possible effects of undefined behavior:</a:t>
            </a:r>
          </a:p>
          <a:p>
            <a:pPr lvl="1"/>
            <a:r>
              <a:rPr lang="en-US" altLang="zh-TW" dirty="0">
                <a:ea typeface="新細明體" charset="-120"/>
              </a:rPr>
              <a:t>The program may behave differently when compiled with different compilers.</a:t>
            </a:r>
          </a:p>
          <a:p>
            <a:pPr lvl="1"/>
            <a:r>
              <a:rPr lang="en-US" altLang="zh-TW" dirty="0">
                <a:ea typeface="新細明體" charset="-120"/>
              </a:rPr>
              <a:t>The program may not compile in the first place.</a:t>
            </a:r>
          </a:p>
          <a:p>
            <a:pPr lvl="1"/>
            <a:r>
              <a:rPr lang="en-US" altLang="zh-TW" dirty="0">
                <a:ea typeface="新細明體" charset="-120"/>
              </a:rPr>
              <a:t>If it compiles it may not run.</a:t>
            </a:r>
          </a:p>
          <a:p>
            <a:pPr lvl="1"/>
            <a:r>
              <a:rPr lang="en-US" altLang="zh-TW" dirty="0">
                <a:ea typeface="新細明體" charset="-120"/>
              </a:rPr>
              <a:t>If it does run, the program may crash, behave erratically, or produce meaningless results.</a:t>
            </a:r>
          </a:p>
          <a:p>
            <a:r>
              <a:rPr lang="en-US" altLang="zh-TW" dirty="0">
                <a:ea typeface="新細明體" charset="-120"/>
              </a:rPr>
              <a:t>Undefined behavior should be avoided.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91F65D2-D9B1-462A-B4EF-5FE2AF526878}" type="slidenum">
              <a:rPr lang="en-US" altLang="zh-TW" sz="1200">
                <a:latin typeface="Arial" charset="0"/>
              </a:rPr>
              <a:pPr/>
              <a:t>51</a:t>
            </a:fld>
            <a:endParaRPr lang="en-US" altLang="zh-TW"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F2C9-B6AD-4EA9-A802-DFB38DAFC652}" type="slidenum">
              <a:rPr lang="en-US" altLang="zh-TW" smtClean="0"/>
              <a:pPr/>
              <a:t>52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0"/>
            <a:ext cx="8655751" cy="6645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78087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Expression Statements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 has the unusual rule that any expression can be used as a statement.</a:t>
            </a:r>
          </a:p>
          <a:p>
            <a:r>
              <a:rPr lang="en-US" altLang="zh-TW" dirty="0">
                <a:ea typeface="新細明體" charset="-120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++</a:t>
            </a:r>
            <a:r>
              <a:rPr lang="en-US" altLang="zh-TW" sz="2400" dirty="0" err="1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  <a:r>
              <a:rPr lang="en-US" altLang="zh-TW" dirty="0">
                <a:ea typeface="新細明體" charset="-120"/>
              </a:rPr>
              <a:t>	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is first incremented, then the new value of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is fetched but then discarded.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F982C43-CEEA-4C12-99C7-6808FA949D37}" type="slidenum">
              <a:rPr lang="en-US" altLang="zh-TW" sz="1200">
                <a:latin typeface="Arial" charset="0"/>
              </a:rPr>
              <a:pPr/>
              <a:t>53</a:t>
            </a:fld>
            <a:endParaRPr lang="en-US" altLang="zh-TW"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Expression Statements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Since its value is discarded, there’s little point in using an expression as a statement unless the expression has a side effect: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= 1;       /* useful 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--;         /* useful 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* j - 1;   /* </a:t>
            </a:r>
            <a:r>
              <a:rPr lang="en-US" altLang="zh-TW" sz="2400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not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useful */</a:t>
            </a:r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EC520A-5468-489D-A123-1C03B0FE11D6}" type="slidenum">
              <a:rPr lang="en-US" altLang="zh-TW" sz="1200">
                <a:latin typeface="Arial" charset="0"/>
              </a:rPr>
              <a:pPr/>
              <a:t>54</a:t>
            </a:fld>
            <a:endParaRPr lang="en-US" altLang="zh-TW"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Expression Statements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 slip of the finger can easily create a “do-nothing” expression statement.</a:t>
            </a:r>
          </a:p>
          <a:p>
            <a:r>
              <a:rPr lang="en-US" altLang="zh-TW" dirty="0">
                <a:ea typeface="新細明體" charset="-120"/>
              </a:rPr>
              <a:t>For example, instead of entering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= j;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we might accidentally type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+ j;</a:t>
            </a:r>
          </a:p>
          <a:p>
            <a:r>
              <a:rPr lang="en-US" altLang="zh-TW" dirty="0">
                <a:ea typeface="新細明體" charset="-120"/>
              </a:rPr>
              <a:t>Some compilers can detect meaningless expression statements; you’ll get a warning such as </a:t>
            </a:r>
            <a:r>
              <a:rPr lang="en-US" altLang="zh-TW" i="1" dirty="0">
                <a:ea typeface="新細明體" charset="-120"/>
              </a:rPr>
              <a:t>“statement with no effect.”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36CA25D-83C2-488D-AE91-79C018D9D331}" type="slidenum">
              <a:rPr lang="en-US" altLang="zh-TW" sz="1200">
                <a:latin typeface="Arial" charset="0"/>
              </a:rPr>
              <a:pPr/>
              <a:t>55</a:t>
            </a:fld>
            <a:endParaRPr lang="en-US" altLang="zh-TW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F2C9-B6AD-4EA9-A802-DFB38DAFC652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2628900" y="1358632"/>
            <a:ext cx="69342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altLang="zh-TW" sz="4000" dirty="0"/>
              <a:t> (A + B) * C - (D - E) * (F + G)</a:t>
            </a:r>
            <a:endParaRPr lang="zh-TW" altLang="en-US" sz="4000" dirty="0"/>
          </a:p>
        </p:txBody>
      </p:sp>
      <p:sp>
        <p:nvSpPr>
          <p:cNvPr id="6" name="橢圓形圖說文字 5"/>
          <p:cNvSpPr/>
          <p:nvPr/>
        </p:nvSpPr>
        <p:spPr>
          <a:xfrm>
            <a:off x="3162300" y="2971800"/>
            <a:ext cx="5867400" cy="2590800"/>
          </a:xfrm>
          <a:prstGeom prst="wedgeEllipseCallout">
            <a:avLst>
              <a:gd name="adj1" fmla="val -1900"/>
              <a:gd name="adj2" fmla="val -67714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Precedence?</a:t>
            </a:r>
          </a:p>
          <a:p>
            <a:pPr algn="ctr"/>
            <a:r>
              <a:rPr lang="en-US" altLang="zh-TW" sz="3600" dirty="0"/>
              <a:t>Association?</a:t>
            </a:r>
          </a:p>
          <a:p>
            <a:pPr algn="ctr"/>
            <a:r>
              <a:rPr lang="en-US" altLang="zh-TW" sz="3600" dirty="0"/>
              <a:t>Data Type?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0023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Unary Arithmetic Operators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unary operators require one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operand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= +1;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j = -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r>
              <a:rPr lang="en-US" altLang="zh-TW" dirty="0">
                <a:ea typeface="新細明體" charset="-120"/>
              </a:rPr>
              <a:t>The unary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 dirty="0">
                <a:ea typeface="新細明體" charset="-120"/>
              </a:rPr>
              <a:t> operator does nothing. It’s used primarily to emphasize that a numeric constant is positive.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9A08DB-E385-415F-8C00-F9F80EEF4628}" type="slidenum">
              <a:rPr lang="en-US" altLang="zh-TW" sz="1200">
                <a:latin typeface="Arial" charset="0"/>
              </a:rPr>
              <a:pPr/>
              <a:t>7</a:t>
            </a:fld>
            <a:endParaRPr lang="en-US" altLang="zh-TW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Binary Arithmetic Operators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value of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%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 dirty="0">
                <a:ea typeface="新細明體" charset="-120"/>
              </a:rPr>
              <a:t> is the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remainder</a:t>
            </a:r>
            <a:r>
              <a:rPr lang="en-US" altLang="zh-TW" dirty="0">
                <a:ea typeface="新細明體" charset="-120"/>
              </a:rPr>
              <a:t> when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is divided by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>
              <a:buFontTx/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10</a:t>
            </a:r>
            <a:r>
              <a:rPr lang="en-US" altLang="zh-TW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</a:t>
            </a:r>
            <a:r>
              <a:rPr lang="en-US" altLang="zh-TW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%</a:t>
            </a:r>
            <a:r>
              <a:rPr lang="en-US" altLang="zh-TW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</a:t>
            </a:r>
            <a:r>
              <a:rPr lang="en-US" altLang="zh-TW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3</a:t>
            </a:r>
            <a:r>
              <a:rPr lang="en-US" altLang="zh-TW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has the value 1, and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12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%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4</a:t>
            </a:r>
            <a:r>
              <a:rPr lang="en-US" altLang="zh-TW" dirty="0">
                <a:ea typeface="新細明體" charset="-120"/>
              </a:rPr>
              <a:t> has the value 0.</a:t>
            </a:r>
          </a:p>
          <a:p>
            <a:r>
              <a:rPr lang="en-US" altLang="zh-TW" dirty="0">
                <a:ea typeface="新細明體" charset="-120"/>
              </a:rPr>
              <a:t>Binary arithmetic operators—with the exception of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%</a:t>
            </a:r>
            <a:r>
              <a:rPr lang="en-US" altLang="zh-TW" dirty="0">
                <a:ea typeface="新細明體" charset="-120"/>
              </a:rPr>
              <a:t>—allow either integer or floating-point operands, with mixing allowed.</a:t>
            </a:r>
          </a:p>
          <a:p>
            <a:r>
              <a:rPr lang="en-US" altLang="zh-TW" dirty="0">
                <a:ea typeface="新細明體" charset="-120"/>
              </a:rPr>
              <a:t>When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float</a:t>
            </a:r>
            <a:r>
              <a:rPr lang="en-US" altLang="zh-TW" dirty="0">
                <a:ea typeface="新細明體" charset="-120"/>
              </a:rPr>
              <a:t> operands are mixed, the result has type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float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>
              <a:buFontTx/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	9</a:t>
            </a:r>
            <a:r>
              <a:rPr lang="en-US" altLang="zh-TW" dirty="0">
                <a:ea typeface="新細明體" charset="-120"/>
              </a:rPr>
              <a:t> +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2.5f</a:t>
            </a:r>
            <a:r>
              <a:rPr lang="en-US" altLang="zh-TW" dirty="0">
                <a:ea typeface="新細明體" charset="-120"/>
              </a:rPr>
              <a:t> has the value 11.5, and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6.7f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/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2</a:t>
            </a:r>
            <a:r>
              <a:rPr lang="en-US" altLang="zh-TW" dirty="0">
                <a:ea typeface="新細明體" charset="-120"/>
              </a:rPr>
              <a:t> has the value 3.35.</a:t>
            </a:r>
          </a:p>
          <a:p>
            <a:pPr>
              <a:buFontTx/>
              <a:buNone/>
            </a:pPr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61C885-F642-47F3-82E8-C3093AA3F460}" type="slidenum">
              <a:rPr lang="en-US" altLang="zh-TW" sz="1200">
                <a:latin typeface="Arial" charset="0"/>
              </a:rPr>
              <a:pPr/>
              <a:t>8</a:t>
            </a:fld>
            <a:endParaRPr lang="en-US" altLang="zh-TW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/</a:t>
            </a:r>
            <a:r>
              <a:rPr lang="en-US" altLang="zh-TW">
                <a:ea typeface="新細明體" charset="-120"/>
              </a:rPr>
              <a:t> and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%</a:t>
            </a:r>
            <a:r>
              <a:rPr lang="en-US" altLang="zh-TW">
                <a:ea typeface="新細明體" charset="-120"/>
              </a:rPr>
              <a:t>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8001000" cy="48006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/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%</a:t>
            </a:r>
            <a:r>
              <a:rPr lang="en-US" altLang="zh-TW" dirty="0">
                <a:ea typeface="新細明體" charset="-120"/>
              </a:rPr>
              <a:t> operators require special care:</a:t>
            </a:r>
          </a:p>
          <a:p>
            <a:pPr lvl="1"/>
            <a:r>
              <a:rPr lang="en-US" altLang="zh-TW" dirty="0">
                <a:ea typeface="新細明體" charset="-120"/>
              </a:rPr>
              <a:t>When both operands are integers,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/</a:t>
            </a:r>
            <a:r>
              <a:rPr lang="en-US" altLang="zh-TW" dirty="0">
                <a:ea typeface="新細明體" charset="-120"/>
              </a:rPr>
              <a:t> “truncates” the result. The value of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1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/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2</a:t>
            </a:r>
            <a:r>
              <a:rPr lang="en-US" altLang="zh-TW" dirty="0">
                <a:ea typeface="新細明體" charset="-120"/>
              </a:rPr>
              <a:t> is 0, not 0.5.</a:t>
            </a:r>
          </a:p>
          <a:p>
            <a:pPr lvl="1"/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>
                <a:solidFill>
                  <a:srgbClr val="FF0000"/>
                </a:solidFill>
                <a:effectLst>
                  <a:glow rad="101600">
                    <a:srgbClr val="FFC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%</a:t>
            </a:r>
            <a:r>
              <a:rPr lang="en-US" altLang="zh-TW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operator requires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integer operands</a:t>
            </a:r>
            <a:r>
              <a:rPr lang="en-US" altLang="zh-TW" dirty="0">
                <a:ea typeface="新細明體" charset="-120"/>
              </a:rPr>
              <a:t>; if either operand is not an integer, the program won’t compile.</a:t>
            </a:r>
          </a:p>
          <a:p>
            <a:pPr lvl="1"/>
            <a:r>
              <a:rPr lang="en-US" altLang="zh-TW" dirty="0">
                <a:ea typeface="新細明體" charset="-120"/>
              </a:rPr>
              <a:t>Using zero as the right operand of either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/</a:t>
            </a:r>
            <a:r>
              <a:rPr lang="en-US" altLang="zh-TW" dirty="0">
                <a:ea typeface="新細明體" charset="-120"/>
              </a:rPr>
              <a:t> or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%</a:t>
            </a:r>
            <a:r>
              <a:rPr lang="en-US" altLang="zh-TW" dirty="0">
                <a:ea typeface="新細明體" charset="-120"/>
              </a:rPr>
              <a:t> causes undefined behavior.</a:t>
            </a:r>
          </a:p>
          <a:p>
            <a:pPr lvl="1"/>
            <a:r>
              <a:rPr lang="en-US" altLang="zh-TW" dirty="0">
                <a:ea typeface="新細明體" charset="-120"/>
              </a:rPr>
              <a:t>The behavior when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/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%</a:t>
            </a:r>
            <a:r>
              <a:rPr lang="en-US" altLang="zh-TW" dirty="0">
                <a:ea typeface="新細明體" charset="-120"/>
              </a:rPr>
              <a:t> are used with negative operands is </a:t>
            </a:r>
            <a:r>
              <a:rPr lang="en-US" altLang="zh-TW" b="1" i="1" dirty="0">
                <a:ea typeface="新細明體" charset="-120"/>
              </a:rPr>
              <a:t>implementation-defined</a:t>
            </a:r>
            <a:r>
              <a:rPr lang="en-US" altLang="zh-TW" dirty="0">
                <a:ea typeface="新細明體" charset="-120"/>
              </a:rPr>
              <a:t> in C89.</a:t>
            </a:r>
          </a:p>
          <a:p>
            <a:pPr lvl="1"/>
            <a:r>
              <a:rPr lang="en-US" altLang="zh-TW" dirty="0">
                <a:ea typeface="新細明體" charset="-120"/>
              </a:rPr>
              <a:t>In C99, the result of a division is always truncated toward zero and the value of </a:t>
            </a:r>
            <a:r>
              <a:rPr lang="en-US" altLang="zh-TW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%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 has the same sign as </a:t>
            </a:r>
            <a:r>
              <a:rPr lang="en-US" altLang="zh-TW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2ACE83-8DAC-44E2-9726-CBF78D8D0DD8}" type="slidenum">
              <a:rPr lang="en-US" altLang="zh-TW" sz="1200">
                <a:latin typeface="Arial" charset="0"/>
              </a:rPr>
              <a:pPr/>
              <a:t>9</a:t>
            </a:fld>
            <a:endParaRPr lang="en-US" altLang="zh-TW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T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IC" id="{66A4C5C7-BC69-435A-BE25-5D904C50E239}" vid="{F238A51C-794E-4567-BB90-4BF6BA95FFA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ITIC</Template>
  <TotalTime>4151</TotalTime>
  <Words>4027</Words>
  <Application>Microsoft Office PowerPoint</Application>
  <PresentationFormat>寬螢幕</PresentationFormat>
  <Paragraphs>426</Paragraphs>
  <Slides>55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64" baseType="lpstr">
      <vt:lpstr>Adobe 楷体 Std R</vt:lpstr>
      <vt:lpstr>Adobe 繁黑體 Std B</vt:lpstr>
      <vt:lpstr>新細明體</vt:lpstr>
      <vt:lpstr>Arial</vt:lpstr>
      <vt:lpstr>Calibri</vt:lpstr>
      <vt:lpstr>Calibri Light</vt:lpstr>
      <vt:lpstr>Courier New</vt:lpstr>
      <vt:lpstr>Times New Roman</vt:lpstr>
      <vt:lpstr>ITIC</vt:lpstr>
      <vt:lpstr>Chapter 4</vt:lpstr>
      <vt:lpstr>Outline</vt:lpstr>
      <vt:lpstr>Operators</vt:lpstr>
      <vt:lpstr>Arithmetic Operators</vt:lpstr>
      <vt:lpstr>PowerPoint 簡報</vt:lpstr>
      <vt:lpstr>PowerPoint 簡報</vt:lpstr>
      <vt:lpstr>Unary Arithmetic Operators</vt:lpstr>
      <vt:lpstr>Binary Arithmetic Operators</vt:lpstr>
      <vt:lpstr>The / and % Operators</vt:lpstr>
      <vt:lpstr>Implementation-Defined Behavior</vt:lpstr>
      <vt:lpstr>Operator Precedence</vt:lpstr>
      <vt:lpstr>Operator Precedence</vt:lpstr>
      <vt:lpstr>Operator Associativity</vt:lpstr>
      <vt:lpstr>Operator Associativity</vt:lpstr>
      <vt:lpstr>Program: Computing a UPC Check Digit</vt:lpstr>
      <vt:lpstr>Program: Computing a UPC Check Digit</vt:lpstr>
      <vt:lpstr>Program: Computing a UPC Check Digit</vt:lpstr>
      <vt:lpstr>Program: Computing a UPC Check Digit</vt:lpstr>
      <vt:lpstr>PowerPoint 簡報</vt:lpstr>
      <vt:lpstr>Assignment Operators</vt:lpstr>
      <vt:lpstr>Simple Assignment</vt:lpstr>
      <vt:lpstr>Simple Assignment</vt:lpstr>
      <vt:lpstr>Simple Assignment</vt:lpstr>
      <vt:lpstr>Side Effects</vt:lpstr>
      <vt:lpstr>Side Effects</vt:lpstr>
      <vt:lpstr>Side Effects</vt:lpstr>
      <vt:lpstr>Side Effects</vt:lpstr>
      <vt:lpstr>Lvalues</vt:lpstr>
      <vt:lpstr>Lvalues</vt:lpstr>
      <vt:lpstr>Compound Assignment</vt:lpstr>
      <vt:lpstr>Compound Assignment</vt:lpstr>
      <vt:lpstr>Compound Assignment</vt:lpstr>
      <vt:lpstr>Compound Assignment</vt:lpstr>
      <vt:lpstr>Increment and Decrement Operators</vt:lpstr>
      <vt:lpstr>Increment and Decrement Operators</vt:lpstr>
      <vt:lpstr>Increment and Decrement Operators</vt:lpstr>
      <vt:lpstr>Increment and Decrement Operators</vt:lpstr>
      <vt:lpstr>Increment and Decrement Operators</vt:lpstr>
      <vt:lpstr>Increment and Decrement Operators</vt:lpstr>
      <vt:lpstr>Increment and Decrement Operators</vt:lpstr>
      <vt:lpstr>Expression Evaluation</vt:lpstr>
      <vt:lpstr>Expression Evaluation</vt:lpstr>
      <vt:lpstr>Expression Evaluation</vt:lpstr>
      <vt:lpstr>PowerPoint 簡報</vt:lpstr>
      <vt:lpstr>Order of Subexpression Evaluation</vt:lpstr>
      <vt:lpstr>Order of Subexpression Evaluation</vt:lpstr>
      <vt:lpstr>Order of Subexpression Evaluation</vt:lpstr>
      <vt:lpstr>Order of Subexpression Evaluation</vt:lpstr>
      <vt:lpstr>Order of Subexpression Evaluation</vt:lpstr>
      <vt:lpstr>Order of Subexpression Evaluation</vt:lpstr>
      <vt:lpstr>Undefined Behavior</vt:lpstr>
      <vt:lpstr>PowerPoint 簡報</vt:lpstr>
      <vt:lpstr>Expression Statements</vt:lpstr>
      <vt:lpstr>Expression Statements</vt:lpstr>
      <vt:lpstr>Expression Statements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Chih-Yuan Yao</cp:lastModifiedBy>
  <cp:revision>825</cp:revision>
  <cp:lastPrinted>1999-11-08T20:52:53Z</cp:lastPrinted>
  <dcterms:created xsi:type="dcterms:W3CDTF">1999-08-24T18:39:05Z</dcterms:created>
  <dcterms:modified xsi:type="dcterms:W3CDTF">2020-10-05T17:47:39Z</dcterms:modified>
</cp:coreProperties>
</file>