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38" r:id="rId1"/>
  </p:sldMasterIdLst>
  <p:notesMasterIdLst>
    <p:notesMasterId r:id="rId64"/>
  </p:notesMasterIdLst>
  <p:sldIdLst>
    <p:sldId id="282" r:id="rId2"/>
    <p:sldId id="348" r:id="rId3"/>
    <p:sldId id="349" r:id="rId4"/>
    <p:sldId id="350" r:id="rId5"/>
    <p:sldId id="351" r:id="rId6"/>
    <p:sldId id="352" r:id="rId7"/>
    <p:sldId id="414" r:id="rId8"/>
    <p:sldId id="353" r:id="rId9"/>
    <p:sldId id="354" r:id="rId10"/>
    <p:sldId id="415" r:id="rId11"/>
    <p:sldId id="355" r:id="rId12"/>
    <p:sldId id="356" r:id="rId13"/>
    <p:sldId id="357" r:id="rId14"/>
    <p:sldId id="416" r:id="rId15"/>
    <p:sldId id="405" r:id="rId16"/>
    <p:sldId id="359" r:id="rId17"/>
    <p:sldId id="360" r:id="rId18"/>
    <p:sldId id="361" r:id="rId19"/>
    <p:sldId id="362" r:id="rId20"/>
    <p:sldId id="363" r:id="rId21"/>
    <p:sldId id="364" r:id="rId22"/>
    <p:sldId id="406" r:id="rId23"/>
    <p:sldId id="366" r:id="rId24"/>
    <p:sldId id="367" r:id="rId25"/>
    <p:sldId id="369" r:id="rId26"/>
    <p:sldId id="407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8" r:id="rId35"/>
    <p:sldId id="379" r:id="rId36"/>
    <p:sldId id="412" r:id="rId37"/>
    <p:sldId id="381" r:id="rId38"/>
    <p:sldId id="382" r:id="rId39"/>
    <p:sldId id="383" r:id="rId40"/>
    <p:sldId id="384" r:id="rId41"/>
    <p:sldId id="385" r:id="rId42"/>
    <p:sldId id="386" r:id="rId43"/>
    <p:sldId id="387" r:id="rId44"/>
    <p:sldId id="388" r:id="rId45"/>
    <p:sldId id="389" r:id="rId46"/>
    <p:sldId id="390" r:id="rId47"/>
    <p:sldId id="413" r:id="rId48"/>
    <p:sldId id="391" r:id="rId49"/>
    <p:sldId id="408" r:id="rId50"/>
    <p:sldId id="392" r:id="rId51"/>
    <p:sldId id="393" r:id="rId52"/>
    <p:sldId id="394" r:id="rId53"/>
    <p:sldId id="395" r:id="rId54"/>
    <p:sldId id="396" r:id="rId55"/>
    <p:sldId id="409" r:id="rId56"/>
    <p:sldId id="397" r:id="rId57"/>
    <p:sldId id="398" r:id="rId58"/>
    <p:sldId id="410" r:id="rId59"/>
    <p:sldId id="399" r:id="rId60"/>
    <p:sldId id="411" r:id="rId61"/>
    <p:sldId id="400" r:id="rId62"/>
    <p:sldId id="401" r:id="rId63"/>
  </p:sldIdLst>
  <p:sldSz cx="12192000" cy="6858000"/>
  <p:notesSz cx="6996113" cy="92837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06"/>
    <a:srgbClr val="C6A02E"/>
    <a:srgbClr val="B82F25"/>
    <a:srgbClr val="6DBFAB"/>
    <a:srgbClr val="FF7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zh-TW" altLang="zh-TW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zh-TW" altLang="zh-TW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zh-TW" altLang="zh-TW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3CA3F4D-AB08-4CC0-ABDE-E7A24072309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4604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91162" y="1122363"/>
            <a:ext cx="660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91162" y="3602038"/>
            <a:ext cx="663892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2019/10/11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6629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2019/10/11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568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2019/10/11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9233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2019/10/11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4067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2019/10/11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8819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2019/10/11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6154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2019/10/11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0022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2019/10/11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7037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2019/10/11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20421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2019/10/11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21745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891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0794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7014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4453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99890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79249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49424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66469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2170-4A5B-4807-948E-0EA87110C06E}" type="datetimeFigureOut">
              <a:rPr lang="zh-TW" altLang="en-US" smtClean="0"/>
              <a:t>2019/10/11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89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  <p:sldLayoutId id="2147483952" r:id="rId14"/>
    <p:sldLayoutId id="2147483953" r:id="rId15"/>
    <p:sldLayoutId id="2147483954" r:id="rId16"/>
    <p:sldLayoutId id="2147483955" r:id="rId17"/>
    <p:sldLayoutId id="2147483956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05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Chapter 10</a:t>
            </a:r>
          </a:p>
        </p:txBody>
      </p:sp>
      <p:sp>
        <p:nvSpPr>
          <p:cNvPr id="13317" name="Rectangle 205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3600" b="1">
                <a:latin typeface="Arial" charset="0"/>
                <a:ea typeface="新細明體" charset="-120"/>
              </a:rPr>
              <a:t>Program Organization</a:t>
            </a:r>
            <a:endParaRPr lang="en-US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External Variable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95600" y="1447800"/>
            <a:ext cx="10515600" cy="4351338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#include &lt;</a:t>
            </a:r>
            <a:r>
              <a:rPr lang="en-US" altLang="zh-TW" sz="1600" dirty="0" err="1"/>
              <a:t>stdio.h</a:t>
            </a:r>
            <a:r>
              <a:rPr lang="en-US" altLang="zh-TW" sz="1600" dirty="0"/>
              <a:t>&gt;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extVar</a:t>
            </a:r>
            <a:r>
              <a:rPr lang="en-US" altLang="zh-TW" sz="1600" dirty="0"/>
              <a:t> = 100;  // external variable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endParaRPr lang="en-US" altLang="zh-TW" sz="1600" dirty="0"/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void XX(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)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{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	</a:t>
            </a:r>
            <a:r>
              <a:rPr lang="en-US" altLang="zh-TW" sz="1600" dirty="0" err="1"/>
              <a:t>i</a:t>
            </a:r>
            <a:r>
              <a:rPr lang="en-US" altLang="zh-TW" sz="1600" dirty="0"/>
              <a:t>++;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	</a:t>
            </a:r>
            <a:r>
              <a:rPr lang="en-US" altLang="zh-TW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r>
              <a:rPr lang="en-US" altLang="zh-TW" sz="1600" dirty="0"/>
              <a:t>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j = 20;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endParaRPr lang="en-US" altLang="zh-TW" sz="1600" dirty="0"/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	</a:t>
            </a:r>
            <a:r>
              <a:rPr lang="en-US" altLang="zh-TW" sz="1600" dirty="0" err="1"/>
              <a:t>j++</a:t>
            </a:r>
            <a:r>
              <a:rPr lang="en-US" altLang="zh-TW" sz="1600" dirty="0"/>
              <a:t>;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	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("in XX()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=%d, j=%d, </a:t>
            </a:r>
            <a:r>
              <a:rPr lang="en-US" altLang="zh-TW" sz="1600" dirty="0" err="1"/>
              <a:t>extVar</a:t>
            </a:r>
            <a:r>
              <a:rPr lang="en-US" altLang="zh-TW" sz="1600" dirty="0"/>
              <a:t>=%d\n",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, j, ++</a:t>
            </a:r>
            <a:r>
              <a:rPr lang="en-US" altLang="zh-TW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extVar</a:t>
            </a:r>
            <a:r>
              <a:rPr lang="en-US" altLang="zh-TW" sz="1600" dirty="0"/>
              <a:t>);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}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endParaRPr lang="en-US" altLang="zh-TW" sz="1600" dirty="0"/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 err="1"/>
              <a:t>int</a:t>
            </a:r>
            <a:r>
              <a:rPr lang="en-US" altLang="zh-TW" sz="1600" dirty="0"/>
              <a:t> main()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{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	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30;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	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j = 30;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	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	XX(10);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	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</a:t>
            </a:r>
            <a:r>
              <a:rPr lang="en-US" altLang="zh-TW" sz="1600" dirty="0" err="1"/>
              <a:t>i</a:t>
            </a:r>
            <a:r>
              <a:rPr lang="en-US" altLang="zh-TW" sz="1600" dirty="0"/>
              <a:t>=%d, j=%d, </a:t>
            </a:r>
            <a:r>
              <a:rPr lang="en-US" altLang="zh-TW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extVar</a:t>
            </a:r>
            <a:r>
              <a:rPr lang="en-US" altLang="zh-TW" sz="1600" dirty="0"/>
              <a:t>=%d\n",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, j, </a:t>
            </a:r>
            <a:r>
              <a:rPr lang="en-US" altLang="zh-TW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extVar</a:t>
            </a:r>
            <a:r>
              <a:rPr lang="en-US" altLang="zh-TW" sz="1600" dirty="0"/>
              <a:t>);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	XX(10);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	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</a:t>
            </a:r>
            <a:r>
              <a:rPr lang="en-US" altLang="zh-TW" sz="1600" dirty="0" err="1"/>
              <a:t>i</a:t>
            </a:r>
            <a:r>
              <a:rPr lang="en-US" altLang="zh-TW" sz="1600" dirty="0"/>
              <a:t>=%d, j=%d, </a:t>
            </a:r>
            <a:r>
              <a:rPr lang="en-US" altLang="zh-TW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extVar</a:t>
            </a:r>
            <a:r>
              <a:rPr lang="en-US" altLang="zh-TW" sz="1600" dirty="0"/>
              <a:t>=%d\n",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, j, </a:t>
            </a:r>
            <a:r>
              <a:rPr lang="en-US" altLang="zh-TW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extVar</a:t>
            </a:r>
            <a:r>
              <a:rPr lang="en-US" altLang="zh-TW" sz="1600" dirty="0"/>
              <a:t>);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	return 0;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4" name="圓角矩形 3"/>
          <p:cNvSpPr/>
          <p:nvPr/>
        </p:nvSpPr>
        <p:spPr>
          <a:xfrm>
            <a:off x="8153400" y="1052635"/>
            <a:ext cx="37338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zh-TW" sz="2000" dirty="0"/>
              <a:t>in XX() i=11, j=21, extVar=101</a:t>
            </a:r>
          </a:p>
          <a:p>
            <a:r>
              <a:rPr lang="sv-SE" altLang="zh-TW" sz="2000" dirty="0"/>
              <a:t>i=30, j=30, extVar=101</a:t>
            </a:r>
          </a:p>
          <a:p>
            <a:endParaRPr lang="sv-SE" altLang="zh-TW" sz="2000" dirty="0"/>
          </a:p>
          <a:p>
            <a:r>
              <a:rPr lang="sv-SE" altLang="zh-TW" sz="2000" dirty="0"/>
              <a:t>in XX() i=11, </a:t>
            </a:r>
            <a:r>
              <a:rPr lang="sv-SE" altLang="zh-TW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j=22</a:t>
            </a:r>
            <a:r>
              <a:rPr lang="sv-SE" altLang="zh-TW" sz="2000" dirty="0"/>
              <a:t>, extVar=102</a:t>
            </a:r>
          </a:p>
          <a:p>
            <a:r>
              <a:rPr lang="sv-SE" altLang="zh-TW" sz="2000" dirty="0"/>
              <a:t>i=30, j=30, extVar=102</a:t>
            </a:r>
          </a:p>
        </p:txBody>
      </p:sp>
    </p:spTree>
    <p:extLst>
      <p:ext uri="{BB962C8B-B14F-4D97-AF65-F5344CB8AC3E}">
        <p14:creationId xmlns:p14="http://schemas.microsoft.com/office/powerpoint/2010/main" val="212624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>
                <a:ea typeface="新細明體" charset="-120"/>
              </a:rPr>
              <a:t>Example: Using External Variables</a:t>
            </a:r>
            <a:r>
              <a:rPr lang="zh-TW" altLang="en-US" sz="2800" dirty="0"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to Implement a Stack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To illustrate how external variables might be used, let’s look at a data structure known as a </a:t>
            </a:r>
            <a:r>
              <a:rPr lang="en-US" altLang="zh-TW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charset="-120"/>
              </a:rPr>
              <a:t>stack</a:t>
            </a:r>
            <a:r>
              <a:rPr lang="en-US" altLang="zh-TW" b="1" i="1" dirty="0">
                <a:ea typeface="新細明體" charset="-120"/>
              </a:rPr>
              <a:t>.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A stack, like an array, can store multiple data items of the same type.</a:t>
            </a:r>
          </a:p>
          <a:p>
            <a:r>
              <a:rPr lang="en-US" altLang="zh-TW" dirty="0">
                <a:ea typeface="新細明體" charset="-120"/>
              </a:rPr>
              <a:t>The operations on a </a:t>
            </a: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charset="-120"/>
              </a:rPr>
              <a:t>stack</a:t>
            </a:r>
            <a:r>
              <a:rPr lang="en-US" altLang="zh-TW" dirty="0">
                <a:ea typeface="新細明體" charset="-120"/>
              </a:rPr>
              <a:t> are limited: </a:t>
            </a:r>
          </a:p>
          <a:p>
            <a:pPr lvl="1"/>
            <a:r>
              <a:rPr lang="en-US" altLang="zh-TW" b="1" i="1" dirty="0">
                <a:ea typeface="新細明體" charset="-120"/>
              </a:rPr>
              <a:t>Push</a:t>
            </a:r>
            <a:r>
              <a:rPr lang="en-US" altLang="zh-TW" dirty="0">
                <a:ea typeface="新細明體" charset="-120"/>
              </a:rPr>
              <a:t> an item (add it to one end—the “stack top”)</a:t>
            </a:r>
          </a:p>
          <a:p>
            <a:pPr lvl="1"/>
            <a:r>
              <a:rPr lang="en-US" altLang="zh-TW" b="1" i="1" dirty="0">
                <a:ea typeface="新細明體" charset="-120"/>
              </a:rPr>
              <a:t>Pop</a:t>
            </a:r>
            <a:r>
              <a:rPr lang="en-US" altLang="zh-TW" dirty="0">
                <a:ea typeface="新細明體" charset="-120"/>
              </a:rPr>
              <a:t> an item (remove it from the same end)</a:t>
            </a:r>
          </a:p>
          <a:p>
            <a:r>
              <a:rPr lang="en-US" altLang="zh-TW" dirty="0">
                <a:ea typeface="新細明體" charset="-120"/>
              </a:rPr>
              <a:t>Examining or modifying an item that’s not at the top of the stack is forbidden.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>
                <a:ea typeface="新細明體" charset="-120"/>
              </a:rPr>
              <a:t>Example: Using External Variables</a:t>
            </a:r>
            <a:r>
              <a:rPr lang="zh-TW" altLang="en-US" sz="2800" dirty="0"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to Implement a Stack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One way to implement a stack in C is to store its items in an array, which we’ll call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contents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A separate integer variable named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top</a:t>
            </a:r>
            <a:r>
              <a:rPr lang="en-US" altLang="zh-TW" dirty="0">
                <a:ea typeface="新細明體" charset="-120"/>
              </a:rPr>
              <a:t> marks the position of the stack top.</a:t>
            </a:r>
          </a:p>
          <a:p>
            <a:pPr lvl="1"/>
            <a:r>
              <a:rPr lang="en-US" altLang="zh-TW" dirty="0">
                <a:ea typeface="新細明體" charset="-120"/>
              </a:rPr>
              <a:t>When the stack is empty,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top</a:t>
            </a:r>
            <a:r>
              <a:rPr lang="en-US" altLang="zh-TW" dirty="0">
                <a:ea typeface="新細明體" charset="-120"/>
              </a:rPr>
              <a:t> has the value 0.</a:t>
            </a:r>
          </a:p>
          <a:p>
            <a:r>
              <a:rPr lang="en-US" altLang="zh-TW" dirty="0">
                <a:ea typeface="新細明體" charset="-120"/>
              </a:rPr>
              <a:t>To </a:t>
            </a:r>
            <a:r>
              <a:rPr lang="en-US" altLang="zh-TW" i="1" dirty="0">
                <a:ea typeface="新細明體" charset="-120"/>
              </a:rPr>
              <a:t>push</a:t>
            </a:r>
            <a:r>
              <a:rPr lang="en-US" altLang="zh-TW" dirty="0">
                <a:ea typeface="新細明體" charset="-120"/>
              </a:rPr>
              <a:t> an item: Store it in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contents</a:t>
            </a:r>
            <a:r>
              <a:rPr lang="en-US" altLang="zh-TW" dirty="0">
                <a:ea typeface="新細明體" charset="-120"/>
              </a:rPr>
              <a:t> at the position indicated by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top</a:t>
            </a:r>
            <a:r>
              <a:rPr lang="en-US" altLang="zh-TW" dirty="0">
                <a:ea typeface="新細明體" charset="-120"/>
              </a:rPr>
              <a:t>, then increment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top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To </a:t>
            </a:r>
            <a:r>
              <a:rPr lang="en-US" altLang="zh-TW" i="1" dirty="0">
                <a:ea typeface="新細明體" charset="-120"/>
              </a:rPr>
              <a:t>pop</a:t>
            </a:r>
            <a:r>
              <a:rPr lang="en-US" altLang="zh-TW" dirty="0">
                <a:ea typeface="新細明體" charset="-120"/>
              </a:rPr>
              <a:t> an item: Decrement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top</a:t>
            </a:r>
            <a:r>
              <a:rPr lang="en-US" altLang="zh-TW" dirty="0">
                <a:ea typeface="新細明體" charset="-120"/>
              </a:rPr>
              <a:t>, then use it as an index into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contents</a:t>
            </a:r>
            <a:r>
              <a:rPr lang="en-US" altLang="zh-TW" dirty="0">
                <a:ea typeface="新細明體" charset="-120"/>
              </a:rPr>
              <a:t> to fetch the item that’s being popped.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>
                <a:ea typeface="新細明體" charset="-120"/>
              </a:rPr>
              <a:t>Example: Using External Variables</a:t>
            </a:r>
            <a:r>
              <a:rPr lang="zh-TW" altLang="en-US" sz="2800" dirty="0"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to Implement a Stack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following program fragment declares the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contents</a:t>
            </a:r>
            <a:r>
              <a:rPr lang="en-US" altLang="zh-TW">
                <a:ea typeface="新細明體" charset="-120"/>
              </a:rPr>
              <a:t> and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top</a:t>
            </a:r>
            <a:r>
              <a:rPr lang="en-US" altLang="zh-TW">
                <a:ea typeface="新細明體" charset="-120"/>
              </a:rPr>
              <a:t> variables for a stack.</a:t>
            </a:r>
          </a:p>
          <a:p>
            <a:r>
              <a:rPr lang="en-US" altLang="zh-TW">
                <a:ea typeface="新細明體" charset="-120"/>
              </a:rPr>
              <a:t>It also provides a set of functions that represent stack operations.</a:t>
            </a:r>
          </a:p>
          <a:p>
            <a:r>
              <a:rPr lang="en-US" altLang="zh-TW">
                <a:ea typeface="新細明體" charset="-120"/>
              </a:rPr>
              <a:t>All five functions need access to the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top</a:t>
            </a:r>
            <a:r>
              <a:rPr lang="en-US" altLang="zh-TW">
                <a:ea typeface="新細明體" charset="-120"/>
              </a:rPr>
              <a:t> variable, and two functions need access to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contents</a:t>
            </a:r>
            <a:r>
              <a:rPr lang="en-US" altLang="zh-TW">
                <a:ea typeface="新細明體" charset="-120"/>
              </a:rPr>
              <a:t>, so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contents</a:t>
            </a:r>
            <a:r>
              <a:rPr lang="en-US" altLang="zh-TW">
                <a:ea typeface="新細明體" charset="-120"/>
              </a:rPr>
              <a:t> and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top</a:t>
            </a:r>
            <a:r>
              <a:rPr lang="en-US" altLang="zh-TW">
                <a:ea typeface="新細明體" charset="-120"/>
              </a:rPr>
              <a:t> will be external.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pic>
        <p:nvPicPr>
          <p:cNvPr id="1028" name="Picture 4" descr="http://www.leda-tutorial.org/en/official/Pictures/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286000"/>
            <a:ext cx="23812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「stack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11730"/>
            <a:ext cx="5476875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691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>
                <a:ea typeface="新細明體" charset="-120"/>
              </a:rPr>
              <a:t>Example: Using External Variables</a:t>
            </a:r>
            <a:r>
              <a:rPr lang="zh-TW" altLang="en-US" sz="2800" dirty="0"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to Implement a Stack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stdbool.h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&gt;   /* C99 only */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#define STACK_SIZE 100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/* external variables */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contents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[STACK_SIZE];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top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= 0;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/>
            </a:pPr>
            <a:endParaRPr lang="en-US" altLang="zh-TW" sz="18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void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make_empty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(void)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top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= 0;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bool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is_empty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(void)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return </a:t>
            </a:r>
            <a:r>
              <a:rPr lang="en-US" altLang="zh-TW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top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== 0;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ClrTx/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83406" y="1474757"/>
            <a:ext cx="4648200" cy="472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Tx/>
              <a:buFont typeface="+mj-lt"/>
              <a:buAutoNum type="arabicParenR" startAt="18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bool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is_full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(void)</a:t>
            </a:r>
          </a:p>
          <a:p>
            <a:pPr marL="342900" indent="-342900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Tx/>
              <a:buFont typeface="+mj-lt"/>
              <a:buAutoNum type="arabicParenR" startAt="18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{</a:t>
            </a:r>
          </a:p>
          <a:p>
            <a:pPr marL="342900" indent="-342900" fontAlgn="auto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Font typeface="+mj-lt"/>
              <a:buAutoNum type="arabicParenR" startAt="18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  return </a:t>
            </a:r>
            <a:r>
              <a:rPr lang="en-US" altLang="zh-TW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top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== STACK_SIZE;</a:t>
            </a:r>
          </a:p>
          <a:p>
            <a:pPr marL="342900" indent="-342900" fontAlgn="auto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Font typeface="+mj-lt"/>
              <a:buAutoNum type="arabicParenR" startAt="18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  <a:p>
            <a:pPr marL="342900" indent="-342900" fontAlgn="auto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Font typeface="+mj-lt"/>
              <a:buAutoNum type="arabicParenR" startAt="18"/>
            </a:pPr>
            <a:endParaRPr lang="en-US" altLang="zh-TW" sz="18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marL="342900" indent="-342900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Tx/>
              <a:buFont typeface="+mj-lt"/>
              <a:buAutoNum type="arabicParenR" startAt="18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void </a:t>
            </a:r>
            <a:r>
              <a:rPr lang="en-US" altLang="zh-TW" sz="1800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push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 marL="342900" indent="-342900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Tx/>
              <a:buFont typeface="+mj-lt"/>
              <a:buAutoNum type="arabicParenR" startAt="18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{</a:t>
            </a:r>
          </a:p>
          <a:p>
            <a:pPr marL="342900" indent="-342900" fontAlgn="auto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Font typeface="+mj-lt"/>
              <a:buAutoNum type="arabicParenR" startAt="18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  if (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is_full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())</a:t>
            </a:r>
          </a:p>
          <a:p>
            <a:pPr marL="342900" indent="-342900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Tx/>
              <a:buFont typeface="+mj-lt"/>
              <a:buAutoNum type="arabicParenR" startAt="18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stack_overflow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();</a:t>
            </a:r>
          </a:p>
          <a:p>
            <a:pPr marL="342900" indent="-342900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Tx/>
              <a:buFont typeface="+mj-lt"/>
              <a:buAutoNum type="arabicParenR" startAt="18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  else</a:t>
            </a:r>
          </a:p>
          <a:p>
            <a:pPr marL="342900" indent="-342900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Tx/>
              <a:buFont typeface="+mj-lt"/>
              <a:buAutoNum type="arabicParenR" startAt="18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</a:t>
            </a:r>
            <a:r>
              <a:rPr lang="en-US" altLang="zh-TW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contents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top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++] =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342900" indent="-342900" fontAlgn="auto">
              <a:lnSpc>
                <a:spcPct val="50000"/>
              </a:lnSpc>
              <a:spcBef>
                <a:spcPct val="0"/>
              </a:spcBef>
              <a:spcAft>
                <a:spcPts val="0"/>
              </a:spcAft>
              <a:buClrTx/>
              <a:buFont typeface="+mj-lt"/>
              <a:buAutoNum type="arabicParenR" startAt="18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  <a:p>
            <a:pPr marL="342900" indent="-342900" fontAlgn="auto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Font typeface="+mj-lt"/>
              <a:buAutoNum type="arabicParenR" startAt="18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 </a:t>
            </a:r>
          </a:p>
          <a:p>
            <a:pPr marL="342900" indent="-342900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Tx/>
              <a:buFont typeface="+mj-lt"/>
              <a:buAutoNum type="arabicParenR" startAt="18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int </a:t>
            </a:r>
            <a:r>
              <a:rPr lang="en-US" altLang="zh-TW" sz="1800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pop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(void)</a:t>
            </a:r>
          </a:p>
          <a:p>
            <a:pPr marL="342900" indent="-342900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Tx/>
              <a:buFont typeface="+mj-lt"/>
              <a:buAutoNum type="arabicParenR" startAt="18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{</a:t>
            </a:r>
          </a:p>
          <a:p>
            <a:pPr marL="342900" indent="-342900" fontAlgn="auto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Font typeface="+mj-lt"/>
              <a:buAutoNum type="arabicParenR" startAt="18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  if (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is_empty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())</a:t>
            </a:r>
          </a:p>
          <a:p>
            <a:pPr marL="342900" indent="-342900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Tx/>
              <a:buFont typeface="+mj-lt"/>
              <a:buAutoNum type="arabicParenR" startAt="18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stack_underflow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();</a:t>
            </a:r>
          </a:p>
          <a:p>
            <a:pPr marL="342900" indent="-342900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Tx/>
              <a:buFont typeface="+mj-lt"/>
              <a:buAutoNum type="arabicParenR" startAt="18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  else</a:t>
            </a:r>
          </a:p>
          <a:p>
            <a:pPr marL="342900" indent="-342900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Tx/>
              <a:buFont typeface="+mj-lt"/>
              <a:buAutoNum type="arabicParenR" startAt="18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return </a:t>
            </a:r>
            <a:r>
              <a:rPr lang="en-US" altLang="zh-TW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contents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[--</a:t>
            </a:r>
            <a:r>
              <a:rPr lang="en-US" altLang="zh-TW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top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];</a:t>
            </a:r>
          </a:p>
          <a:p>
            <a:pPr marL="342900" indent="-342900" fontAlgn="auto">
              <a:lnSpc>
                <a:spcPct val="50000"/>
              </a:lnSpc>
              <a:spcBef>
                <a:spcPct val="0"/>
              </a:spcBef>
              <a:spcAft>
                <a:spcPts val="0"/>
              </a:spcAft>
              <a:buClrTx/>
              <a:buFont typeface="+mj-lt"/>
              <a:buAutoNum type="arabicParenR" startAt="18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}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Pros and Cons of External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500" dirty="0"/>
              <a:t>External variables are </a:t>
            </a:r>
            <a:r>
              <a:rPr 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convenient</a:t>
            </a:r>
            <a:r>
              <a:rPr lang="en-US" sz="2500" dirty="0"/>
              <a:t> when many functions must share a variable or when a few functions share a large number of variables.</a:t>
            </a:r>
          </a:p>
          <a:p>
            <a:pPr>
              <a:defRPr/>
            </a:pPr>
            <a:r>
              <a:rPr lang="en-US" sz="2500" dirty="0"/>
              <a:t>In most cases, it’s better for functions to communicate through </a:t>
            </a:r>
            <a:r>
              <a:rPr 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r>
              <a:rPr lang="en-US" sz="2500" dirty="0"/>
              <a:t> rather than by </a:t>
            </a:r>
            <a:r>
              <a:rPr lang="en-US" sz="2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sharing variables</a:t>
            </a:r>
            <a:r>
              <a:rPr lang="en-US" sz="2500" dirty="0"/>
              <a:t>:</a:t>
            </a:r>
          </a:p>
          <a:p>
            <a:pPr lvl="1">
              <a:defRPr/>
            </a:pPr>
            <a:r>
              <a:rPr lang="en-US" sz="2100" dirty="0"/>
              <a:t>If we change an external variable during program maintenance (by altering its type, say), we’ll need to check every function in the same file to see how the change affects it.</a:t>
            </a:r>
          </a:p>
          <a:p>
            <a:pPr lvl="1">
              <a:defRPr/>
            </a:pPr>
            <a:r>
              <a:rPr lang="en-US" sz="2100" dirty="0"/>
              <a:t>If an external variable is assigned an incorrect value, it may be difficult to identify the guilty function.</a:t>
            </a:r>
          </a:p>
          <a:p>
            <a:pPr lvl="1">
              <a:defRPr/>
            </a:pPr>
            <a:r>
              <a:rPr lang="en-US" sz="2100" dirty="0"/>
              <a:t>Functions that rely on external variables are hard to reuse in other programs.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Pros and Cons of External Variables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Don’t use the same external variable for different purposes in different functions.</a:t>
            </a:r>
          </a:p>
          <a:p>
            <a:r>
              <a:rPr lang="en-US" altLang="zh-TW">
                <a:ea typeface="新細明體" charset="-120"/>
              </a:rPr>
              <a:t>Suppose that several functions need a variable named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>
                <a:ea typeface="新細明體" charset="-120"/>
              </a:rPr>
              <a:t> to control a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>
                <a:ea typeface="新細明體" charset="-120"/>
              </a:rPr>
              <a:t> statement.</a:t>
            </a:r>
          </a:p>
          <a:p>
            <a:r>
              <a:rPr lang="en-US" altLang="zh-TW">
                <a:ea typeface="新細明體" charset="-120"/>
              </a:rPr>
              <a:t>Instead of declaring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>
                <a:ea typeface="新細明體" charset="-120"/>
              </a:rPr>
              <a:t> in each function that uses it, some programmers declare it just once at the top of the program.</a:t>
            </a:r>
          </a:p>
          <a:p>
            <a:r>
              <a:rPr lang="en-US" altLang="zh-TW">
                <a:ea typeface="新細明體" charset="-120"/>
              </a:rPr>
              <a:t>This practice is misleading; someone reading the program later may think that the uses of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>
                <a:ea typeface="新細明體" charset="-120"/>
              </a:rPr>
              <a:t> are related, when in fact they’re not.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Pros and Cons of External Variables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Make sure that external variables have meaningful names.</a:t>
            </a:r>
          </a:p>
          <a:p>
            <a:r>
              <a:rPr lang="en-US" altLang="zh-TW">
                <a:ea typeface="新細明體" charset="-120"/>
              </a:rPr>
              <a:t>Local variables don’t always need meaningful names: it’s often hard to think of a better name than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>
                <a:ea typeface="新細明體" charset="-120"/>
              </a:rPr>
              <a:t> for the control variable in a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>
                <a:ea typeface="新細明體" charset="-120"/>
              </a:rPr>
              <a:t> loop.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Pros and Cons of External Variables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>
            <a:normAutofit lnSpcReduction="10000"/>
          </a:bodyPr>
          <a:lstStyle/>
          <a:p>
            <a:r>
              <a:rPr lang="en-US" altLang="zh-TW" sz="2200" dirty="0">
                <a:ea typeface="新細明體" charset="-120"/>
              </a:rPr>
              <a:t>Making variables external when they should be local can lead to some rather frustrating bugs.</a:t>
            </a:r>
          </a:p>
          <a:p>
            <a:r>
              <a:rPr lang="en-US" altLang="zh-TW" sz="2200" dirty="0">
                <a:ea typeface="新細明體" charset="-120"/>
              </a:rPr>
              <a:t>Code that is supposed to display a 10 × 10 arrangement of asterisks:</a:t>
            </a:r>
          </a:p>
          <a:p>
            <a:pPr marL="342900" indent="-342900">
              <a:lnSpc>
                <a:spcPct val="80000"/>
              </a:lnSpc>
              <a:spcBef>
                <a:spcPts val="8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1800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 </a:t>
            </a:r>
          </a:p>
          <a:p>
            <a:pPr marL="342900" indent="-342900">
              <a:lnSpc>
                <a:spcPct val="70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	void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printOneRow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(void)</a:t>
            </a:r>
          </a:p>
          <a:p>
            <a:pPr marL="342900" indent="-342900">
              <a:lnSpc>
                <a:spcPct val="70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{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  for (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= 1;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&lt;= 10;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++)</a:t>
            </a:r>
          </a:p>
          <a:p>
            <a:pPr marL="342900" indent="-342900">
              <a:lnSpc>
                <a:spcPct val="7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("*");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 </a:t>
            </a:r>
          </a:p>
          <a:p>
            <a:pPr marL="342900" indent="-342900">
              <a:lnSpc>
                <a:spcPct val="70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void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printAllRows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(void)</a:t>
            </a:r>
          </a:p>
          <a:p>
            <a:pPr marL="342900" indent="-342900">
              <a:lnSpc>
                <a:spcPct val="70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{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  for (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= 1;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&lt;= 10;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++) {</a:t>
            </a:r>
          </a:p>
          <a:p>
            <a:pPr marL="342900" indent="-342900">
              <a:lnSpc>
                <a:spcPct val="70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    </a:t>
            </a:r>
            <a:r>
              <a:rPr lang="en-US" altLang="zh-TW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printOneRow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();</a:t>
            </a:r>
          </a:p>
          <a:p>
            <a:pPr marL="342900" indent="-342900">
              <a:lnSpc>
                <a:spcPct val="7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("\n");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  }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  <a:r>
              <a:rPr lang="en-US" altLang="zh-TW" sz="1800" dirty="0">
                <a:ea typeface="新細明體" charset="-120"/>
              </a:rPr>
              <a:t> </a:t>
            </a:r>
          </a:p>
          <a:p>
            <a:r>
              <a:rPr lang="en-US" altLang="zh-TW" sz="2200" dirty="0">
                <a:ea typeface="新細明體" charset="-120"/>
              </a:rPr>
              <a:t>Instead of printing 10 rows,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printAllRows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()</a:t>
            </a:r>
            <a:r>
              <a:rPr lang="en-US" altLang="zh-TW" sz="2200" dirty="0">
                <a:ea typeface="新細明體" charset="-120"/>
              </a:rPr>
              <a:t> prints only one.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Local Variables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charset="-120"/>
              </a:rPr>
              <a:t>A variable declared in the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body</a:t>
            </a:r>
            <a:r>
              <a:rPr lang="en-US" altLang="zh-TW" dirty="0">
                <a:ea typeface="新細明體" charset="-120"/>
              </a:rPr>
              <a:t> of a function is said to be </a:t>
            </a:r>
            <a:r>
              <a:rPr lang="en-US" altLang="zh-TW" b="1" i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local</a:t>
            </a:r>
            <a:r>
              <a:rPr lang="en-US" altLang="zh-TW" dirty="0">
                <a:ea typeface="新細明體" charset="-120"/>
              </a:rPr>
              <a:t> to the function:</a:t>
            </a:r>
          </a:p>
          <a:p>
            <a:pPr marL="457200" indent="-457200">
              <a:lnSpc>
                <a:spcPct val="8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sumDigits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n)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{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b="1" i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sum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 0;   /* </a:t>
            </a:r>
            <a:r>
              <a:rPr lang="en-US" altLang="zh-TW" b="1" i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local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variable */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 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while (n &gt; 0) {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</a:t>
            </a:r>
            <a:r>
              <a:rPr lang="en-US" altLang="zh-TW" b="1" i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sum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+= n % 10;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n /= 10;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}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 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return </a:t>
            </a:r>
            <a:r>
              <a:rPr lang="en-US" altLang="zh-TW" b="1" i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sum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}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2" name="圓角矩形圖說文字 1"/>
          <p:cNvSpPr/>
          <p:nvPr/>
        </p:nvSpPr>
        <p:spPr>
          <a:xfrm>
            <a:off x="6172200" y="5257800"/>
            <a:ext cx="4343400" cy="914400"/>
          </a:xfrm>
          <a:prstGeom prst="wedgeRoundRectCallout">
            <a:avLst>
              <a:gd name="adj1" fmla="val -20659"/>
              <a:gd name="adj2" fmla="val -21270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Automatic storage duration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Block scope</a:t>
            </a:r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Program: Guessing a Number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guess.c</a:t>
            </a:r>
            <a:r>
              <a:rPr lang="en-US" altLang="zh-TW">
                <a:ea typeface="新細明體" charset="-120"/>
              </a:rPr>
              <a:t> program generates a random number between 1 and 100, which the user attempts to guess in as few tries as possible: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sz="2000">
                <a:latin typeface="Courier New" pitchFamily="49" charset="0"/>
                <a:ea typeface="新細明體" charset="-120"/>
                <a:cs typeface="Courier New" pitchFamily="49" charset="0"/>
              </a:rPr>
              <a:t>	Guess the secret number between 1 and 100.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latin typeface="Courier New" pitchFamily="49" charset="0"/>
                <a:ea typeface="新細明體" charset="-120"/>
                <a:cs typeface="Courier New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latin typeface="Courier New" pitchFamily="49" charset="0"/>
                <a:ea typeface="新細明體" charset="-120"/>
                <a:cs typeface="Courier New" pitchFamily="49" charset="0"/>
              </a:rPr>
              <a:t>	A new number has been chosen.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000">
                <a:latin typeface="Courier New" pitchFamily="49" charset="0"/>
                <a:ea typeface="新細明體" charset="-120"/>
                <a:cs typeface="Courier New" pitchFamily="49" charset="0"/>
              </a:rPr>
              <a:t>	Enter guess: </a:t>
            </a:r>
            <a:r>
              <a:rPr lang="en-US" altLang="zh-TW" sz="2000" u="sng">
                <a:latin typeface="Courier New" pitchFamily="49" charset="0"/>
                <a:ea typeface="新細明體" charset="-120"/>
                <a:cs typeface="Courier New" pitchFamily="49" charset="0"/>
              </a:rPr>
              <a:t>55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000">
                <a:latin typeface="Courier New" pitchFamily="49" charset="0"/>
                <a:ea typeface="新細明體" charset="-120"/>
                <a:cs typeface="Courier New" pitchFamily="49" charset="0"/>
              </a:rPr>
              <a:t>	Too low; try again.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000">
                <a:latin typeface="Courier New" pitchFamily="49" charset="0"/>
                <a:ea typeface="新細明體" charset="-120"/>
                <a:cs typeface="Courier New" pitchFamily="49" charset="0"/>
              </a:rPr>
              <a:t>	Enter guess: </a:t>
            </a:r>
            <a:r>
              <a:rPr lang="en-US" altLang="zh-TW" sz="2000" u="sng">
                <a:latin typeface="Courier New" pitchFamily="49" charset="0"/>
                <a:ea typeface="新細明體" charset="-120"/>
                <a:cs typeface="Courier New" pitchFamily="49" charset="0"/>
              </a:rPr>
              <a:t>65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000">
                <a:latin typeface="Courier New" pitchFamily="49" charset="0"/>
                <a:ea typeface="新細明體" charset="-120"/>
                <a:cs typeface="Courier New" pitchFamily="49" charset="0"/>
              </a:rPr>
              <a:t>	Too high; try again.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000">
                <a:latin typeface="Courier New" pitchFamily="49" charset="0"/>
                <a:ea typeface="新細明體" charset="-120"/>
                <a:cs typeface="Courier New" pitchFamily="49" charset="0"/>
              </a:rPr>
              <a:t>	Enter guess: </a:t>
            </a:r>
            <a:r>
              <a:rPr lang="en-US" altLang="zh-TW" sz="2000" u="sng">
                <a:latin typeface="Courier New" pitchFamily="49" charset="0"/>
                <a:ea typeface="新細明體" charset="-120"/>
                <a:cs typeface="Courier New" pitchFamily="49" charset="0"/>
              </a:rPr>
              <a:t>60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000">
                <a:latin typeface="Courier New" pitchFamily="49" charset="0"/>
                <a:ea typeface="新細明體" charset="-120"/>
                <a:cs typeface="Courier New" pitchFamily="49" charset="0"/>
              </a:rPr>
              <a:t>	Too high; try again.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000">
                <a:latin typeface="Courier New" pitchFamily="49" charset="0"/>
                <a:ea typeface="新細明體" charset="-120"/>
                <a:cs typeface="Courier New" pitchFamily="49" charset="0"/>
              </a:rPr>
              <a:t>	Enter guess: </a:t>
            </a:r>
            <a:r>
              <a:rPr lang="en-US" altLang="zh-TW" sz="2000" u="sng">
                <a:latin typeface="Courier New" pitchFamily="49" charset="0"/>
                <a:ea typeface="新細明體" charset="-120"/>
                <a:cs typeface="Courier New" pitchFamily="49" charset="0"/>
              </a:rPr>
              <a:t>58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000">
                <a:latin typeface="Courier New" pitchFamily="49" charset="0"/>
                <a:ea typeface="新細明體" charset="-120"/>
                <a:cs typeface="Courier New" pitchFamily="49" charset="0"/>
              </a:rPr>
              <a:t>	You won in 4 guesses!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Program: Guessing a Number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Play again? (Y/N) </a:t>
            </a:r>
            <a:r>
              <a:rPr lang="en-US" altLang="zh-TW" sz="20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y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0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A new number has been chosen.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Enter guess: </a:t>
            </a:r>
            <a:r>
              <a:rPr lang="en-US" altLang="zh-TW" sz="20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78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Too high; try again.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Enter guess: </a:t>
            </a:r>
            <a:r>
              <a:rPr lang="en-US" altLang="zh-TW" sz="20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34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You won in 2 guesses!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Play again? (Y/N) </a:t>
            </a:r>
            <a:r>
              <a:rPr lang="en-US" altLang="zh-TW" sz="20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n</a:t>
            </a:r>
          </a:p>
          <a:p>
            <a:r>
              <a:rPr lang="en-US" altLang="zh-TW" b="1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Tasks to be carried out by the program: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altLang="zh-TW" sz="2200" dirty="0">
                <a:ea typeface="新細明體" charset="-120"/>
              </a:rPr>
              <a:t>Initialize the random number generator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altLang="zh-TW" sz="2200" dirty="0">
                <a:ea typeface="新細明體" charset="-120"/>
              </a:rPr>
              <a:t>Choose a secret number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altLang="zh-TW" sz="2200" dirty="0">
                <a:ea typeface="新細明體" charset="-120"/>
              </a:rPr>
              <a:t>Interact with the user until the correct number is picked</a:t>
            </a:r>
          </a:p>
          <a:p>
            <a:r>
              <a:rPr lang="en-US" altLang="zh-TW" dirty="0">
                <a:ea typeface="新細明體" charset="-120"/>
              </a:rPr>
              <a:t>Each task can be handled by a separate function.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1600200" y="76200"/>
            <a:ext cx="8991600" cy="624840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stdio.h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stdlib.h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time.h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#define MAX_NUMBER 100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secretNumber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 // </a:t>
            </a:r>
            <a:r>
              <a:rPr lang="en-US" altLang="zh-TW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external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variable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/* prototypes */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void </a:t>
            </a:r>
            <a:r>
              <a:rPr lang="en-US" altLang="zh-TW" sz="2400" dirty="0" err="1">
                <a:effectLst>
                  <a:glow rad="101600">
                    <a:srgbClr val="FFFF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initializeNumberGenerator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(void);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void </a:t>
            </a:r>
            <a:r>
              <a:rPr lang="en-US" altLang="zh-TW" sz="24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chooseNewSecretNumber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(void);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void </a:t>
            </a:r>
            <a:r>
              <a:rPr lang="en-US" altLang="zh-TW" sz="2400" b="1" dirty="0" err="1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readGuesses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(void);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main(void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char command;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("Guess the secret number between 1 and %d.\n\n",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   MAX_NUMBER);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500" dirty="0" err="1">
                <a:effectLst>
                  <a:glow rad="101600">
                    <a:srgbClr val="FFFF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initializeNumberGenerator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do 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25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chooseNewSecretNumber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("A new number has been chosen.\n");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2500" b="1" dirty="0" err="1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readGuesses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("Play again? (Y/N) ");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 %c", &amp;command);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("\n");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} while (command == 'y' || command == 'Y');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return 0;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endParaRPr lang="en-US" altLang="zh-TW" sz="24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58200" y="914401"/>
            <a:ext cx="147508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guess.c</a:t>
            </a:r>
            <a:endParaRPr lang="zh-TW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1600200" y="0"/>
            <a:ext cx="8686800" cy="6324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/**********************************************************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initializeNumberGenerator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: Initializes the random 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                             number generator using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                             the time of day.     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**********************************************************/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8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void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initializeNumberGenerator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(void)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8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8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srand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((unsigned) time(NULL));   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8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//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//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chooseNewSecretNumber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: Randomly selects a number    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//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                     between 1 and MAX_NUMBER and 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//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                     stores it in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secretNumber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.  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//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**********************************************************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22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void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chooseNewSecretNumber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(void)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22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22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secretNumber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= rand() % MAX_NUMBER + 1;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22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1600200" y="0"/>
            <a:ext cx="8686800" cy="6324600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/**********************************************************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readGuesses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: Repeatedly reads user guesses and tells  *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              the user whether each guess is too low,  *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              too high, or correct. When the guess is  *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              correct, prints the total number of      *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              guesses and returns.                     *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**********************************************************/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 startAt="26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void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readGuesses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(void)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 startAt="26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 startAt="26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guess,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numOfGuesses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= 0;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 startAt="26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 startAt="26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for (;;) {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 startAt="26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numOfGuesses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++;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 startAt="26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18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("Enter guess: ");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 startAt="26"/>
            </a:pPr>
            <a:r>
              <a:rPr lang="en-US" altLang="zh-TW" sz="1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18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1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("%d", &amp;guess);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 startAt="26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if (guess == </a:t>
            </a:r>
            <a:r>
              <a:rPr lang="en-US" altLang="zh-TW" sz="1800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secretNumber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) {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 startAt="26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("You won in %d guesses!\n\n",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numGuesses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 startAt="26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</a:t>
            </a:r>
            <a:r>
              <a:rPr lang="en-US" altLang="zh-TW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return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 startAt="26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} else if (guess &lt; </a:t>
            </a:r>
            <a:r>
              <a:rPr lang="en-US" altLang="zh-TW" sz="1800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secretNumber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 startAt="26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("Too low; try again.\n");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 startAt="26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else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 startAt="26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("Too high; try again.\n");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 startAt="26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}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 startAt="26"/>
            </a:pPr>
            <a:r>
              <a:rPr lang="en-US" altLang="zh-TW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Program: Guessing a Number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Although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guess.c</a:t>
            </a:r>
            <a:r>
              <a:rPr lang="en-US" altLang="zh-TW" dirty="0">
                <a:ea typeface="新細明體" charset="-120"/>
              </a:rPr>
              <a:t> works fine, it relies on the external variable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secretNumber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By altering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chooseNewSecretNumber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readGuesses</a:t>
            </a:r>
            <a:r>
              <a:rPr lang="en-US" altLang="zh-TW" dirty="0">
                <a:ea typeface="新細明體" charset="-120"/>
              </a:rPr>
              <a:t> slightly, we can move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secretNumber</a:t>
            </a:r>
            <a:r>
              <a:rPr lang="en-US" altLang="zh-TW" dirty="0">
                <a:ea typeface="新細明體" charset="-120"/>
              </a:rPr>
              <a:t> into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main</a:t>
            </a:r>
            <a:r>
              <a:rPr lang="en-US" altLang="zh-TW" dirty="0">
                <a:ea typeface="新細明體" charset="-120"/>
              </a:rPr>
              <a:t> function.</a:t>
            </a:r>
          </a:p>
          <a:p>
            <a:r>
              <a:rPr lang="en-US" altLang="zh-TW" dirty="0">
                <a:ea typeface="新細明體" charset="-120"/>
              </a:rPr>
              <a:t>The new version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guess.c</a:t>
            </a:r>
            <a:r>
              <a:rPr lang="en-US" altLang="zh-TW" dirty="0">
                <a:ea typeface="新細明體" charset="-120"/>
              </a:rPr>
              <a:t> follows, with changes in </a:t>
            </a:r>
            <a:r>
              <a:rPr lang="en-US" altLang="zh-TW" b="1" dirty="0">
                <a:ea typeface="新細明體" charset="-120"/>
              </a:rPr>
              <a:t>bold.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1524000" y="0"/>
            <a:ext cx="8991600" cy="63246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  <a:buNone/>
            </a:pPr>
            <a:endParaRPr lang="en-US" altLang="zh-TW" sz="105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/* Asks user to guess a hidden number */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sz="2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stdio.h</a:t>
            </a: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sz="2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stdlib.h</a:t>
            </a: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sz="2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time.h</a:t>
            </a: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#define MAX_NUMBER 100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/* prototypes */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void </a:t>
            </a:r>
            <a:r>
              <a:rPr lang="en-US" altLang="zh-TW" sz="2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initializeNumberGenerator</a:t>
            </a: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(void);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newSecretNumber</a:t>
            </a: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(void);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void </a:t>
            </a:r>
            <a:r>
              <a:rPr lang="en-US" altLang="zh-TW" sz="2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readGuesses</a:t>
            </a: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secretNumber</a:t>
            </a: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);</a:t>
            </a:r>
          </a:p>
        </p:txBody>
      </p:sp>
      <p:sp>
        <p:nvSpPr>
          <p:cNvPr id="2" name="矩形 1"/>
          <p:cNvSpPr/>
          <p:nvPr/>
        </p:nvSpPr>
        <p:spPr>
          <a:xfrm>
            <a:off x="8077201" y="1371601"/>
            <a:ext cx="165942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latin typeface="Courier New" pitchFamily="49" charset="0"/>
                <a:ea typeface="新細明體" charset="-120"/>
                <a:cs typeface="Courier New" pitchFamily="49" charset="0"/>
              </a:rPr>
              <a:t>guess2.c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24000" y="2743200"/>
            <a:ext cx="90678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485900" y="3276600"/>
            <a:ext cx="90678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1524000" y="76200"/>
            <a:ext cx="8991600" cy="6400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main(void)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char command;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secretNumber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("Guess the secret number between 1 and %d.\n",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   MAX_NUMBER);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initializeNumberGenerator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do 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secretNumber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newSecretNumber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();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("A new number has been chosen.\n");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readGuesses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secretNumber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("Play again? (Y/N) ");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 %c", &amp;command);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("\n");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} while (command == 'y' || command == 'Y');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return 0;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1524000" y="76200"/>
            <a:ext cx="8763000" cy="6248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initializeNumberGenerator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: Initializes the random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                             number generator using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                             the time of day.     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**********************************************************/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void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initializeNumberGenerator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(void)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srand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((unsigned) time(NULL));   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/********************************************************** 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newSecretNumber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: Returns a randomly chosen number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*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                   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between 1 and MAX_NUMBER.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     *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**********************************************************/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newSecretNumber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(void)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return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rand() % MAX_NUMBER + 1;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1524000" y="152400"/>
            <a:ext cx="9144000" cy="61722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/**********************************************************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read_guesses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: Repeatedly reads user guesses and tells  *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              the user whether each guess is too low,  *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              too high, or correct. When the guess is  *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              correct, prints the total number of      *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              guesses and returns.                     *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**********************************************************/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void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readGuesses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secretNumber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guess,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numGuesses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= 0;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for (;;) {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numGuesses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++;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("Enter guess: ");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("%d", &amp;guess);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if (guess ==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secretNumber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) {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("You won in %d guesses!\n\n",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numGuesses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return;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} else if (guess &lt;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secretNumber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("Too low; try again.\n");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else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("Too high; try again.\n");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}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Default properties of local variables:</a:t>
            </a:r>
          </a:p>
          <a:p>
            <a:pPr lvl="1"/>
            <a:r>
              <a:rPr lang="en-US" altLang="zh-TW" b="1" i="1" dirty="0">
                <a:ea typeface="新細明體" charset="-120"/>
              </a:rPr>
              <a:t>Automatic storage duration</a:t>
            </a:r>
          </a:p>
          <a:p>
            <a:pPr lvl="2"/>
            <a:r>
              <a:rPr lang="en-US" altLang="zh-TW" dirty="0">
                <a:ea typeface="新細明體" charset="-120"/>
              </a:rPr>
              <a:t>Storage is “automatically”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allocated</a:t>
            </a:r>
            <a:r>
              <a:rPr lang="en-US" altLang="zh-TW" dirty="0">
                <a:ea typeface="新細明體" charset="-120"/>
              </a:rPr>
              <a:t> when the enclosing function is called and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deallocated</a:t>
            </a:r>
            <a:r>
              <a:rPr lang="en-US" altLang="zh-TW" dirty="0">
                <a:ea typeface="新細明體" charset="-120"/>
              </a:rPr>
              <a:t> when the function returns.</a:t>
            </a:r>
          </a:p>
          <a:p>
            <a:pPr lvl="1"/>
            <a:r>
              <a:rPr lang="en-US" altLang="zh-TW" b="1" i="1" dirty="0">
                <a:ea typeface="新細明體" charset="-120"/>
              </a:rPr>
              <a:t>Block scope</a:t>
            </a:r>
          </a:p>
          <a:p>
            <a:pPr lvl="2"/>
            <a:r>
              <a:rPr lang="en-US" altLang="zh-TW" dirty="0">
                <a:ea typeface="新細明體" charset="-120"/>
              </a:rPr>
              <a:t>A local variable is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visible</a:t>
            </a:r>
            <a:r>
              <a:rPr lang="en-US" altLang="zh-TW" dirty="0">
                <a:ea typeface="新細明體" charset="-120"/>
              </a:rPr>
              <a:t> from its point of declaration to the end of the enclosing function body.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Blocks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 Section 5.2, we encountered compound statements of the form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{ </a:t>
            </a:r>
            <a:r>
              <a:rPr lang="en-US" altLang="zh-TW" sz="2400" i="1">
                <a:ea typeface="新細明體" charset="-120"/>
              </a:rPr>
              <a:t>statements</a:t>
            </a: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 }</a:t>
            </a:r>
          </a:p>
          <a:p>
            <a:r>
              <a:rPr lang="en-US" altLang="zh-TW">
                <a:ea typeface="新細明體" charset="-120"/>
              </a:rPr>
              <a:t>C allows compound statements to contain declarations as well as statements: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{ </a:t>
            </a:r>
            <a:r>
              <a:rPr lang="en-US" altLang="zh-TW" sz="2400" i="1">
                <a:ea typeface="新細明體" charset="-120"/>
              </a:rPr>
              <a:t>declarations</a:t>
            </a: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i="1">
                <a:ea typeface="新細明體" charset="-120"/>
              </a:rPr>
              <a:t>statements</a:t>
            </a: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 }</a:t>
            </a:r>
          </a:p>
          <a:p>
            <a:r>
              <a:rPr lang="en-US" altLang="zh-TW">
                <a:ea typeface="新細明體" charset="-120"/>
              </a:rPr>
              <a:t>This kind of compound statement is called a </a:t>
            </a:r>
            <a:r>
              <a:rPr lang="en-US" altLang="zh-TW" b="1" i="1">
                <a:ea typeface="新細明體" charset="-120"/>
              </a:rPr>
              <a:t>block.</a:t>
            </a:r>
            <a:r>
              <a:rPr lang="en-US" altLang="zh-TW">
                <a:ea typeface="新細明體" charset="-120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Blocks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Example of a block: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if (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&gt; j) 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zh-TW" altLang="en-US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/* swap values of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and j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temp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=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 j;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j = temp;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123373" y="4648200"/>
            <a:ext cx="4495800" cy="1752600"/>
          </a:xfrm>
          <a:prstGeom prst="wedgeRoundRectCallout">
            <a:avLst>
              <a:gd name="adj1" fmla="val -84851"/>
              <a:gd name="adj2" fmla="val -1077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Storage: automatic,</a:t>
            </a:r>
          </a:p>
          <a:p>
            <a:pPr algn="ctr"/>
            <a:r>
              <a:rPr lang="en-US" altLang="zh-TW" dirty="0"/>
              <a:t>Scope: block scope</a:t>
            </a:r>
            <a:endParaRPr lang="zh-TW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Blocks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By default, the storage duration of a variable declared in a block is automatic: storage for the variable is allocated when the block is entered and </a:t>
            </a:r>
            <a:r>
              <a:rPr lang="en-US" altLang="zh-TW" dirty="0" err="1">
                <a:ea typeface="新細明體" charset="-120"/>
              </a:rPr>
              <a:t>deallocated</a:t>
            </a:r>
            <a:r>
              <a:rPr lang="en-US" altLang="zh-TW" dirty="0">
                <a:ea typeface="新細明體" charset="-120"/>
              </a:rPr>
              <a:t> when the block is exited.</a:t>
            </a:r>
          </a:p>
          <a:p>
            <a:r>
              <a:rPr lang="en-US" altLang="zh-TW" dirty="0">
                <a:ea typeface="新細明體" charset="-120"/>
              </a:rPr>
              <a:t>The variable has block scope; it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can’t</a:t>
            </a:r>
            <a:r>
              <a:rPr lang="en-US" altLang="zh-TW" dirty="0">
                <a:ea typeface="新細明體" charset="-120"/>
              </a:rPr>
              <a:t> be referenced outside the block.</a:t>
            </a:r>
          </a:p>
          <a:p>
            <a:r>
              <a:rPr lang="en-US" altLang="zh-TW" dirty="0">
                <a:ea typeface="新細明體" charset="-120"/>
              </a:rPr>
              <a:t>A variable that belongs to a block can be declared </a:t>
            </a:r>
            <a:r>
              <a:rPr lang="en-US" altLang="zh-TW" b="1" dirty="0">
                <a:solidFill>
                  <a:srgbClr val="FFAB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static</a:t>
            </a:r>
            <a:r>
              <a:rPr lang="en-US" altLang="zh-TW" dirty="0">
                <a:ea typeface="新細明體" charset="-120"/>
              </a:rPr>
              <a:t> to give it static storage duration.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Blocks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body of a function is a block.</a:t>
            </a:r>
          </a:p>
          <a:p>
            <a:r>
              <a:rPr lang="en-US" altLang="zh-TW" dirty="0">
                <a:ea typeface="新細明體" charset="-120"/>
              </a:rPr>
              <a:t>Blocks are also useful inside a function body when we need variables for temporary use.</a:t>
            </a:r>
          </a:p>
          <a:p>
            <a:r>
              <a:rPr lang="en-US" altLang="zh-TW" dirty="0">
                <a:ea typeface="新細明體" charset="-120"/>
              </a:rPr>
              <a:t>Advantages of declaring temporary variables in blocks:</a:t>
            </a:r>
          </a:p>
          <a:p>
            <a:pPr lvl="1"/>
            <a:r>
              <a:rPr lang="en-US" altLang="zh-TW" u="sng" dirty="0">
                <a:ea typeface="新細明體" charset="-120"/>
              </a:rPr>
              <a:t>Avoids cluttering declarations at the beginning of the function body </a:t>
            </a:r>
            <a:r>
              <a:rPr lang="en-US" altLang="zh-TW" dirty="0">
                <a:ea typeface="新細明體" charset="-120"/>
              </a:rPr>
              <a:t>with variables that are used only briefly. </a:t>
            </a:r>
          </a:p>
          <a:p>
            <a:pPr lvl="1"/>
            <a:r>
              <a:rPr lang="en-US" altLang="zh-TW" dirty="0">
                <a:ea typeface="新細明體" charset="-120"/>
              </a:rPr>
              <a:t>Reduces name conflicts.</a:t>
            </a:r>
          </a:p>
          <a:p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C99 allows variables to be declared anywhere within a block.</a:t>
            </a:r>
          </a:p>
          <a:p>
            <a:pPr lvl="1"/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Scope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 a C program, the same identifier may have several different meanings.</a:t>
            </a:r>
          </a:p>
          <a:p>
            <a:r>
              <a:rPr lang="en-US" altLang="zh-TW">
                <a:ea typeface="新細明體" charset="-120"/>
              </a:rPr>
              <a:t>C’s scope rules enable the programmer (and the compiler) to determine which meaning is relevant at a given point in the program.</a:t>
            </a:r>
          </a:p>
          <a:p>
            <a:r>
              <a:rPr lang="en-US" altLang="zh-TW">
                <a:ea typeface="新細明體" charset="-120"/>
              </a:rPr>
              <a:t>The most important scope rule: When a declaration inside a block names an identifier that’s already visible, the new declaration temporarily “hides” the old one, and the identifier takes on a new meaning.</a:t>
            </a:r>
          </a:p>
          <a:p>
            <a:r>
              <a:rPr lang="en-US" altLang="zh-TW">
                <a:ea typeface="新細明體" charset="-120"/>
              </a:rPr>
              <a:t>At the end of the block, the identifier regains its old meaning.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Scope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 the example on the next slide, the identifier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>
                <a:ea typeface="新細明體" charset="-120"/>
              </a:rPr>
              <a:t> has four different meanings:</a:t>
            </a:r>
          </a:p>
          <a:p>
            <a:pPr lvl="1"/>
            <a:r>
              <a:rPr lang="en-US" altLang="zh-TW">
                <a:ea typeface="新細明體" charset="-120"/>
              </a:rPr>
              <a:t>In Declaration 1,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>
                <a:ea typeface="新細明體" charset="-120"/>
              </a:rPr>
              <a:t> is a variable with static storage duration and file scope.</a:t>
            </a:r>
          </a:p>
          <a:p>
            <a:pPr lvl="1"/>
            <a:r>
              <a:rPr lang="en-US" altLang="zh-TW">
                <a:ea typeface="新細明體" charset="-120"/>
              </a:rPr>
              <a:t>In Declaration 2,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>
                <a:ea typeface="新細明體" charset="-120"/>
              </a:rPr>
              <a:t> is a parameter with block scope.</a:t>
            </a:r>
          </a:p>
          <a:p>
            <a:pPr lvl="1"/>
            <a:r>
              <a:rPr lang="en-US" altLang="zh-TW">
                <a:ea typeface="新細明體" charset="-120"/>
              </a:rPr>
              <a:t>In Declaration 3,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>
                <a:ea typeface="新細明體" charset="-120"/>
              </a:rPr>
              <a:t> is an automatic variable with block scope.</a:t>
            </a:r>
          </a:p>
          <a:p>
            <a:pPr lvl="1"/>
            <a:r>
              <a:rPr lang="en-US" altLang="zh-TW">
                <a:ea typeface="新細明體" charset="-120"/>
              </a:rPr>
              <a:t>In Declaration 4,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>
                <a:ea typeface="新細明體" charset="-120"/>
              </a:rPr>
              <a:t> is also automatic and has block scope.</a:t>
            </a:r>
          </a:p>
          <a:p>
            <a:r>
              <a:rPr lang="en-US" altLang="zh-TW">
                <a:ea typeface="新細明體" charset="-120"/>
              </a:rPr>
              <a:t>C’s scope rules allow us to determine the meaning of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>
                <a:ea typeface="新細明體" charset="-120"/>
              </a:rPr>
              <a:t> each time it’s used (indicated by arrows).</a:t>
            </a:r>
          </a:p>
          <a:p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1" y="19538"/>
            <a:ext cx="5553075" cy="64505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Organizing a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Major elements of a C program:</a:t>
            </a:r>
          </a:p>
          <a:p>
            <a:pPr lvl="1"/>
            <a:r>
              <a:rPr lang="en-US" altLang="zh-TW">
                <a:ea typeface="新細明體" charset="-120"/>
              </a:rPr>
              <a:t>Preprocessing directives such as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#include</a:t>
            </a:r>
            <a:r>
              <a:rPr lang="en-US" altLang="zh-TW">
                <a:ea typeface="新細明體" charset="-120"/>
              </a:rPr>
              <a:t> and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#define</a:t>
            </a:r>
          </a:p>
          <a:p>
            <a:pPr lvl="1"/>
            <a:r>
              <a:rPr lang="en-US" altLang="zh-TW">
                <a:ea typeface="新細明體" charset="-120"/>
              </a:rPr>
              <a:t>Type definitions</a:t>
            </a:r>
          </a:p>
          <a:p>
            <a:pPr lvl="1"/>
            <a:r>
              <a:rPr lang="en-US" altLang="zh-TW">
                <a:ea typeface="新細明體" charset="-120"/>
              </a:rPr>
              <a:t>Declarations of external variables</a:t>
            </a:r>
          </a:p>
          <a:p>
            <a:pPr lvl="1"/>
            <a:r>
              <a:rPr lang="en-US" altLang="zh-TW">
                <a:ea typeface="新細明體" charset="-120"/>
              </a:rPr>
              <a:t>Function prototypes</a:t>
            </a:r>
          </a:p>
          <a:p>
            <a:pPr lvl="1"/>
            <a:r>
              <a:rPr lang="en-US" altLang="zh-TW">
                <a:ea typeface="新細明體" charset="-120"/>
              </a:rPr>
              <a:t>Function definitions </a:t>
            </a:r>
          </a:p>
          <a:p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Organizing a C Program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 imposes only a few rules on the order of these items:</a:t>
            </a:r>
          </a:p>
          <a:p>
            <a:pPr lvl="1"/>
            <a:r>
              <a:rPr lang="en-US" altLang="zh-TW">
                <a:ea typeface="新細明體" charset="-120"/>
              </a:rPr>
              <a:t>A preprocessing directive doesn’t take effect until the line on which it appears.</a:t>
            </a:r>
          </a:p>
          <a:p>
            <a:pPr lvl="1"/>
            <a:r>
              <a:rPr lang="en-US" altLang="zh-TW">
                <a:ea typeface="新細明體" charset="-120"/>
              </a:rPr>
              <a:t>A type name can’t be used until it’s been defined.</a:t>
            </a:r>
          </a:p>
          <a:p>
            <a:pPr lvl="1"/>
            <a:r>
              <a:rPr lang="en-US" altLang="zh-TW">
                <a:ea typeface="新細明體" charset="-120"/>
              </a:rPr>
              <a:t>A variable can’t be used until it’s declared.</a:t>
            </a:r>
          </a:p>
          <a:p>
            <a:r>
              <a:rPr lang="en-US" altLang="zh-TW">
                <a:ea typeface="新細明體" charset="-120"/>
              </a:rPr>
              <a:t>It’s a good idea to define or declare every function prior to its first call.</a:t>
            </a:r>
          </a:p>
          <a:p>
            <a:pPr lvl="1"/>
            <a:r>
              <a:rPr lang="en-US" altLang="zh-TW">
                <a:ea typeface="新細明體" charset="-120"/>
              </a:rPr>
              <a:t>C99 makes this a requirement.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Organizing a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There are several ways to organize a program so that these rules are obeyed.</a:t>
            </a:r>
          </a:p>
          <a:p>
            <a:pPr>
              <a:defRPr/>
            </a:pP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C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One possible ordering:</a:t>
            </a:r>
          </a:p>
          <a:p>
            <a:pPr marL="850392" lvl="1" indent="-457200">
              <a:buFont typeface="Wingdings" pitchFamily="2" charset="2"/>
              <a:buAutoNum type="circleNumWdWhitePlain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lang="en-US" dirty="0">
                <a:ea typeface="+mn-ea"/>
                <a:cs typeface="+mn-cs"/>
              </a:rPr>
              <a:t> directives</a:t>
            </a:r>
          </a:p>
          <a:p>
            <a:pPr marL="850392" lvl="1" indent="-457200">
              <a:buFont typeface="Wingdings" pitchFamily="2" charset="2"/>
              <a:buAutoNum type="circleNumWdWhitePlain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#define</a:t>
            </a:r>
            <a:r>
              <a:rPr lang="en-US" dirty="0">
                <a:ea typeface="+mn-ea"/>
                <a:cs typeface="+mn-cs"/>
              </a:rPr>
              <a:t> directives</a:t>
            </a:r>
          </a:p>
          <a:p>
            <a:pPr marL="850392" lvl="1" indent="-457200">
              <a:buFont typeface="Wingdings" pitchFamily="2" charset="2"/>
              <a:buAutoNum type="circleNumWdWhitePlain"/>
              <a:defRPr/>
            </a:pPr>
            <a:r>
              <a:rPr lang="en-US" dirty="0">
                <a:ea typeface="+mn-ea"/>
                <a:cs typeface="+mn-cs"/>
              </a:rPr>
              <a:t>Type definitions</a:t>
            </a:r>
          </a:p>
          <a:p>
            <a:pPr marL="850392" lvl="1" indent="-457200">
              <a:buFont typeface="Wingdings" pitchFamily="2" charset="2"/>
              <a:buAutoNum type="circleNumWdWhitePlain"/>
              <a:defRPr/>
            </a:pPr>
            <a:r>
              <a:rPr lang="en-US" dirty="0">
                <a:ea typeface="+mn-ea"/>
                <a:cs typeface="+mn-cs"/>
              </a:rPr>
              <a:t>Declarations of external variables</a:t>
            </a:r>
          </a:p>
          <a:p>
            <a:pPr marL="850392" lvl="1" indent="-457200">
              <a:buFont typeface="Wingdings" pitchFamily="2" charset="2"/>
              <a:buAutoNum type="circleNumWdWhitePlain"/>
              <a:defRPr/>
            </a:pPr>
            <a:r>
              <a:rPr lang="en-US" dirty="0">
                <a:ea typeface="+mn-ea"/>
                <a:cs typeface="+mn-cs"/>
              </a:rPr>
              <a:t>Prototypes for functions other than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main</a:t>
            </a:r>
          </a:p>
          <a:p>
            <a:pPr marL="850392" lvl="1" indent="-457200">
              <a:buFont typeface="Wingdings" pitchFamily="2" charset="2"/>
              <a:buAutoNum type="circleNumWdWhitePlain"/>
              <a:defRPr/>
            </a:pPr>
            <a:r>
              <a:rPr lang="en-US" dirty="0">
                <a:ea typeface="+mn-ea"/>
                <a:cs typeface="+mn-cs"/>
              </a:rPr>
              <a:t>Definition of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main</a:t>
            </a:r>
          </a:p>
          <a:p>
            <a:pPr marL="850392" lvl="1" indent="-457200">
              <a:buFont typeface="Wingdings" pitchFamily="2" charset="2"/>
              <a:buAutoNum type="circleNumWdWhitePlain"/>
              <a:defRPr/>
            </a:pPr>
            <a:r>
              <a:rPr lang="en-US" dirty="0">
                <a:ea typeface="+mn-ea"/>
                <a:cs typeface="+mn-cs"/>
              </a:rPr>
              <a:t>Definitions of other functions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Local Variables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Since C99 doesn’t require variable declarations to come at the beginning of a function, it’s possible for a local variable to have a very small scope: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5400" y="3200400"/>
            <a:ext cx="4521200" cy="26929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Organizing a C Program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It’s a good idea to have a boxed comment preceding each function definition.</a:t>
            </a:r>
          </a:p>
          <a:p>
            <a:r>
              <a:rPr lang="en-US" altLang="zh-TW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ea typeface="新細明體" charset="-120"/>
              </a:rPr>
              <a:t>Information to include in the comment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 lvl="1"/>
            <a:r>
              <a:rPr lang="en-US" altLang="zh-TW" dirty="0">
                <a:ea typeface="新細明體" charset="-120"/>
              </a:rPr>
              <a:t>Name of the function</a:t>
            </a:r>
          </a:p>
          <a:p>
            <a:pPr lvl="1"/>
            <a:r>
              <a:rPr lang="en-US" altLang="zh-TW" dirty="0">
                <a:ea typeface="新細明體" charset="-120"/>
              </a:rPr>
              <a:t>Purpose of the function</a:t>
            </a:r>
          </a:p>
          <a:p>
            <a:pPr lvl="1"/>
            <a:r>
              <a:rPr lang="en-US" altLang="zh-TW" dirty="0">
                <a:ea typeface="新細明體" charset="-120"/>
              </a:rPr>
              <a:t>Meaning of each parameter</a:t>
            </a:r>
          </a:p>
          <a:p>
            <a:pPr lvl="1"/>
            <a:r>
              <a:rPr lang="en-US" altLang="zh-TW" dirty="0">
                <a:ea typeface="新細明體" charset="-120"/>
              </a:rPr>
              <a:t>Description of return value (if any)</a:t>
            </a:r>
          </a:p>
          <a:p>
            <a:pPr lvl="1"/>
            <a:r>
              <a:rPr lang="en-US" altLang="zh-TW" dirty="0">
                <a:ea typeface="新細明體" charset="-120"/>
              </a:rPr>
              <a:t>Description of side effects (such as modifying external variables)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Program: Classifying a Poker Hand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poker.c</a:t>
            </a:r>
            <a:r>
              <a:rPr lang="en-US" altLang="zh-TW">
                <a:ea typeface="新細明體" charset="-120"/>
              </a:rPr>
              <a:t> program will classify a poker hand.</a:t>
            </a:r>
          </a:p>
          <a:p>
            <a:r>
              <a:rPr lang="en-US" altLang="zh-TW">
                <a:ea typeface="新細明體" charset="-120"/>
              </a:rPr>
              <a:t>Each card in the hand has a </a:t>
            </a:r>
            <a:r>
              <a:rPr lang="en-US" altLang="zh-TW" i="1">
                <a:ea typeface="新細明體" charset="-120"/>
              </a:rPr>
              <a:t>suit</a:t>
            </a:r>
            <a:r>
              <a:rPr lang="en-US" altLang="zh-TW">
                <a:ea typeface="新細明體" charset="-120"/>
              </a:rPr>
              <a:t> and a </a:t>
            </a:r>
            <a:r>
              <a:rPr lang="en-US" altLang="zh-TW" i="1">
                <a:ea typeface="新細明體" charset="-120"/>
              </a:rPr>
              <a:t>rank</a:t>
            </a:r>
            <a:r>
              <a:rPr lang="en-US" altLang="zh-TW">
                <a:ea typeface="新細明體" charset="-120"/>
              </a:rPr>
              <a:t>.</a:t>
            </a:r>
          </a:p>
          <a:p>
            <a:pPr lvl="1"/>
            <a:r>
              <a:rPr lang="en-US" altLang="zh-TW" sz="2200">
                <a:ea typeface="新細明體" charset="-120"/>
              </a:rPr>
              <a:t>Suits: clubs, diamonds, hearts, spades</a:t>
            </a:r>
          </a:p>
          <a:p>
            <a:pPr lvl="1"/>
            <a:r>
              <a:rPr lang="en-US" altLang="zh-TW" sz="2200">
                <a:ea typeface="新細明體" charset="-120"/>
              </a:rPr>
              <a:t>Ranks: two, three, four, five, six, seven, eight, nine, ten, jack, queen, king, ace</a:t>
            </a:r>
          </a:p>
          <a:p>
            <a:r>
              <a:rPr lang="en-US" altLang="zh-TW">
                <a:ea typeface="新細明體" charset="-120"/>
              </a:rPr>
              <a:t>Jokers are not allowed, and aces are high.</a:t>
            </a:r>
          </a:p>
          <a:p>
            <a:r>
              <a:rPr lang="en-US" altLang="zh-TW">
                <a:ea typeface="新細明體" charset="-120"/>
              </a:rPr>
              <a:t>After reading a hand of five cards, the program will classify the hand using the categories on the next slide.</a:t>
            </a:r>
          </a:p>
          <a:p>
            <a:r>
              <a:rPr lang="en-US" altLang="zh-TW">
                <a:ea typeface="新細明體" charset="-120"/>
              </a:rPr>
              <a:t>If a hand falls into two or more categories, the program will choose the best one.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1635822" y="76200"/>
            <a:ext cx="4260534" cy="685800"/>
          </a:xfrm>
        </p:spPr>
        <p:txBody>
          <a:bodyPr>
            <a:noAutofit/>
          </a:bodyPr>
          <a:lstStyle/>
          <a:p>
            <a:r>
              <a:rPr lang="en-US" altLang="zh-TW" sz="2400" dirty="0">
                <a:ea typeface="新細明體" charset="-120"/>
              </a:rPr>
              <a:t>Program: Classifying a Poker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762000"/>
            <a:ext cx="4372356" cy="5562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Categories (listed from best to worst):</a:t>
            </a:r>
          </a:p>
          <a:p>
            <a:pPr lvl="1">
              <a:defRPr/>
            </a:pPr>
            <a:r>
              <a:rPr lang="en-US" sz="2200" dirty="0"/>
              <a:t>straight flush (both a straight and a flush)</a:t>
            </a:r>
          </a:p>
          <a:p>
            <a:pPr lvl="1">
              <a:defRPr/>
            </a:pPr>
            <a:r>
              <a:rPr lang="en-US" sz="2200" dirty="0"/>
              <a:t>four-of-a-kind (four cards of the same rank)</a:t>
            </a:r>
          </a:p>
          <a:p>
            <a:pPr lvl="1">
              <a:defRPr/>
            </a:pPr>
            <a:r>
              <a:rPr lang="en-US" sz="2200" dirty="0"/>
              <a:t>full house (a three-of-a-kind and a pair)</a:t>
            </a:r>
          </a:p>
          <a:p>
            <a:pPr lvl="1">
              <a:defRPr/>
            </a:pPr>
            <a:r>
              <a:rPr lang="en-US" sz="2200" dirty="0"/>
              <a:t>flush (five cards of the same suit)</a:t>
            </a:r>
          </a:p>
          <a:p>
            <a:pPr lvl="1">
              <a:defRPr/>
            </a:pPr>
            <a:r>
              <a:rPr lang="en-US" sz="2200" dirty="0"/>
              <a:t>straight (five cards with consecutive ranks)</a:t>
            </a:r>
          </a:p>
          <a:p>
            <a:pPr lvl="1">
              <a:defRPr/>
            </a:pPr>
            <a:r>
              <a:rPr lang="en-US" sz="2200" dirty="0"/>
              <a:t>three-of-a-kind (three cards of the same rank)</a:t>
            </a:r>
          </a:p>
          <a:p>
            <a:pPr lvl="1">
              <a:defRPr/>
            </a:pPr>
            <a:r>
              <a:rPr lang="en-US" sz="2200" dirty="0"/>
              <a:t>two pairs</a:t>
            </a:r>
          </a:p>
          <a:p>
            <a:pPr lvl="1">
              <a:defRPr/>
            </a:pPr>
            <a:r>
              <a:rPr lang="en-US" sz="2200" dirty="0"/>
              <a:t>pair (two cards of the same rank)</a:t>
            </a:r>
          </a:p>
          <a:p>
            <a:pPr lvl="1">
              <a:defRPr/>
            </a:pPr>
            <a:r>
              <a:rPr lang="en-US" sz="2200" dirty="0"/>
              <a:t>high card (any other hand)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356" y="-3048"/>
            <a:ext cx="4762500" cy="68389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Program: Classifying a Poker Hand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>
                <a:ea typeface="新細明體" charset="-120"/>
              </a:rPr>
              <a:t>For input purposes, ranks and suits will be single letters (upper- or lower-case):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>
                <a:ea typeface="新細明體" charset="-120"/>
                <a:cs typeface="Courier New" pitchFamily="49" charset="0"/>
              </a:rPr>
              <a:t>Ranks:  </a:t>
            </a:r>
            <a:r>
              <a:rPr lang="en-US" altLang="zh-TW" sz="2200">
                <a:latin typeface="Courier New" pitchFamily="49" charset="0"/>
                <a:ea typeface="新細明體" charset="-120"/>
                <a:cs typeface="Courier New" pitchFamily="49" charset="0"/>
              </a:rPr>
              <a:t>2 3 4 5 6 7 8 9 t j q k a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>
                <a:ea typeface="新細明體" charset="-120"/>
                <a:cs typeface="Courier New" pitchFamily="49" charset="0"/>
              </a:rPr>
              <a:t>Suits:  </a:t>
            </a:r>
            <a:r>
              <a:rPr lang="en-US" altLang="zh-TW" sz="2200">
                <a:latin typeface="Courier New" pitchFamily="49" charset="0"/>
                <a:ea typeface="新細明體" charset="-120"/>
                <a:cs typeface="Courier New" pitchFamily="49" charset="0"/>
              </a:rPr>
              <a:t>c d h s</a:t>
            </a:r>
          </a:p>
          <a:p>
            <a:r>
              <a:rPr lang="en-US" altLang="zh-TW">
                <a:ea typeface="新細明體" charset="-120"/>
              </a:rPr>
              <a:t>Actions to be taken if the user enters an illegal card or tries to enter the same card twice:</a:t>
            </a:r>
          </a:p>
          <a:p>
            <a:pPr lvl="1"/>
            <a:r>
              <a:rPr lang="en-US" altLang="zh-TW" sz="2200">
                <a:ea typeface="新細明體" charset="-120"/>
              </a:rPr>
              <a:t>Ignore the card</a:t>
            </a:r>
          </a:p>
          <a:p>
            <a:pPr lvl="1"/>
            <a:r>
              <a:rPr lang="en-US" altLang="zh-TW" sz="2200">
                <a:ea typeface="新細明體" charset="-120"/>
              </a:rPr>
              <a:t>Issue an error message</a:t>
            </a:r>
          </a:p>
          <a:p>
            <a:pPr lvl="1"/>
            <a:r>
              <a:rPr lang="en-US" altLang="zh-TW" sz="2200">
                <a:ea typeface="新細明體" charset="-120"/>
              </a:rPr>
              <a:t>Request another card</a:t>
            </a:r>
          </a:p>
          <a:p>
            <a:r>
              <a:rPr lang="en-US" altLang="zh-TW">
                <a:ea typeface="新細明體" charset="-120"/>
              </a:rPr>
              <a:t>Entering the number 0 instead of a card will cause the program to terminate.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Program: Classifying a Poker Hand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 sample session with the program: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Enter a card: </a:t>
            </a:r>
            <a:r>
              <a:rPr lang="en-US" altLang="zh-TW" sz="2400" u="sng">
                <a:latin typeface="Courier New" pitchFamily="49" charset="0"/>
                <a:ea typeface="新細明體" charset="-120"/>
                <a:cs typeface="Courier New" pitchFamily="49" charset="0"/>
              </a:rPr>
              <a:t>2s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Enter a card: </a:t>
            </a:r>
            <a:r>
              <a:rPr lang="en-US" altLang="zh-TW" sz="2400" u="sng">
                <a:latin typeface="Courier New" pitchFamily="49" charset="0"/>
                <a:ea typeface="新細明體" charset="-120"/>
                <a:cs typeface="Courier New" pitchFamily="49" charset="0"/>
              </a:rPr>
              <a:t>5s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Enter a card: </a:t>
            </a:r>
            <a:r>
              <a:rPr lang="en-US" altLang="zh-TW" sz="2400" u="sng">
                <a:latin typeface="Courier New" pitchFamily="49" charset="0"/>
                <a:ea typeface="新細明體" charset="-120"/>
                <a:cs typeface="Courier New" pitchFamily="49" charset="0"/>
              </a:rPr>
              <a:t>4s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Enter a card: </a:t>
            </a:r>
            <a:r>
              <a:rPr lang="en-US" altLang="zh-TW" sz="2400" u="sng">
                <a:latin typeface="Courier New" pitchFamily="49" charset="0"/>
                <a:ea typeface="新細明體" charset="-120"/>
                <a:cs typeface="Courier New" pitchFamily="49" charset="0"/>
              </a:rPr>
              <a:t>3s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Enter a card: </a:t>
            </a:r>
            <a:r>
              <a:rPr lang="en-US" altLang="zh-TW" sz="2400" u="sng">
                <a:latin typeface="Courier New" pitchFamily="49" charset="0"/>
                <a:ea typeface="新細明體" charset="-120"/>
                <a:cs typeface="Courier New" pitchFamily="49" charset="0"/>
              </a:rPr>
              <a:t>6s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Straight flush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Program: Classifying a Poker Hand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solidFill>
                  <a:srgbClr val="00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Enter a card: </a:t>
            </a:r>
            <a:r>
              <a:rPr lang="en-US" altLang="zh-TW" sz="2400" u="sng">
                <a:solidFill>
                  <a:srgbClr val="00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8c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solidFill>
                  <a:srgbClr val="00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Enter a card: </a:t>
            </a:r>
            <a:r>
              <a:rPr lang="en-US" altLang="zh-TW" sz="2400" u="sng">
                <a:solidFill>
                  <a:srgbClr val="00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as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solidFill>
                  <a:srgbClr val="00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Enter a card: </a:t>
            </a:r>
            <a:r>
              <a:rPr lang="en-US" altLang="zh-TW" sz="2400" u="sng">
                <a:solidFill>
                  <a:srgbClr val="00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8c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solidFill>
                  <a:srgbClr val="00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Duplicate card; ignored.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solidFill>
                  <a:srgbClr val="00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Enter a card: </a:t>
            </a:r>
            <a:r>
              <a:rPr lang="en-US" altLang="zh-TW" sz="2400" u="sng">
                <a:solidFill>
                  <a:srgbClr val="00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7c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solidFill>
                  <a:srgbClr val="00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Enter a card: </a:t>
            </a:r>
            <a:r>
              <a:rPr lang="en-US" altLang="zh-TW" sz="2400" u="sng">
                <a:solidFill>
                  <a:srgbClr val="00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ad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solidFill>
                  <a:srgbClr val="00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Enter a card: </a:t>
            </a:r>
            <a:r>
              <a:rPr lang="en-US" altLang="zh-TW" sz="2400" u="sng">
                <a:solidFill>
                  <a:srgbClr val="00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3h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solidFill>
                  <a:srgbClr val="00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Pair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Program: Classifying a Poker Hand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Enter a card: </a:t>
            </a:r>
            <a:r>
              <a:rPr lang="en-US" altLang="zh-TW" sz="2400" u="sng">
                <a:latin typeface="Courier New" pitchFamily="49" charset="0"/>
                <a:ea typeface="新細明體" charset="-120"/>
                <a:cs typeface="Courier New" pitchFamily="49" charset="0"/>
              </a:rPr>
              <a:t>6s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Enter a card: </a:t>
            </a:r>
            <a:r>
              <a:rPr lang="en-US" altLang="zh-TW" sz="2400" u="sng">
                <a:latin typeface="Courier New" pitchFamily="49" charset="0"/>
                <a:ea typeface="新細明體" charset="-120"/>
                <a:cs typeface="Courier New" pitchFamily="49" charset="0"/>
              </a:rPr>
              <a:t>d2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Bad card; ignored.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Enter a card: </a:t>
            </a:r>
            <a:r>
              <a:rPr lang="en-US" altLang="zh-TW" sz="2400" u="sng">
                <a:latin typeface="Courier New" pitchFamily="49" charset="0"/>
                <a:ea typeface="新細明體" charset="-120"/>
                <a:cs typeface="Courier New" pitchFamily="49" charset="0"/>
              </a:rPr>
              <a:t>2d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Enter a card: </a:t>
            </a:r>
            <a:r>
              <a:rPr lang="en-US" altLang="zh-TW" sz="2400" u="sng">
                <a:latin typeface="Courier New" pitchFamily="49" charset="0"/>
                <a:ea typeface="新細明體" charset="-120"/>
                <a:cs typeface="Courier New" pitchFamily="49" charset="0"/>
              </a:rPr>
              <a:t>9c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Enter a card: </a:t>
            </a:r>
            <a:r>
              <a:rPr lang="en-US" altLang="zh-TW" sz="2400" u="sng">
                <a:latin typeface="Courier New" pitchFamily="49" charset="0"/>
                <a:ea typeface="新細明體" charset="-120"/>
                <a:cs typeface="Courier New" pitchFamily="49" charset="0"/>
              </a:rPr>
              <a:t>4h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Enter a card: </a:t>
            </a:r>
            <a:r>
              <a:rPr lang="en-US" altLang="zh-TW" sz="2400" u="sng">
                <a:latin typeface="Courier New" pitchFamily="49" charset="0"/>
                <a:ea typeface="新細明體" charset="-120"/>
                <a:cs typeface="Courier New" pitchFamily="49" charset="0"/>
              </a:rPr>
              <a:t>ts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High card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Enter a card: </a:t>
            </a:r>
            <a:r>
              <a:rPr lang="en-US" altLang="zh-TW" sz="2400" u="sng">
                <a:latin typeface="Courier New" pitchFamily="49" charset="0"/>
                <a:ea typeface="新細明體" charset="-120"/>
                <a:cs typeface="Courier New" pitchFamily="49" charset="0"/>
              </a:rPr>
              <a:t>0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Program: Classifying a Poker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program has three tasks:</a:t>
            </a:r>
          </a:p>
          <a:p>
            <a:pPr marL="850392" lvl="1" indent="-457200">
              <a:buFont typeface="Wingdings" pitchFamily="2" charset="2"/>
              <a:buAutoNum type="circleNumWdWhitePlain"/>
              <a:defRPr/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Read a hand of five cards</a:t>
            </a:r>
          </a:p>
          <a:p>
            <a:pPr marL="850392" lvl="1" indent="-457200">
              <a:buFont typeface="Wingdings" pitchFamily="2" charset="2"/>
              <a:buAutoNum type="circleNumWdWhitePlain"/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Analyze the hand for pairs, straights, and so forth</a:t>
            </a:r>
          </a:p>
          <a:p>
            <a:pPr marL="850392" lvl="1" indent="-457200">
              <a:buFont typeface="Wingdings" pitchFamily="2" charset="2"/>
              <a:buAutoNum type="circleNumWdWhitePlain"/>
              <a:defRPr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Print the classification of the hand</a:t>
            </a:r>
          </a:p>
          <a:p>
            <a:pPr>
              <a:defRPr/>
            </a:pPr>
            <a:r>
              <a:rPr lang="en-US" dirty="0"/>
              <a:t>The functions 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altLang="zh-TW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analyze</a:t>
            </a:r>
            <a:r>
              <a:rPr lang="en-US" altLang="zh-TW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en-US" dirty="0"/>
              <a:t>, and 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n-US" altLang="zh-TW" sz="24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24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esult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will perform these tasks.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dirty="0"/>
              <a:t> does nothing but call these functions inside an endless loop.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Program: Classifying a Poker Hand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functions will need to share a fairly large amount of information, so we’ll have them communicate through external variables.</a:t>
            </a:r>
          </a:p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readCards</a:t>
            </a:r>
            <a:r>
              <a:rPr lang="en-US" altLang="zh-TW" dirty="0">
                <a:ea typeface="新細明體" charset="-120"/>
              </a:rPr>
              <a:t> will store information about the hand into several external variables.</a:t>
            </a:r>
          </a:p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analyzeHand</a:t>
            </a:r>
            <a:r>
              <a:rPr lang="en-US" altLang="zh-TW" dirty="0">
                <a:ea typeface="新細明體" charset="-120"/>
              </a:rPr>
              <a:t> will then examine these variables, storing its findings into other external variables for the benefit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printResult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Program: Classifying a Poker Hand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Program outline: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/* #include directives go here */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/* #define directives go here */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/* declarations of external variables go here */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/* prototypes */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void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readCards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(void);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void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analyzeHand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(void);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ClrTx/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void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printResult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(void);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Static Local Variables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500" dirty="0">
                <a:ea typeface="新細明體" charset="-120"/>
              </a:rPr>
              <a:t>Including </a:t>
            </a:r>
            <a:r>
              <a:rPr lang="en-US" altLang="zh-TW" sz="2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static</a:t>
            </a:r>
            <a:r>
              <a:rPr lang="en-US" altLang="zh-TW" sz="2500" dirty="0">
                <a:ea typeface="新細明體" charset="-120"/>
              </a:rPr>
              <a:t> in the declaration of a local variable causes it to have </a:t>
            </a:r>
            <a:r>
              <a:rPr lang="en-US" altLang="zh-TW" sz="2500" b="1" i="1" dirty="0">
                <a:ea typeface="新細明體" charset="-120"/>
              </a:rPr>
              <a:t>static storage duration.</a:t>
            </a:r>
          </a:p>
          <a:p>
            <a:r>
              <a:rPr lang="en-US" altLang="zh-TW" sz="2500" dirty="0">
                <a:ea typeface="新細明體" charset="-120"/>
              </a:rPr>
              <a:t>A variable with static storage duration has a </a:t>
            </a:r>
            <a:r>
              <a:rPr lang="en-US" altLang="zh-TW" sz="2500" b="1" dirty="0">
                <a:solidFill>
                  <a:srgbClr val="FF0000"/>
                </a:solidFill>
                <a:ea typeface="新細明體" charset="-120"/>
              </a:rPr>
              <a:t>permanent</a:t>
            </a:r>
            <a:r>
              <a:rPr lang="en-US" altLang="zh-TW" sz="2500" dirty="0">
                <a:ea typeface="新細明體" charset="-120"/>
              </a:rPr>
              <a:t> storage location, so it </a:t>
            </a:r>
            <a:r>
              <a:rPr lang="en-US" altLang="zh-TW" sz="2500" u="sn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retains its value throughout the execution of the program</a:t>
            </a:r>
            <a:r>
              <a:rPr lang="en-US" altLang="zh-TW" sz="2500" dirty="0">
                <a:ea typeface="新細明體" charset="-120"/>
              </a:rPr>
              <a:t>.</a:t>
            </a:r>
          </a:p>
          <a:p>
            <a:r>
              <a:rPr lang="en-US" altLang="zh-TW" sz="2500" dirty="0">
                <a:ea typeface="新細明體" charset="-120"/>
              </a:rPr>
              <a:t>Example: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sz="2100" dirty="0">
                <a:latin typeface="Courier New" pitchFamily="49" charset="0"/>
                <a:ea typeface="新細明體" charset="-120"/>
                <a:cs typeface="Courier New" pitchFamily="49" charset="0"/>
              </a:rPr>
              <a:t>	void f(void)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100" dirty="0">
                <a:latin typeface="Courier New" pitchFamily="49" charset="0"/>
                <a:ea typeface="新細明體" charset="-120"/>
                <a:cs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1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static</a:t>
            </a:r>
            <a:r>
              <a:rPr lang="en-US" altLang="zh-TW" sz="21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1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1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1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100" dirty="0">
                <a:latin typeface="Courier New" pitchFamily="49" charset="0"/>
                <a:ea typeface="新細明體" charset="-120"/>
                <a:cs typeface="Courier New" pitchFamily="49" charset="0"/>
              </a:rPr>
              <a:t>;   /* </a:t>
            </a:r>
            <a:r>
              <a:rPr lang="en-US" altLang="zh-TW" sz="2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static</a:t>
            </a:r>
            <a:r>
              <a:rPr lang="en-US" altLang="zh-TW" sz="2100" dirty="0">
                <a:latin typeface="Courier New" pitchFamily="49" charset="0"/>
                <a:ea typeface="新細明體" charset="-120"/>
                <a:cs typeface="Courier New" pitchFamily="49" charset="0"/>
              </a:rPr>
              <a:t> local variable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100" dirty="0">
                <a:latin typeface="Courier New" pitchFamily="49" charset="0"/>
                <a:ea typeface="新細明體" charset="-120"/>
                <a:cs typeface="Courier New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100" dirty="0"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  <a:p>
            <a:r>
              <a:rPr lang="en-US" altLang="zh-TW" sz="2500" dirty="0">
                <a:ea typeface="新細明體" charset="-120"/>
              </a:rPr>
              <a:t>A static local variable still has </a:t>
            </a:r>
            <a:r>
              <a:rPr lang="en-US" altLang="zh-TW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block scope</a:t>
            </a:r>
            <a:r>
              <a:rPr lang="en-US" altLang="zh-TW" sz="2500" dirty="0">
                <a:ea typeface="新細明體" charset="-120"/>
              </a:rPr>
              <a:t>, so it’s not visible to other functions. 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Program: Classifying a Poker Hand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main(void)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for (;;) {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readCards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();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analyzeHand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();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printResult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();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}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/********************************************************** 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readCards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:  Reads the cards into external variables;  * 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             checks for bad cards and duplicate cards. * 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**********************************************************/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 startAt="9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void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readCards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(void)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 startAt="9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 startAt="9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…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 startAt="9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Program: Classifying a Poker Hand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/********************************************************** 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analyzeHand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: Determines whether the hand contains a   * 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              straight, a flush, four-of-a-kind,       * 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              and/or three-of-a-kind; determines the   * 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              number of pairs; stores the results into * 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              external variables.                      * 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**********************************************************/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void </a:t>
            </a:r>
            <a:r>
              <a:rPr lang="en-US" altLang="zh-TW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analyzeHand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(void)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…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/********************************************************** 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printResult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: Notifies the user of the result, using   * 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              the external variables set by            * 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             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analyzeHand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.                            *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**********************************************************/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void </a:t>
            </a:r>
            <a:r>
              <a:rPr lang="en-US" altLang="zh-TW" sz="1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printResult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(void)</a:t>
            </a:r>
          </a:p>
          <a:p>
            <a:pPr>
              <a:lnSpc>
                <a:spcPct val="7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…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  <a:r>
              <a:rPr lang="en-US" altLang="zh-TW" sz="1800" dirty="0">
                <a:ea typeface="新細明體" charset="-120"/>
              </a:rPr>
              <a:t> 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Program: Classifying a Poker Hand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How should we represent the hand of cards?</a:t>
            </a:r>
          </a:p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analyzeHand</a:t>
            </a:r>
            <a:r>
              <a:rPr lang="en-US" altLang="zh-TW" dirty="0">
                <a:ea typeface="新細明體" charset="-120"/>
              </a:rPr>
              <a:t> will need to know how many cards are in each rank and each suit.</a:t>
            </a:r>
          </a:p>
          <a:p>
            <a:r>
              <a:rPr lang="en-US" altLang="zh-TW" dirty="0">
                <a:ea typeface="新細明體" charset="-120"/>
              </a:rPr>
              <a:t>This suggests that we use two arrays,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numInRank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numInSuit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/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numInRank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[r]</a:t>
            </a:r>
            <a:r>
              <a:rPr lang="en-US" altLang="zh-TW" sz="2200" dirty="0">
                <a:ea typeface="新細明體" charset="-120"/>
              </a:rPr>
              <a:t> will be the number of cards with rank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r</a:t>
            </a:r>
            <a:r>
              <a:rPr lang="en-US" altLang="zh-TW" sz="2200" dirty="0">
                <a:ea typeface="新細明體" charset="-120"/>
              </a:rPr>
              <a:t>.</a:t>
            </a:r>
          </a:p>
          <a:p>
            <a:pPr lvl="1"/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numInSuit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[s]</a:t>
            </a:r>
            <a:r>
              <a:rPr lang="en-US" altLang="zh-TW" sz="2200" dirty="0">
                <a:ea typeface="新細明體" charset="-120"/>
              </a:rPr>
              <a:t> will be the number of cards with suit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s</a:t>
            </a:r>
            <a:r>
              <a:rPr lang="en-US" altLang="zh-TW" sz="2200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We’ll encode ranks as numbers between 0 and 12.</a:t>
            </a:r>
          </a:p>
          <a:p>
            <a:r>
              <a:rPr lang="en-US" altLang="zh-TW" dirty="0">
                <a:ea typeface="新細明體" charset="-120"/>
              </a:rPr>
              <a:t>Suits will be numbers between 0 and 3.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Program: Classifying a Poker Hand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We’ll also need a third array,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cardExists</a:t>
            </a:r>
            <a:r>
              <a:rPr lang="en-US" altLang="zh-TW" dirty="0">
                <a:ea typeface="新細明體" charset="-120"/>
              </a:rPr>
              <a:t>, so that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readCards</a:t>
            </a:r>
            <a:r>
              <a:rPr lang="en-US" altLang="zh-TW" dirty="0">
                <a:ea typeface="新細明體" charset="-120"/>
              </a:rPr>
              <a:t> can detect duplicate cards.</a:t>
            </a:r>
          </a:p>
          <a:p>
            <a:r>
              <a:rPr lang="en-US" altLang="zh-TW" dirty="0">
                <a:ea typeface="新細明體" charset="-120"/>
              </a:rPr>
              <a:t>Each time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readCards</a:t>
            </a:r>
            <a:r>
              <a:rPr lang="en-US" altLang="zh-TW" dirty="0">
                <a:ea typeface="新細明體" charset="-120"/>
              </a:rPr>
              <a:t> reads a card with rank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r</a:t>
            </a:r>
            <a:r>
              <a:rPr lang="en-US" altLang="zh-TW" dirty="0">
                <a:ea typeface="新細明體" charset="-120"/>
              </a:rPr>
              <a:t> and suit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</a:t>
            </a:r>
            <a:r>
              <a:rPr lang="en-US" altLang="zh-TW" dirty="0">
                <a:ea typeface="新細明體" charset="-120"/>
              </a:rPr>
              <a:t>, it checks whether the value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cardExists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[r][s]</a:t>
            </a:r>
            <a:r>
              <a:rPr lang="en-US" altLang="zh-TW" dirty="0">
                <a:ea typeface="新細明體" charset="-120"/>
              </a:rPr>
              <a:t> is true.</a:t>
            </a:r>
          </a:p>
          <a:p>
            <a:pPr lvl="1"/>
            <a:r>
              <a:rPr lang="en-US" altLang="zh-TW" dirty="0">
                <a:ea typeface="新細明體" charset="-120"/>
              </a:rPr>
              <a:t>If so, the card was previously entered.</a:t>
            </a:r>
          </a:p>
          <a:p>
            <a:pPr lvl="1"/>
            <a:r>
              <a:rPr lang="en-US" altLang="zh-TW" dirty="0">
                <a:ea typeface="新細明體" charset="-120"/>
              </a:rPr>
              <a:t>If not,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readCards</a:t>
            </a:r>
            <a:r>
              <a:rPr lang="en-US" altLang="zh-TW" dirty="0">
                <a:ea typeface="新細明體" charset="-120"/>
              </a:rPr>
              <a:t> assigns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true</a:t>
            </a:r>
            <a:r>
              <a:rPr lang="en-US" altLang="zh-TW" dirty="0">
                <a:ea typeface="新細明體" charset="-120"/>
              </a:rPr>
              <a:t> to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cardExists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[r][s]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Program: Classifying a Poker Hand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Both the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readCards</a:t>
            </a:r>
            <a:r>
              <a:rPr lang="en-US" altLang="zh-TW" dirty="0">
                <a:ea typeface="新細明體" charset="-120"/>
              </a:rPr>
              <a:t> function and the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analyzeHand</a:t>
            </a:r>
            <a:r>
              <a:rPr lang="en-US" altLang="zh-TW" dirty="0">
                <a:ea typeface="新細明體" charset="-120"/>
              </a:rPr>
              <a:t> function will need access to the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numInRank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numInSuit</a:t>
            </a:r>
            <a:r>
              <a:rPr lang="en-US" altLang="zh-TW" dirty="0">
                <a:ea typeface="新細明體" charset="-120"/>
              </a:rPr>
              <a:t> arrays, so they will be external variables.</a:t>
            </a:r>
          </a:p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cardExists</a:t>
            </a:r>
            <a:r>
              <a:rPr lang="en-US" altLang="zh-TW" dirty="0">
                <a:ea typeface="新細明體" charset="-120"/>
              </a:rPr>
              <a:t> array is used only by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readCards</a:t>
            </a:r>
            <a:r>
              <a:rPr lang="en-US" altLang="zh-TW" dirty="0">
                <a:ea typeface="新細明體" charset="-120"/>
              </a:rPr>
              <a:t>, so it can be local to that function.</a:t>
            </a:r>
          </a:p>
          <a:p>
            <a:r>
              <a:rPr lang="en-US" altLang="zh-TW" dirty="0">
                <a:ea typeface="新細明體" charset="-120"/>
              </a:rPr>
              <a:t>As a rule, variables should be made external only if necessary.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1600200" y="76200"/>
            <a:ext cx="8763000" cy="6248400"/>
          </a:xfrm>
        </p:spPr>
        <p:txBody>
          <a:bodyPr/>
          <a:lstStyle/>
          <a:p>
            <a:pPr>
              <a:spcBef>
                <a:spcPts val="200"/>
              </a:spcBef>
              <a:buNone/>
            </a:pPr>
            <a:r>
              <a:rPr lang="en-US" altLang="zh-TW" sz="8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/* Classifies a poker hand */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stdbool.h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&gt;   /* C99 only */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stdio.h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stdlib.h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#define NUM_RANKS 13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#define NUM_SUITS 4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#define NUM_CARDS 5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endParaRPr lang="en-US" altLang="zh-TW" sz="18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/* external variables */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numInRank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[NUM_RANKS];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numInSuit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[NUM_SUITS];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bool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straight, flush, four, three;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pairs;   /* can be 0, 1, or 2 */</a:t>
            </a:r>
          </a:p>
        </p:txBody>
      </p:sp>
      <p:sp>
        <p:nvSpPr>
          <p:cNvPr id="3" name="矩形 2"/>
          <p:cNvSpPr/>
          <p:nvPr/>
        </p:nvSpPr>
        <p:spPr>
          <a:xfrm>
            <a:off x="8610601" y="838201"/>
            <a:ext cx="147508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poker.c</a:t>
            </a:r>
            <a:endParaRPr lang="en-US" altLang="zh-TW" b="1" dirty="0"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1524000" y="76200"/>
            <a:ext cx="8763000" cy="6248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/* prototypes */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4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void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readCards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(void);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4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void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analyzeHand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(void);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4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void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printResult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main: Calls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readCards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analyzeHand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, and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printResult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      repeatedly.                             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**********************************************************/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7"/>
            </a:pPr>
            <a:r>
              <a:rPr lang="en-US" altLang="zh-TW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main(void)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7"/>
            </a:pP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7"/>
            </a:pP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for (;;) 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7"/>
            </a:pP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readCards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7"/>
            </a:pP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analyzeHand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7"/>
            </a:pP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printResult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7"/>
            </a:pP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7"/>
            </a:pP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1905000" y="76200"/>
            <a:ext cx="8763000" cy="6248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readCards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: Reads the cards into the external  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            variables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numInRank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and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numInSuit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;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            checks for bad cards and duplicate cards.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**********************************************************/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Font typeface="+mj-lt"/>
              <a:buAutoNum type="arabicParenR" startAt="15"/>
            </a:pP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void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readCards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(void)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5"/>
            </a:pP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Font typeface="+mj-lt"/>
              <a:buAutoNum type="arabicParenR" startAt="15"/>
            </a:pP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bool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cardExists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[NUM_RANKS][NUM_SUITS];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5"/>
            </a:pP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char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ch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rankCh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suitCh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5"/>
            </a:pP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rank, suit;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5"/>
            </a:pP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bool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badCard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5"/>
            </a:pP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cardsRead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= 0;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5"/>
            </a:pP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Font typeface="+mj-lt"/>
              <a:buAutoNum type="arabicParenR" startAt="15"/>
            </a:pP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for (rank = 0; rank &lt; NUM_RANKS; rank++) 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Font typeface="+mj-lt"/>
              <a:buAutoNum type="arabicParenR" startAt="15"/>
            </a:pP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5"/>
            </a:pP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numInRank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[rank] = 0;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5"/>
            </a:pP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  for (suit = 0; suit &lt; NUM_SUITS; suit++) 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5"/>
            </a:pP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   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cardExists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[rank][suit] = false;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Font typeface="+mj-lt"/>
              <a:buAutoNum type="arabicParenR" startAt="15"/>
            </a:pP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5"/>
            </a:pP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Font typeface="+mj-lt"/>
              <a:buAutoNum type="arabicParenR" startAt="29"/>
            </a:pP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for (suit = 0; suit &lt; NUM_SUITS; suit++)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   		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numInSuit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[suit] = 0;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1524000" y="0"/>
            <a:ext cx="8763000" cy="632460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 startAt="30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while (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cardsRead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&lt; NUM_CARDS) </a:t>
            </a:r>
          </a:p>
          <a:p>
            <a:pPr marL="45720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 startAt="30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{</a:t>
            </a:r>
          </a:p>
          <a:p>
            <a:pPr marL="45720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 startAt="30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badCard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= false;</a:t>
            </a:r>
          </a:p>
          <a:p>
            <a:pPr marL="457200" indent="-457200">
              <a:lnSpc>
                <a:spcPct val="70000"/>
              </a:lnSpc>
              <a:spcBef>
                <a:spcPct val="0"/>
              </a:spcBef>
              <a:buFont typeface="+mj-lt"/>
              <a:buAutoNum type="arabicParenR" startAt="30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457200" indent="-457200">
              <a:lnSpc>
                <a:spcPct val="60000"/>
              </a:lnSpc>
              <a:spcBef>
                <a:spcPct val="0"/>
              </a:spcBef>
              <a:buFont typeface="+mj-lt"/>
              <a:buAutoNum type="arabicParenR" startAt="30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("Enter a card: ");</a:t>
            </a:r>
          </a:p>
          <a:p>
            <a:pPr marL="457200" indent="-457200">
              <a:lnSpc>
                <a:spcPct val="70000"/>
              </a:lnSpc>
              <a:spcBef>
                <a:spcPct val="0"/>
              </a:spcBef>
              <a:buFont typeface="+mj-lt"/>
              <a:buAutoNum type="arabicParenR" startAt="30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457200" indent="-457200">
              <a:lnSpc>
                <a:spcPct val="60000"/>
              </a:lnSpc>
              <a:spcBef>
                <a:spcPct val="0"/>
              </a:spcBef>
              <a:buFont typeface="+mj-lt"/>
              <a:buAutoNum type="arabicParenR" startAt="30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rankCh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getchar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();</a:t>
            </a:r>
          </a:p>
          <a:p>
            <a:pPr marL="45720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 startAt="30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switch (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rankCh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) </a:t>
            </a:r>
          </a:p>
          <a:p>
            <a:pPr marL="45720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 startAt="30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{</a:t>
            </a:r>
          </a:p>
          <a:p>
            <a:pPr marL="45720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 startAt="30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case '0':           exit(EXIT_SUCCESS);</a:t>
            </a:r>
          </a:p>
          <a:p>
            <a:pPr marL="45720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 startAt="30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case '2':           rank = 0; break;</a:t>
            </a:r>
          </a:p>
          <a:p>
            <a:pPr marL="45720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 startAt="30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case '3':           rank = 1; break;</a:t>
            </a:r>
          </a:p>
          <a:p>
            <a:pPr marL="45720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 startAt="30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case '4':           rank = 2; break;</a:t>
            </a:r>
          </a:p>
          <a:p>
            <a:pPr marL="45720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 startAt="30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case '5':           rank = 3; break;</a:t>
            </a:r>
          </a:p>
          <a:p>
            <a:pPr marL="45720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 startAt="30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case '6':           rank = 4; break;</a:t>
            </a:r>
          </a:p>
          <a:p>
            <a:pPr marL="45720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 startAt="30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case '7':           rank = 5; break;</a:t>
            </a:r>
          </a:p>
          <a:p>
            <a:pPr marL="45720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 startAt="30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case '8':           rank = 6; break;</a:t>
            </a:r>
          </a:p>
          <a:p>
            <a:pPr marL="45720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 startAt="30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case '9':           rank = 7; break;</a:t>
            </a:r>
          </a:p>
          <a:p>
            <a:pPr marL="45720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 startAt="30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case 't': case 'T': rank = 8; break;</a:t>
            </a:r>
          </a:p>
          <a:p>
            <a:pPr marL="45720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 startAt="30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case 'j': case 'J': rank = 9; break;</a:t>
            </a:r>
          </a:p>
          <a:p>
            <a:pPr marL="45720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 startAt="30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case 'q': case 'Q': rank = 10; break;</a:t>
            </a:r>
          </a:p>
          <a:p>
            <a:pPr marL="45720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 startAt="30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case 'k': case 'K': rank = 11; break;</a:t>
            </a:r>
          </a:p>
          <a:p>
            <a:pPr marL="45720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 startAt="30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case 'a': case 'A': rank = 12; break;</a:t>
            </a:r>
          </a:p>
          <a:p>
            <a:pPr marL="45720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 startAt="30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default:          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badCard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= true;</a:t>
            </a:r>
          </a:p>
          <a:p>
            <a:pPr marL="457200" indent="-457200">
              <a:lnSpc>
                <a:spcPct val="60000"/>
              </a:lnSpc>
              <a:spcBef>
                <a:spcPct val="0"/>
              </a:spcBef>
              <a:buFont typeface="+mj-lt"/>
              <a:buAutoNum type="arabicParenR" startAt="30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1524000" y="152400"/>
            <a:ext cx="8763000" cy="6172200"/>
          </a:xfrm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suitCh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getchar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();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switch (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suitCh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) 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{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case 'c': case 'C': suit = 0; break;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case 'd': case 'D': suit = 1; break;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case 'h': case 'H': suit = 2; break;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case 's': case 'S': suit = 3; break;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default:           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badCard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= true;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}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while ((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ch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getchar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()) != '\n')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if (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ch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!= ' ')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badCard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= true;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if (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badCard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) 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("Bad card; ignored.\n");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else if (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cardExists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[rank][suit])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("Duplicate card; ignored.\n");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else {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numInRank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[rank]++;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numInSuit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[suit]++;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cardExists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[rank][suit] = true;</a:t>
            </a:r>
          </a:p>
          <a:p>
            <a:pPr marL="342900" indent="-342900">
              <a:lnSpc>
                <a:spcPct val="7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cardsRead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++;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}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}// end of while</a:t>
            </a:r>
          </a:p>
          <a:p>
            <a:pPr marL="342900" indent="-3429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}// end of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readCards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Parameters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Parameters have the same properties—automatic storage duration and block scope—as </a:t>
            </a:r>
            <a:r>
              <a:rPr lang="en-US" altLang="zh-TW" b="1" i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local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b="1" i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variables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Each parameter is initialized automatically when a function is called (by being assigned the value of the corresponding argument).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1752600" y="304800"/>
            <a:ext cx="85344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analyzeHand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: Determines whether the hand contains a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              straight, a flush, four-of-a-kind,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              and/or three-of-a-kind; determines the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              number of pairs; stores the results into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              the external variables straight, flush,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              four, three, and pairs.         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**********************************************************/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25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void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analyzeHand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(void)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25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25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numConsec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= 0;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25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rank, suit;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25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straight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= false;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25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flush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= false;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25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four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= false;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25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three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= false;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25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pairs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= 0;</a:t>
            </a:r>
            <a:r>
              <a:rPr lang="en-US" altLang="zh-TW" sz="1800" dirty="0">
                <a:ea typeface="新細明體" charset="-120"/>
              </a:rPr>
              <a:t> 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1600200" y="0"/>
            <a:ext cx="9067800" cy="63246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34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/* check for flush */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34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for (suit = 0; suit &lt; NUM_SUITS; suit++)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34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if (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numInSuit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[suit] == NUM_CARDS)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34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</a:t>
            </a:r>
            <a:r>
              <a:rPr lang="en-US" altLang="zh-TW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flush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= true;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Font typeface="+mj-lt"/>
              <a:buAutoNum type="arabicParenR" startAt="34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Font typeface="+mj-lt"/>
              <a:buAutoNum type="arabicParenR" startAt="34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/* check for straight */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34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rank = 0;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34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while (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numInRank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[rank] == 0) rank++;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34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for (; rank &lt; NUM_RANKS &amp;&amp;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numInRank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[rank] &gt; 0; rank++)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34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numConsec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++;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34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if (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numConsec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== NUM_CARDS) 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34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straight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= true;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34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return;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Font typeface="+mj-lt"/>
              <a:buAutoNum type="arabicParenR" startAt="34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Font typeface="+mj-lt"/>
              <a:buAutoNum type="arabicParenR" startAt="34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Font typeface="+mj-lt"/>
              <a:buAutoNum type="arabicParenR" startAt="34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/* check for 4-of-a-kind, 3-of-a-kind, and pairs */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34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for (rank = 0; rank &lt; NUM_RANKS; rank++) 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34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if (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numInRank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[rank] == 4) </a:t>
            </a:r>
            <a:r>
              <a:rPr lang="en-US" altLang="zh-TW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four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= true;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34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if (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numInRank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[rank] == 3) </a:t>
            </a:r>
            <a:r>
              <a:rPr lang="en-US" altLang="zh-TW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three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= true;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34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  if (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numInRank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[rank] == 2) </a:t>
            </a:r>
            <a:r>
              <a:rPr lang="en-US" altLang="zh-TW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pairs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++;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Font typeface="+mj-lt"/>
              <a:buAutoNum type="arabicParenR" startAt="34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Font typeface="+mj-lt"/>
              <a:buAutoNum type="arabicParenR" startAt="34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altLang="zh-TW" sz="1000" dirty="0">
                <a:ea typeface="新細明體" charset="-120"/>
              </a:rPr>
              <a:t> 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324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printSesult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: Prints the classification of the hand,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              based on the values of the external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              variables straight, flush, four, three,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               and pairs.                      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**********************************************************/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56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void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printResult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(void)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56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 startAt="56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if (straight &amp;&amp; flush)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("Straight flush");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56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else if (four)       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("Four of a kind");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56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else if (three &amp;&amp;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56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     pairs == 1) 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("Full house");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56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else if (flush)      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("Flush");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56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else if (straight)   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("Straight");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56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else if (three)      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("Three of a kind");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56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else if (pairs == 2) 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("Two pairs");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56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else if (pairs == 1) 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("Pair");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56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else                 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("High card");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 startAt="56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 startAt="56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("\n\n");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 startAt="56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Local, static variable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19400" y="1447800"/>
            <a:ext cx="4572000" cy="4194175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#include &lt;</a:t>
            </a:r>
            <a:r>
              <a:rPr lang="en-US" altLang="zh-TW" sz="1600" dirty="0" err="1"/>
              <a:t>stdio.h</a:t>
            </a:r>
            <a:r>
              <a:rPr lang="en-US" altLang="zh-TW" sz="1600" dirty="0"/>
              <a:t>&gt;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endParaRPr lang="en-US" altLang="zh-TW" sz="1600" dirty="0"/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void </a:t>
            </a:r>
            <a:r>
              <a:rPr lang="en-US" altLang="zh-TW" sz="1600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XX</a:t>
            </a:r>
            <a:r>
              <a:rPr lang="en-US" altLang="zh-TW" sz="1600" dirty="0"/>
              <a:t>(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)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{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	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10;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	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TW" sz="1600" dirty="0"/>
              <a:t> = 20;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endParaRPr lang="en-US" altLang="zh-TW" sz="1600" dirty="0"/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	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("in XX() j=%d\n", ++</a:t>
            </a:r>
            <a:r>
              <a:rPr lang="en-US" altLang="zh-TW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TW" sz="1600" dirty="0"/>
              <a:t>);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}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endParaRPr lang="en-US" altLang="zh-TW" sz="1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 err="1"/>
              <a:t>int</a:t>
            </a:r>
            <a:r>
              <a:rPr lang="en-US" altLang="zh-TW" sz="1600" dirty="0"/>
              <a:t> main()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{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	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30,  j = 30, k = 30;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	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	</a:t>
            </a:r>
            <a:r>
              <a:rPr lang="en-US" altLang="zh-TW" sz="1600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XX</a:t>
            </a:r>
            <a:r>
              <a:rPr lang="en-US" altLang="zh-TW" sz="1600" dirty="0"/>
              <a:t>(10);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	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</a:t>
            </a:r>
            <a:r>
              <a:rPr lang="en-US" altLang="zh-TW" sz="1600" dirty="0" err="1"/>
              <a:t>i</a:t>
            </a:r>
            <a:r>
              <a:rPr lang="en-US" altLang="zh-TW" sz="1600" dirty="0"/>
              <a:t>=%d, j=%d, k=%d\n",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, j, k);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endParaRPr lang="en-US" altLang="zh-TW" sz="1600" dirty="0"/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	</a:t>
            </a:r>
            <a:r>
              <a:rPr lang="en-US" altLang="zh-TW" sz="1600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XX</a:t>
            </a:r>
            <a:r>
              <a:rPr lang="en-US" altLang="zh-TW" sz="1600" dirty="0"/>
              <a:t>(10);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	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</a:t>
            </a:r>
            <a:r>
              <a:rPr lang="en-US" altLang="zh-TW" sz="1600" dirty="0" err="1"/>
              <a:t>i</a:t>
            </a:r>
            <a:r>
              <a:rPr lang="en-US" altLang="zh-TW" sz="1600" dirty="0"/>
              <a:t>=%d, j=%d, k=%d\n",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, j, k);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endParaRPr lang="en-US" altLang="zh-TW" sz="1600" dirty="0"/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	return 0;</a:t>
            </a:r>
          </a:p>
          <a:p>
            <a:pPr marL="514350" indent="-514350">
              <a:spcBef>
                <a:spcPts val="0"/>
              </a:spcBef>
              <a:buClrTx/>
              <a:buFont typeface="+mj-lt"/>
              <a:buAutoNum type="arabicParenR"/>
            </a:pPr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7543800" y="1371600"/>
            <a:ext cx="4495800" cy="449897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arenR"/>
            </a:pPr>
            <a:r>
              <a:rPr lang="en-US" altLang="zh-TW" sz="1600" dirty="0"/>
              <a:t>#include &lt;</a:t>
            </a:r>
            <a:r>
              <a:rPr lang="en-US" altLang="zh-TW" sz="1600" dirty="0" err="1"/>
              <a:t>stdio.h</a:t>
            </a:r>
            <a:r>
              <a:rPr lang="en-US" altLang="zh-TW" sz="1600" dirty="0"/>
              <a:t>&gt;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arenR"/>
            </a:pPr>
            <a:endParaRPr lang="en-US" altLang="zh-TW" sz="1600" dirty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arenR"/>
            </a:pPr>
            <a:r>
              <a:rPr lang="en-US" altLang="zh-TW" sz="1600" dirty="0"/>
              <a:t>void XX(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)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arenR"/>
            </a:pPr>
            <a:r>
              <a:rPr lang="en-US" altLang="zh-TW" sz="1600" dirty="0"/>
              <a:t>{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arenR"/>
            </a:pPr>
            <a:r>
              <a:rPr lang="en-US" altLang="zh-TW" sz="1600" dirty="0"/>
              <a:t>	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10;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arenR"/>
            </a:pPr>
            <a:r>
              <a:rPr lang="en-US" altLang="zh-TW" sz="1600" dirty="0"/>
              <a:t>	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r>
              <a:rPr lang="en-US" altLang="zh-TW" sz="1600" dirty="0"/>
              <a:t>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TW" sz="1600" dirty="0"/>
              <a:t> = 20;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arenR"/>
            </a:pPr>
            <a:endParaRPr lang="en-US" altLang="zh-TW" sz="1600" dirty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arenR"/>
            </a:pPr>
            <a:r>
              <a:rPr lang="en-US" altLang="zh-TW" sz="1600" dirty="0"/>
              <a:t>	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("in XX() j=%d\n", ++</a:t>
            </a:r>
            <a:r>
              <a:rPr lang="en-US" altLang="zh-TW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TW" sz="1600" dirty="0"/>
              <a:t>);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arenR"/>
            </a:pPr>
            <a:r>
              <a:rPr lang="en-US" altLang="zh-TW" sz="1600" dirty="0"/>
              <a:t>}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arenR"/>
            </a:pPr>
            <a:endParaRPr lang="en-US" altLang="zh-TW" sz="1600" dirty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arenR"/>
            </a:pPr>
            <a:r>
              <a:rPr lang="en-US" altLang="zh-TW" sz="1600" dirty="0" err="1"/>
              <a:t>int</a:t>
            </a:r>
            <a:r>
              <a:rPr lang="en-US" altLang="zh-TW" sz="1600" dirty="0"/>
              <a:t> main()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arenR"/>
            </a:pPr>
            <a:r>
              <a:rPr lang="en-US" altLang="zh-TW" sz="1600" dirty="0"/>
              <a:t>{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arenR"/>
            </a:pPr>
            <a:r>
              <a:rPr lang="en-US" altLang="zh-TW" sz="1600" dirty="0"/>
              <a:t>	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30,  j = 30, k = 30;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arenR"/>
            </a:pPr>
            <a:r>
              <a:rPr lang="en-US" altLang="zh-TW" sz="1600" dirty="0"/>
              <a:t>	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arenR"/>
            </a:pPr>
            <a:r>
              <a:rPr lang="en-US" altLang="zh-TW" sz="1600" dirty="0"/>
              <a:t>	</a:t>
            </a:r>
            <a:r>
              <a:rPr lang="en-US" altLang="zh-TW" sz="1600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XX</a:t>
            </a:r>
            <a:r>
              <a:rPr lang="en-US" altLang="zh-TW" sz="1600" dirty="0"/>
              <a:t>(10);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arenR"/>
            </a:pPr>
            <a:r>
              <a:rPr lang="en-US" altLang="zh-TW" sz="1600" dirty="0"/>
              <a:t>	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</a:t>
            </a:r>
            <a:r>
              <a:rPr lang="en-US" altLang="zh-TW" sz="1600" dirty="0" err="1"/>
              <a:t>i</a:t>
            </a:r>
            <a:r>
              <a:rPr lang="en-US" altLang="zh-TW" sz="1600" dirty="0"/>
              <a:t>=%d, j=%d, k=%d\n",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, j, k);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arenR"/>
            </a:pPr>
            <a:endParaRPr lang="en-US" altLang="zh-TW" sz="1600" dirty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arenR"/>
            </a:pPr>
            <a:r>
              <a:rPr lang="en-US" altLang="zh-TW" sz="1600" dirty="0"/>
              <a:t>	</a:t>
            </a:r>
            <a:r>
              <a:rPr lang="en-US" altLang="zh-TW" sz="1600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XX</a:t>
            </a:r>
            <a:r>
              <a:rPr lang="en-US" altLang="zh-TW" sz="1600" dirty="0"/>
              <a:t>(10);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arenR"/>
            </a:pPr>
            <a:r>
              <a:rPr lang="en-US" altLang="zh-TW" sz="1600" dirty="0"/>
              <a:t>	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</a:t>
            </a:r>
            <a:r>
              <a:rPr lang="en-US" altLang="zh-TW" sz="1600" dirty="0" err="1"/>
              <a:t>i</a:t>
            </a:r>
            <a:r>
              <a:rPr lang="en-US" altLang="zh-TW" sz="1600" dirty="0"/>
              <a:t>=%d, j=%d, k=%d\n",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, j, k);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arenR"/>
            </a:pPr>
            <a:endParaRPr lang="en-US" altLang="zh-TW" sz="1600" dirty="0"/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arenR"/>
            </a:pPr>
            <a:r>
              <a:rPr lang="en-US" altLang="zh-TW" sz="1600" dirty="0"/>
              <a:t>	return 0;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arenR"/>
            </a:pPr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634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External Variables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Passing arguments is one way to transmit information to a function.</a:t>
            </a:r>
          </a:p>
          <a:p>
            <a:r>
              <a:rPr lang="en-US" altLang="zh-TW">
                <a:ea typeface="新細明體" charset="-120"/>
              </a:rPr>
              <a:t>Functions can also communicate through </a:t>
            </a:r>
            <a:r>
              <a:rPr lang="en-US" altLang="zh-TW" b="1" i="1">
                <a:ea typeface="新細明體" charset="-120"/>
              </a:rPr>
              <a:t>external variables</a:t>
            </a:r>
            <a:r>
              <a:rPr lang="en-US" altLang="zh-TW">
                <a:ea typeface="新細明體" charset="-120"/>
              </a:rPr>
              <a:t>—variables that are declared outside the body of any function.</a:t>
            </a:r>
          </a:p>
          <a:p>
            <a:r>
              <a:rPr lang="en-US" altLang="zh-TW">
                <a:ea typeface="新細明體" charset="-120"/>
              </a:rPr>
              <a:t>External variables are sometimes known as </a:t>
            </a:r>
            <a:r>
              <a:rPr lang="en-US" altLang="zh-TW" b="1" i="1">
                <a:ea typeface="新細明體" charset="-120"/>
              </a:rPr>
              <a:t>global variables.</a:t>
            </a:r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External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Properties of </a:t>
            </a:r>
            <a:r>
              <a:rPr lang="en-US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variables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Static storage duration</a:t>
            </a:r>
          </a:p>
          <a:p>
            <a:pPr lvl="1">
              <a:defRPr/>
            </a:pPr>
            <a:r>
              <a:rPr lang="en-US" sz="2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en-US" dirty="0">
                <a:ea typeface="+mn-ea"/>
                <a:cs typeface="+mn-cs"/>
              </a:rPr>
              <a:t> scope</a:t>
            </a:r>
          </a:p>
          <a:p>
            <a:pPr>
              <a:defRPr/>
            </a:pPr>
            <a:r>
              <a:rPr lang="en-US" b="1" i="1" dirty="0"/>
              <a:t>file scope</a:t>
            </a:r>
          </a:p>
          <a:p>
            <a:pPr lvl="1">
              <a:defRPr/>
            </a:pPr>
            <a:r>
              <a:rPr lang="en-US" dirty="0"/>
              <a:t> means that an external variable is visible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its point of declaration to the end of the enclosing </a:t>
            </a:r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TU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TUST" id="{E788F5F0-0CC0-423E-ACF6-8F36877D82F9}" vid="{EE128CC2-2CF0-4E77-B1CC-9BFAE2F642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NTUST</Template>
  <TotalTime>3158</TotalTime>
  <Words>3038</Words>
  <Application>Microsoft Office PowerPoint</Application>
  <PresentationFormat>寬螢幕</PresentationFormat>
  <Paragraphs>761</Paragraphs>
  <Slides>62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72" baseType="lpstr">
      <vt:lpstr>Adobe 楷体 Std R</vt:lpstr>
      <vt:lpstr>Adobe 繁黑體 Std B</vt:lpstr>
      <vt:lpstr>新細明體</vt:lpstr>
      <vt:lpstr>Arial</vt:lpstr>
      <vt:lpstr>Calibri</vt:lpstr>
      <vt:lpstr>Calibri Light</vt:lpstr>
      <vt:lpstr>Courier New</vt:lpstr>
      <vt:lpstr>Times New Roman</vt:lpstr>
      <vt:lpstr>Wingdings</vt:lpstr>
      <vt:lpstr>NTUST</vt:lpstr>
      <vt:lpstr>Chapter 10</vt:lpstr>
      <vt:lpstr>Local Variables</vt:lpstr>
      <vt:lpstr>Local Variables</vt:lpstr>
      <vt:lpstr>Local Variables</vt:lpstr>
      <vt:lpstr>Static Local Variables</vt:lpstr>
      <vt:lpstr>Parameters</vt:lpstr>
      <vt:lpstr>Local, static variable demo</vt:lpstr>
      <vt:lpstr>External Variables</vt:lpstr>
      <vt:lpstr>External Variables</vt:lpstr>
      <vt:lpstr>External Variable Demo</vt:lpstr>
      <vt:lpstr>Example: Using External Variables to Implement a Stack</vt:lpstr>
      <vt:lpstr>Example: Using External Variables to Implement a Stack</vt:lpstr>
      <vt:lpstr>Example: Using External Variables to Implement a Stack</vt:lpstr>
      <vt:lpstr>PowerPoint 簡報</vt:lpstr>
      <vt:lpstr>Example: Using External Variables to Implement a Stack</vt:lpstr>
      <vt:lpstr>Pros and Cons of External Variables</vt:lpstr>
      <vt:lpstr>Pros and Cons of External Variables</vt:lpstr>
      <vt:lpstr>Pros and Cons of External Variables</vt:lpstr>
      <vt:lpstr>Pros and Cons of External Variables</vt:lpstr>
      <vt:lpstr>Program: Guessing a Number</vt:lpstr>
      <vt:lpstr>Program: Guessing a Number</vt:lpstr>
      <vt:lpstr>PowerPoint 簡報</vt:lpstr>
      <vt:lpstr>PowerPoint 簡報</vt:lpstr>
      <vt:lpstr>PowerPoint 簡報</vt:lpstr>
      <vt:lpstr>Program: Guessing a Number</vt:lpstr>
      <vt:lpstr>PowerPoint 簡報</vt:lpstr>
      <vt:lpstr>PowerPoint 簡報</vt:lpstr>
      <vt:lpstr>PowerPoint 簡報</vt:lpstr>
      <vt:lpstr>PowerPoint 簡報</vt:lpstr>
      <vt:lpstr>Blocks</vt:lpstr>
      <vt:lpstr>Blocks</vt:lpstr>
      <vt:lpstr>Blocks</vt:lpstr>
      <vt:lpstr>Blocks</vt:lpstr>
      <vt:lpstr>Scope</vt:lpstr>
      <vt:lpstr>Scope</vt:lpstr>
      <vt:lpstr>PowerPoint 簡報</vt:lpstr>
      <vt:lpstr>Organizing a C Program</vt:lpstr>
      <vt:lpstr>Organizing a C Program</vt:lpstr>
      <vt:lpstr>Organizing a C Program</vt:lpstr>
      <vt:lpstr>Organizing a C Program</vt:lpstr>
      <vt:lpstr>Program: Classifying a Poker Hand</vt:lpstr>
      <vt:lpstr>Program: Classifying a Poker Hand</vt:lpstr>
      <vt:lpstr>Program: Classifying a Poker Hand</vt:lpstr>
      <vt:lpstr>Program: Classifying a Poker Hand</vt:lpstr>
      <vt:lpstr>Program: Classifying a Poker Hand</vt:lpstr>
      <vt:lpstr>Program: Classifying a Poker Hand</vt:lpstr>
      <vt:lpstr>Program: Classifying a Poker Hand</vt:lpstr>
      <vt:lpstr>Program: Classifying a Poker Hand</vt:lpstr>
      <vt:lpstr>Program: Classifying a Poker Hand</vt:lpstr>
      <vt:lpstr>Program: Classifying a Poker Hand</vt:lpstr>
      <vt:lpstr>Program: Classifying a Poker Hand</vt:lpstr>
      <vt:lpstr>Program: Classifying a Poker Hand</vt:lpstr>
      <vt:lpstr>Program: Classifying a Poker Hand</vt:lpstr>
      <vt:lpstr>Program: Classifying a Poker Hand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Ben</cp:lastModifiedBy>
  <cp:revision>799</cp:revision>
  <cp:lastPrinted>1999-11-08T20:52:53Z</cp:lastPrinted>
  <dcterms:created xsi:type="dcterms:W3CDTF">1999-08-24T18:39:05Z</dcterms:created>
  <dcterms:modified xsi:type="dcterms:W3CDTF">2019-10-11T05:33:23Z</dcterms:modified>
</cp:coreProperties>
</file>