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0" r:id="rId1"/>
  </p:sldMasterIdLst>
  <p:notesMasterIdLst>
    <p:notesMasterId r:id="rId45"/>
  </p:notesMasterIdLst>
  <p:sldIdLst>
    <p:sldId id="282" r:id="rId2"/>
    <p:sldId id="349" r:id="rId3"/>
    <p:sldId id="350" r:id="rId4"/>
    <p:sldId id="351" r:id="rId5"/>
    <p:sldId id="352" r:id="rId6"/>
    <p:sldId id="354" r:id="rId7"/>
    <p:sldId id="355" r:id="rId8"/>
    <p:sldId id="356" r:id="rId9"/>
    <p:sldId id="357" r:id="rId10"/>
    <p:sldId id="400" r:id="rId11"/>
    <p:sldId id="358" r:id="rId12"/>
    <p:sldId id="359" r:id="rId13"/>
    <p:sldId id="360" r:id="rId14"/>
    <p:sldId id="361" r:id="rId15"/>
    <p:sldId id="364" r:id="rId16"/>
    <p:sldId id="401" r:id="rId17"/>
    <p:sldId id="365" r:id="rId18"/>
    <p:sldId id="402" r:id="rId19"/>
    <p:sldId id="403" r:id="rId20"/>
    <p:sldId id="367" r:id="rId21"/>
    <p:sldId id="407" r:id="rId22"/>
    <p:sldId id="409" r:id="rId23"/>
    <p:sldId id="408" r:id="rId24"/>
    <p:sldId id="368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404" r:id="rId33"/>
    <p:sldId id="405" r:id="rId34"/>
    <p:sldId id="406" r:id="rId35"/>
    <p:sldId id="377" r:id="rId36"/>
    <p:sldId id="378" r:id="rId37"/>
    <p:sldId id="398" r:id="rId38"/>
    <p:sldId id="379" r:id="rId39"/>
    <p:sldId id="380" r:id="rId40"/>
    <p:sldId id="381" r:id="rId41"/>
    <p:sldId id="382" r:id="rId42"/>
    <p:sldId id="383" r:id="rId43"/>
    <p:sldId id="385" r:id="rId44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06"/>
    <a:srgbClr val="C6A02E"/>
    <a:srgbClr val="B82F25"/>
    <a:srgbClr val="6DBFAB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2" y="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0B7C7B0-5ADE-4319-99EB-178D7892B3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462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3456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7571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03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1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0802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243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868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77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2208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547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398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318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398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718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993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282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3310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572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2170-4A5B-4807-948E-0EA87110C06E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3CDE-89D8-445A-A3AB-CC85C9BA7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11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charset="0"/>
                <a:ea typeface="新細明體" charset="-120"/>
              </a:rPr>
              <a:t>Pointers</a:t>
            </a:r>
            <a:endParaRPr lang="en-US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Address Operator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073" y="2567066"/>
            <a:ext cx="4478831" cy="26680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7" descr="http://www.s-line.de/homepages/trac/wissen/programmieren/cpp/c_pointer.gif">
            <a:extLst>
              <a:ext uri="{FF2B5EF4-FFF2-40B4-BE49-F238E27FC236}">
                <a16:creationId xmlns:a16="http://schemas.microsoft.com/office/drawing/2014/main" id="{A139459B-4D68-4BF3-9977-1153A6B8CC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0054" y="2336449"/>
            <a:ext cx="4333875" cy="2886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Address Operator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It’s also possible to initialize a pointer variable at the time it’s declared: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*p = &amp;</a:t>
            </a:r>
            <a:r>
              <a:rPr lang="en-US" altLang="zh-TW" sz="2400" b="1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The declaration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can even be combined with the declaration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*p = 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Indirection Operator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Once a pointer variable points to an object, we can use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(indirection) operator to access </a:t>
            </a:r>
            <a:r>
              <a:rPr lang="en-US" altLang="zh-TW" dirty="0">
                <a:solidFill>
                  <a:srgbClr val="FF7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what’s stored </a:t>
            </a:r>
            <a:r>
              <a:rPr lang="en-US" altLang="zh-TW" dirty="0">
                <a:ea typeface="新細明體" charset="-120"/>
              </a:rPr>
              <a:t>in the object.</a:t>
            </a:r>
          </a:p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points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we can print the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as follows: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("%d\n", *p);</a:t>
            </a:r>
          </a:p>
          <a:p>
            <a:r>
              <a:rPr lang="en-US" altLang="zh-TW" dirty="0">
                <a:ea typeface="新細明體" charset="-120"/>
              </a:rPr>
              <a:t>Applying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to a variable produces a pointer to the variable. Applying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to the pointer takes us back to the original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j =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   /* same as j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 */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Indirection Operator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As long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points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is an </a:t>
            </a:r>
            <a:r>
              <a:rPr lang="en-US" altLang="zh-TW" b="1" i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alias</a:t>
            </a:r>
            <a:r>
              <a:rPr lang="en-US" altLang="zh-TW" dirty="0">
                <a:ea typeface="新細明體" charset="-120"/>
              </a:rPr>
              <a:t> for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has the same value as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  <a:cs typeface="Courier New" pitchFamily="49" charset="0"/>
              </a:rPr>
              <a:t>.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Changing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changes the value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example on the next slide illustrates the equivalence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Indirection Operator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69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p = &amp;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1;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zh-TW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</a:t>
            </a:r>
            <a:r>
              <a:rPr lang="en-US" altLang="zh-TW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    /* prints 1 */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*p);   /* prints 1 */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zh-TW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*p = 2;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    /* prints 2 */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*p);   /* prints 2 */</a:t>
            </a:r>
            <a:endParaRPr lang="en-US" altLang="zh-TW" sz="2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The Indirection Operator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Applying the indirection operator to an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uninitialized</a:t>
            </a:r>
            <a:r>
              <a:rPr lang="en-US" altLang="zh-TW" dirty="0">
                <a:ea typeface="新細明體" charset="-120"/>
              </a:rPr>
              <a:t> pointer variable causes undefined behavior: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*p);   /*** WRONG ***/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Assigning a value 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is particularly dangerous: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*p = 1;   /*** WRONG ***/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Assignment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allows the use of the assignment operator to copy pointers of the same type.</a:t>
            </a:r>
          </a:p>
          <a:p>
            <a:r>
              <a:rPr lang="en-US" altLang="zh-TW" dirty="0">
                <a:ea typeface="新細明體" charset="-120"/>
              </a:rPr>
              <a:t>Assume that the following declaration is in effect: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j, *p, *q;</a:t>
            </a:r>
          </a:p>
          <a:p>
            <a:r>
              <a:rPr lang="en-US" altLang="zh-TW" dirty="0">
                <a:ea typeface="新細明體" charset="-120"/>
              </a:rPr>
              <a:t>Example of pointer assignment: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6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p = &amp;</a:t>
            </a:r>
            <a:r>
              <a:rPr lang="en-US" altLang="zh-TW" sz="36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 Assignment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Another example of pointer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</a:t>
            </a:r>
          </a:p>
          <a:p>
            <a:pPr>
              <a:buFontTx/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dirty="0">
                <a:ea typeface="新細明體" charset="-120"/>
              </a:rPr>
              <a:t> now points to the same place 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: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343400"/>
            <a:ext cx="2835275" cy="154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ular Callout 6"/>
          <p:cNvSpPr/>
          <p:nvPr/>
        </p:nvSpPr>
        <p:spPr>
          <a:xfrm>
            <a:off x="5761038" y="2303464"/>
            <a:ext cx="4343400" cy="1143000"/>
          </a:xfrm>
          <a:prstGeom prst="wedgeRectCallout">
            <a:avLst>
              <a:gd name="adj1" fmla="val -101220"/>
              <a:gd name="adj2" fmla="val -2375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, j, *p, *q;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p = &amp;</a:t>
            </a:r>
            <a:r>
              <a:rPr lang="en-US" altLang="zh-TW" sz="28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Assignment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q</a:t>
            </a:r>
            <a:r>
              <a:rPr lang="en-US" altLang="zh-TW" dirty="0">
                <a:ea typeface="新細明體" charset="-120"/>
              </a:rPr>
              <a:t> both point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we can change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by assigning a new value to either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*q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*p = 1;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*q = 2;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endParaRPr lang="en-US" altLang="zh-TW" sz="22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ea typeface="新細明體" charset="-120"/>
              </a:rPr>
              <a:t>Any number of pointer variables may point to the same object.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87098"/>
            <a:ext cx="2525712" cy="1411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7581" y="3775924"/>
            <a:ext cx="2622550" cy="1463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Assignment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 careful not to confuse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q = p;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with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*q = *p;</a:t>
            </a:r>
          </a:p>
          <a:p>
            <a:r>
              <a:rPr lang="en-US" altLang="zh-TW" dirty="0">
                <a:ea typeface="新細明體" charset="-120"/>
              </a:rPr>
              <a:t>The first statement is a pointer assignment, but the second is not.</a:t>
            </a:r>
          </a:p>
          <a:p>
            <a:r>
              <a:rPr lang="en-US" altLang="zh-TW" dirty="0">
                <a:ea typeface="新細明體" charset="-120"/>
              </a:rPr>
              <a:t>The example on the next slide shows the effect of the second statement.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first step in understanding pointers is visualizing what they represent at the machine level.</a:t>
            </a:r>
          </a:p>
          <a:p>
            <a:r>
              <a:rPr lang="en-US" altLang="zh-TW" dirty="0">
                <a:ea typeface="新細明體" charset="-120"/>
              </a:rPr>
              <a:t>In most modern computers, main memory is divided into </a:t>
            </a:r>
            <a:r>
              <a:rPr lang="en-US" altLang="zh-TW" b="1" i="1" dirty="0">
                <a:ea typeface="新細明體" charset="-120"/>
              </a:rPr>
              <a:t>bytes,</a:t>
            </a:r>
            <a:r>
              <a:rPr lang="en-US" altLang="zh-TW" dirty="0">
                <a:ea typeface="新細明體" charset="-120"/>
              </a:rPr>
              <a:t> with each byte capable of storing eight bits of information: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Each byte has a unique </a:t>
            </a:r>
            <a:r>
              <a:rPr lang="en-US" altLang="zh-TW" b="1" i="1" dirty="0">
                <a:ea typeface="新細明體" charset="-120"/>
              </a:rPr>
              <a:t>address.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657600"/>
            <a:ext cx="4595813" cy="811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Assignment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p = &amp;i;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q = &amp;j;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endParaRPr lang="en-US" altLang="zh-TW" sz="240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endParaRPr lang="en-US" altLang="zh-TW" sz="240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endParaRPr lang="en-US" altLang="zh-TW" sz="240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sz="240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*q = *p;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862165"/>
            <a:ext cx="2778125" cy="1527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27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50039"/>
            <a:ext cx="2847975" cy="1539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NULL Pointers in 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 a NULL value to a pointer variable in case you do not have exact address to be assigned. </a:t>
            </a:r>
          </a:p>
          <a:p>
            <a:pPr lvl="1"/>
            <a:r>
              <a:rPr lang="en-US" altLang="zh-TW" dirty="0"/>
              <a:t>This is done at the time of variable declaration. </a:t>
            </a:r>
          </a:p>
          <a:p>
            <a:r>
              <a:rPr lang="en-US" altLang="zh-TW" dirty="0"/>
              <a:t>A pointer that is assigned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altLang="zh-TW" dirty="0"/>
              <a:t> is called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pointer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Assumed to point to nothing</a:t>
            </a:r>
          </a:p>
          <a:p>
            <a:pPr lvl="1"/>
            <a:r>
              <a:rPr lang="en-US" altLang="zh-TW" dirty="0"/>
              <a:t>The NULL pointer is a constant with a value of zero defined in several standard libraries. 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Pointers in 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 ()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 *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altLang="zh-TW" dirty="0"/>
              <a:t>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endParaRPr lang="en-US" altLang="zh-TW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("The value of </a:t>
            </a:r>
            <a:r>
              <a:rPr lang="en-US" altLang="zh-TW" dirty="0" err="1"/>
              <a:t>ptr</a:t>
            </a:r>
            <a:r>
              <a:rPr lang="en-US" altLang="zh-TW" dirty="0"/>
              <a:t> is : %x\n", </a:t>
            </a:r>
            <a:r>
              <a:rPr lang="en-US" altLang="zh-TW" dirty="0" err="1"/>
              <a:t>ptr</a:t>
            </a:r>
            <a:r>
              <a:rPr lang="en-US" altLang="zh-TW" dirty="0"/>
              <a:t>  );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   return 0;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Output:</a:t>
            </a:r>
          </a:p>
          <a:p>
            <a:pPr lvl="1"/>
            <a:r>
              <a:rPr lang="en-US" altLang="zh-TW" dirty="0"/>
              <a:t>The value of </a:t>
            </a:r>
            <a:r>
              <a:rPr lang="en-US" altLang="zh-TW" dirty="0" err="1"/>
              <a:t>ptr</a:t>
            </a:r>
            <a:r>
              <a:rPr lang="en-US" altLang="zh-TW" dirty="0"/>
              <a:t> is 0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68846" y="66527"/>
            <a:ext cx="2073031" cy="2923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0x00D71826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85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0x00D71827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c0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0x00D71828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75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0x00D71829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00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0x00D7182A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b8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0x00D7182B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01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0x00D7182C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00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0x00D7182D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00  </a:t>
            </a:r>
          </a:p>
          <a:p>
            <a:r>
              <a:rPr lang="en-US" altLang="zh-TW" sz="2000" dirty="0">
                <a:solidFill>
                  <a:srgbClr val="80808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0x00D7182E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00  </a:t>
            </a:r>
          </a:p>
        </p:txBody>
      </p:sp>
      <p:sp>
        <p:nvSpPr>
          <p:cNvPr id="5" name="矩形 4"/>
          <p:cNvSpPr/>
          <p:nvPr/>
        </p:nvSpPr>
        <p:spPr>
          <a:xfrm>
            <a:off x="7010400" y="1066801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ptr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543801" y="1219200"/>
            <a:ext cx="89876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 Pointers in C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check for a null pointer you can use an if statement as follows: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dirty="0" err="1"/>
              <a:t>ptr</a:t>
            </a:r>
            <a:r>
              <a:rPr lang="en-US" altLang="zh-TW" dirty="0"/>
              <a:t>)     /* succeeds if p is not null */</a:t>
            </a:r>
          </a:p>
          <a:p>
            <a:r>
              <a:rPr lang="en-US" altLang="zh-TW" dirty="0"/>
              <a:t>if (!</a:t>
            </a:r>
            <a:r>
              <a:rPr lang="en-US" altLang="zh-TW" dirty="0" err="1"/>
              <a:t>ptr</a:t>
            </a:r>
            <a:r>
              <a:rPr lang="en-US" altLang="zh-TW" dirty="0"/>
              <a:t>)    /* succeeds if p is null */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 Chapter 9, we tried—and failed—to write a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>
                <a:ea typeface="新細明體" charset="-120"/>
              </a:rPr>
              <a:t> function that could modify its arguments.</a:t>
            </a:r>
          </a:p>
          <a:p>
            <a:r>
              <a:rPr lang="en-US" altLang="zh-TW">
                <a:ea typeface="新細明體" charset="-120"/>
              </a:rPr>
              <a:t>By passing a </a:t>
            </a:r>
            <a:r>
              <a:rPr lang="en-US" altLang="zh-TW" i="1">
                <a:ea typeface="新細明體" charset="-120"/>
              </a:rPr>
              <a:t>pointer</a:t>
            </a:r>
            <a:r>
              <a:rPr lang="en-US" altLang="zh-TW">
                <a:ea typeface="新細明體" charset="-120"/>
              </a:rPr>
              <a:t> to a variable instead of the </a:t>
            </a:r>
            <a:r>
              <a:rPr lang="en-US" altLang="zh-TW" i="1">
                <a:ea typeface="新細明體" charset="-120"/>
              </a:rPr>
              <a:t>value</a:t>
            </a:r>
            <a:r>
              <a:rPr lang="en-US" altLang="zh-TW">
                <a:ea typeface="新細明體" charset="-120"/>
              </a:rPr>
              <a:t> of the variable,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>
                <a:ea typeface="新細明體" charset="-120"/>
              </a:rPr>
              <a:t> can be fixed.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4267200"/>
            <a:ext cx="8534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Pointers as Arguments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New definition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void decompose(double x, long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intPart</a:t>
            </a: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        double </a:t>
            </a:r>
            <a:r>
              <a:rPr lang="en-US" altLang="zh-TW" sz="23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3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fracPart</a:t>
            </a: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*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intPart</a:t>
            </a: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(long) x;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*</a:t>
            </a:r>
            <a:r>
              <a:rPr lang="en-US" altLang="zh-TW" sz="23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fracPart</a:t>
            </a: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x - *</a:t>
            </a:r>
            <a:r>
              <a:rPr lang="en-US" altLang="zh-TW" sz="23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intPart</a:t>
            </a: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Possible prototypes for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decompose(double x, long *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intPart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    double *</a:t>
            </a:r>
            <a:r>
              <a:rPr lang="en-US" altLang="zh-TW" sz="23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fracPart</a:t>
            </a: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decompose(double, long *, double *);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call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decompose(3.14159, &amp;</a:t>
            </a:r>
            <a:r>
              <a:rPr lang="en-US" altLang="zh-TW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&amp;d);</a:t>
            </a:r>
          </a:p>
          <a:p>
            <a:r>
              <a:rPr lang="en-US" altLang="zh-TW" dirty="0">
                <a:ea typeface="新細明體" charset="-120"/>
              </a:rPr>
              <a:t>As a result of the call,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intPart</a:t>
            </a:r>
            <a:r>
              <a:rPr lang="en-US" altLang="zh-TW" dirty="0">
                <a:ea typeface="新細明體" charset="-120"/>
              </a:rPr>
              <a:t> points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fracPart</a:t>
            </a:r>
            <a:r>
              <a:rPr lang="en-US" altLang="zh-TW" dirty="0">
                <a:ea typeface="新細明體" charset="-120"/>
              </a:rPr>
              <a:t> points 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dirty="0">
                <a:ea typeface="新細明體" charset="-120"/>
              </a:rPr>
              <a:t>: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581400"/>
            <a:ext cx="4105275" cy="23637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Rectangle 1"/>
          <p:cNvSpPr/>
          <p:nvPr/>
        </p:nvSpPr>
        <p:spPr>
          <a:xfrm>
            <a:off x="6662737" y="3505201"/>
            <a:ext cx="385286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void decompose(double x, </a:t>
            </a:r>
            <a:br>
              <a:rPr lang="en-US" altLang="zh-TW" dirty="0"/>
            </a:br>
            <a:r>
              <a:rPr lang="en-US" altLang="zh-TW" dirty="0"/>
              <a:t>	long *</a:t>
            </a:r>
            <a:r>
              <a:rPr lang="en-US" altLang="zh-TW" dirty="0" err="1"/>
              <a:t>intPart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	double *</a:t>
            </a:r>
            <a:r>
              <a:rPr lang="en-US" altLang="zh-TW" dirty="0" err="1"/>
              <a:t>fracPart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first assignment in the body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>
                <a:ea typeface="新細明體" charset="-120"/>
              </a:rPr>
              <a:t> converts the value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>
                <a:ea typeface="新細明體" charset="-120"/>
              </a:rPr>
              <a:t> to type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long</a:t>
            </a:r>
            <a:r>
              <a:rPr lang="en-US" altLang="zh-TW">
                <a:ea typeface="新細明體" charset="-120"/>
              </a:rPr>
              <a:t> and stores it in the object pointed to by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int_part</a:t>
            </a:r>
            <a:r>
              <a:rPr lang="en-US" altLang="zh-TW">
                <a:ea typeface="新細明體" charset="-120"/>
              </a:rPr>
              <a:t>: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487" y="3394969"/>
            <a:ext cx="4137025" cy="2338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second assignment stores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*int_part </a:t>
            </a:r>
            <a:r>
              <a:rPr lang="en-US" altLang="zh-TW">
                <a:ea typeface="新細明體" charset="-120"/>
              </a:rPr>
              <a:t>into the object that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frac_part</a:t>
            </a:r>
            <a:r>
              <a:rPr lang="en-US" altLang="zh-TW">
                <a:ea typeface="新細明體" charset="-120"/>
              </a:rPr>
              <a:t> points to: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0662" y="3048000"/>
            <a:ext cx="4130675" cy="2325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Pointers as Arguments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Arguments in calls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are pointers: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Without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>
                <a:ea typeface="新細明體" charset="-120"/>
              </a:rPr>
              <a:t> would be supplied with the </a:t>
            </a:r>
            <a:r>
              <a:rPr lang="en-US" altLang="zh-TW" i="1" dirty="0">
                <a:ea typeface="新細明體" charset="-120"/>
              </a:rPr>
              <a:t>value</a:t>
            </a: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Variables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4572000" cy="4648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there are 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bytes in memory,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we can think of addresses as numbers that range from 0 to </a:t>
            </a:r>
            <a:r>
              <a:rPr lang="en-US" altLang="zh-TW" i="1" dirty="0"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 – 1: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9676" y="732941"/>
            <a:ext cx="3132138" cy="5392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Although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dirty="0" err="1">
                <a:ea typeface="新細明體" charset="-120"/>
              </a:rPr>
              <a:t>’s</a:t>
            </a:r>
            <a:r>
              <a:rPr lang="en-US" altLang="zh-TW" dirty="0">
                <a:ea typeface="新細明體" charset="-120"/>
              </a:rPr>
              <a:t> arguments must be pointers, it’s not always true that every argument needs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p = &amp;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("%d", p);</a:t>
            </a:r>
          </a:p>
          <a:p>
            <a:r>
              <a:rPr lang="en-US" altLang="zh-TW" dirty="0">
                <a:ea typeface="新細明體" charset="-120"/>
              </a:rPr>
              <a:t>Using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operator in the call would be wrong: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&amp;p);   /***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Arguments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Failing to pass a pointer to a function when one is expected can have disastrous results.</a:t>
            </a:r>
          </a:p>
          <a:p>
            <a:r>
              <a:rPr lang="en-US" altLang="zh-TW" sz="2400" dirty="0">
                <a:ea typeface="新細明體" charset="-120"/>
              </a:rPr>
              <a:t>A call of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sz="2400" dirty="0">
                <a:ea typeface="新細明體" charset="-120"/>
              </a:rPr>
              <a:t> in which the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sz="2400" dirty="0">
                <a:ea typeface="新細明體" charset="-120"/>
              </a:rPr>
              <a:t> operator is missing: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decompose(3.14159,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, d);</a:t>
            </a:r>
          </a:p>
          <a:p>
            <a:r>
              <a:rPr lang="en-US" altLang="zh-TW" sz="2400" dirty="0">
                <a:ea typeface="新細明體" charset="-120"/>
              </a:rPr>
              <a:t>When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sz="2400" dirty="0">
                <a:ea typeface="新細明體" charset="-120"/>
              </a:rPr>
              <a:t> stores values in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int_part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and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frac_part</a:t>
            </a:r>
            <a:r>
              <a:rPr lang="en-US" altLang="zh-TW" sz="2400" dirty="0">
                <a:ea typeface="新細明體" charset="-120"/>
              </a:rPr>
              <a:t>, it will attempt to change unknown memory locations instead of modifying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If we’ve provided a prototype for </a:t>
            </a:r>
            <a:r>
              <a:rPr lang="en-US" altLang="zh-TW" sz="24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decompose</a:t>
            </a:r>
            <a:r>
              <a:rPr lang="en-US" altLang="zh-TW" sz="2400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, the compiler will detect the error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In the case of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ea typeface="新細明體" charset="-120"/>
              </a:rPr>
              <a:t>, however, failing to pass pointers may go undetected.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Program: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Finding the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Largest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Smallest</a:t>
            </a:r>
            <a:r>
              <a:rPr lang="en-US" altLang="zh-TW" dirty="0">
                <a:ea typeface="新細明體" charset="-120"/>
              </a:rPr>
              <a:t> Elements in an Array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Input: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Enter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numbers: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34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82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49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102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7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94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23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11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50</a:t>
            </a:r>
            <a:r>
              <a:rPr lang="en-US" altLang="zh-TW" sz="1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31</a:t>
            </a:r>
          </a:p>
          <a:p>
            <a:pPr algn="l"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Output: 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	Largest: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102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	Smallest:</a:t>
            </a: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7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600200" y="76200"/>
            <a:ext cx="8610600" cy="62484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process: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take care of input 10 elements and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store them in an array</a:t>
            </a:r>
            <a:endParaRPr lang="en-US" altLang="zh-TW" sz="18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18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("Enter %d numbers: ", N);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for 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++)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("%d", </a:t>
            </a:r>
            <a:r>
              <a:rPr lang="en-US" altLang="zh-TW" sz="4000" b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inputElement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524000" y="76200"/>
            <a:ext cx="91440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process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Find the Max and Min elements in the input 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 array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*max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*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a[0];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++)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zh-TW" altLang="en-US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(a[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 &gt; *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*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a[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else if (a[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 &lt;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a[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// end of 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ea typeface="新細明體" charset="-120"/>
              </a:rPr>
              <a:t>Program: Finding the Largest and Smallest Elements in an Array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maxMin.c</a:t>
            </a:r>
            <a:r>
              <a:rPr lang="en-US" altLang="zh-TW" sz="2400" dirty="0">
                <a:ea typeface="新細明體" charset="-120"/>
              </a:rPr>
              <a:t> program uses a function named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ea typeface="新細明體" charset="-120"/>
              </a:rPr>
              <a:t> to find the largest and smallest elements in an array.</a:t>
            </a:r>
          </a:p>
          <a:p>
            <a:r>
              <a:rPr lang="en-US" altLang="zh-TW" sz="2400" dirty="0">
                <a:ea typeface="新細明體" charset="-120"/>
              </a:rPr>
              <a:t>Prototype for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void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a[],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n,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*max,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*min);</a:t>
            </a:r>
          </a:p>
          <a:p>
            <a:r>
              <a:rPr lang="en-US" altLang="zh-TW" sz="2400" dirty="0">
                <a:ea typeface="新細明體" charset="-120"/>
              </a:rPr>
              <a:t>Example call of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b="1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32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(b, N, &amp;big, &amp;small);</a:t>
            </a:r>
          </a:p>
          <a:p>
            <a:r>
              <a:rPr lang="en-US" altLang="zh-TW" sz="2400" dirty="0">
                <a:ea typeface="新細明體" charset="-120"/>
              </a:rPr>
              <a:t>When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ea typeface="新細明體" charset="-120"/>
              </a:rPr>
              <a:t> finds the largest element in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400" dirty="0">
                <a:ea typeface="新細明體" charset="-120"/>
              </a:rPr>
              <a:t>, it stores the value in </a:t>
            </a:r>
            <a:r>
              <a:rPr lang="en-US" altLang="zh-TW" sz="28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big</a:t>
            </a:r>
            <a:r>
              <a:rPr lang="en-US" altLang="zh-TW" sz="2400" dirty="0">
                <a:ea typeface="新細明體" charset="-120"/>
              </a:rPr>
              <a:t> by assigning it to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*max</a:t>
            </a:r>
            <a:r>
              <a:rPr lang="en-US" altLang="zh-TW" sz="2400" dirty="0">
                <a:ea typeface="新細明體" charset="-120"/>
              </a:rPr>
              <a:t>. </a:t>
            </a:r>
          </a:p>
          <a:p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ea typeface="新細明體" charset="-120"/>
              </a:rPr>
              <a:t> stores the smallest element of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400" dirty="0">
                <a:ea typeface="新細明體" charset="-120"/>
              </a:rPr>
              <a:t> in </a:t>
            </a:r>
            <a:r>
              <a:rPr lang="en-US" altLang="zh-TW" sz="28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small</a:t>
            </a:r>
            <a:r>
              <a:rPr lang="en-US" altLang="zh-TW" sz="2400" dirty="0">
                <a:ea typeface="新細明體" charset="-120"/>
              </a:rPr>
              <a:t> by assigning it to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*min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Program: Finding the Largest and Smallest Elements in an Array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max_min.c</a:t>
            </a:r>
            <a:r>
              <a:rPr lang="en-US" altLang="zh-TW" dirty="0">
                <a:ea typeface="新細明體" charset="-120"/>
              </a:rPr>
              <a:t> will read 10 numbers into an array, pass it to the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max_min</a:t>
            </a:r>
            <a:r>
              <a:rPr lang="en-US" altLang="zh-TW" dirty="0">
                <a:ea typeface="新細明體" charset="-120"/>
              </a:rPr>
              <a:t> function, and print the results: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Enter</a:t>
            </a:r>
            <a:r>
              <a:rPr lang="en-US" altLang="zh-TW" sz="15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15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numbers:</a:t>
            </a:r>
            <a:r>
              <a:rPr lang="en-US" altLang="zh-TW" sz="15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34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82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49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102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7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94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23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11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50</a:t>
            </a:r>
            <a:r>
              <a:rPr lang="en-US" altLang="zh-TW" sz="15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u="sng" dirty="0">
                <a:latin typeface="Courier New" pitchFamily="49" charset="0"/>
                <a:ea typeface="新細明體" charset="-120"/>
                <a:cs typeface="Courier New" pitchFamily="49" charset="0"/>
              </a:rPr>
              <a:t>31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Largest:</a:t>
            </a:r>
            <a:r>
              <a:rPr lang="en-US" altLang="zh-TW" sz="15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102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Smallest:</a:t>
            </a:r>
            <a:r>
              <a:rPr lang="en-US" altLang="zh-TW" sz="15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067800" cy="6705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#define N 10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[],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n,int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max,int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*min);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[N],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big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small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%d numbers: ", N);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++)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("%d", &amp;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36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3600" b="1" dirty="0">
                <a:solidFill>
                  <a:srgbClr val="FFC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N, &amp;</a:t>
            </a:r>
            <a:r>
              <a:rPr lang="en-US" altLang="zh-TW" sz="3600" b="1" dirty="0">
                <a:solidFill>
                  <a:srgbClr val="7030A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big</a:t>
            </a:r>
            <a:r>
              <a:rPr lang="en-US" altLang="zh-TW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, &amp;</a:t>
            </a:r>
            <a:r>
              <a:rPr lang="en-US" altLang="zh-TW" sz="3600" b="1" dirty="0">
                <a:solidFill>
                  <a:srgbClr val="7030A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small</a:t>
            </a:r>
            <a:r>
              <a:rPr lang="en-US" altLang="zh-TW" sz="36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("Largest: %d\n", 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big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("Smallest: %d\n", 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small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8565049" y="152401"/>
            <a:ext cx="165942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 algn="ctr">
              <a:spcBef>
                <a:spcPts val="600"/>
              </a:spcBef>
            </a:pP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600200" y="0"/>
            <a:ext cx="9067800" cy="6324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endParaRPr lang="en-US" altLang="zh-TW" sz="24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void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maxMin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[],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n,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,int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[0];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for (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1;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 n; 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++)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if (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 &gt;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else if (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 &lt;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*</a:t>
            </a:r>
            <a:r>
              <a:rPr lang="en-US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min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[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buFont typeface="+mj-lt"/>
              <a:buAutoNum type="arabicParenR" startAt="16"/>
            </a:pPr>
            <a:r>
              <a:rPr lang="en-US" altLang="zh-TW" sz="24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Using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>
                <a:ea typeface="新細明體" charset="-120"/>
              </a:rPr>
              <a:t> to Protect Arguments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an argument is a pointer to a variable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dirty="0">
                <a:ea typeface="新細明體" charset="-120"/>
              </a:rPr>
              <a:t>, we normally assume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dirty="0">
                <a:ea typeface="新細明體" charset="-120"/>
              </a:rPr>
              <a:t> will be modified: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f(&amp;x);</a:t>
            </a:r>
          </a:p>
          <a:p>
            <a:r>
              <a:rPr lang="en-US" altLang="zh-TW" dirty="0">
                <a:ea typeface="新細明體" charset="-120"/>
              </a:rPr>
              <a:t>It’s possible, though,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 merely needs to examine the value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x</a:t>
            </a:r>
            <a:r>
              <a:rPr lang="en-US" altLang="zh-TW" dirty="0">
                <a:ea typeface="新細明體" charset="-120"/>
              </a:rPr>
              <a:t>, not change it.</a:t>
            </a:r>
          </a:p>
          <a:p>
            <a:r>
              <a:rPr lang="en-US" altLang="zh-TW" dirty="0">
                <a:ea typeface="新細明體" charset="-120"/>
              </a:rPr>
              <a:t>The reason for the pointer might be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efficiency</a:t>
            </a:r>
            <a:r>
              <a:rPr lang="en-US" altLang="zh-TW" dirty="0">
                <a:ea typeface="新細明體" charset="-120"/>
              </a:rPr>
              <a:t>: </a:t>
            </a:r>
          </a:p>
          <a:p>
            <a:pPr lvl="1"/>
            <a:r>
              <a:rPr lang="en-US" altLang="zh-TW" dirty="0">
                <a:ea typeface="新細明體" charset="-120"/>
              </a:rPr>
              <a:t>passing the value of a variable can waste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time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space</a:t>
            </a:r>
            <a:r>
              <a:rPr lang="en-US" altLang="zh-TW" dirty="0">
                <a:ea typeface="新細明體" charset="-120"/>
              </a:rPr>
              <a:t> if the variable requires </a:t>
            </a:r>
            <a:r>
              <a:rPr lang="en-US" altLang="zh-TW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 large amount of storage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Each variable in a program occupies one or more bytes of memory.</a:t>
            </a:r>
          </a:p>
          <a:p>
            <a:r>
              <a:rPr lang="en-US" altLang="zh-TW" dirty="0">
                <a:ea typeface="新細明體" charset="-120"/>
              </a:rPr>
              <a:t>The address of the first byte is said to be the address of the variable.</a:t>
            </a:r>
          </a:p>
          <a:p>
            <a:r>
              <a:rPr lang="en-US" altLang="zh-TW" dirty="0">
                <a:ea typeface="新細明體" charset="-120"/>
              </a:rPr>
              <a:t>In the following figure, the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address</a:t>
            </a:r>
            <a:r>
              <a:rPr lang="en-US" altLang="zh-TW" dirty="0">
                <a:ea typeface="新細明體" charset="-120"/>
              </a:rPr>
              <a:t> of the variable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2000</a:t>
            </a:r>
            <a:r>
              <a:rPr lang="en-US" altLang="zh-TW" dirty="0">
                <a:ea typeface="新細明體" charset="-120"/>
              </a:rPr>
              <a:t>: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495800" y="4053935"/>
            <a:ext cx="5105400" cy="2446338"/>
            <a:chOff x="3048000" y="3886200"/>
            <a:chExt cx="5105400" cy="2446338"/>
          </a:xfrm>
        </p:grpSpPr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6900" y="4038600"/>
              <a:ext cx="2765425" cy="22939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cxnSp>
          <p:nvCxnSpPr>
            <p:cNvPr id="8" name="Elbow Connector 7"/>
            <p:cNvCxnSpPr/>
            <p:nvPr/>
          </p:nvCxnSpPr>
          <p:spPr>
            <a:xfrm rot="10800000" flipV="1">
              <a:off x="5943600" y="3886200"/>
              <a:ext cx="2209800" cy="1295400"/>
            </a:xfrm>
            <a:prstGeom prst="bentConnector3">
              <a:avLst>
                <a:gd name="adj1" fmla="val -53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886200" y="3886200"/>
              <a:ext cx="1295400" cy="914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48000" y="4648200"/>
              <a:ext cx="8382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3200400"/>
            <a:ext cx="87503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Using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dirty="0">
                <a:ea typeface="新細明體" charset="-120"/>
              </a:rPr>
              <a:t> to Protect Arguments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8788400" cy="5486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We can use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dirty="0">
                <a:ea typeface="新細明體" charset="-120"/>
              </a:rPr>
              <a:t> to document that a function won’t change an object whose address is passed to the function.</a:t>
            </a:r>
          </a:p>
          <a:p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dirty="0">
                <a:ea typeface="新細明體" charset="-120"/>
              </a:rPr>
              <a:t> goes in the parameter’s declaration, just before the specification of its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void f(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const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*p)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*p = 0;   /***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WRONG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Attempting to modify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dirty="0">
                <a:ea typeface="新細明體" charset="-120"/>
              </a:rPr>
              <a:t> is an error that the compiler will detect.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Return Values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Functions are allowed to return pointers:</a:t>
            </a:r>
          </a:p>
          <a:p>
            <a:pPr marL="457200" indent="-457200">
              <a:lnSpc>
                <a:spcPct val="8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max(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*a,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*b)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(*a &gt; *b)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return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return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A call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dirty="0">
                <a:ea typeface="新細明體" charset="-120"/>
              </a:rPr>
              <a:t>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= max(&amp;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&amp;j);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After the call,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points to either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altLang="zh-TW" dirty="0"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Pointers as Return Values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Although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max</a:t>
            </a:r>
            <a:r>
              <a:rPr lang="en-US" altLang="zh-TW" dirty="0">
                <a:ea typeface="新細明體" charset="-120"/>
              </a:rPr>
              <a:t> returns one of the pointers passed to it as an argument, that’s not the only possibility.</a:t>
            </a:r>
          </a:p>
          <a:p>
            <a:r>
              <a:rPr lang="en-US" altLang="zh-TW" dirty="0">
                <a:ea typeface="新細明體" charset="-120"/>
              </a:rPr>
              <a:t>A function could also return a pointer to an external variable or to a static local variable.</a:t>
            </a:r>
          </a:p>
          <a:p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Never</a:t>
            </a:r>
            <a:r>
              <a:rPr lang="en-US" altLang="zh-TW" dirty="0">
                <a:ea typeface="新細明體" charset="-120"/>
              </a:rPr>
              <a:t> return a pointer to an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automatic local variable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*f(void)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&amp;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rgbClr val="7030A0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variable </a:t>
            </a:r>
            <a:r>
              <a:rPr lang="en-US" altLang="zh-TW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won’t exist </a:t>
            </a:r>
            <a:r>
              <a:rPr lang="en-US" altLang="zh-TW" dirty="0">
                <a:ea typeface="新細明體" charset="-120"/>
              </a:rPr>
              <a:t>after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f</a:t>
            </a:r>
            <a:r>
              <a:rPr lang="en-US" altLang="zh-TW" dirty="0">
                <a:ea typeface="新細明體" charset="-120"/>
              </a:rPr>
              <a:t> returns.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Pointers as Return Values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charset="-120"/>
              </a:rPr>
              <a:t>Pointers can point to array elements.</a:t>
            </a:r>
          </a:p>
          <a:p>
            <a:r>
              <a:rPr lang="en-US" altLang="zh-TW" dirty="0">
                <a:ea typeface="新細明體" charset="-120"/>
              </a:rPr>
              <a:t>If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is an array, then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&amp;a[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]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is a pointer to element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It’s sometimes useful for a function to return a pointer to one of the elements in an array.</a:t>
            </a:r>
          </a:p>
          <a:p>
            <a:r>
              <a:rPr lang="en-US" altLang="zh-TW" dirty="0">
                <a:ea typeface="新細明體" charset="-120"/>
              </a:rPr>
              <a:t>A function that returns a pointer to the middle element of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, assuming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a</a:t>
            </a:r>
            <a:r>
              <a:rPr lang="en-US" altLang="zh-TW" dirty="0">
                <a:ea typeface="新細明體" charset="-120"/>
              </a:rPr>
              <a:t> has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 elements: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*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find_middle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a[],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n) </a:t>
            </a: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	  return </a:t>
            </a:r>
            <a:r>
              <a:rPr lang="en-US" altLang="zh-TW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&amp;a[n/2];</a:t>
            </a:r>
          </a:p>
          <a:p>
            <a:pPr marL="457200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Pointer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Addresses can be stored in special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pointer</a:t>
            </a:r>
            <a:r>
              <a:rPr lang="en-US" altLang="zh-TW" b="1" i="1" dirty="0">
                <a:ea typeface="新細明體" charset="-120"/>
              </a:rPr>
              <a:t> variables.</a:t>
            </a:r>
          </a:p>
          <a:p>
            <a:r>
              <a:rPr lang="en-US" altLang="zh-TW" dirty="0">
                <a:ea typeface="新細明體" charset="-120"/>
              </a:rPr>
              <a:t>When we store the address of a variable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in the pointer variable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, we say that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“points to”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graphical representation: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038600"/>
            <a:ext cx="5210325" cy="1250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Declaring Pointer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When a pointer variable is declared, its name must be preceded by an asterisk: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is a 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pointer variable </a:t>
            </a:r>
            <a:r>
              <a:rPr lang="en-US" altLang="zh-TW" dirty="0">
                <a:ea typeface="新細明體" charset="-120"/>
              </a:rPr>
              <a:t>capable of pointing to </a:t>
            </a:r>
            <a:r>
              <a:rPr lang="en-US" altLang="zh-TW" b="1" i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objects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of type 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We use the term </a:t>
            </a:r>
            <a:r>
              <a:rPr lang="en-US" altLang="zh-TW" i="1" dirty="0">
                <a:ea typeface="新細明體" charset="-120"/>
              </a:rPr>
              <a:t>object</a:t>
            </a:r>
            <a:r>
              <a:rPr lang="en-US" altLang="zh-TW" dirty="0">
                <a:ea typeface="新細明體" charset="-120"/>
              </a:rPr>
              <a:t> instead of </a:t>
            </a:r>
            <a:r>
              <a:rPr lang="en-US" altLang="zh-TW" i="1" dirty="0">
                <a:ea typeface="新細明體" charset="-120"/>
              </a:rPr>
              <a:t>variable</a:t>
            </a:r>
            <a:r>
              <a:rPr lang="en-US" altLang="zh-TW" dirty="0">
                <a:ea typeface="新細明體" charset="-120"/>
              </a:rPr>
              <a:t> since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might point to an area of memory that doesn’t belong to a variable.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Declaring Pointer Variables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Pointer variables can appear in declarations along with other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j, a[10], b[20],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*q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C requires that every pointer variable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point</a:t>
            </a:r>
            <a:r>
              <a:rPr lang="en-US" altLang="zh-TW" dirty="0">
                <a:ea typeface="新細明體" charset="-120"/>
              </a:rPr>
              <a:t> only to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objects</a:t>
            </a:r>
            <a:r>
              <a:rPr lang="en-US" altLang="zh-TW" dirty="0">
                <a:ea typeface="新細明體" charset="-120"/>
              </a:rPr>
              <a:t> of a particular type (the </a:t>
            </a:r>
            <a:r>
              <a:rPr lang="en-US" altLang="zh-TW" b="1" i="1" dirty="0">
                <a:ea typeface="新細明體" charset="-120"/>
              </a:rPr>
              <a:t>referenced type</a:t>
            </a:r>
            <a:r>
              <a:rPr lang="en-US" altLang="zh-TW" dirty="0">
                <a:ea typeface="新細明體" charset="-120"/>
              </a:rPr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 /* points only to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integers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double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*q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  /* points only to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doubles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char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*r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    /* points only to </a:t>
            </a:r>
            <a:r>
              <a:rPr lang="en-US" altLang="zh-TW" sz="2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characters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*/</a:t>
            </a:r>
          </a:p>
          <a:p>
            <a:r>
              <a:rPr lang="en-US" altLang="zh-TW" dirty="0">
                <a:ea typeface="新細明體" charset="-120"/>
              </a:rPr>
              <a:t>There are no restrictions on what the referenced type may be.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Address and Indirection Operators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 provides a pair of operators designed specifically for use with pointers.</a:t>
            </a:r>
          </a:p>
          <a:p>
            <a:pPr lvl="1"/>
            <a:r>
              <a:rPr lang="en-US" altLang="zh-TW" dirty="0">
                <a:ea typeface="新細明體" charset="-120"/>
              </a:rPr>
              <a:t>To find the address of a variable, we use the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address</a:t>
            </a:r>
            <a:r>
              <a:rPr lang="en-US" altLang="zh-TW" dirty="0">
                <a:ea typeface="新細明體" charset="-120"/>
              </a:rPr>
              <a:t>)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operator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To gain access to the object that a pointer points to, we use the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indirection</a:t>
            </a:r>
            <a:r>
              <a:rPr lang="en-US" altLang="zh-TW" dirty="0">
                <a:ea typeface="新細明體" charset="-120"/>
              </a:rPr>
              <a:t>) </a:t>
            </a:r>
            <a:r>
              <a:rPr lang="en-US" altLang="zh-TW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operator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Address Operator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One way to initialize a pointer variable is to assign it the address of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, 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*p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r>
              <a:rPr lang="en-US" altLang="zh-TW" dirty="0">
                <a:ea typeface="新細明體" charset="-120"/>
              </a:rPr>
              <a:t>Assigning the address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to the variable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makes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p</a:t>
            </a:r>
            <a:r>
              <a:rPr lang="en-US" altLang="zh-TW" dirty="0">
                <a:ea typeface="新細明體" charset="-120"/>
              </a:rPr>
              <a:t> point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: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578100"/>
            <a:ext cx="4962391" cy="3914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TU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ST" id="{E788F5F0-0CC0-423E-ACF6-8F36877D82F9}" vid="{EE128CC2-2CF0-4E77-B1CC-9BFAE2F642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NTUST</Template>
  <TotalTime>3136</TotalTime>
  <Words>1213</Words>
  <Application>Microsoft Office PowerPoint</Application>
  <PresentationFormat>寬螢幕</PresentationFormat>
  <Paragraphs>322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Adobe 楷体 Std R</vt:lpstr>
      <vt:lpstr>Adobe 繁黑體 Std B</vt:lpstr>
      <vt:lpstr>細明體</vt:lpstr>
      <vt:lpstr>新細明體</vt:lpstr>
      <vt:lpstr>Arial</vt:lpstr>
      <vt:lpstr>Calibri</vt:lpstr>
      <vt:lpstr>Calibri Light</vt:lpstr>
      <vt:lpstr>Courier New</vt:lpstr>
      <vt:lpstr>Times New Roman</vt:lpstr>
      <vt:lpstr>NTUST</vt:lpstr>
      <vt:lpstr>Chapter 11</vt:lpstr>
      <vt:lpstr>Pointer Variables</vt:lpstr>
      <vt:lpstr>Pointer Variables</vt:lpstr>
      <vt:lpstr>Pointer Variables</vt:lpstr>
      <vt:lpstr>Pointer Variables</vt:lpstr>
      <vt:lpstr>Declaring Pointer Variables</vt:lpstr>
      <vt:lpstr>Declaring Pointer Variables</vt:lpstr>
      <vt:lpstr>The Address and Indirection Operators</vt:lpstr>
      <vt:lpstr>The Address Operator</vt:lpstr>
      <vt:lpstr>The Address Operator</vt:lpstr>
      <vt:lpstr>The Address Operator</vt:lpstr>
      <vt:lpstr>The Indirection Operator</vt:lpstr>
      <vt:lpstr>The Indirection Operator</vt:lpstr>
      <vt:lpstr>The Indirection Operator</vt:lpstr>
      <vt:lpstr>The Indirection Operator</vt:lpstr>
      <vt:lpstr>Pointer Assignment</vt:lpstr>
      <vt:lpstr>Pointer Assignment</vt:lpstr>
      <vt:lpstr>Pointer Assignment</vt:lpstr>
      <vt:lpstr>Pointer Assignment</vt:lpstr>
      <vt:lpstr>Pointer Assignment</vt:lpstr>
      <vt:lpstr>NULL Pointers in C</vt:lpstr>
      <vt:lpstr>NULL Pointers in C</vt:lpstr>
      <vt:lpstr>NULL Pointers in C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Pointers as Arguments</vt:lpstr>
      <vt:lpstr>Program: Finding the Largest and Smallest Elements in an Array</vt:lpstr>
      <vt:lpstr>PowerPoint 簡報</vt:lpstr>
      <vt:lpstr>PowerPoint 簡報</vt:lpstr>
      <vt:lpstr>Program: Finding the Largest and Smallest Elements in an Array</vt:lpstr>
      <vt:lpstr>Program: Finding the Largest and Smallest Elements in an Array</vt:lpstr>
      <vt:lpstr>PowerPoint 簡報</vt:lpstr>
      <vt:lpstr>PowerPoint 簡報</vt:lpstr>
      <vt:lpstr>Using const to Protect Arguments</vt:lpstr>
      <vt:lpstr>Using const to Protect Arguments</vt:lpstr>
      <vt:lpstr>Pointers as Return Values</vt:lpstr>
      <vt:lpstr>Pointers as Return Values</vt:lpstr>
      <vt:lpstr>Pointers as Return Values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Chih-Yuan Yao</cp:lastModifiedBy>
  <cp:revision>770</cp:revision>
  <cp:lastPrinted>1999-11-08T20:52:53Z</cp:lastPrinted>
  <dcterms:created xsi:type="dcterms:W3CDTF">1999-08-24T18:39:05Z</dcterms:created>
  <dcterms:modified xsi:type="dcterms:W3CDTF">2020-11-18T16:00:47Z</dcterms:modified>
</cp:coreProperties>
</file>