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2" r:id="rId1"/>
  </p:sldMasterIdLst>
  <p:notesMasterIdLst>
    <p:notesMasterId r:id="rId54"/>
  </p:notesMasterIdLst>
  <p:sldIdLst>
    <p:sldId id="282" r:id="rId2"/>
    <p:sldId id="348" r:id="rId3"/>
    <p:sldId id="349" r:id="rId4"/>
    <p:sldId id="350" r:id="rId5"/>
    <p:sldId id="351" r:id="rId6"/>
    <p:sldId id="408" r:id="rId7"/>
    <p:sldId id="352" r:id="rId8"/>
    <p:sldId id="353" r:id="rId9"/>
    <p:sldId id="409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411" r:id="rId20"/>
    <p:sldId id="363" r:id="rId21"/>
    <p:sldId id="410" r:id="rId22"/>
    <p:sldId id="364" r:id="rId23"/>
    <p:sldId id="407" r:id="rId24"/>
    <p:sldId id="365" r:id="rId25"/>
    <p:sldId id="366" r:id="rId26"/>
    <p:sldId id="367" r:id="rId27"/>
    <p:sldId id="369" r:id="rId28"/>
    <p:sldId id="414" r:id="rId29"/>
    <p:sldId id="415" r:id="rId30"/>
    <p:sldId id="370" r:id="rId31"/>
    <p:sldId id="416" r:id="rId32"/>
    <p:sldId id="371" r:id="rId33"/>
    <p:sldId id="417" r:id="rId34"/>
    <p:sldId id="372" r:id="rId35"/>
    <p:sldId id="373" r:id="rId36"/>
    <p:sldId id="374" r:id="rId37"/>
    <p:sldId id="375" r:id="rId38"/>
    <p:sldId id="376" r:id="rId39"/>
    <p:sldId id="418" r:id="rId40"/>
    <p:sldId id="378" r:id="rId41"/>
    <p:sldId id="419" r:id="rId42"/>
    <p:sldId id="379" r:id="rId43"/>
    <p:sldId id="420" r:id="rId44"/>
    <p:sldId id="380" r:id="rId45"/>
    <p:sldId id="381" r:id="rId46"/>
    <p:sldId id="421" r:id="rId47"/>
    <p:sldId id="382" r:id="rId48"/>
    <p:sldId id="383" r:id="rId49"/>
    <p:sldId id="384" r:id="rId50"/>
    <p:sldId id="422" r:id="rId51"/>
    <p:sldId id="423" r:id="rId52"/>
    <p:sldId id="424" r:id="rId53"/>
  </p:sldIdLst>
  <p:sldSz cx="12192000" cy="6858000"/>
  <p:notesSz cx="6996113" cy="92837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2" y="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C081974-1C35-4094-B2E2-D70DBDAFC6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42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3" y="1122363"/>
            <a:ext cx="660558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7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8653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183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3478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8453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0818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065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135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6588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75178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1905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254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394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45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0524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12537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2534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1529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9784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2170-4A5B-4807-948E-0EA87110C06E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3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Chapter 12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>
                <a:latin typeface="Arial" charset="0"/>
                <a:ea typeface="新細明體" charset="-120"/>
              </a:rPr>
              <a:t>Pointers and Arrays</a:t>
            </a:r>
            <a:endParaRPr lang="en-US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Subtracting One Pointer from Another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Operations that cause undefined behavior:</a:t>
            </a:r>
          </a:p>
          <a:p>
            <a:pPr lvl="1"/>
            <a:r>
              <a:rPr lang="en-US" altLang="zh-TW" dirty="0">
                <a:ea typeface="新細明體" charset="-120"/>
              </a:rPr>
              <a:t>Performing arithmetic on a pointer that doesn’t point to an array element</a:t>
            </a:r>
          </a:p>
          <a:p>
            <a:pPr lvl="1"/>
            <a:r>
              <a:rPr lang="en-US" altLang="zh-TW" dirty="0">
                <a:ea typeface="新細明體" charset="-120"/>
              </a:rPr>
              <a:t>Subtracting pointers unless both point to elements of the same array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Comparing Pointers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>
                <a:ea typeface="新細明體" charset="-120"/>
              </a:rPr>
              <a:t>Pointers can be compared using the relational operators (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600">
                <a:ea typeface="新細明體" charset="-120"/>
              </a:rPr>
              <a:t>,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&lt;=</a:t>
            </a:r>
            <a:r>
              <a:rPr lang="en-US" altLang="zh-TW" sz="2600">
                <a:ea typeface="新細明體" charset="-120"/>
              </a:rPr>
              <a:t>,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sz="2600">
                <a:ea typeface="新細明體" charset="-120"/>
              </a:rPr>
              <a:t>,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&gt;=</a:t>
            </a:r>
            <a:r>
              <a:rPr lang="en-US" altLang="zh-TW" sz="2600">
                <a:ea typeface="新細明體" charset="-120"/>
              </a:rPr>
              <a:t>) and the equality operators (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 sz="2600">
                <a:ea typeface="新細明體" charset="-120"/>
              </a:rPr>
              <a:t> and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!=</a:t>
            </a:r>
            <a:r>
              <a:rPr lang="en-US" altLang="zh-TW" sz="2600">
                <a:ea typeface="新細明體" charset="-120"/>
              </a:rPr>
              <a:t>).</a:t>
            </a:r>
          </a:p>
          <a:p>
            <a:pPr lvl="1"/>
            <a:r>
              <a:rPr lang="en-US" altLang="zh-TW" sz="2200">
                <a:ea typeface="新細明體" charset="-120"/>
              </a:rPr>
              <a:t>Using relational operators is meaningful only for pointers to elements of the same array.</a:t>
            </a:r>
          </a:p>
          <a:p>
            <a:r>
              <a:rPr lang="en-US" altLang="zh-TW" sz="2600">
                <a:ea typeface="新細明體" charset="-120"/>
              </a:rPr>
              <a:t>The outcome of the comparison depends on the relative positions of the two elements in the array.</a:t>
            </a:r>
          </a:p>
          <a:p>
            <a:r>
              <a:rPr lang="en-US" altLang="zh-TW" sz="2600">
                <a:ea typeface="新細明體" charset="-120"/>
              </a:rPr>
              <a:t>After the assignments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p = &amp;a[5];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q = &amp;a[1];</a:t>
            </a:r>
          </a:p>
          <a:p>
            <a:pPr>
              <a:buFontTx/>
              <a:buNone/>
            </a:pPr>
            <a:r>
              <a:rPr lang="en-US" altLang="zh-TW" sz="2600">
                <a:ea typeface="新細明體" charset="-120"/>
              </a:rPr>
              <a:t>	the value of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&lt;=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q</a:t>
            </a:r>
            <a:r>
              <a:rPr lang="en-US" altLang="zh-TW" sz="2600">
                <a:ea typeface="新細明體" charset="-120"/>
              </a:rPr>
              <a:t> is 0 and the value of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&gt;=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q</a:t>
            </a:r>
            <a:r>
              <a:rPr lang="en-US" altLang="zh-TW" sz="2600">
                <a:ea typeface="新細明體" charset="-120"/>
              </a:rPr>
              <a:t> is 1.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Pointers to Compound Literals (C99)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It’s legal for a pointer to point to an element within an array created by a compound literal: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*p = (</a:t>
            </a:r>
            <a:r>
              <a:rPr lang="en-US" altLang="zh-TW" sz="2400" b="1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[]){3, 0, 3, 4, 1};</a:t>
            </a:r>
          </a:p>
          <a:p>
            <a:r>
              <a:rPr lang="en-US" altLang="zh-TW" dirty="0">
                <a:ea typeface="新細明體" charset="-120"/>
              </a:rPr>
              <a:t>Using a compound literal saves us the trouble of first declaring an array variable and then making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point to the first element of that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a[] = {3, 0, 3, 4, 1};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*p = &amp;a[0];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" y="2895600"/>
            <a:ext cx="88011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Using Pointers for Array Processing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Pointer arithmetic allows us to visit the elements of an array by repeatedly incrementing a pointer variable.</a:t>
            </a:r>
          </a:p>
          <a:p>
            <a:r>
              <a:rPr lang="en-US" altLang="zh-TW" dirty="0">
                <a:ea typeface="新細明體" charset="-120"/>
              </a:rPr>
              <a:t>A loop that sums the elements of an array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#define N 10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a[N], sum, *p;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sum = 0;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for (p = &amp;a[0]; p &lt; &amp;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a[N]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 p++)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sum += *p;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Using Pointers for Array Processing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400">
                <a:ea typeface="新細明體" charset="-120"/>
              </a:rPr>
              <a:t>	At the end of the first iteration:</a:t>
            </a:r>
          </a:p>
          <a:p>
            <a:pPr>
              <a:buFontTx/>
              <a:buNone/>
            </a:pPr>
            <a:endParaRPr lang="en-US" altLang="zh-TW" sz="2200">
              <a:ea typeface="新細明體" charset="-120"/>
            </a:endParaRPr>
          </a:p>
          <a:p>
            <a:pPr>
              <a:buFontTx/>
              <a:buNone/>
            </a:pPr>
            <a:endParaRPr lang="en-US" altLang="zh-TW" sz="220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2200">
                <a:ea typeface="新細明體" charset="-120"/>
              </a:rPr>
              <a:t>	 </a:t>
            </a:r>
          </a:p>
          <a:p>
            <a:pPr>
              <a:buFontTx/>
              <a:buNone/>
            </a:pPr>
            <a:r>
              <a:rPr lang="en-US" altLang="zh-TW" sz="2400">
                <a:ea typeface="新細明體" charset="-120"/>
              </a:rPr>
              <a:t>	At the end of the second iteration:</a:t>
            </a:r>
          </a:p>
          <a:p>
            <a:pPr>
              <a:buFontTx/>
              <a:buNone/>
            </a:pPr>
            <a:endParaRPr lang="en-US" altLang="zh-TW" sz="2200">
              <a:ea typeface="新細明體" charset="-120"/>
            </a:endParaRPr>
          </a:p>
          <a:p>
            <a:pPr>
              <a:buFontTx/>
              <a:buNone/>
            </a:pPr>
            <a:endParaRPr lang="en-US" altLang="zh-TW" sz="220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2200">
                <a:ea typeface="新細明體" charset="-120"/>
              </a:rPr>
              <a:t>	 </a:t>
            </a:r>
          </a:p>
          <a:p>
            <a:pPr>
              <a:buFontTx/>
              <a:buNone/>
            </a:pPr>
            <a:r>
              <a:rPr lang="en-US" altLang="zh-TW" sz="2400">
                <a:ea typeface="新細明體" charset="-120"/>
              </a:rPr>
              <a:t>	At the end of the third iteration: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552575"/>
            <a:ext cx="3032125" cy="4624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Using Pointers for Array Processing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condition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 &lt;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&amp;a[N]</a:t>
            </a:r>
            <a:r>
              <a:rPr lang="en-US" altLang="zh-TW">
                <a:ea typeface="新細明體" charset="-120"/>
              </a:rPr>
              <a:t> in 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>
                <a:ea typeface="新細明體" charset="-120"/>
              </a:rPr>
              <a:t> statement deserves special mention.</a:t>
            </a:r>
          </a:p>
          <a:p>
            <a:r>
              <a:rPr lang="en-US" altLang="zh-TW">
                <a:ea typeface="新細明體" charset="-120"/>
              </a:rPr>
              <a:t>It’s legal to apply the address operator to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a[N]</a:t>
            </a:r>
            <a:r>
              <a:rPr lang="en-US" altLang="zh-TW">
                <a:ea typeface="新細明體" charset="-120"/>
              </a:rPr>
              <a:t>, even though this element doesn’t exist.</a:t>
            </a:r>
          </a:p>
          <a:p>
            <a:r>
              <a:rPr lang="en-US" altLang="zh-TW">
                <a:ea typeface="新細明體" charset="-120"/>
              </a:rPr>
              <a:t>Pointer arithmetic may save execution time.</a:t>
            </a:r>
          </a:p>
          <a:p>
            <a:r>
              <a:rPr lang="en-US" altLang="zh-TW">
                <a:ea typeface="新細明體" charset="-120"/>
              </a:rPr>
              <a:t>However, some C compilers produce better code for loops that rely on subscripting.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Combining the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 Operators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programmers often combine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(indirection)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 operators.</a:t>
            </a:r>
          </a:p>
          <a:p>
            <a:r>
              <a:rPr lang="en-US" altLang="zh-TW" dirty="0">
                <a:ea typeface="新細明體" charset="-120"/>
              </a:rPr>
              <a:t>A statement that modifies an array element and then advances to the next element: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</a:t>
            </a:r>
            <a:r>
              <a:rPr lang="en-US" altLang="zh-TW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++] = j;</a:t>
            </a:r>
          </a:p>
          <a:p>
            <a:r>
              <a:rPr lang="en-US" altLang="zh-TW" dirty="0">
                <a:ea typeface="新細明體" charset="-120"/>
              </a:rPr>
              <a:t>The corresponding pointer version: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4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*p++ = j;</a:t>
            </a:r>
          </a:p>
          <a:p>
            <a:r>
              <a:rPr lang="en-US" altLang="zh-TW" dirty="0">
                <a:ea typeface="新細明體" charset="-120"/>
              </a:rPr>
              <a:t>Because the postfix version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 takes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precedence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over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, the compiler sees this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*(p++) = j;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Combining 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>
                <a:ea typeface="新細明體" charset="-120"/>
              </a:rPr>
              <a:t> Operators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dirty="0">
                <a:ea typeface="新細明體" charset="-120"/>
              </a:rPr>
              <a:t>Possible combinations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spcBef>
                <a:spcPts val="600"/>
              </a:spcBef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sz="2200" dirty="0">
                <a:ea typeface="新細明體" charset="-120"/>
              </a:rPr>
              <a:t>		</a:t>
            </a:r>
            <a:r>
              <a:rPr lang="en-US" altLang="zh-TW" sz="2200" i="1" dirty="0">
                <a:ea typeface="新細明體" charset="-120"/>
              </a:rPr>
              <a:t>Expression</a:t>
            </a:r>
            <a:r>
              <a:rPr lang="en-US" altLang="zh-TW" sz="2200" dirty="0">
                <a:ea typeface="新細明體" charset="-120"/>
              </a:rPr>
              <a:t>		</a:t>
            </a:r>
            <a:r>
              <a:rPr lang="en-US" altLang="zh-TW" sz="2200" i="1" dirty="0">
                <a:ea typeface="新細明體" charset="-120"/>
              </a:rPr>
              <a:t>Meaning</a:t>
            </a:r>
          </a:p>
          <a:p>
            <a:pPr>
              <a:spcBef>
                <a:spcPts val="600"/>
              </a:spcBef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*p++</a:t>
            </a:r>
            <a:r>
              <a:rPr lang="en-US" altLang="zh-TW" sz="2200" dirty="0">
                <a:ea typeface="新細明體" charset="-120"/>
              </a:rPr>
              <a:t> or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*(p++)</a:t>
            </a:r>
            <a:r>
              <a:rPr lang="en-US" altLang="zh-TW" sz="2200" dirty="0">
                <a:ea typeface="新細明體" charset="-120"/>
              </a:rPr>
              <a:t>	Value of expression is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200" dirty="0">
                <a:ea typeface="新細明體" charset="-120"/>
              </a:rPr>
              <a:t> before increment;</a:t>
            </a:r>
          </a:p>
          <a:p>
            <a:pPr>
              <a:spcBef>
                <a:spcPct val="0"/>
              </a:spcBef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sz="2200" dirty="0">
                <a:ea typeface="新細明體" charset="-120"/>
              </a:rPr>
              <a:t>			increment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200" dirty="0">
                <a:ea typeface="新細明體" charset="-120"/>
              </a:rPr>
              <a:t> later</a:t>
            </a:r>
          </a:p>
          <a:p>
            <a:pPr>
              <a:spcBef>
                <a:spcPts val="600"/>
              </a:spcBef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(*p)++</a:t>
            </a:r>
            <a:r>
              <a:rPr lang="en-US" altLang="zh-TW" sz="2200" dirty="0">
                <a:ea typeface="新細明體" charset="-120"/>
              </a:rPr>
              <a:t>		Value of expression is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200" dirty="0">
                <a:ea typeface="新細明體" charset="-120"/>
              </a:rPr>
              <a:t> before increment;</a:t>
            </a:r>
          </a:p>
          <a:p>
            <a:pPr>
              <a:spcBef>
                <a:spcPct val="0"/>
              </a:spcBef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sz="2200" dirty="0">
                <a:ea typeface="新細明體" charset="-120"/>
              </a:rPr>
              <a:t>			increment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200" dirty="0">
                <a:ea typeface="新細明體" charset="-120"/>
              </a:rPr>
              <a:t> later</a:t>
            </a:r>
          </a:p>
          <a:p>
            <a:pPr>
              <a:spcBef>
                <a:spcPts val="600"/>
              </a:spcBef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*++p</a:t>
            </a:r>
            <a:r>
              <a:rPr lang="en-US" altLang="zh-TW" sz="2200" dirty="0">
                <a:ea typeface="新細明體" charset="-120"/>
              </a:rPr>
              <a:t> or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*(++p)</a:t>
            </a:r>
            <a:r>
              <a:rPr lang="en-US" altLang="zh-TW" sz="2200" dirty="0">
                <a:ea typeface="新細明體" charset="-120"/>
              </a:rPr>
              <a:t>	Increment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200" dirty="0">
                <a:ea typeface="新細明體" charset="-120"/>
              </a:rPr>
              <a:t> first;</a:t>
            </a:r>
          </a:p>
          <a:p>
            <a:pPr>
              <a:spcBef>
                <a:spcPct val="0"/>
              </a:spcBef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sz="2200" dirty="0">
                <a:ea typeface="新細明體" charset="-120"/>
              </a:rPr>
              <a:t>			value of expression is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200" dirty="0">
                <a:ea typeface="新細明體" charset="-120"/>
              </a:rPr>
              <a:t> after increment</a:t>
            </a:r>
          </a:p>
          <a:p>
            <a:pPr>
              <a:spcBef>
                <a:spcPts val="600"/>
              </a:spcBef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++*p</a:t>
            </a:r>
            <a:r>
              <a:rPr lang="en-US" altLang="zh-TW" sz="2200" dirty="0">
                <a:ea typeface="新細明體" charset="-120"/>
              </a:rPr>
              <a:t> or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++(*p)</a:t>
            </a:r>
            <a:r>
              <a:rPr lang="en-US" altLang="zh-TW" sz="2200" dirty="0">
                <a:ea typeface="新細明體" charset="-120"/>
              </a:rPr>
              <a:t>	Increment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200" dirty="0">
                <a:ea typeface="新細明體" charset="-120"/>
              </a:rPr>
              <a:t> first;</a:t>
            </a:r>
          </a:p>
          <a:p>
            <a:pPr>
              <a:spcBef>
                <a:spcPct val="0"/>
              </a:spcBef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sz="2200" dirty="0">
                <a:ea typeface="新細明體" charset="-120"/>
              </a:rPr>
              <a:t>			value of expression is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200" dirty="0">
                <a:ea typeface="新細明體" charset="-120"/>
              </a:rPr>
              <a:t> after increment</a:t>
            </a:r>
          </a:p>
          <a:p>
            <a:pPr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TW" dirty="0">
                <a:ea typeface="新細明體" charset="-12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most common combination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*p++</a:t>
            </a:r>
            <a:r>
              <a:rPr lang="en-US" altLang="zh-TW" dirty="0">
                <a:ea typeface="新細明體" charset="-120"/>
              </a:rPr>
              <a:t>, which is handy in loops.</a:t>
            </a:r>
          </a:p>
          <a:p>
            <a:r>
              <a:rPr lang="en-US" altLang="zh-TW" dirty="0">
                <a:ea typeface="新細明體" charset="-120"/>
              </a:rPr>
              <a:t>Instead of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for (p = &amp;a[0]; p &lt; &amp;a[N];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sum += *p;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to sum the elements of the array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, we could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 = &amp;a[0];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while (p &lt; &amp;a[N])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sum += *p++;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Combining 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>
                <a:ea typeface="新細明體" charset="-120"/>
              </a:rPr>
              <a:t> Operators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Combining 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>
                <a:ea typeface="新細明體" charset="-120"/>
              </a:rPr>
              <a:t> Operators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--</a:t>
            </a:r>
            <a:r>
              <a:rPr lang="en-US" altLang="zh-TW" dirty="0">
                <a:ea typeface="新細明體" charset="-120"/>
              </a:rPr>
              <a:t> operators mix in the same way as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For an application that combines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--</a:t>
            </a:r>
            <a:r>
              <a:rPr lang="en-US" altLang="zh-TW" dirty="0">
                <a:ea typeface="新細明體" charset="-120"/>
              </a:rPr>
              <a:t>, let’s return to the stack example of Chapter 10.</a:t>
            </a:r>
          </a:p>
          <a:p>
            <a:r>
              <a:rPr lang="en-US" altLang="zh-TW" dirty="0">
                <a:ea typeface="新細明體" charset="-120"/>
              </a:rPr>
              <a:t>The original version of the stack relied on an integer variable named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dirty="0">
                <a:ea typeface="新細明體" charset="-120"/>
              </a:rPr>
              <a:t> to keep track of the “top-of-stack” position in the contents array.</a:t>
            </a:r>
          </a:p>
          <a:p>
            <a:r>
              <a:rPr lang="en-US" altLang="zh-TW" dirty="0">
                <a:ea typeface="新細明體" charset="-120"/>
              </a:rPr>
              <a:t>Let’s replace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dirty="0">
                <a:ea typeface="新細明體" charset="-120"/>
              </a:rPr>
              <a:t> by a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pointer</a:t>
            </a:r>
            <a:r>
              <a:rPr lang="en-US" altLang="zh-TW" dirty="0">
                <a:ea typeface="新細明體" charset="-120"/>
              </a:rPr>
              <a:t> variable that points initially to element 0 of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 dirty="0">
                <a:ea typeface="新細明體" charset="-120"/>
              </a:rPr>
              <a:t>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topPtr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&amp;contents[0];</a:t>
            </a:r>
            <a:r>
              <a:rPr lang="en-US" altLang="zh-TW" dirty="0">
                <a:ea typeface="新細明體" charset="-12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allows us to perform arithmetic—addition and subtraction—on pointers to array elements.</a:t>
            </a:r>
          </a:p>
          <a:p>
            <a:r>
              <a:rPr lang="en-US" altLang="zh-TW" dirty="0">
                <a:ea typeface="新細明體" charset="-120"/>
              </a:rPr>
              <a:t>This leads to an alternative way of processing arrays in which pointers take the place of array subscripts.</a:t>
            </a:r>
          </a:p>
          <a:p>
            <a:r>
              <a:rPr lang="en-US" altLang="zh-TW" dirty="0">
                <a:ea typeface="新細明體" charset="-120"/>
              </a:rPr>
              <a:t>The relationship between pointers and arrays in C is a close one.</a:t>
            </a:r>
          </a:p>
          <a:p>
            <a:r>
              <a:rPr lang="en-US" altLang="zh-TW" dirty="0">
                <a:ea typeface="新細明體" charset="-120"/>
              </a:rPr>
              <a:t>Understanding this relationship is critical for mastering C.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Combining 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>
                <a:ea typeface="新細明體" charset="-120"/>
              </a:rPr>
              <a:t> Operators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sz="2400" dirty="0">
                <a:ea typeface="新細明體" charset="-120"/>
              </a:rPr>
              <a:t>The new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push</a:t>
            </a:r>
            <a:r>
              <a:rPr lang="en-US" altLang="zh-TW" sz="2400" dirty="0">
                <a:ea typeface="新細明體" charset="-120"/>
              </a:rPr>
              <a:t> and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pop</a:t>
            </a:r>
            <a:r>
              <a:rPr lang="en-US" altLang="zh-TW" sz="2400" dirty="0">
                <a:ea typeface="新細明體" charset="-120"/>
              </a:rPr>
              <a:t> functions:</a:t>
            </a:r>
          </a:p>
          <a:p>
            <a:pPr marL="514350" indent="-514350">
              <a:lnSpc>
                <a:spcPct val="80000"/>
              </a:lnSpc>
              <a:spcBef>
                <a:spcPts val="800"/>
              </a:spcBef>
              <a:buFont typeface="+mj-lt"/>
              <a:buAutoNum type="arabicParenR"/>
            </a:pP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void push(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if (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isFull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())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stackOverflow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else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*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topPtr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 = 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51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51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sz="51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pop(void)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if (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isEmpty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())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stackUunderflow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else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return *--</a:t>
            </a:r>
            <a:r>
              <a:rPr lang="en-US" altLang="zh-TW" sz="5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topPtr</a:t>
            </a: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 </a:t>
            </a:r>
          </a:p>
        </p:txBody>
      </p:sp>
      <p:sp>
        <p:nvSpPr>
          <p:cNvPr id="2" name="矩形 1"/>
          <p:cNvSpPr/>
          <p:nvPr/>
        </p:nvSpPr>
        <p:spPr>
          <a:xfrm>
            <a:off x="6629400" y="2514600"/>
            <a:ext cx="38308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*</a:t>
            </a:r>
            <a:r>
              <a:rPr lang="en-US" altLang="zh-TW" dirty="0" err="1"/>
              <a:t>topPtr</a:t>
            </a:r>
            <a:r>
              <a:rPr lang="en-US" altLang="zh-TW" dirty="0"/>
              <a:t> = &amp;contents[0];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Using an Array Name as a Pointer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Pointer arithmetic is one way in which arrays and pointers are related.</a:t>
            </a:r>
          </a:p>
          <a:p>
            <a:r>
              <a:rPr lang="en-US" altLang="zh-TW" dirty="0">
                <a:ea typeface="新細明體" charset="-120"/>
              </a:rPr>
              <a:t>Another key relationship: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i="1" dirty="0">
                <a:ea typeface="新細明體" charset="-120"/>
              </a:rPr>
              <a:t>The </a:t>
            </a:r>
            <a:r>
              <a:rPr lang="en-US" altLang="zh-TW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name</a:t>
            </a:r>
            <a:r>
              <a:rPr lang="en-US" altLang="zh-TW" i="1" dirty="0">
                <a:ea typeface="新細明體" charset="-120"/>
              </a:rPr>
              <a:t> of an array can be used as a pointer to the first element in the array.</a:t>
            </a:r>
          </a:p>
          <a:p>
            <a:r>
              <a:rPr lang="en-US" altLang="zh-TW" dirty="0">
                <a:ea typeface="新細明體" charset="-120"/>
              </a:rPr>
              <a:t>This relationship simplifies pointer arithmetic and makes both arrays and pointers more versatile.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Using an Array Name as a Pointer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Suppose that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is declared as follows: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a[10];</a:t>
            </a:r>
          </a:p>
          <a:p>
            <a:r>
              <a:rPr lang="en-US" altLang="zh-TW" dirty="0">
                <a:ea typeface="新細明體" charset="-120"/>
              </a:rPr>
              <a:t>Examples of using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as a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*a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7;   /* stores 7 in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a[0]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*(a+1)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= 12;   /* stores 12 in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a[1]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*/</a:t>
            </a:r>
          </a:p>
          <a:p>
            <a:r>
              <a:rPr lang="en-US" altLang="zh-TW" dirty="0">
                <a:ea typeface="新細明體" charset="-120"/>
              </a:rPr>
              <a:t>In general,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the same as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&amp;a[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Both represent a pointer to element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Also, 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*(</a:t>
            </a:r>
            <a:r>
              <a:rPr lang="en-US" altLang="zh-TW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a+i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equivalent to 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</a:t>
            </a:r>
            <a:r>
              <a:rPr lang="en-US" altLang="zh-TW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Both represent element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itself.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Using an Array Name as a Pointer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fact that an array name can serve as a pointer makes it easier to write loops that step through an array.</a:t>
            </a:r>
          </a:p>
          <a:p>
            <a:r>
              <a:rPr lang="en-US" altLang="zh-TW" dirty="0">
                <a:ea typeface="新細明體" charset="-120"/>
              </a:rPr>
              <a:t>Original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for (p = &amp;a[0]; p &lt; &amp;a[N];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sum += *p;</a:t>
            </a:r>
          </a:p>
          <a:p>
            <a:r>
              <a:rPr lang="en-US" altLang="zh-TW" dirty="0">
                <a:ea typeface="新細明體" charset="-120"/>
              </a:rPr>
              <a:t>Simplified version: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for (p = a; p &lt; a + N;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sum += *p;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004656" y="4345781"/>
            <a:ext cx="8229600" cy="1219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990600" y="2819400"/>
            <a:ext cx="82296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Using an Array Name as a Pointer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67800" cy="435133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Although an array name can be used as a pointer, it’s not possible to assign it a new value.</a:t>
            </a:r>
          </a:p>
          <a:p>
            <a:r>
              <a:rPr lang="en-US" altLang="zh-TW" dirty="0">
                <a:ea typeface="新細明體" charset="-120"/>
              </a:rPr>
              <a:t>Attempting to make it point elsewhere is an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error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while (*a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a++;           /*** WRONG ***/</a:t>
            </a:r>
          </a:p>
          <a:p>
            <a:r>
              <a:rPr lang="en-US" altLang="zh-TW" dirty="0">
                <a:ea typeface="新細明體" charset="-120"/>
              </a:rPr>
              <a:t>This is no great loss; we can always copy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into a pointer variable, then change the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while (*p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p++;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Program: Reversing a Series of Numbers (Revisited)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reverse.c</a:t>
            </a:r>
            <a:r>
              <a:rPr lang="en-US" altLang="zh-TW">
                <a:ea typeface="新細明體" charset="-120"/>
              </a:rPr>
              <a:t> program of Chapter 8 reads 10 numbers, then writes the numbers in reverse order.</a:t>
            </a:r>
          </a:p>
          <a:p>
            <a:r>
              <a:rPr lang="en-US" altLang="zh-TW">
                <a:ea typeface="新細明體" charset="-120"/>
              </a:rPr>
              <a:t>The original program stores the numbers in an array, with subscripting used to access elements of the array.</a:t>
            </a:r>
          </a:p>
          <a:p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reverse3.c</a:t>
            </a:r>
            <a:r>
              <a:rPr lang="en-US" altLang="zh-TW">
                <a:ea typeface="新細明體" charset="-120"/>
              </a:rPr>
              <a:t> is a new version of the program in which subscripting has been replaced with pointer arithmetic.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600200" y="0"/>
            <a:ext cx="9067800" cy="6324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sz="1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/*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Reverses a series of numbers (pointer version)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*/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N 10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a[N], *p;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%d numbers: ", N);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for (p = a; p &lt; a + N; p++)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("%d", p);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("In reverse order:");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for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(p= a+N-1; p&gt;= a; p--)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 %d", *p);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("\n");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8534400" y="914400"/>
            <a:ext cx="11473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reverse3.c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4400" y="2133600"/>
            <a:ext cx="8686800" cy="2286000"/>
          </a:xfrm>
          <a:prstGeom prst="roundRect">
            <a:avLst>
              <a:gd name="adj" fmla="val 321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Array Arguments (Revisited)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200" dirty="0">
                <a:ea typeface="新細明體" charset="-120"/>
              </a:rPr>
              <a:t>When passed to a function, an array name is treated as a pointer.</a:t>
            </a:r>
          </a:p>
          <a:p>
            <a:r>
              <a:rPr lang="en-US" altLang="zh-TW" sz="2200" dirty="0">
                <a:ea typeface="新細明體" charset="-120"/>
              </a:rPr>
              <a:t>Example:</a:t>
            </a: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a[],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n)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, max;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max = a[0];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if (a[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] &gt; max)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max = a[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max;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endParaRPr lang="en-US" altLang="zh-TW" sz="2200" dirty="0">
              <a:ea typeface="新細明體" charset="-120"/>
            </a:endParaRPr>
          </a:p>
          <a:p>
            <a:r>
              <a:rPr lang="en-US" altLang="zh-TW" sz="2200" dirty="0">
                <a:ea typeface="新細明體" charset="-120"/>
              </a:rPr>
              <a:t>A call of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2200" dirty="0">
                <a:ea typeface="新細明體" charset="-120"/>
              </a:rPr>
              <a:t>: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largest = </a:t>
            </a:r>
            <a:r>
              <a:rPr lang="en-US" altLang="zh-TW" sz="2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2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, N);</a:t>
            </a:r>
          </a:p>
          <a:p>
            <a:pPr>
              <a:buFontTx/>
              <a:buNone/>
            </a:pPr>
            <a:r>
              <a:rPr lang="en-US" altLang="zh-TW" sz="2200" dirty="0">
                <a:ea typeface="新細明體" charset="-120"/>
              </a:rPr>
              <a:t>	This call causes a pointer to the first element of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200" dirty="0">
                <a:ea typeface="新細明體" charset="-120"/>
              </a:rPr>
              <a:t> to be assigned to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200" dirty="0">
                <a:ea typeface="新細明體" charset="-120"/>
              </a:rPr>
              <a:t>; the array itself isn’t copied.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 Arguments (Revisited)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fact that an array argument is treated as a pointer has some important consequences.</a:t>
            </a:r>
          </a:p>
          <a:p>
            <a:r>
              <a:rPr lang="en-US" altLang="zh-TW" i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Consequence 1:</a:t>
            </a:r>
            <a:r>
              <a:rPr lang="en-US" altLang="zh-TW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</a:p>
          <a:p>
            <a:pPr marL="0" indent="0" algn="ctr">
              <a:buNone/>
            </a:pPr>
            <a:r>
              <a:rPr lang="en-US" altLang="zh-TW" dirty="0">
                <a:ea typeface="新細明體" charset="-120"/>
              </a:rPr>
              <a:t>When an ordinary variable is passed to a function, its value is copied; any changes to the corresponding parameter don’t affect the variable.</a:t>
            </a:r>
          </a:p>
          <a:p>
            <a:r>
              <a:rPr lang="en-US" altLang="zh-TW" dirty="0">
                <a:ea typeface="新細明體" charset="-120"/>
              </a:rPr>
              <a:t>In contrast, an array used as an argument isn’t protected against change.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 Arguments (Revisited)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For example, the following function modifies an array by storing zero into each of its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void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store_zeros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a[]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++)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</a:t>
            </a:r>
            <a:r>
              <a:rPr lang="en-US" altLang="zh-TW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Arithmetic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Chapter 11 showed that pointers can point to array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int a[10],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p = &amp;a[0];</a:t>
            </a:r>
          </a:p>
          <a:p>
            <a:r>
              <a:rPr lang="en-US" altLang="zh-TW">
                <a:ea typeface="新細明體" charset="-120"/>
              </a:rPr>
              <a:t>A graphical representation:</a:t>
            </a:r>
          </a:p>
          <a:p>
            <a:endParaRPr lang="en-US" altLang="zh-TW">
              <a:ea typeface="新細明體" charset="-120"/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6193" y="3505200"/>
            <a:ext cx="4519613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 Arguments (Revisited)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To indicate that an array parameter won’t be changed, we can include the word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dirty="0">
                <a:ea typeface="新細明體" charset="-120"/>
              </a:rPr>
              <a:t> in its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a[],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dirty="0">
                <a:ea typeface="新細明體" charset="-120"/>
              </a:rPr>
              <a:t> is present, the compiler will check that no assignment to an element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appears in the body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 Arguments (Revisited)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Consequence</a:t>
            </a:r>
            <a:r>
              <a:rPr lang="en-US" altLang="zh-TW" i="1" dirty="0">
                <a:ea typeface="新細明體" charset="-120"/>
              </a:rPr>
              <a:t> 2: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pPr marL="0" indent="0" algn="ctr">
              <a:buNone/>
            </a:pPr>
            <a:r>
              <a:rPr lang="en-US" altLang="zh-TW" dirty="0">
                <a:ea typeface="新細明體" charset="-120"/>
              </a:rPr>
              <a:t>The time required to pass an array to a function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doesn’t</a:t>
            </a:r>
            <a:r>
              <a:rPr lang="en-US" altLang="zh-TW" dirty="0">
                <a:ea typeface="新細明體" charset="-120"/>
              </a:rPr>
              <a:t> depend on the size of the array.</a:t>
            </a:r>
          </a:p>
          <a:p>
            <a:r>
              <a:rPr lang="en-US" altLang="zh-TW" dirty="0">
                <a:ea typeface="新細明體" charset="-120"/>
              </a:rPr>
              <a:t>There’s no penalty for passing a large array, since no copy of the array is made.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 Arguments (Revisited)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48800" cy="4351338"/>
          </a:xfrm>
        </p:spPr>
        <p:txBody>
          <a:bodyPr/>
          <a:lstStyle/>
          <a:p>
            <a:r>
              <a:rPr lang="en-US" altLang="zh-TW" i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Consequence</a:t>
            </a:r>
            <a:r>
              <a:rPr lang="en-US" altLang="zh-TW" i="1" dirty="0">
                <a:ea typeface="新細明體" charset="-120"/>
              </a:rPr>
              <a:t> 3: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pPr marL="0" indent="0" algn="ctr">
              <a:buNone/>
            </a:pPr>
            <a:r>
              <a:rPr lang="en-US" altLang="zh-TW" dirty="0">
                <a:ea typeface="新細明體" charset="-120"/>
              </a:rPr>
              <a:t>An array parameter can be declared as a pointer if desired.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dirty="0">
                <a:ea typeface="新細明體" charset="-120"/>
              </a:rPr>
              <a:t> could be defined as follows: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*a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dirty="0">
                <a:ea typeface="新細明體" charset="-120"/>
              </a:rPr>
              <a:t>Declaring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to be a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pointer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equivalent</a:t>
            </a:r>
            <a:r>
              <a:rPr lang="en-US" altLang="zh-TW" dirty="0">
                <a:ea typeface="新細明體" charset="-120"/>
              </a:rPr>
              <a:t> to declaring it to be an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array</a:t>
            </a:r>
            <a:r>
              <a:rPr lang="en-US" altLang="zh-TW" dirty="0">
                <a:ea typeface="新細明體" charset="-120"/>
              </a:rPr>
              <a:t>; the compiler treats the declarations as though they were identical.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 Arguments (Revisited)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Although declaring a </a:t>
            </a:r>
            <a:r>
              <a:rPr lang="en-US" altLang="zh-TW" i="1">
                <a:ea typeface="新細明體" charset="-120"/>
              </a:rPr>
              <a:t>parameter</a:t>
            </a:r>
            <a:r>
              <a:rPr lang="en-US" altLang="zh-TW">
                <a:ea typeface="新細明體" charset="-120"/>
              </a:rPr>
              <a:t> to be an array is the same as declaring it to be a pointer, the same isn’t true for a </a:t>
            </a:r>
            <a:r>
              <a:rPr lang="en-US" altLang="zh-TW" i="1">
                <a:ea typeface="新細明體" charset="-120"/>
              </a:rPr>
              <a:t>variable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The following declaration causes the compiler to set aside space for 10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int a[10];</a:t>
            </a:r>
          </a:p>
          <a:p>
            <a:r>
              <a:rPr lang="en-US" altLang="zh-TW">
                <a:ea typeface="新細明體" charset="-120"/>
              </a:rPr>
              <a:t>The following declaration causes the compiler to allocate space for a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int *a;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 Arguments (Revisited)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 the latter case,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>
                <a:ea typeface="新細明體" charset="-120"/>
              </a:rPr>
              <a:t> is not an array; attempting to use it as an array can have disastrous results.</a:t>
            </a:r>
          </a:p>
          <a:p>
            <a:r>
              <a:rPr lang="en-US" altLang="zh-TW">
                <a:ea typeface="新細明體" charset="-120"/>
              </a:rPr>
              <a:t>For example, the assignment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*a = 0;   /*** WRONG ***/</a:t>
            </a:r>
          </a:p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	will store 0 where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>
                <a:ea typeface="新細明體" charset="-120"/>
              </a:rPr>
              <a:t> is pointing.</a:t>
            </a:r>
          </a:p>
          <a:p>
            <a:r>
              <a:rPr lang="en-US" altLang="zh-TW">
                <a:ea typeface="新細明體" charset="-120"/>
              </a:rPr>
              <a:t>Since we don’t know where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>
                <a:ea typeface="新細明體" charset="-120"/>
              </a:rPr>
              <a:t> is pointing, the effect on the program is undefined.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 Arguments (Revisited)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Consequence</a:t>
            </a:r>
            <a:r>
              <a:rPr lang="en-US" altLang="zh-TW" i="1" dirty="0">
                <a:ea typeface="新細明體" charset="-120"/>
              </a:rPr>
              <a:t> 4: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pPr marL="0" indent="0" algn="ctr">
              <a:buNone/>
            </a:pPr>
            <a:r>
              <a:rPr lang="en-US" altLang="zh-TW" dirty="0">
                <a:ea typeface="新細明體" charset="-120"/>
              </a:rPr>
              <a:t>A function with an array parameter can be passed an array “slice”—a sequence of consecutive elements.</a:t>
            </a:r>
          </a:p>
          <a:p>
            <a:r>
              <a:rPr lang="en-US" altLang="zh-TW" dirty="0">
                <a:ea typeface="新細明體" charset="-120"/>
              </a:rPr>
              <a:t>An example that applies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dirty="0">
                <a:ea typeface="新細明體" charset="-120"/>
              </a:rPr>
              <a:t> to elements 5 through 14 of an array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largest = </a:t>
            </a:r>
            <a:r>
              <a:rPr lang="en-US" altLang="zh-TW" sz="24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24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(&amp;b[5], 10);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0" y="4191001"/>
            <a:ext cx="48006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findLargest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*a, 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r>
              <a:rPr lang="en-US" altLang="zh-TW" dirty="0"/>
              <a:t>	{</a:t>
            </a:r>
          </a:p>
          <a:p>
            <a:r>
              <a:rPr lang="en-US" altLang="zh-TW" dirty="0"/>
              <a:t>	  …</a:t>
            </a:r>
          </a:p>
          <a:p>
            <a:r>
              <a:rPr lang="en-US" altLang="zh-TW" dirty="0"/>
              <a:t>	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Using a Pointer as an Array Name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allows us to subscript a pointer as though it were an array name: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#define N 10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a[N],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sum = 0,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for 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sum +=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p[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The compiler treats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p[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dirty="0">
                <a:ea typeface="新細明體" charset="-120"/>
              </a:rPr>
              <a:t> as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*(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p+i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Pointers and Multidimensional Arrays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Just as pointers can point to elements of one-dimensional arrays, they can also point to elements of multidimensional arrays.</a:t>
            </a:r>
          </a:p>
          <a:p>
            <a:r>
              <a:rPr lang="en-US" altLang="zh-TW" dirty="0">
                <a:ea typeface="新細明體" charset="-120"/>
              </a:rPr>
              <a:t>This section explores common techniques for using pointers to process the elements of multidimensional arrays.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Processing the Elements of a Multidimensional Array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>
                <a:ea typeface="新細明體" charset="-120"/>
              </a:rPr>
              <a:t>Chapter 8 showed that C stores two-dimensional arrays in row-major order.</a:t>
            </a:r>
          </a:p>
          <a:p>
            <a:r>
              <a:rPr lang="en-US" altLang="zh-TW" sz="2600" dirty="0">
                <a:ea typeface="新細明體" charset="-120"/>
              </a:rPr>
              <a:t>Layout of an array with </a:t>
            </a:r>
            <a:r>
              <a:rPr lang="en-US" altLang="zh-TW" sz="2600" i="1" dirty="0">
                <a:ea typeface="新細明體" charset="-120"/>
              </a:rPr>
              <a:t>r</a:t>
            </a:r>
            <a:r>
              <a:rPr lang="en-US" altLang="zh-TW" sz="2600" dirty="0">
                <a:ea typeface="新細明體" charset="-120"/>
              </a:rPr>
              <a:t> rows: 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 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 </a:t>
            </a:r>
          </a:p>
          <a:p>
            <a:r>
              <a:rPr lang="en-US" altLang="zh-TW" sz="2600" dirty="0">
                <a:ea typeface="新細明體" charset="-120"/>
              </a:rPr>
              <a:t>If </a:t>
            </a:r>
            <a:r>
              <a:rPr lang="en-US" altLang="zh-TW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600" dirty="0">
                <a:ea typeface="新細明體" charset="-120"/>
              </a:rPr>
              <a:t> initially points to the element in row 0, column 0, we can visit every element in the array by incrementing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600" dirty="0">
                <a:ea typeface="新細明體" charset="-120"/>
              </a:rPr>
              <a:t> repeatedly.</a:t>
            </a: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697879"/>
            <a:ext cx="5375275" cy="128270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Processing the Elements of a Multidimensional Array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39200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200" dirty="0">
                <a:ea typeface="新細明體" charset="-120"/>
              </a:rPr>
              <a:t>Consider the problem of </a:t>
            </a:r>
            <a:r>
              <a:rPr lang="en-US" altLang="zh-TW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initializing all elements </a:t>
            </a:r>
            <a:r>
              <a:rPr lang="en-US" altLang="zh-TW" sz="2200" dirty="0">
                <a:ea typeface="新細明體" charset="-120"/>
              </a:rPr>
              <a:t>of the following array to zero: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8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a[NUM_ROWS][NUM_COLS];</a:t>
            </a:r>
          </a:p>
          <a:p>
            <a:pPr>
              <a:spcBef>
                <a:spcPts val="800"/>
              </a:spcBef>
            </a:pPr>
            <a:r>
              <a:rPr lang="en-US" altLang="zh-TW" sz="2200" dirty="0">
                <a:ea typeface="新細明體" charset="-120"/>
              </a:rPr>
              <a:t>The obvious technique would be to use nested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200" dirty="0">
                <a:ea typeface="新細明體" charset="-120"/>
              </a:rPr>
              <a:t> loops: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row,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col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for (row = 0; row &lt; NUM_ROWS; row++)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for (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col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col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&lt; NUM_COLS;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col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a[row][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col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 = 0;</a:t>
            </a:r>
          </a:p>
          <a:p>
            <a:pPr>
              <a:spcBef>
                <a:spcPts val="800"/>
              </a:spcBef>
            </a:pPr>
            <a:r>
              <a:rPr lang="en-US" altLang="zh-TW" sz="2200" dirty="0">
                <a:ea typeface="新細明體" charset="-120"/>
              </a:rPr>
              <a:t>If we view 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200" dirty="0">
                <a:ea typeface="新細明體" charset="-120"/>
              </a:rPr>
              <a:t> as a </a:t>
            </a:r>
            <a:r>
              <a:rPr lang="en-US" altLang="zh-TW" sz="2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one-dimensional array</a:t>
            </a:r>
            <a:r>
              <a:rPr lang="en-US" altLang="zh-TW" sz="2200" dirty="0">
                <a:ea typeface="新細明體" charset="-120"/>
              </a:rPr>
              <a:t> of integers, a single loop is sufficient: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for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&amp;a[0][0];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&lt;=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&amp;a[NUM_ROWS-1][NUM_COLS-1];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*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0;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TW" sz="18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Arithmetic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We can now access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a[0]</a:t>
            </a:r>
            <a:r>
              <a:rPr lang="en-US" altLang="zh-TW">
                <a:ea typeface="新細明體" charset="-120"/>
              </a:rPr>
              <a:t> through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; for example, we can store the value 5 in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a[0]</a:t>
            </a:r>
            <a:r>
              <a:rPr lang="en-US" altLang="zh-TW">
                <a:ea typeface="新細明體" charset="-120"/>
              </a:rPr>
              <a:t> by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*p = 5;</a:t>
            </a:r>
          </a:p>
          <a:p>
            <a:r>
              <a:rPr lang="en-US" altLang="zh-TW">
                <a:ea typeface="新細明體" charset="-120"/>
              </a:rPr>
              <a:t>An updated picture: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895600"/>
            <a:ext cx="4532312" cy="1622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Processing the Elements of a Multidimensional Array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Although treating a two-dimensional array as one-dimensional may seem like cheating, it works with most C compilers.</a:t>
            </a:r>
          </a:p>
          <a:p>
            <a:r>
              <a:rPr lang="en-US" altLang="zh-TW">
                <a:ea typeface="新細明體" charset="-120"/>
              </a:rPr>
              <a:t>Techniques like this one definitely hurt program readability, but—at least with some older compilers—produce a compensating increase in efficiency.</a:t>
            </a:r>
          </a:p>
          <a:p>
            <a:r>
              <a:rPr lang="en-US" altLang="zh-TW">
                <a:ea typeface="新細明體" charset="-120"/>
              </a:rPr>
              <a:t>With many modern compilers, though, there’s often little or no speed advantage.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Processing the Rows of a Multidimensional Array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pointer variable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can also be used for processing the elements in just one </a:t>
            </a:r>
            <a:r>
              <a:rPr lang="en-US" altLang="zh-TW" i="1" dirty="0">
                <a:ea typeface="新細明體" charset="-120"/>
              </a:rPr>
              <a:t>row</a:t>
            </a:r>
            <a:r>
              <a:rPr lang="en-US" altLang="zh-TW" dirty="0">
                <a:ea typeface="新細明體" charset="-120"/>
              </a:rPr>
              <a:t> of a two-dimensional array.</a:t>
            </a:r>
          </a:p>
          <a:p>
            <a:r>
              <a:rPr lang="en-US" altLang="zh-TW" dirty="0">
                <a:ea typeface="新細明體" charset="-120"/>
              </a:rPr>
              <a:t>To visit the elements of row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, we’d initialize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to point to element 0 in row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in the array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 = &amp;a[</a:t>
            </a:r>
            <a:r>
              <a:rPr lang="en-US" altLang="zh-TW" sz="24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][0];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or we could simply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 = a[</a:t>
            </a:r>
            <a:r>
              <a:rPr lang="en-US" altLang="zh-TW" sz="2400" dirty="0" err="1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];</a:t>
            </a:r>
          </a:p>
        </p:txBody>
      </p:sp>
      <p:pic>
        <p:nvPicPr>
          <p:cNvPr id="1026" name="Picture 2" descr="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36" y="3063872"/>
            <a:ext cx="4162425" cy="3429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209800" y="4770666"/>
            <a:ext cx="20239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/>
              <a:t> is of type: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(*)[NUM_COLS] </a:t>
            </a:r>
            <a:endParaRPr lang="zh-TW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Processing the Rows of a Multidimensional Array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700" dirty="0">
                <a:ea typeface="新細明體" charset="-120"/>
              </a:rPr>
              <a:t>For any two-dimensional array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700" dirty="0">
                <a:ea typeface="新細明體" charset="-120"/>
              </a:rPr>
              <a:t>, the expression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a[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sz="2700" dirty="0">
                <a:ea typeface="新細明體" charset="-120"/>
              </a:rPr>
              <a:t> is a pointer to the first element in row 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ea typeface="新細明體" charset="-120"/>
              </a:rPr>
              <a:t>.</a:t>
            </a:r>
          </a:p>
          <a:p>
            <a:r>
              <a:rPr lang="en-US" altLang="zh-TW" sz="2700" dirty="0">
                <a:ea typeface="新細明體" charset="-120"/>
              </a:rPr>
              <a:t>To see why this works, recall that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a[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sz="2700" dirty="0">
                <a:ea typeface="新細明體" charset="-120"/>
              </a:rPr>
              <a:t> is equivalent to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*(a</a:t>
            </a:r>
            <a:r>
              <a:rPr lang="en-US" altLang="zh-TW" sz="2700" dirty="0">
                <a:ea typeface="新細明體" charset="-120"/>
              </a:rPr>
              <a:t>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700" dirty="0">
                <a:ea typeface="新細明體" charset="-120"/>
              </a:rPr>
              <a:t> 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2700" dirty="0">
                <a:ea typeface="新細明體" charset="-120"/>
              </a:rPr>
              <a:t>.</a:t>
            </a:r>
          </a:p>
          <a:p>
            <a:r>
              <a:rPr lang="en-US" altLang="zh-TW" sz="2700" dirty="0">
                <a:ea typeface="新細明體" charset="-120"/>
              </a:rPr>
              <a:t>Thus,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&amp;a[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][0]</a:t>
            </a:r>
            <a:r>
              <a:rPr lang="en-US" altLang="zh-TW" sz="2700" dirty="0">
                <a:ea typeface="新細明體" charset="-120"/>
              </a:rPr>
              <a:t> is the same as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&amp;(*(a[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sz="2700" dirty="0">
                <a:ea typeface="新細明體" charset="-120"/>
              </a:rPr>
              <a:t>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700" dirty="0">
                <a:ea typeface="新細明體" charset="-120"/>
              </a:rPr>
              <a:t>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0))</a:t>
            </a:r>
            <a:r>
              <a:rPr lang="en-US" altLang="zh-TW" sz="2700" dirty="0">
                <a:ea typeface="新細明體" charset="-120"/>
              </a:rPr>
              <a:t>, which is equivalent to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&amp;*a[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sz="2700" dirty="0">
                <a:ea typeface="新細明體" charset="-120"/>
              </a:rPr>
              <a:t>.</a:t>
            </a:r>
          </a:p>
          <a:p>
            <a:r>
              <a:rPr lang="en-US" altLang="zh-TW" sz="2700" dirty="0">
                <a:ea typeface="新細明體" charset="-120"/>
              </a:rPr>
              <a:t>This is the same as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a[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sz="2700" dirty="0">
                <a:ea typeface="新細明體" charset="-120"/>
              </a:rPr>
              <a:t>, since the </a:t>
            </a:r>
            <a:r>
              <a:rPr lang="en-US" altLang="zh-TW" sz="2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sz="2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and </a:t>
            </a:r>
            <a:r>
              <a:rPr lang="en-US" altLang="zh-TW" sz="2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operators cancel</a:t>
            </a:r>
            <a:r>
              <a:rPr lang="en-US" altLang="zh-TW" sz="27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Processing the Rows of a Multidimensional Array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>
                <a:ea typeface="新細明體" charset="-120"/>
              </a:rPr>
              <a:t>A loop that </a:t>
            </a:r>
            <a:r>
              <a:rPr lang="en-US" altLang="zh-TW" sz="27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clears row </a:t>
            </a:r>
            <a:r>
              <a:rPr lang="en-US" altLang="zh-TW" sz="2700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ea typeface="新細明體" charset="-120"/>
              </a:rPr>
              <a:t> of the array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700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[NUM_ROWS][NUM_COLS], *</a:t>
            </a:r>
            <a:r>
              <a:rPr lang="en-US" altLang="zh-TW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for (</a:t>
            </a:r>
            <a:r>
              <a:rPr lang="en-US" altLang="zh-TW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 = a[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]; p &lt; a[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] + NUM_COLS;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  *</a:t>
            </a:r>
            <a:r>
              <a:rPr lang="en-US" altLang="zh-TW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r>
              <a:rPr lang="en-US" altLang="zh-TW" sz="2700" dirty="0">
                <a:ea typeface="新細明體" charset="-120"/>
              </a:rPr>
              <a:t>Since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a[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sz="2700" dirty="0">
                <a:ea typeface="新細明體" charset="-120"/>
              </a:rPr>
              <a:t> is a pointer to row 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ea typeface="新細明體" charset="-120"/>
              </a:rPr>
              <a:t> of the array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700" dirty="0">
                <a:ea typeface="新細明體" charset="-120"/>
              </a:rPr>
              <a:t>, we can pass 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a[</a:t>
            </a:r>
            <a:r>
              <a:rPr lang="en-US" altLang="zh-TW" sz="2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700" dirty="0"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sz="2700" dirty="0">
                <a:ea typeface="新細明體" charset="-120"/>
              </a:rPr>
              <a:t> to a function that’s expecting a one-dimensional array as its argument.</a:t>
            </a:r>
          </a:p>
          <a:p>
            <a:r>
              <a:rPr lang="en-US" altLang="zh-TW" sz="2700" dirty="0">
                <a:ea typeface="新細明體" charset="-120"/>
              </a:rPr>
              <a:t>In other words, a function that’s designed to work with one-dimensional arrays will also work with a row belonging to a two-dimensional array.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Processing the Rows of a Multidimensional Array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Consider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dirty="0">
                <a:ea typeface="新細明體" charset="-120"/>
              </a:rPr>
              <a:t>, which was originally designed to find the largest element of a one-dimensional array.</a:t>
            </a:r>
          </a:p>
          <a:p>
            <a:r>
              <a:rPr lang="en-US" altLang="zh-TW" dirty="0">
                <a:ea typeface="新細明體" charset="-120"/>
              </a:rPr>
              <a:t>We can just as easily use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dirty="0">
                <a:ea typeface="新細明體" charset="-120"/>
              </a:rPr>
              <a:t> to </a:t>
            </a:r>
            <a:r>
              <a:rPr lang="en-US" altLang="zh-TW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determine the largest element in row </a:t>
            </a:r>
            <a:r>
              <a:rPr lang="en-US" altLang="zh-TW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of the two-dimensional array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largest = </a:t>
            </a:r>
            <a:r>
              <a:rPr lang="en-US" altLang="zh-TW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(a[</a:t>
            </a:r>
            <a:r>
              <a:rPr lang="en-US" altLang="zh-TW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], NUM_COLS);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9525000" cy="60588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Processing the Columns of a Multidimensional Array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20000" cy="435133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Processing the elements in a </a:t>
            </a:r>
            <a:r>
              <a:rPr lang="en-US" altLang="zh-TW" i="1" dirty="0">
                <a:ea typeface="新細明體" charset="-120"/>
              </a:rPr>
              <a:t>column</a:t>
            </a:r>
            <a:r>
              <a:rPr lang="en-US" altLang="zh-TW" dirty="0">
                <a:ea typeface="新細明體" charset="-120"/>
              </a:rPr>
              <a:t> of a two-dimensional array isn’t as easy, because arrays are stored by row, not by column.</a:t>
            </a:r>
          </a:p>
          <a:p>
            <a:r>
              <a:rPr lang="en-US" altLang="zh-TW" dirty="0">
                <a:ea typeface="新細明體" charset="-120"/>
              </a:rPr>
              <a:t>A loop that </a:t>
            </a:r>
            <a:r>
              <a:rPr lang="en-US" altLang="zh-TW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clears column </a:t>
            </a:r>
            <a:r>
              <a:rPr lang="en-US" altLang="zh-TW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of the array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a[NUM_ROWS][NUM_COLS],</a:t>
            </a:r>
            <a:r>
              <a:rPr lang="en-US" altLang="zh-TW" sz="10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b="1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(*p)[NUM_COLS]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</a:t>
            </a:r>
            <a:r>
              <a:rPr lang="en-US" altLang="zh-TW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for (p = &amp;a[0]; p &lt; &amp;a[NUM_ROWS];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(*p)[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] = 0;</a:t>
            </a:r>
          </a:p>
        </p:txBody>
      </p:sp>
      <p:sp>
        <p:nvSpPr>
          <p:cNvPr id="2" name="矩形 1"/>
          <p:cNvSpPr/>
          <p:nvPr/>
        </p:nvSpPr>
        <p:spPr>
          <a:xfrm>
            <a:off x="7505700" y="4918503"/>
            <a:ext cx="1905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pointer to an integer array of length NUM_COLS</a:t>
            </a:r>
            <a:endParaRPr lang="zh-TW" altLang="en-US" dirty="0"/>
          </a:p>
        </p:txBody>
      </p:sp>
      <p:sp>
        <p:nvSpPr>
          <p:cNvPr id="3" name="手繪多邊形 2"/>
          <p:cNvSpPr/>
          <p:nvPr/>
        </p:nvSpPr>
        <p:spPr>
          <a:xfrm>
            <a:off x="7086600" y="3609239"/>
            <a:ext cx="1842630" cy="1315922"/>
          </a:xfrm>
          <a:custGeom>
            <a:avLst/>
            <a:gdLst>
              <a:gd name="connsiteX0" fmla="*/ 1286049 w 1842630"/>
              <a:gd name="connsiteY0" fmla="*/ 1315922 h 1315922"/>
              <a:gd name="connsiteX1" fmla="*/ 1786234 w 1842630"/>
              <a:gd name="connsiteY1" fmla="*/ 745399 h 1315922"/>
              <a:gd name="connsiteX2" fmla="*/ 113741 w 1842630"/>
              <a:gd name="connsiteY2" fmla="*/ 49830 h 1315922"/>
              <a:gd name="connsiteX3" fmla="*/ 137188 w 1842630"/>
              <a:gd name="connsiteY3" fmla="*/ 49830 h 1315922"/>
              <a:gd name="connsiteX4" fmla="*/ 35588 w 1842630"/>
              <a:gd name="connsiteY4" fmla="*/ 2938 h 131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630" h="1315922">
                <a:moveTo>
                  <a:pt x="1286049" y="1315922"/>
                </a:moveTo>
                <a:cubicBezTo>
                  <a:pt x="1633834" y="1136168"/>
                  <a:pt x="1981619" y="956414"/>
                  <a:pt x="1786234" y="745399"/>
                </a:cubicBezTo>
                <a:cubicBezTo>
                  <a:pt x="1590849" y="534384"/>
                  <a:pt x="388582" y="165758"/>
                  <a:pt x="113741" y="49830"/>
                </a:cubicBezTo>
                <a:cubicBezTo>
                  <a:pt x="-161100" y="-66098"/>
                  <a:pt x="150213" y="57645"/>
                  <a:pt x="137188" y="49830"/>
                </a:cubicBezTo>
                <a:cubicBezTo>
                  <a:pt x="124162" y="42015"/>
                  <a:pt x="79875" y="22476"/>
                  <a:pt x="35588" y="29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3276600"/>
            <a:ext cx="9144000" cy="25908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altLang="zh-TW" sz="2400" dirty="0" smtClean="0"/>
              <a:t>int a[NUM_ROWS][NUM_COLS], i= 3;</a:t>
            </a:r>
          </a:p>
          <a:p>
            <a:pPr marL="514350" indent="-514350">
              <a:buFont typeface="+mj-lt"/>
              <a:buAutoNum type="arabicParenR"/>
            </a:pPr>
            <a:r>
              <a:rPr lang="pt-BR" altLang="zh-TW" sz="2400" dirty="0" smtClean="0"/>
              <a:t>int </a:t>
            </a:r>
            <a:r>
              <a:rPr lang="pt-BR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pt-BR" altLang="zh-TW" sz="2400" dirty="0" smtClean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pt-BR" altLang="zh-TW" sz="2400" dirty="0" smtClean="0"/>
              <a:t>for (</a:t>
            </a:r>
            <a:r>
              <a:rPr lang="pt-BR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pt-BR" altLang="zh-TW" sz="2400" dirty="0" smtClean="0"/>
              <a:t> = &amp;(a[0][0]); </a:t>
            </a:r>
            <a:r>
              <a:rPr lang="pt-BR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pt-BR" altLang="zh-TW" sz="2400" dirty="0" smtClean="0"/>
              <a:t> &lt; &amp;(a[NUM_ROWS][NUM_COLS]); </a:t>
            </a:r>
            <a:br>
              <a:rPr lang="pt-BR" altLang="zh-TW" sz="2400" dirty="0" smtClean="0"/>
            </a:br>
            <a:r>
              <a:rPr lang="pt-BR" altLang="zh-TW" sz="2400" dirty="0" smtClean="0"/>
              <a:t>							</a:t>
            </a:r>
            <a:r>
              <a:rPr lang="pt-BR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pt-BR" altLang="zh-TW" sz="2400" dirty="0" smtClean="0"/>
              <a:t> += NUM_COLS)</a:t>
            </a:r>
          </a:p>
          <a:p>
            <a:pPr marL="514350" indent="-514350">
              <a:buFont typeface="+mj-lt"/>
              <a:buAutoNum type="arabicParenR"/>
            </a:pPr>
            <a:r>
              <a:rPr lang="pt-BR" altLang="zh-TW" sz="2400" dirty="0" smtClean="0"/>
              <a:t>	*(</a:t>
            </a:r>
            <a:r>
              <a:rPr lang="pt-BR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pt-BR" altLang="zh-TW" sz="2400" dirty="0" smtClean="0"/>
              <a:t> + i) = i;</a:t>
            </a:r>
            <a:endParaRPr lang="pt-BR" altLang="zh-TW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600200" y="471056"/>
            <a:ext cx="8991600" cy="21080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80000"/>
              </a:lnSpc>
              <a:spcBef>
                <a:spcPts val="1200"/>
              </a:spcBef>
              <a:buClrTx/>
              <a:buFont typeface="+mj-lt"/>
              <a:buAutoNum type="arabicParenR"/>
            </a:pPr>
            <a:r>
              <a:rPr lang="en-US" altLang="zh-TW" sz="2400" dirty="0" err="1" smtClean="0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a[NUM_ROWS][NUM_COLS], 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(*p)[NUM_COLS]</a:t>
            </a:r>
            <a:r>
              <a:rPr lang="en-US" altLang="zh-TW" sz="2400" dirty="0" smtClean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dirty="0" err="1" smtClean="0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=3;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ClrTx/>
              <a:buFont typeface="+mj-lt"/>
              <a:buAutoNum type="arabicParenR"/>
            </a:pPr>
            <a:endParaRPr lang="en-US" altLang="zh-TW" sz="2400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ClrTx/>
              <a:buFont typeface="+mj-lt"/>
              <a:buAutoNum type="arabicParenR"/>
            </a:pP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= &amp;a[0]; 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&lt; &amp;a[NUM_ROWS]; 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ClrTx/>
              <a:buFont typeface="+mj-lt"/>
              <a:buAutoNum type="arabicParenR"/>
            </a:pP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	  (*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)[</a:t>
            </a:r>
            <a:r>
              <a:rPr lang="en-US" altLang="zh-TW" sz="2400" dirty="0" err="1" smtClean="0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] = 0;</a:t>
            </a: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15000" y="2743200"/>
            <a:ext cx="47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025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ea typeface="新細明體" charset="-120"/>
              </a:rPr>
              <a:t>Using the Name of a Multidimensional Array as a Pointer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新細明體" charset="-120"/>
              </a:rPr>
              <a:t>The name of </a:t>
            </a:r>
            <a:r>
              <a:rPr lang="en-US" altLang="zh-TW" sz="2400" i="1" dirty="0">
                <a:ea typeface="新細明體" charset="-120"/>
              </a:rPr>
              <a:t>any</a:t>
            </a:r>
            <a:r>
              <a:rPr lang="en-US" altLang="zh-TW" sz="2400" dirty="0">
                <a:ea typeface="新細明體" charset="-120"/>
              </a:rPr>
              <a:t> array can be used as a pointer, regardless of how many dimensions it has, but some care is required.</a:t>
            </a:r>
          </a:p>
          <a:p>
            <a:r>
              <a:rPr lang="en-US" altLang="zh-TW" sz="2400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a[NUM_ROWS][NUM_COLS];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dirty="0">
                <a:ea typeface="新細明體" charset="-120"/>
              </a:rPr>
              <a:t> is </a:t>
            </a:r>
            <a:r>
              <a:rPr lang="en-US" altLang="zh-TW" sz="2400" i="1" dirty="0">
                <a:ea typeface="新細明體" charset="-120"/>
              </a:rPr>
              <a:t>not</a:t>
            </a:r>
            <a:r>
              <a:rPr lang="en-US" altLang="zh-TW" sz="2400" dirty="0">
                <a:ea typeface="新細明體" charset="-120"/>
              </a:rPr>
              <a:t> a pointer to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a[0][0]</a:t>
            </a:r>
            <a:r>
              <a:rPr lang="en-US" altLang="zh-TW" sz="2400" dirty="0">
                <a:ea typeface="新細明體" charset="-120"/>
              </a:rPr>
              <a:t>; instead, it’s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 pointer to a[0]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 regards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as a one-dimensional array whose elements are one-dimensional arrays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When used as a pointer,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dirty="0">
                <a:ea typeface="新細明體" charset="-120"/>
              </a:rPr>
              <a:t> has type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(*)[NUM_COLS]</a:t>
            </a:r>
            <a:r>
              <a:rPr lang="en-US" altLang="zh-TW" sz="24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</a:t>
            </a:r>
            <a:r>
              <a:rPr lang="en-US" altLang="zh-TW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pointer to an integer array of length </a:t>
            </a:r>
            <a:r>
              <a:rPr lang="en-US" altLang="zh-TW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NUM_COLS</a:t>
            </a:r>
            <a:r>
              <a:rPr lang="en-US" altLang="zh-TW" sz="2400" dirty="0">
                <a:ea typeface="新細明體" charset="-120"/>
              </a:rPr>
              <a:t>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ea typeface="新細明體" charset="-120"/>
              </a:rPr>
              <a:t>Using the Name of a Multidimensional Array as a Pointer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Knowing that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points 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a[0]</a:t>
            </a:r>
            <a:r>
              <a:rPr lang="en-US" altLang="zh-TW" dirty="0">
                <a:ea typeface="新細明體" charset="-120"/>
              </a:rPr>
              <a:t> is useful for simplifying loops that process the elements of a two-dimensional array.</a:t>
            </a:r>
          </a:p>
          <a:p>
            <a:r>
              <a:rPr lang="en-US" altLang="zh-TW" dirty="0">
                <a:ea typeface="新細明體" charset="-120"/>
              </a:rPr>
              <a:t>Instead of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for (p = &amp;a[0]; p &lt; &amp;a[NUM_ROWS];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(*p)[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] = 0;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to clear column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of the array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for (p = a; p &lt; a + NUM_ROWS;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(*p)[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 = 0; 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ea typeface="新細明體" charset="-120"/>
              </a:rPr>
              <a:t>Using the Name of a Multidimensional Array as a Pointer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>
                <a:ea typeface="新細明體" charset="-120"/>
              </a:rPr>
              <a:t>We can “trick” a function into thinking that a multidimensional array is really one-dimensional.</a:t>
            </a:r>
          </a:p>
          <a:p>
            <a:r>
              <a:rPr lang="en-US" altLang="zh-TW" sz="2300" dirty="0">
                <a:ea typeface="新細明體" charset="-120"/>
              </a:rPr>
              <a:t>A first attempt at using </a:t>
            </a:r>
            <a:r>
              <a:rPr lang="en-US" altLang="zh-TW" sz="2300" dirty="0" err="1">
                <a:ea typeface="新細明體" charset="-120"/>
              </a:rPr>
              <a:t>using</a:t>
            </a:r>
            <a:r>
              <a:rPr lang="en-US" altLang="zh-TW" sz="2300" dirty="0">
                <a:ea typeface="新細明體" charset="-120"/>
              </a:rPr>
              <a:t> 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2300" dirty="0">
                <a:ea typeface="新細明體" charset="-120"/>
              </a:rPr>
              <a:t> to find the largest element in 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300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	largest =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3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, NUM_ROWS * NUM_COLS); /* WRONG */</a:t>
            </a:r>
          </a:p>
          <a:p>
            <a:pPr>
              <a:buFontTx/>
              <a:buNone/>
            </a:pPr>
            <a:r>
              <a:rPr lang="en-US" altLang="zh-TW" sz="2300" dirty="0">
                <a:ea typeface="新細明體" charset="-120"/>
              </a:rPr>
              <a:t>	This an error, because the type of </a:t>
            </a:r>
            <a:r>
              <a:rPr lang="en-US" altLang="zh-TW" sz="23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300" dirty="0">
                <a:ea typeface="新細明體" charset="-120"/>
              </a:rPr>
              <a:t> is </a:t>
            </a:r>
            <a:r>
              <a:rPr lang="en-US" altLang="zh-TW" sz="2300" b="1" dirty="0" err="1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3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(*)[NUM_COLS] </a:t>
            </a:r>
            <a:r>
              <a:rPr lang="en-US" altLang="zh-TW" sz="2300" dirty="0">
                <a:ea typeface="新細明體" charset="-120"/>
              </a:rPr>
              <a:t>but 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findLargest</a:t>
            </a:r>
            <a:r>
              <a:rPr lang="en-US" altLang="zh-TW" sz="2300" dirty="0">
                <a:ea typeface="新細明體" charset="-120"/>
              </a:rPr>
              <a:t> is expecting an argument of type </a:t>
            </a:r>
            <a:r>
              <a:rPr lang="en-US" altLang="zh-TW" sz="2300" b="1" dirty="0" err="1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3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</a:t>
            </a:r>
            <a:r>
              <a:rPr lang="en-US" altLang="zh-TW" sz="2300" dirty="0">
                <a:ea typeface="新細明體" charset="-120"/>
              </a:rPr>
              <a:t>.</a:t>
            </a:r>
          </a:p>
          <a:p>
            <a:r>
              <a:rPr lang="en-US" altLang="zh-TW" sz="2300" dirty="0">
                <a:ea typeface="新細明體" charset="-120"/>
              </a:rPr>
              <a:t>The correct call: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	largest =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find_largest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3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a[0]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, NUM_ROWS * NUM_COLS);</a:t>
            </a:r>
          </a:p>
          <a:p>
            <a:pPr>
              <a:buFontTx/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3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a[0] </a:t>
            </a:r>
            <a:r>
              <a:rPr lang="en-US" altLang="zh-TW" sz="2300" dirty="0">
                <a:ea typeface="新細明體" charset="-120"/>
              </a:rPr>
              <a:t>points to element 0 in row 0, and it has type </a:t>
            </a:r>
            <a:r>
              <a:rPr lang="en-US" altLang="zh-TW" sz="2300" b="1" dirty="0" err="1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3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</a:t>
            </a:r>
            <a:r>
              <a:rPr lang="en-US" altLang="zh-TW" sz="2300" dirty="0">
                <a:ea typeface="新細明體" charset="-120"/>
              </a:rPr>
              <a:t> (after conversion by the compiler).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 points to an element of an array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, the other elements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can be accessed by performing </a:t>
            </a:r>
            <a:r>
              <a:rPr lang="en-US" b="1" i="1" dirty="0"/>
              <a:t>pointer arithmetic</a:t>
            </a:r>
            <a:r>
              <a:rPr lang="en-US" dirty="0"/>
              <a:t> (or </a:t>
            </a:r>
            <a:r>
              <a:rPr lang="en-US" b="1" i="1" dirty="0"/>
              <a:t>address arithmetic</a:t>
            </a:r>
            <a:r>
              <a:rPr lang="en-US" dirty="0"/>
              <a:t>)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C supports three (and only three) forms of pointer arithmetic: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Adding an integer to a pointer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Subtracting an integer from a pointer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Subtracting one pointer from another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05000"/>
            <a:ext cx="8534400" cy="4419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&lt;stdio.h&gt;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int main(){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int a[2][2] = {1, 2, 3, 4};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printf("a:%p, &amp;a:%p, *a:%p \n", </a:t>
            </a:r>
            <a:r>
              <a:rPr lang="en-US" altLang="zh-TW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/>
              <a:t>, </a:t>
            </a:r>
            <a:r>
              <a:rPr lang="en-US" altLang="zh-TW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&amp;a</a:t>
            </a:r>
            <a:r>
              <a:rPr lang="en-US" altLang="zh-TW" dirty="0"/>
              <a:t>,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*a</a:t>
            </a:r>
            <a:r>
              <a:rPr lang="en-US" altLang="zh-TW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printf("a[0]:%p, &amp;a[0]:%p \n",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a[0]</a:t>
            </a:r>
            <a:r>
              <a:rPr lang="en-US" altLang="zh-TW" dirty="0"/>
              <a:t>,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&amp;a[0]</a:t>
            </a:r>
            <a:r>
              <a:rPr lang="en-US" altLang="zh-TW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printf("&amp;a[0][0]:%p \n",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&amp;a[0][0]</a:t>
            </a:r>
            <a:r>
              <a:rPr lang="en-US" altLang="zh-TW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return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5334000"/>
            <a:ext cx="586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a:0028FEAC, &amp;a:0028FEAC, *a:0028FEAC</a:t>
            </a:r>
          </a:p>
          <a:p>
            <a:r>
              <a:rPr lang="en-US" altLang="zh-TW" dirty="0"/>
              <a:t>a[0]:0028FEAC, &amp;a[0]:0028FEAC</a:t>
            </a:r>
          </a:p>
          <a:p>
            <a:r>
              <a:rPr lang="en-US" altLang="zh-TW" dirty="0"/>
              <a:t>&amp;a[0][0]:0028FEAC</a:t>
            </a:r>
          </a:p>
        </p:txBody>
      </p:sp>
    </p:spTree>
    <p:extLst>
      <p:ext uri="{BB962C8B-B14F-4D97-AF65-F5344CB8AC3E}">
        <p14:creationId xmlns:p14="http://schemas.microsoft.com/office/powerpoint/2010/main" val="904893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0"/>
            <a:ext cx="8610600" cy="6324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&lt;stdio.h&gt;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void main(void)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int a[5] = {0};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printf("a----------&gt;%p\n", a);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printf("&amp;a---------&gt;%p\n", &amp;a);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printf("&amp;a[0]------&gt;%p\n", &amp;a[0]);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printf("\nafter changed\n\n");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printf("a+1--------&gt;%p\n", a + 1);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printf("&amp;a+1-------&gt;%p\n", &amp;a + 1);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printf("&amp;a[0]+1----&gt;%p\n", &amp;a[0]+1);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533401"/>
            <a:ext cx="4267200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Assume the address of a is</a:t>
            </a:r>
          </a:p>
          <a:p>
            <a:r>
              <a:rPr lang="en-US" altLang="zh-TW" sz="2800" dirty="0"/>
              <a:t>0x004DF870</a:t>
            </a:r>
          </a:p>
        </p:txBody>
      </p:sp>
    </p:spTree>
    <p:extLst>
      <p:ext uri="{BB962C8B-B14F-4D97-AF65-F5344CB8AC3E}">
        <p14:creationId xmlns:p14="http://schemas.microsoft.com/office/powerpoint/2010/main" val="85066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a----------&gt;004DF870</a:t>
            </a:r>
          </a:p>
          <a:p>
            <a:r>
              <a:rPr lang="en-US" altLang="zh-TW" dirty="0"/>
              <a:t>&amp;a---------&gt;004DF870</a:t>
            </a:r>
          </a:p>
          <a:p>
            <a:r>
              <a:rPr lang="en-US" altLang="zh-TW" dirty="0"/>
              <a:t>&amp;a[0]------&gt;004DF870</a:t>
            </a:r>
          </a:p>
          <a:p>
            <a:endParaRPr lang="en-US" altLang="zh-TW" dirty="0"/>
          </a:p>
          <a:p>
            <a:r>
              <a:rPr lang="en-US" altLang="zh-TW" dirty="0"/>
              <a:t>after changed</a:t>
            </a:r>
          </a:p>
          <a:p>
            <a:endParaRPr lang="en-US" altLang="zh-TW" dirty="0"/>
          </a:p>
          <a:p>
            <a:r>
              <a:rPr lang="en-US" altLang="zh-TW" dirty="0"/>
              <a:t>a+1--------&gt;004DF874    //+4</a:t>
            </a:r>
            <a:r>
              <a:rPr lang="zh-TW" altLang="en-US" dirty="0"/>
              <a:t>，</a:t>
            </a:r>
            <a:r>
              <a:rPr lang="en-US" altLang="zh-TW" dirty="0"/>
              <a:t>size of int</a:t>
            </a:r>
            <a:endParaRPr lang="zh-TW" altLang="en-US" dirty="0"/>
          </a:p>
          <a:p>
            <a:r>
              <a:rPr lang="en-US" altLang="zh-TW" dirty="0"/>
              <a:t>&amp;a+1-------&gt;004DF884  //+20</a:t>
            </a:r>
            <a:r>
              <a:rPr lang="zh-TW" altLang="en-US" dirty="0"/>
              <a:t>，</a:t>
            </a:r>
            <a:r>
              <a:rPr lang="en-US" altLang="zh-TW" dirty="0"/>
              <a:t>5*sizeof(int)</a:t>
            </a:r>
            <a:endParaRPr lang="zh-TW" altLang="en-US" dirty="0"/>
          </a:p>
          <a:p>
            <a:r>
              <a:rPr lang="en-US" altLang="zh-TW" dirty="0"/>
              <a:t>&amp;a[0]+1----&gt;004DF874  //+4</a:t>
            </a:r>
            <a:r>
              <a:rPr lang="zh-TW" altLang="en-US" dirty="0"/>
              <a:t>，</a:t>
            </a:r>
            <a:r>
              <a:rPr lang="en-US" altLang="zh-TW" dirty="0"/>
              <a:t>equivalent to a+1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91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Adding an Integer to a Pointer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Adding an integer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>
                <a:ea typeface="新細明體" charset="-120"/>
              </a:rPr>
              <a:t> to a pointer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 yields a pointer to the element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>
                <a:ea typeface="新細明體" charset="-120"/>
              </a:rPr>
              <a:t> places after the one that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 points to.</a:t>
            </a:r>
          </a:p>
          <a:p>
            <a:r>
              <a:rPr lang="en-US" altLang="zh-TW">
                <a:ea typeface="新細明體" charset="-120"/>
              </a:rPr>
              <a:t>More precisely, if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 points to the array element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a[i]</a:t>
            </a:r>
            <a:r>
              <a:rPr lang="en-US" altLang="zh-TW">
                <a:ea typeface="新細明體" charset="-120"/>
              </a:rPr>
              <a:t>, then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>
                <a:ea typeface="新細明體" charset="-120"/>
              </a:rPr>
              <a:t> points to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a[i+j]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Assume that the following declarations are in effect: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int a[10], *p, *q, i;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Adding an Integer to a Pointer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 of pointer addition: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 = &amp;a[2];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q = p + 3;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 += 6;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600200"/>
            <a:ext cx="348615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Subtracting an Integer from a Pointer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>
                <a:ea typeface="新細明體" charset="-120"/>
              </a:rPr>
              <a:t>If </a:t>
            </a:r>
            <a:r>
              <a:rPr lang="en-US" altLang="zh-TW" sz="270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700">
                <a:ea typeface="新細明體" charset="-120"/>
              </a:rPr>
              <a:t> points to </a:t>
            </a:r>
            <a:r>
              <a:rPr lang="en-US" altLang="zh-TW" sz="2700">
                <a:latin typeface="Courier New" pitchFamily="49" charset="0"/>
                <a:ea typeface="新細明體" charset="-120"/>
                <a:cs typeface="Courier New" pitchFamily="49" charset="0"/>
              </a:rPr>
              <a:t>a[i]</a:t>
            </a:r>
            <a:r>
              <a:rPr lang="en-US" altLang="zh-TW" sz="2700">
                <a:ea typeface="新細明體" charset="-120"/>
              </a:rPr>
              <a:t>, then </a:t>
            </a:r>
            <a:r>
              <a:rPr lang="en-US" altLang="zh-TW" sz="270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700">
                <a:ea typeface="新細明體" charset="-120"/>
              </a:rPr>
              <a:t> </a:t>
            </a:r>
            <a:r>
              <a:rPr lang="en-US" altLang="zh-TW" sz="270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700">
                <a:ea typeface="新細明體" charset="-120"/>
              </a:rPr>
              <a:t> </a:t>
            </a:r>
            <a:r>
              <a:rPr lang="en-US" altLang="zh-TW" sz="270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sz="2700">
                <a:ea typeface="新細明體" charset="-120"/>
              </a:rPr>
              <a:t> points to </a:t>
            </a:r>
            <a:r>
              <a:rPr lang="en-US" altLang="zh-TW" sz="2700">
                <a:latin typeface="Courier New" pitchFamily="49" charset="0"/>
                <a:ea typeface="新細明體" charset="-120"/>
                <a:cs typeface="Courier New" pitchFamily="49" charset="0"/>
              </a:rPr>
              <a:t>a[i-j]</a:t>
            </a:r>
            <a:r>
              <a:rPr lang="en-US" altLang="zh-TW" sz="2700">
                <a:ea typeface="新細明體" charset="-120"/>
              </a:rPr>
              <a:t>.</a:t>
            </a:r>
          </a:p>
          <a:p>
            <a:r>
              <a:rPr lang="en-US" altLang="zh-TW" sz="270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p = &amp;a[8];</a:t>
            </a:r>
          </a:p>
          <a:p>
            <a:pPr>
              <a:buFontTx/>
              <a:buNone/>
            </a:pPr>
            <a:endParaRPr lang="en-US" altLang="zh-TW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q = p - 3;</a:t>
            </a:r>
          </a:p>
          <a:p>
            <a:pPr>
              <a:buFontTx/>
              <a:buNone/>
            </a:pPr>
            <a:endParaRPr lang="en-US" altLang="zh-TW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p -= 6;</a:t>
            </a:r>
            <a:endParaRPr lang="en-US" altLang="zh-TW" sz="240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	 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286000"/>
            <a:ext cx="3414713" cy="41100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Subtracting One Pointer from Another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>
                <a:ea typeface="新細明體" charset="-120"/>
              </a:rPr>
              <a:t>When one pointer is subtracted from another, the result is the distance (measured in array elements) between the pointers.</a:t>
            </a:r>
          </a:p>
          <a:p>
            <a:r>
              <a:rPr lang="en-US" altLang="zh-TW" sz="2500">
                <a:ea typeface="新細明體" charset="-120"/>
              </a:rPr>
              <a:t>If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500">
                <a:ea typeface="新細明體" charset="-120"/>
              </a:rPr>
              <a:t> points to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a[i]</a:t>
            </a:r>
            <a:r>
              <a:rPr lang="en-US" altLang="zh-TW" sz="2500">
                <a:ea typeface="新細明體" charset="-120"/>
              </a:rPr>
              <a:t> and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q</a:t>
            </a:r>
            <a:r>
              <a:rPr lang="en-US" altLang="zh-TW" sz="2500">
                <a:ea typeface="新細明體" charset="-120"/>
              </a:rPr>
              <a:t> points to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a[j]</a:t>
            </a:r>
            <a:r>
              <a:rPr lang="en-US" altLang="zh-TW" sz="2500">
                <a:ea typeface="新細明體" charset="-120"/>
              </a:rPr>
              <a:t>, then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500">
                <a:ea typeface="新細明體" charset="-120"/>
              </a:rPr>
              <a:t>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500">
                <a:ea typeface="新細明體" charset="-120"/>
              </a:rPr>
              <a:t>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q</a:t>
            </a:r>
            <a:r>
              <a:rPr lang="en-US" altLang="zh-TW" sz="2500">
                <a:ea typeface="新細明體" charset="-120"/>
              </a:rPr>
              <a:t> is equal to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500">
                <a:ea typeface="新細明體" charset="-120"/>
              </a:rPr>
              <a:t>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2500">
                <a:ea typeface="新細明體" charset="-120"/>
              </a:rPr>
              <a:t> </a:t>
            </a:r>
            <a:r>
              <a:rPr lang="en-US" altLang="zh-TW" sz="250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sz="2500">
                <a:ea typeface="新細明體" charset="-120"/>
              </a:rPr>
              <a:t>.</a:t>
            </a:r>
          </a:p>
          <a:p>
            <a:r>
              <a:rPr lang="en-US" altLang="zh-TW" sz="250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	p = &amp;a[5];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	q = &amp;a[1];</a:t>
            </a:r>
          </a:p>
          <a:p>
            <a:pPr>
              <a:buFontTx/>
              <a:buNone/>
            </a:pPr>
            <a:endParaRPr lang="en-US" altLang="zh-TW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	i = p - q;   /* i is 4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	i = q - p;   /* i is -4 */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971800"/>
            <a:ext cx="4114800" cy="1428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T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ST" id="{E788F5F0-0CC0-423E-ACF6-8F36877D82F9}" vid="{EE128CC2-2CF0-4E77-B1CC-9BFAE2F642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NTUST</Template>
  <TotalTime>5175</TotalTime>
  <Words>2058</Words>
  <Application>Microsoft Office PowerPoint</Application>
  <PresentationFormat>寬螢幕</PresentationFormat>
  <Paragraphs>425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Times New Roman</vt:lpstr>
      <vt:lpstr>NTUST</vt:lpstr>
      <vt:lpstr>Chapter 12</vt:lpstr>
      <vt:lpstr>Introduction</vt:lpstr>
      <vt:lpstr>Pointer Arithmetic</vt:lpstr>
      <vt:lpstr>Pointer Arithmetic</vt:lpstr>
      <vt:lpstr>Pointer Arithmetic</vt:lpstr>
      <vt:lpstr>Adding an Integer to a Pointer</vt:lpstr>
      <vt:lpstr>Adding an Integer to a Pointer</vt:lpstr>
      <vt:lpstr>Subtracting an Integer from a Pointer</vt:lpstr>
      <vt:lpstr>Subtracting One Pointer from Another</vt:lpstr>
      <vt:lpstr>Subtracting One Pointer from Another</vt:lpstr>
      <vt:lpstr>Comparing Pointers</vt:lpstr>
      <vt:lpstr>Pointers to Compound Literals (C99)</vt:lpstr>
      <vt:lpstr>Using Pointers for Array Processing</vt:lpstr>
      <vt:lpstr>Using Pointers for Array Processing</vt:lpstr>
      <vt:lpstr>Using Pointers for Array Processing</vt:lpstr>
      <vt:lpstr>Combining the * and ++ Operators</vt:lpstr>
      <vt:lpstr>Combining the * and ++ Operators</vt:lpstr>
      <vt:lpstr>Combining the * and ++ Operators</vt:lpstr>
      <vt:lpstr>Combining the * and ++ Operators</vt:lpstr>
      <vt:lpstr>Combining the * and ++ Operators</vt:lpstr>
      <vt:lpstr>Using an Array Name as a Pointer</vt:lpstr>
      <vt:lpstr>Using an Array Name as a Pointer</vt:lpstr>
      <vt:lpstr>Using an Array Name as a Pointer</vt:lpstr>
      <vt:lpstr>Using an Array Name as a Pointer</vt:lpstr>
      <vt:lpstr>Program: Reversing a Series of Numbers (Revisited)</vt:lpstr>
      <vt:lpstr>PowerPoint 簡報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Using a Pointer as an Array Name</vt:lpstr>
      <vt:lpstr>Pointers and Multidimensional Arrays</vt:lpstr>
      <vt:lpstr>Processing the Elements of a Multidimensional Array</vt:lpstr>
      <vt:lpstr>Processing the Elements of a Multidimensional Array</vt:lpstr>
      <vt:lpstr>Processing the Elements of a Multidimensional Array</vt:lpstr>
      <vt:lpstr>Processing the Rows of a Multidimensional Array</vt:lpstr>
      <vt:lpstr>Processing the Rows of a Multidimensional Array</vt:lpstr>
      <vt:lpstr>Processing the Rows of a Multidimensional Array</vt:lpstr>
      <vt:lpstr>Processing the Rows of a Multidimensional Array</vt:lpstr>
      <vt:lpstr>Processing the Columns of a Multidimensional Array</vt:lpstr>
      <vt:lpstr>PowerPoint 簡報</vt:lpstr>
      <vt:lpstr>Using the Name of a Multidimensional Array as a Pointer</vt:lpstr>
      <vt:lpstr>Using the Name of a Multidimensional Array as a Pointer</vt:lpstr>
      <vt:lpstr>Using the Name of a Multidimensional Array as a Pointer</vt:lpstr>
      <vt:lpstr>PowerPoint 簡報</vt:lpstr>
      <vt:lpstr>PowerPoint 簡報</vt:lpstr>
      <vt:lpstr>PowerPoint 簡報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Chih-Yuan Yao</cp:lastModifiedBy>
  <cp:revision>854</cp:revision>
  <cp:lastPrinted>1999-11-08T20:52:53Z</cp:lastPrinted>
  <dcterms:created xsi:type="dcterms:W3CDTF">1999-08-24T18:39:05Z</dcterms:created>
  <dcterms:modified xsi:type="dcterms:W3CDTF">2020-12-02T17:57:17Z</dcterms:modified>
</cp:coreProperties>
</file>