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26" r:id="rId1"/>
  </p:sldMasterIdLst>
  <p:notesMasterIdLst>
    <p:notesMasterId r:id="rId104"/>
  </p:notesMasterIdLst>
  <p:sldIdLst>
    <p:sldId id="282" r:id="rId2"/>
    <p:sldId id="348" r:id="rId3"/>
    <p:sldId id="349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456" r:id="rId14"/>
    <p:sldId id="361" r:id="rId15"/>
    <p:sldId id="448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384" r:id="rId39"/>
    <p:sldId id="385" r:id="rId40"/>
    <p:sldId id="386" r:id="rId41"/>
    <p:sldId id="387" r:id="rId42"/>
    <p:sldId id="388" r:id="rId43"/>
    <p:sldId id="389" r:id="rId44"/>
    <p:sldId id="390" r:id="rId45"/>
    <p:sldId id="391" r:id="rId46"/>
    <p:sldId id="392" r:id="rId47"/>
    <p:sldId id="393" r:id="rId48"/>
    <p:sldId id="394" r:id="rId49"/>
    <p:sldId id="460" r:id="rId50"/>
    <p:sldId id="395" r:id="rId51"/>
    <p:sldId id="396" r:id="rId52"/>
    <p:sldId id="397" r:id="rId53"/>
    <p:sldId id="398" r:id="rId54"/>
    <p:sldId id="399" r:id="rId55"/>
    <p:sldId id="400" r:id="rId56"/>
    <p:sldId id="401" r:id="rId57"/>
    <p:sldId id="455" r:id="rId58"/>
    <p:sldId id="402" r:id="rId59"/>
    <p:sldId id="404" r:id="rId60"/>
    <p:sldId id="403" r:id="rId61"/>
    <p:sldId id="457" r:id="rId62"/>
    <p:sldId id="405" r:id="rId63"/>
    <p:sldId id="459" r:id="rId64"/>
    <p:sldId id="406" r:id="rId65"/>
    <p:sldId id="407" r:id="rId66"/>
    <p:sldId id="408" r:id="rId67"/>
    <p:sldId id="451" r:id="rId68"/>
    <p:sldId id="411" r:id="rId69"/>
    <p:sldId id="412" r:id="rId70"/>
    <p:sldId id="413" r:id="rId71"/>
    <p:sldId id="414" r:id="rId72"/>
    <p:sldId id="415" r:id="rId73"/>
    <p:sldId id="416" r:id="rId74"/>
    <p:sldId id="417" r:id="rId75"/>
    <p:sldId id="418" r:id="rId76"/>
    <p:sldId id="449" r:id="rId77"/>
    <p:sldId id="419" r:id="rId78"/>
    <p:sldId id="420" r:id="rId79"/>
    <p:sldId id="421" r:id="rId80"/>
    <p:sldId id="454" r:id="rId81"/>
    <p:sldId id="422" r:id="rId82"/>
    <p:sldId id="423" r:id="rId83"/>
    <p:sldId id="458" r:id="rId84"/>
    <p:sldId id="424" r:id="rId85"/>
    <p:sldId id="425" r:id="rId86"/>
    <p:sldId id="426" r:id="rId87"/>
    <p:sldId id="427" r:id="rId88"/>
    <p:sldId id="428" r:id="rId89"/>
    <p:sldId id="429" r:id="rId90"/>
    <p:sldId id="430" r:id="rId91"/>
    <p:sldId id="453" r:id="rId92"/>
    <p:sldId id="431" r:id="rId93"/>
    <p:sldId id="432" r:id="rId94"/>
    <p:sldId id="433" r:id="rId95"/>
    <p:sldId id="434" r:id="rId96"/>
    <p:sldId id="435" r:id="rId97"/>
    <p:sldId id="450" r:id="rId98"/>
    <p:sldId id="461" r:id="rId99"/>
    <p:sldId id="462" r:id="rId100"/>
    <p:sldId id="463" r:id="rId101"/>
    <p:sldId id="464" r:id="rId102"/>
    <p:sldId id="465" r:id="rId103"/>
  </p:sldIdLst>
  <p:sldSz cx="12192000" cy="6858000"/>
  <p:notesSz cx="6996113" cy="92837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2F25"/>
    <a:srgbClr val="FFAB06"/>
    <a:srgbClr val="FF7706"/>
    <a:srgbClr val="C6A02E"/>
    <a:srgbClr val="6DB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52" y="3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zh-TW" altLang="zh-TW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zh-TW" altLang="zh-TW"/>
          </a:p>
        </p:txBody>
      </p:sp>
      <p:sp>
        <p:nvSpPr>
          <p:cNvPr id="1157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6913"/>
            <a:ext cx="618331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zh-TW" altLang="zh-TW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C25893DF-1D7C-4B1D-917D-AB4C109540C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1125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491162" y="1122363"/>
            <a:ext cx="660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491162" y="3602038"/>
            <a:ext cx="663892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2170-4A5B-4807-948E-0EA87110C06E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20176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2170-4A5B-4807-948E-0EA87110C06E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8920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2170-4A5B-4807-948E-0EA87110C06E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626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2170-4A5B-4807-948E-0EA87110C06E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7070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2170-4A5B-4807-948E-0EA87110C06E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014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2170-4A5B-4807-948E-0EA87110C06E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17621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2170-4A5B-4807-948E-0EA87110C06E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19679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2170-4A5B-4807-948E-0EA87110C06E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8844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2170-4A5B-4807-948E-0EA87110C06E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5240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2170-4A5B-4807-948E-0EA87110C06E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03435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58824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7411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6424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55836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684955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802785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223919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33630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A2170-4A5B-4807-948E-0EA87110C06E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05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  <p:sldLayoutId id="2147484038" r:id="rId12"/>
    <p:sldLayoutId id="2147484039" r:id="rId13"/>
    <p:sldLayoutId id="2147484040" r:id="rId14"/>
    <p:sldLayoutId id="2147484041" r:id="rId15"/>
    <p:sldLayoutId id="2147484042" r:id="rId16"/>
    <p:sldLayoutId id="2147484043" r:id="rId17"/>
    <p:sldLayoutId id="2147484044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05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Chapter 13</a:t>
            </a:r>
          </a:p>
        </p:txBody>
      </p:sp>
      <p:sp>
        <p:nvSpPr>
          <p:cNvPr id="13317" name="Rectangle 205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3600" b="1">
                <a:latin typeface="Arial" charset="0"/>
                <a:ea typeface="新細明體" charset="-120"/>
              </a:rPr>
              <a:t>Strings</a:t>
            </a:r>
            <a:endParaRPr lang="en-US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71057" y="4691413"/>
            <a:ext cx="82296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Operations on String Literals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77400" cy="4351338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String literals can be 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subscripted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char </a:t>
            </a:r>
            <a:r>
              <a:rPr lang="en-US" altLang="zh-TW" sz="24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ch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TW" sz="24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ch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= 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"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abc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"[1]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The new value of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ch</a:t>
            </a:r>
            <a:r>
              <a:rPr lang="en-US" altLang="zh-TW" dirty="0">
                <a:ea typeface="新細明體" charset="-120"/>
              </a:rPr>
              <a:t> will be the letter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b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A function that converts a number between 0 and 15 into the equivalent hex digit: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char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digitToHexChar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digit)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return "0123456789ABCDEF"[digit];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-88599"/>
            <a:ext cx="6267450" cy="67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5245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270933"/>
            <a:ext cx="8307917" cy="3386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538695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1" y="64130"/>
            <a:ext cx="7605712" cy="57365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1789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Operations on String Literals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Attempting to modify a string literal causes undefined behavior: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char *p = "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abc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";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*p = 'd';   /*** </a:t>
            </a: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WRONG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***/</a:t>
            </a:r>
          </a:p>
          <a:p>
            <a:r>
              <a:rPr lang="en-US" altLang="zh-TW" dirty="0">
                <a:ea typeface="新細明體" charset="-120"/>
              </a:rPr>
              <a:t>A program that tries to change a string literal may </a:t>
            </a:r>
            <a:r>
              <a:rPr lang="en-US" altLang="zh-TW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ea typeface="新細明體" charset="-120"/>
              </a:rPr>
              <a:t>crash </a:t>
            </a:r>
            <a:r>
              <a:rPr lang="en-US" altLang="zh-TW" dirty="0">
                <a:ea typeface="新細明體" charset="-120"/>
              </a:rPr>
              <a:t>or</a:t>
            </a:r>
            <a:r>
              <a:rPr lang="en-US" altLang="zh-TW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ea typeface="新細明體" charset="-120"/>
              </a:rPr>
              <a:t> behave erratically</a:t>
            </a:r>
            <a:r>
              <a:rPr lang="en-US" altLang="zh-TW" dirty="0">
                <a:ea typeface="新細明體" charset="-120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String Literals versus Character Constants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 string literal containing a </a:t>
            </a:r>
            <a:r>
              <a:rPr lang="en-US" altLang="zh-TW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新細明體" charset="-120"/>
              </a:rPr>
              <a:t>single character </a:t>
            </a:r>
            <a:r>
              <a:rPr lang="en-US" altLang="zh-TW" dirty="0">
                <a:ea typeface="新細明體" charset="-120"/>
              </a:rPr>
              <a:t>isn’t the same as a </a:t>
            </a:r>
            <a:r>
              <a:rPr lang="en-US" altLang="zh-TW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新細明體" charset="-120"/>
              </a:rPr>
              <a:t>character constant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 lvl="1"/>
            <a:r>
              <a:rPr lang="en-US" altLang="zh-TW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"</a:t>
            </a:r>
            <a:r>
              <a:rPr lang="en-US" altLang="zh-TW" sz="3600" dirty="0"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"</a:t>
            </a:r>
            <a:r>
              <a:rPr lang="en-US" altLang="zh-TW" sz="3600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is represented by a </a:t>
            </a:r>
            <a:r>
              <a:rPr lang="en-US" altLang="zh-TW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pointer</a:t>
            </a:r>
            <a:r>
              <a:rPr lang="en-US" altLang="zh-TW" dirty="0">
                <a:ea typeface="新細明體" charset="-120"/>
              </a:rPr>
              <a:t>. // </a:t>
            </a:r>
            <a:r>
              <a:rPr lang="en-US" altLang="zh-TW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新細明體" charset="-120"/>
              </a:rPr>
              <a:t>single character 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en-US" altLang="zh-TW" sz="36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‘</a:t>
            </a:r>
            <a:r>
              <a:rPr lang="en-US" altLang="zh-TW" sz="3600" dirty="0"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sz="36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’</a:t>
            </a:r>
            <a:r>
              <a:rPr lang="en-US" altLang="zh-TW" sz="3600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is represented by an </a:t>
            </a:r>
            <a:r>
              <a:rPr lang="en-US" altLang="zh-TW" sz="36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integer</a:t>
            </a:r>
            <a:r>
              <a:rPr lang="en-US" altLang="zh-TW" dirty="0">
                <a:ea typeface="新細明體" charset="-120"/>
              </a:rPr>
              <a:t>.</a:t>
            </a:r>
            <a:r>
              <a:rPr lang="zh-TW" altLang="en-US" dirty="0">
                <a:ea typeface="新細明體" charset="-120"/>
              </a:rPr>
              <a:t>  </a:t>
            </a:r>
            <a:r>
              <a:rPr lang="en-US" altLang="zh-TW" dirty="0">
                <a:ea typeface="新細明體" charset="-120"/>
              </a:rPr>
              <a:t>//</a:t>
            </a:r>
            <a:r>
              <a:rPr lang="en-US" altLang="zh-TW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新細明體" charset="-120"/>
              </a:rPr>
              <a:t> character constant</a:t>
            </a: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A legal call of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("\n");</a:t>
            </a:r>
          </a:p>
          <a:p>
            <a:r>
              <a:rPr lang="en-US" altLang="zh-TW" dirty="0">
                <a:ea typeface="新細明體" charset="-120"/>
              </a:rPr>
              <a:t>An illegal call: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('\n');   /*** </a:t>
            </a:r>
            <a:r>
              <a:rPr lang="en-US" altLang="zh-TW" sz="2400" b="1" i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WRONG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***/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String Variables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Any one-dimensional array of characters can be used to store a string.</a:t>
            </a:r>
          </a:p>
          <a:p>
            <a:r>
              <a:rPr lang="en-US" altLang="zh-TW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A string must be terminated by a </a:t>
            </a:r>
            <a:r>
              <a:rPr lang="en-US" altLang="zh-TW" b="1" i="1" dirty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null</a:t>
            </a:r>
            <a:r>
              <a:rPr lang="en-US" altLang="zh-TW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 character.</a:t>
            </a:r>
          </a:p>
          <a:p>
            <a:r>
              <a:rPr lang="en-US" altLang="zh-TW" dirty="0">
                <a:ea typeface="新細明體" charset="-120"/>
              </a:rPr>
              <a:t>Difficulties with this approach:</a:t>
            </a:r>
          </a:p>
          <a:p>
            <a:pPr lvl="1"/>
            <a:r>
              <a:rPr lang="en-US" altLang="zh-TW" dirty="0">
                <a:ea typeface="新細明體" charset="-120"/>
              </a:rPr>
              <a:t>It can be hard to tell whether an array of characters is being used as a string.</a:t>
            </a:r>
          </a:p>
          <a:p>
            <a:pPr lvl="1"/>
            <a:r>
              <a:rPr lang="en-US" altLang="zh-TW" dirty="0">
                <a:ea typeface="新細明體" charset="-120"/>
              </a:rPr>
              <a:t>String-handling functions must be careful to deal properly with the null character.</a:t>
            </a:r>
          </a:p>
          <a:p>
            <a:pPr lvl="1"/>
            <a:r>
              <a:rPr lang="en-US" altLang="zh-TW" dirty="0">
                <a:ea typeface="新細明體" charset="-120"/>
              </a:rPr>
              <a:t>Finding the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length</a:t>
            </a:r>
            <a:r>
              <a:rPr lang="en-US" altLang="zh-TW" dirty="0">
                <a:ea typeface="新細明體" charset="-120"/>
              </a:rPr>
              <a:t> of a string requires searching for the null character.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String Variables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If a string variable needs to hold </a:t>
            </a:r>
            <a:r>
              <a:rPr lang="en-US" altLang="zh-TW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80</a:t>
            </a:r>
            <a:r>
              <a:rPr lang="en-US" altLang="zh-TW" dirty="0">
                <a:ea typeface="新細明體" charset="-120"/>
              </a:rPr>
              <a:t> characters, it must be declared to have length </a:t>
            </a:r>
            <a:r>
              <a:rPr lang="en-US" altLang="zh-TW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81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#define STR_LEN 80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char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[STR_LEN+1];</a:t>
            </a:r>
            <a:endParaRPr lang="en-US" altLang="zh-TW" sz="2400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Adding 1 to the desired length allows room for the null character at the end of the string.</a:t>
            </a:r>
          </a:p>
          <a:p>
            <a:r>
              <a:rPr lang="en-US" altLang="zh-TW" dirty="0">
                <a:ea typeface="新細明體" charset="-120"/>
              </a:rPr>
              <a:t>Defining a macro that represents 80 and then adding 1 separately is a common practice.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String Variables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Be sure to leave room for the null character when declaring a string variable.</a:t>
            </a:r>
          </a:p>
          <a:p>
            <a:r>
              <a:rPr lang="en-US" altLang="zh-TW" dirty="0">
                <a:ea typeface="新細明體" charset="-120"/>
              </a:rPr>
              <a:t>Failing to do so may </a:t>
            </a:r>
            <a:r>
              <a:rPr lang="en-US" altLang="zh-TW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cause unpredictable results </a:t>
            </a:r>
            <a:r>
              <a:rPr lang="en-US" altLang="zh-TW" dirty="0">
                <a:ea typeface="新細明體" charset="-120"/>
              </a:rPr>
              <a:t>when the program is executed.</a:t>
            </a:r>
          </a:p>
          <a:p>
            <a:r>
              <a:rPr lang="en-US" altLang="zh-TW" dirty="0">
                <a:ea typeface="新細明體" charset="-120"/>
              </a:rPr>
              <a:t>The actual length of a string depends on the position of the terminating null character.</a:t>
            </a:r>
          </a:p>
          <a:p>
            <a:r>
              <a:rPr lang="en-US" altLang="zh-TW" dirty="0">
                <a:ea typeface="新細明體" charset="-120"/>
              </a:rPr>
              <a:t>An array of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STR_LEN</a:t>
            </a:r>
            <a:r>
              <a:rPr lang="en-US" altLang="zh-TW" dirty="0">
                <a:ea typeface="新細明體" charset="-120"/>
              </a:rPr>
              <a:t> + 1 characters can hold strings with lengths between 0 and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STR_LEN</a:t>
            </a:r>
            <a:r>
              <a:rPr lang="en-US" altLang="zh-TW" dirty="0">
                <a:ea typeface="新細明體" charset="-120"/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Initializing a String Variable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 string variable can be initialized at the same time it’s declared: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char date1[8] = "June 14";</a:t>
            </a:r>
            <a:r>
              <a:rPr lang="en-US" altLang="zh-TW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</a:p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compiler</a:t>
            </a:r>
            <a:r>
              <a:rPr lang="en-US" altLang="zh-TW" dirty="0">
                <a:ea typeface="新細明體" charset="-120"/>
              </a:rPr>
              <a:t> will automatically </a:t>
            </a:r>
            <a:r>
              <a:rPr lang="en-US" altLang="zh-TW" dirty="0">
                <a:solidFill>
                  <a:srgbClr val="7030A0"/>
                </a:solidFill>
                <a:ea typeface="新細明體" charset="-120"/>
              </a:rPr>
              <a:t>add</a:t>
            </a:r>
            <a:r>
              <a:rPr lang="en-US" altLang="zh-TW" dirty="0">
                <a:ea typeface="新細明體" charset="-120"/>
              </a:rPr>
              <a:t> a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null</a:t>
            </a:r>
            <a:r>
              <a:rPr lang="en-US" altLang="zh-TW" dirty="0">
                <a:ea typeface="新細明體" charset="-120"/>
              </a:rPr>
              <a:t> character so that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date1</a:t>
            </a:r>
            <a:r>
              <a:rPr lang="en-US" altLang="zh-TW" dirty="0">
                <a:ea typeface="新細明體" charset="-120"/>
              </a:rPr>
              <a:t> can be used as a string: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 </a:t>
            </a:r>
          </a:p>
          <a:p>
            <a:pPr>
              <a:lnSpc>
                <a:spcPts val="1800"/>
              </a:lnSpc>
              <a:buNone/>
            </a:pPr>
            <a:r>
              <a:rPr lang="en-US" altLang="zh-TW" dirty="0">
                <a:ea typeface="新細明體" charset="-120"/>
              </a:rPr>
              <a:t> </a:t>
            </a:r>
          </a:p>
          <a:p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"June</a:t>
            </a:r>
            <a:r>
              <a:rPr lang="en-US" altLang="zh-TW" dirty="0">
                <a:ea typeface="新細明體" charset="-120"/>
                <a:cs typeface="Courier New" pitchFamily="49" charset="0"/>
              </a:rPr>
              <a:t> 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14"</a:t>
            </a:r>
            <a:r>
              <a:rPr lang="en-US" altLang="zh-TW" dirty="0">
                <a:ea typeface="新細明體" charset="-120"/>
              </a:rPr>
              <a:t> is </a:t>
            </a:r>
            <a:r>
              <a:rPr lang="en-US" altLang="zh-TW" b="1" dirty="0">
                <a:solidFill>
                  <a:srgbClr val="FFC000"/>
                </a:solidFill>
                <a:ea typeface="新細明體" charset="-120"/>
              </a:rPr>
              <a:t>not</a:t>
            </a:r>
            <a:r>
              <a:rPr lang="en-US" altLang="zh-TW" dirty="0">
                <a:ea typeface="新細明體" charset="-120"/>
              </a:rPr>
              <a:t> a </a:t>
            </a:r>
            <a:r>
              <a:rPr lang="en-US" altLang="zh-TW" dirty="0">
                <a:solidFill>
                  <a:srgbClr val="FFC000"/>
                </a:solidFill>
                <a:ea typeface="新細明體" charset="-120"/>
              </a:rPr>
              <a:t>string literal </a:t>
            </a:r>
            <a:r>
              <a:rPr lang="en-US" altLang="zh-TW" dirty="0">
                <a:ea typeface="新細明體" charset="-120"/>
              </a:rPr>
              <a:t>in this context.</a:t>
            </a:r>
          </a:p>
          <a:p>
            <a:r>
              <a:rPr lang="en-US" altLang="zh-TW" dirty="0">
                <a:ea typeface="新細明體" charset="-120"/>
              </a:rPr>
              <a:t>Instead, C views it as an abbreviation for an array </a:t>
            </a:r>
            <a:r>
              <a:rPr lang="en-US" altLang="zh-TW" dirty="0" err="1">
                <a:ea typeface="新細明體" charset="-120"/>
              </a:rPr>
              <a:t>initializer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>
              <a:buFontTx/>
              <a:buNone/>
            </a:pPr>
            <a:endParaRPr lang="en-US" altLang="zh-TW" dirty="0">
              <a:ea typeface="新細明體" charset="-120"/>
            </a:endParaRPr>
          </a:p>
        </p:txBody>
      </p:sp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4007586"/>
            <a:ext cx="5041900" cy="679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7" name="Oval Callout 6"/>
          <p:cNvSpPr/>
          <p:nvPr/>
        </p:nvSpPr>
        <p:spPr>
          <a:xfrm>
            <a:off x="9226550" y="3868410"/>
            <a:ext cx="1447800" cy="838200"/>
          </a:xfrm>
          <a:prstGeom prst="wedgeEllipseCallout">
            <a:avLst>
              <a:gd name="adj1" fmla="val -99254"/>
              <a:gd name="adj2" fmla="val 243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\0</a:t>
            </a:r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Initializing a String Variable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If the </a:t>
            </a:r>
            <a:r>
              <a:rPr lang="en-US" altLang="zh-TW" dirty="0" err="1">
                <a:ea typeface="新細明體" charset="-120"/>
              </a:rPr>
              <a:t>initializer</a:t>
            </a:r>
            <a:r>
              <a:rPr lang="en-US" altLang="zh-TW" dirty="0">
                <a:ea typeface="新細明體" charset="-120"/>
              </a:rPr>
              <a:t> is too </a:t>
            </a:r>
            <a:r>
              <a:rPr lang="en-US" altLang="zh-TW" dirty="0">
                <a:solidFill>
                  <a:srgbClr val="002060"/>
                </a:solidFill>
                <a:ea typeface="新細明體" charset="-120"/>
              </a:rPr>
              <a:t>short</a:t>
            </a:r>
            <a:r>
              <a:rPr lang="en-US" altLang="zh-TW" dirty="0">
                <a:ea typeface="新細明體" charset="-120"/>
              </a:rPr>
              <a:t> to fill the string variable, the 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compiler</a:t>
            </a:r>
            <a:r>
              <a:rPr lang="en-US" altLang="zh-TW" dirty="0">
                <a:ea typeface="新細明體" charset="-120"/>
              </a:rPr>
              <a:t> adds 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extra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null</a:t>
            </a:r>
            <a:r>
              <a:rPr lang="en-US" altLang="zh-TW" dirty="0">
                <a:ea typeface="新細明體" charset="-120"/>
              </a:rPr>
              <a:t> characters: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char date2[9] = "June 14";</a:t>
            </a:r>
            <a:r>
              <a:rPr lang="en-US" altLang="zh-TW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Appearance of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date2</a:t>
            </a:r>
            <a:r>
              <a:rPr lang="en-US" altLang="zh-TW" dirty="0">
                <a:ea typeface="新細明體" charset="-120"/>
              </a:rPr>
              <a:t>:</a:t>
            </a:r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8362" y="4191000"/>
            <a:ext cx="5551488" cy="635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7" name="Oval Callout 6"/>
          <p:cNvSpPr/>
          <p:nvPr/>
        </p:nvSpPr>
        <p:spPr>
          <a:xfrm>
            <a:off x="7010400" y="5310101"/>
            <a:ext cx="1447800" cy="838200"/>
          </a:xfrm>
          <a:prstGeom prst="wedgeEllipseCallout">
            <a:avLst>
              <a:gd name="adj1" fmla="val -59780"/>
              <a:gd name="adj2" fmla="val -101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\0 \0</a:t>
            </a:r>
            <a:endParaRPr lang="zh-TW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Initializing a String Variable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An initializer for a string variable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can’t</a:t>
            </a:r>
            <a:r>
              <a:rPr lang="en-US" altLang="zh-TW" dirty="0">
                <a:ea typeface="新細明體" charset="-120"/>
              </a:rPr>
              <a:t> be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longer</a:t>
            </a:r>
            <a:r>
              <a:rPr lang="en-US" altLang="zh-TW" dirty="0">
                <a:ea typeface="新細明體" charset="-120"/>
              </a:rPr>
              <a:t> than the variable, but it can be the same length: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char date3[7] = "June 14";</a:t>
            </a:r>
          </a:p>
          <a:p>
            <a:r>
              <a:rPr lang="en-US" altLang="zh-TW" dirty="0">
                <a:ea typeface="新細明體" charset="-120"/>
              </a:rPr>
              <a:t>There’s no room for the null character, so the compiler makes </a:t>
            </a:r>
            <a:r>
              <a:rPr lang="en-US" altLang="zh-TW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ea typeface="新細明體" charset="-120"/>
              </a:rPr>
              <a:t>no attempt </a:t>
            </a:r>
            <a:r>
              <a:rPr lang="en-US" altLang="zh-TW" dirty="0">
                <a:ea typeface="新細明體" charset="-120"/>
              </a:rPr>
              <a:t>to store one: </a:t>
            </a:r>
          </a:p>
        </p:txBody>
      </p:sp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4200525"/>
            <a:ext cx="4525963" cy="6286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2" name="圓角矩形圖說文字 1"/>
          <p:cNvSpPr/>
          <p:nvPr/>
        </p:nvSpPr>
        <p:spPr>
          <a:xfrm>
            <a:off x="8686800" y="4030655"/>
            <a:ext cx="1981200" cy="1828800"/>
          </a:xfrm>
          <a:prstGeom prst="wedgeRoundRectCallout">
            <a:avLst>
              <a:gd name="adj1" fmla="val -117495"/>
              <a:gd name="adj2" fmla="val -219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VS</a:t>
            </a:r>
            <a:r>
              <a:rPr lang="zh-TW" altLang="en-US" dirty="0"/>
              <a:t> </a:t>
            </a:r>
            <a:r>
              <a:rPr lang="en-US" altLang="zh-TW" dirty="0"/>
              <a:t>Warns!</a:t>
            </a:r>
            <a:endParaRPr lang="zh-TW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Initializing a String Variable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declaration of a string variable may </a:t>
            </a:r>
            <a:r>
              <a:rPr lang="en-US" altLang="zh-TW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omit its length</a:t>
            </a:r>
            <a:r>
              <a:rPr lang="en-US" altLang="zh-TW" dirty="0">
                <a:ea typeface="新細明體" charset="-120"/>
              </a:rPr>
              <a:t>, in which case the </a:t>
            </a:r>
            <a:r>
              <a:rPr lang="en-US" altLang="zh-TW" b="1" i="1" u="sng" dirty="0">
                <a:ea typeface="新細明體" charset="-120"/>
              </a:rPr>
              <a:t>compiler computes it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char date4[] = "June 14";</a:t>
            </a:r>
          </a:p>
          <a:p>
            <a:r>
              <a:rPr lang="en-US" altLang="zh-TW" dirty="0">
                <a:ea typeface="新細明體" charset="-120"/>
              </a:rPr>
              <a:t>The compiler sets aside eight characters for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date4</a:t>
            </a:r>
            <a:r>
              <a:rPr lang="en-US" altLang="zh-TW" dirty="0">
                <a:ea typeface="新細明體" charset="-120"/>
              </a:rPr>
              <a:t>, enough to store the characters in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"June  14"</a:t>
            </a:r>
            <a:r>
              <a:rPr lang="en-US" altLang="zh-TW" dirty="0">
                <a:ea typeface="新細明體" charset="-120"/>
              </a:rPr>
              <a:t> plus a null character.</a:t>
            </a:r>
          </a:p>
          <a:p>
            <a:r>
              <a:rPr lang="en-US" altLang="zh-TW" dirty="0">
                <a:ea typeface="新細明體" charset="-120"/>
              </a:rPr>
              <a:t>Omitting the length of a string variable is especially useful if the </a:t>
            </a:r>
            <a:r>
              <a:rPr lang="en-US" altLang="zh-TW" dirty="0" err="1">
                <a:ea typeface="新細明體" charset="-120"/>
              </a:rPr>
              <a:t>initializer</a:t>
            </a:r>
            <a:r>
              <a:rPr lang="en-US" altLang="zh-TW" dirty="0">
                <a:ea typeface="新細明體" charset="-120"/>
              </a:rPr>
              <a:t> is long, since computing the length by hand is error-prone.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Introduction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This chapter covers both 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string </a:t>
            </a:r>
            <a:r>
              <a:rPr lang="en-US" altLang="zh-TW" i="1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constants</a:t>
            </a:r>
            <a:r>
              <a:rPr lang="en-US" altLang="zh-TW" dirty="0">
                <a:ea typeface="新細明體" charset="-120"/>
              </a:rPr>
              <a:t> (or </a:t>
            </a:r>
            <a:r>
              <a:rPr lang="en-US" altLang="zh-TW" i="1" dirty="0">
                <a:ea typeface="新細明體" charset="-120"/>
              </a:rPr>
              <a:t>literals,</a:t>
            </a:r>
            <a:r>
              <a:rPr lang="en-US" altLang="zh-TW" dirty="0">
                <a:ea typeface="新細明體" charset="-120"/>
              </a:rPr>
              <a:t> called in the C standard) and 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string </a:t>
            </a:r>
            <a:r>
              <a:rPr lang="en-US" altLang="zh-TW" i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variables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Strings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are </a:t>
            </a:r>
            <a:r>
              <a:rPr lang="en-US" altLang="zh-TW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新細明體" charset="-120"/>
              </a:rPr>
              <a:t>arrays of characters </a:t>
            </a:r>
            <a:r>
              <a:rPr lang="en-US" altLang="zh-TW" dirty="0">
                <a:ea typeface="新細明體" charset="-120"/>
              </a:rPr>
              <a:t>in which a special character—the </a:t>
            </a:r>
            <a:r>
              <a:rPr lang="en-US" altLang="zh-TW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null</a:t>
            </a:r>
            <a:r>
              <a:rPr lang="en-US" altLang="zh-TW" dirty="0">
                <a:ea typeface="新細明體" charset="-120"/>
              </a:rPr>
              <a:t> character—marks the </a:t>
            </a:r>
            <a:r>
              <a:rPr lang="en-US" altLang="zh-TW" b="1" u="sng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ea typeface="新細明體" charset="-120"/>
              </a:rPr>
              <a:t>end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The C library provides a collection of functions for working with strings.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Character Arrays versus Character Pointers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declaration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char date[] = "June 14";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declares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date</a:t>
            </a:r>
            <a:r>
              <a:rPr lang="en-US" altLang="zh-TW" dirty="0">
                <a:ea typeface="新細明體" charset="-120"/>
              </a:rPr>
              <a:t> to be an </a:t>
            </a:r>
            <a:r>
              <a:rPr lang="en-US" altLang="zh-TW" i="1" dirty="0">
                <a:ea typeface="新細明體" charset="-120"/>
              </a:rPr>
              <a:t>array,</a:t>
            </a:r>
            <a:r>
              <a:rPr lang="en-US" altLang="zh-TW" dirty="0">
                <a:ea typeface="新細明體" charset="-120"/>
              </a:rPr>
              <a:t> </a:t>
            </a:r>
          </a:p>
          <a:p>
            <a:r>
              <a:rPr lang="en-US" altLang="zh-TW" dirty="0">
                <a:ea typeface="新細明體" charset="-120"/>
              </a:rPr>
              <a:t>The similar-looking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char *date = "June 14";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declares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date</a:t>
            </a:r>
            <a:r>
              <a:rPr lang="en-US" altLang="zh-TW" dirty="0">
                <a:ea typeface="新細明體" charset="-120"/>
              </a:rPr>
              <a:t> to be a </a:t>
            </a:r>
            <a:r>
              <a:rPr lang="en-US" altLang="zh-TW" i="1" dirty="0">
                <a:ea typeface="新細明體" charset="-120"/>
              </a:rPr>
              <a:t>pointer.</a:t>
            </a:r>
          </a:p>
          <a:p>
            <a:r>
              <a:rPr lang="en-US" altLang="zh-TW" dirty="0">
                <a:ea typeface="新細明體" charset="-120"/>
              </a:rPr>
              <a:t>Thanks to the close relationship between arrays and pointers, </a:t>
            </a:r>
            <a:r>
              <a:rPr lang="en-US" altLang="zh-TW" i="1" u="sng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either version can be used as a string</a:t>
            </a:r>
            <a:r>
              <a:rPr lang="en-US" altLang="zh-TW" dirty="0">
                <a:ea typeface="新細明體" charset="-120"/>
              </a:rPr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Character Arrays versus Character Pointers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10515600" cy="4351338"/>
          </a:xfrm>
        </p:spPr>
        <p:txBody>
          <a:bodyPr/>
          <a:lstStyle/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However, there are significant differences between the two versions of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date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 lvl="1"/>
            <a:r>
              <a:rPr lang="en-US" altLang="zh-TW" dirty="0">
                <a:ea typeface="新細明體" charset="-120"/>
              </a:rPr>
              <a:t>In the </a:t>
            </a:r>
            <a:r>
              <a:rPr lang="en-US" altLang="zh-TW" b="1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array</a:t>
            </a:r>
            <a:r>
              <a:rPr lang="en-US" altLang="zh-TW" dirty="0">
                <a:ea typeface="新細明體" charset="-120"/>
              </a:rPr>
              <a:t> version, the characters stored in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date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can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be modified</a:t>
            </a:r>
            <a:r>
              <a:rPr lang="en-US" altLang="zh-TW" dirty="0">
                <a:ea typeface="新細明體" charset="-120"/>
              </a:rPr>
              <a:t>. </a:t>
            </a:r>
          </a:p>
          <a:p>
            <a:pPr lvl="1"/>
            <a:r>
              <a:rPr lang="en-US" altLang="zh-TW" dirty="0">
                <a:ea typeface="新細明體" charset="-120"/>
              </a:rPr>
              <a:t>In the </a:t>
            </a:r>
            <a:r>
              <a:rPr lang="en-US" altLang="zh-TW" b="1" dirty="0">
                <a:solidFill>
                  <a:srgbClr val="7030A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pointer</a:t>
            </a:r>
            <a:r>
              <a:rPr lang="en-US" altLang="zh-TW" dirty="0">
                <a:ea typeface="新細明體" charset="-120"/>
              </a:rPr>
              <a:t> version,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date</a:t>
            </a:r>
            <a:r>
              <a:rPr lang="en-US" altLang="zh-TW" dirty="0">
                <a:ea typeface="新細明體" charset="-120"/>
              </a:rPr>
              <a:t> points to a string literal that </a:t>
            </a:r>
            <a:r>
              <a:rPr lang="en-US" altLang="zh-TW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shouldn’t</a:t>
            </a:r>
            <a:r>
              <a:rPr lang="en-US" altLang="zh-TW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be modified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 lvl="1"/>
            <a:r>
              <a:rPr lang="en-US" altLang="zh-TW" dirty="0">
                <a:ea typeface="新細明體" charset="-120"/>
              </a:rPr>
              <a:t>In the </a:t>
            </a:r>
            <a:r>
              <a:rPr lang="en-US" altLang="zh-TW" b="1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array</a:t>
            </a:r>
            <a:r>
              <a:rPr lang="en-US" altLang="zh-TW" dirty="0">
                <a:ea typeface="新細明體" charset="-120"/>
              </a:rPr>
              <a:t> version,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date</a:t>
            </a:r>
            <a:r>
              <a:rPr lang="en-US" altLang="zh-TW" dirty="0">
                <a:ea typeface="新細明體" charset="-120"/>
              </a:rPr>
              <a:t> is an array name. </a:t>
            </a:r>
          </a:p>
          <a:p>
            <a:pPr lvl="1"/>
            <a:r>
              <a:rPr lang="en-US" altLang="zh-TW" dirty="0">
                <a:ea typeface="新細明體" charset="-120"/>
              </a:rPr>
              <a:t>In the </a:t>
            </a:r>
            <a:r>
              <a:rPr lang="en-US" altLang="zh-TW" b="1" dirty="0">
                <a:solidFill>
                  <a:srgbClr val="7030A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pointer</a:t>
            </a:r>
            <a:r>
              <a:rPr lang="en-US" altLang="zh-TW" dirty="0">
                <a:ea typeface="新細明體" charset="-120"/>
              </a:rPr>
              <a:t> version,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date</a:t>
            </a:r>
            <a:r>
              <a:rPr lang="en-US" altLang="zh-TW" dirty="0">
                <a:ea typeface="新細明體" charset="-120"/>
              </a:rPr>
              <a:t> is </a:t>
            </a:r>
            <a:r>
              <a:rPr lang="en-US" altLang="zh-TW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a variable that can point to other strings</a:t>
            </a:r>
            <a:r>
              <a:rPr lang="en-US" altLang="zh-TW" dirty="0">
                <a:ea typeface="新細明體" charset="-12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712360"/>
            <a:ext cx="6083717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Array</a:t>
            </a:r>
            <a:r>
              <a:rPr lang="en-US" altLang="zh-TW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: char date[] = "June 14";</a:t>
            </a:r>
          </a:p>
          <a:p>
            <a:r>
              <a:rPr lang="en-US" altLang="zh-TW" b="1" dirty="0">
                <a:solidFill>
                  <a:srgbClr val="7030A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Pointer</a:t>
            </a:r>
            <a:r>
              <a:rPr lang="en-US" altLang="zh-TW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: char *date = "June 14";</a:t>
            </a:r>
            <a:endParaRPr lang="zh-TW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31908" y="4267200"/>
            <a:ext cx="8686800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Character Arrays versus Character Pointers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72600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ea typeface="新細明體" charset="-120"/>
              </a:rPr>
              <a:t>The declaration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char *p;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does not allocate space for a string.</a:t>
            </a:r>
          </a:p>
          <a:p>
            <a:r>
              <a:rPr lang="en-US" altLang="zh-TW" dirty="0">
                <a:ea typeface="新細明體" charset="-120"/>
              </a:rPr>
              <a:t>Before we can use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dirty="0">
                <a:ea typeface="新細明體" charset="-120"/>
              </a:rPr>
              <a:t> as a string, it must point to an array of characters.</a:t>
            </a:r>
          </a:p>
          <a:p>
            <a:r>
              <a:rPr lang="en-US" altLang="zh-TW" dirty="0">
                <a:ea typeface="新細明體" charset="-120"/>
              </a:rPr>
              <a:t>One possibility is to make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dirty="0">
                <a:ea typeface="新細明體" charset="-120"/>
              </a:rPr>
              <a:t> point to a string variable: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2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char </a:t>
            </a:r>
            <a:r>
              <a:rPr lang="en-US" altLang="zh-TW" sz="22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</a:t>
            </a:r>
            <a:r>
              <a:rPr lang="en-US" altLang="zh-TW" sz="22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[STR_LEN+1], *</a:t>
            </a:r>
            <a:r>
              <a:rPr lang="en-US" altLang="zh-TW" sz="22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sz="22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sz="2200" b="1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2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2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sz="22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= </a:t>
            </a:r>
            <a:r>
              <a:rPr lang="en-US" altLang="zh-TW" sz="22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</a:t>
            </a:r>
            <a:r>
              <a:rPr lang="en-US" altLang="zh-TW" sz="22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r>
              <a:rPr lang="en-US" altLang="zh-TW" dirty="0">
                <a:ea typeface="新細明體" charset="-120"/>
              </a:rPr>
              <a:t>Another possibility is to make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dirty="0">
                <a:ea typeface="新細明體" charset="-120"/>
              </a:rPr>
              <a:t> point to a dynamically allocated string.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Character Arrays versus Character Pointers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Using an uninitialized pointer variable as a string is a serious error.</a:t>
            </a:r>
          </a:p>
          <a:p>
            <a:r>
              <a:rPr lang="en-US" altLang="zh-TW" dirty="0">
                <a:ea typeface="新細明體" charset="-120"/>
              </a:rPr>
              <a:t>An attempt at building the string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"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abc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"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char *p;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sz="24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p[0] = 'a';    /*** </a:t>
            </a: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WRONG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***/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p[1] = 'b';    /*** </a:t>
            </a: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WRONG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***/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p[2] = 'c';    /*** </a:t>
            </a: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WRONG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***/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p[3] = '\0';   /*** </a:t>
            </a: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WRONG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***/</a:t>
            </a:r>
          </a:p>
          <a:p>
            <a:r>
              <a:rPr lang="en-US" altLang="zh-TW" dirty="0">
                <a:ea typeface="新細明體" charset="-120"/>
              </a:rPr>
              <a:t>Since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dirty="0">
                <a:ea typeface="新細明體" charset="-120"/>
              </a:rPr>
              <a:t> hasn’t been initialized, this causes undefined behavior.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Reading and Writing Strings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Writing a string is easy using either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>
                <a:ea typeface="新細明體" charset="-120"/>
              </a:rPr>
              <a:t> or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puts</a:t>
            </a:r>
            <a:r>
              <a:rPr lang="en-US" altLang="zh-TW">
                <a:ea typeface="新細明體" charset="-120"/>
              </a:rPr>
              <a:t>.</a:t>
            </a:r>
          </a:p>
          <a:p>
            <a:r>
              <a:rPr lang="en-US" altLang="zh-TW">
                <a:ea typeface="新細明體" charset="-120"/>
              </a:rPr>
              <a:t>Reading a string is a bit harder, because the input may be longer than the string variable into which it’s being stored.</a:t>
            </a:r>
          </a:p>
          <a:p>
            <a:r>
              <a:rPr lang="en-US" altLang="zh-TW">
                <a:ea typeface="新細明體" charset="-120"/>
              </a:rPr>
              <a:t>To read a string in a single step, we can use either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>
                <a:ea typeface="新細明體" charset="-120"/>
              </a:rPr>
              <a:t> or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gets</a:t>
            </a:r>
            <a:r>
              <a:rPr lang="en-US" altLang="zh-TW">
                <a:ea typeface="新細明體" charset="-120"/>
              </a:rPr>
              <a:t>.</a:t>
            </a:r>
          </a:p>
          <a:p>
            <a:r>
              <a:rPr lang="en-US" altLang="zh-TW">
                <a:ea typeface="新細明體" charset="-120"/>
              </a:rPr>
              <a:t>As an alternative, we can read strings one character at a time.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Writing Strings Using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>
                <a:ea typeface="新細明體" charset="-120"/>
              </a:rPr>
              <a:t> and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puts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%s</a:t>
            </a:r>
            <a:r>
              <a:rPr lang="en-US" altLang="zh-TW" dirty="0">
                <a:ea typeface="新細明體" charset="-120"/>
              </a:rPr>
              <a:t> conversion specification allows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dirty="0">
                <a:ea typeface="新細明體" charset="-120"/>
              </a:rPr>
              <a:t> to write a string: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char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[] = "</a:t>
            </a:r>
            <a:r>
              <a:rPr lang="en-US" altLang="zh-TW" sz="2400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Are we having fun yet?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";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sz="24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</a:t>
            </a:r>
            <a:r>
              <a:rPr lang="en-US" altLang="zh-TW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%s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\n",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The output will be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Are we having fun yet?</a:t>
            </a:r>
          </a:p>
          <a:p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dirty="0">
                <a:ea typeface="新細明體" charset="-120"/>
              </a:rPr>
              <a:t> writes the characters in a string one by one until it encounters a </a:t>
            </a:r>
            <a:r>
              <a:rPr lang="en-US" altLang="zh-TW" b="1" i="1" dirty="0">
                <a:solidFill>
                  <a:srgbClr val="FF0000"/>
                </a:solidFill>
                <a:ea typeface="新細明體" charset="-120"/>
              </a:rPr>
              <a:t>null</a:t>
            </a:r>
            <a:r>
              <a:rPr lang="en-US" altLang="zh-TW" dirty="0">
                <a:ea typeface="新細明體" charset="-120"/>
              </a:rPr>
              <a:t> character.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Writing Strings Using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>
                <a:ea typeface="新細明體" charset="-120"/>
              </a:rPr>
              <a:t> and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puts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To </a:t>
            </a:r>
            <a:r>
              <a:rPr lang="en-US" altLang="zh-TW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print part of a string</a:t>
            </a:r>
            <a:r>
              <a:rPr lang="en-US" altLang="zh-TW" dirty="0">
                <a:ea typeface="新細明體" charset="-120"/>
              </a:rPr>
              <a:t>, use the conversion specification </a:t>
            </a:r>
            <a:r>
              <a:rPr lang="en-US" altLang="zh-TW" b="1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%.</a:t>
            </a:r>
            <a:r>
              <a:rPr lang="en-US" altLang="zh-TW" b="1" i="1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p</a:t>
            </a:r>
            <a:r>
              <a:rPr lang="en-US" altLang="zh-TW" b="1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i="1" dirty="0">
                <a:ea typeface="新細明體" charset="-120"/>
              </a:rPr>
              <a:t>p</a:t>
            </a:r>
            <a:r>
              <a:rPr lang="en-US" altLang="zh-TW" dirty="0">
                <a:ea typeface="新細明體" charset="-120"/>
              </a:rPr>
              <a:t> is the number of characters to be displayed.</a:t>
            </a:r>
          </a:p>
          <a:p>
            <a:r>
              <a:rPr lang="en-US" altLang="zh-TW" dirty="0">
                <a:ea typeface="新細明體" charset="-120"/>
              </a:rPr>
              <a:t>The statement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i="1" dirty="0">
                <a:ea typeface="新細明體" charset="-120"/>
              </a:rPr>
              <a:t>   // char </a:t>
            </a:r>
            <a:r>
              <a:rPr lang="en-US" altLang="zh-TW" i="1" dirty="0" err="1">
                <a:ea typeface="新細明體" charset="-120"/>
              </a:rPr>
              <a:t>str</a:t>
            </a:r>
            <a:r>
              <a:rPr lang="en-US" altLang="zh-TW" i="1" dirty="0">
                <a:ea typeface="新細明體" charset="-120"/>
              </a:rPr>
              <a:t>[] = "Are we having fun yet?";</a:t>
            </a:r>
          </a:p>
          <a:p>
            <a:pPr marL="457200" indent="-457200">
              <a:lnSpc>
                <a:spcPct val="80000"/>
              </a:lnSpc>
              <a:spcBef>
                <a:spcPts val="12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</a:t>
            </a:r>
            <a:r>
              <a:rPr lang="en-US" altLang="zh-TW" b="1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%.6s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\n",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will print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b="1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Are we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Writing Strings Using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>
                <a:ea typeface="新細明體" charset="-120"/>
              </a:rPr>
              <a:t> and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puts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%</a:t>
            </a:r>
            <a:r>
              <a:rPr lang="en-US" altLang="zh-TW" i="1" dirty="0">
                <a:ea typeface="新細明體" charset="-120"/>
              </a:rPr>
              <a:t>m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</a:t>
            </a:r>
            <a:r>
              <a:rPr lang="en-US" altLang="zh-TW" dirty="0">
                <a:ea typeface="新細明體" charset="-120"/>
              </a:rPr>
              <a:t> conversion will display a string in a field of size </a:t>
            </a:r>
            <a:r>
              <a:rPr lang="en-US" altLang="zh-TW" i="1" dirty="0">
                <a:ea typeface="新細明體" charset="-120"/>
              </a:rPr>
              <a:t>m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If the string has fewer than </a:t>
            </a:r>
            <a:r>
              <a:rPr lang="en-US" altLang="zh-TW" i="1" dirty="0">
                <a:ea typeface="新細明體" charset="-120"/>
              </a:rPr>
              <a:t>m</a:t>
            </a:r>
            <a:r>
              <a:rPr lang="en-US" altLang="zh-TW" dirty="0">
                <a:ea typeface="新細明體" charset="-120"/>
              </a:rPr>
              <a:t> characters, it will be right-justified within the field.</a:t>
            </a:r>
          </a:p>
          <a:p>
            <a:r>
              <a:rPr lang="en-US" altLang="zh-TW" dirty="0">
                <a:ea typeface="新細明體" charset="-120"/>
              </a:rPr>
              <a:t>To force left justification instead, we can put a minus sign in front of </a:t>
            </a:r>
            <a:r>
              <a:rPr lang="en-US" altLang="zh-TW" i="1" dirty="0">
                <a:ea typeface="新細明體" charset="-120"/>
              </a:rPr>
              <a:t>m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i="1" dirty="0">
                <a:ea typeface="新細明體" charset="-120"/>
              </a:rPr>
              <a:t>m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i="1" dirty="0">
                <a:ea typeface="新細明體" charset="-120"/>
              </a:rPr>
              <a:t>p</a:t>
            </a:r>
            <a:r>
              <a:rPr lang="en-US" altLang="zh-TW" dirty="0">
                <a:ea typeface="新細明體" charset="-120"/>
              </a:rPr>
              <a:t> values can be used in combination.</a:t>
            </a:r>
          </a:p>
          <a:p>
            <a:r>
              <a:rPr lang="en-US" altLang="zh-TW" dirty="0">
                <a:ea typeface="新細明體" charset="-120"/>
              </a:rPr>
              <a:t>A conversion specification of the form </a:t>
            </a:r>
            <a:r>
              <a:rPr lang="en-US" altLang="zh-TW" b="1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%m.ps </a:t>
            </a:r>
            <a:r>
              <a:rPr lang="en-US" altLang="zh-TW" dirty="0">
                <a:ea typeface="新細明體" charset="-120"/>
              </a:rPr>
              <a:t>causes the first </a:t>
            </a:r>
            <a:r>
              <a:rPr lang="en-US" altLang="zh-TW" b="1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dirty="0">
                <a:ea typeface="新細明體" charset="-120"/>
              </a:rPr>
              <a:t> characters of a string to be displayed in a field of size </a:t>
            </a:r>
            <a:r>
              <a:rPr lang="en-US" altLang="zh-TW" b="1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m</a:t>
            </a:r>
            <a:r>
              <a:rPr lang="en-US" altLang="zh-TW" dirty="0">
                <a:ea typeface="新細明體" charset="-120"/>
              </a:rPr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Writing Strings Using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>
                <a:ea typeface="新細明體" charset="-120"/>
              </a:rPr>
              <a:t> and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puts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dirty="0">
                <a:ea typeface="新細明體" charset="-120"/>
              </a:rPr>
              <a:t> isn’t the only function that can write strings.</a:t>
            </a:r>
          </a:p>
          <a:p>
            <a:r>
              <a:rPr lang="en-US" altLang="zh-TW" dirty="0">
                <a:ea typeface="新細明體" charset="-120"/>
              </a:rPr>
              <a:t>The C library also provides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puts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puts(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);</a:t>
            </a:r>
          </a:p>
          <a:p>
            <a:r>
              <a:rPr lang="en-US" altLang="zh-TW" dirty="0">
                <a:ea typeface="新細明體" charset="-120"/>
              </a:rPr>
              <a:t>After writing a string,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puts</a:t>
            </a:r>
            <a:r>
              <a:rPr lang="en-US" altLang="zh-TW" dirty="0">
                <a:ea typeface="新細明體" charset="-120"/>
              </a:rPr>
              <a:t> always writes an additional </a:t>
            </a:r>
            <a:r>
              <a:rPr lang="en-US" altLang="zh-TW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new-line</a:t>
            </a:r>
            <a:r>
              <a:rPr lang="en-US" altLang="zh-TW" dirty="0">
                <a:ea typeface="新細明體" charset="-120"/>
              </a:rPr>
              <a:t> character.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Reading Strings Using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>
                <a:ea typeface="新細明體" charset="-120"/>
              </a:rPr>
              <a:t> and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gets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%s</a:t>
            </a:r>
            <a:r>
              <a:rPr lang="en-US" altLang="zh-TW" dirty="0">
                <a:ea typeface="新細明體" charset="-120"/>
              </a:rPr>
              <a:t> conversion specification allows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dirty="0">
                <a:ea typeface="新細明體" charset="-120"/>
              </a:rPr>
              <a:t> to </a:t>
            </a:r>
            <a:r>
              <a:rPr lang="en-US" altLang="zh-TW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read a string into a </a:t>
            </a: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character array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("%s", </a:t>
            </a:r>
            <a:r>
              <a:rPr lang="en-US" altLang="zh-TW" sz="2400" b="1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str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);</a:t>
            </a:r>
          </a:p>
          <a:p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</a:t>
            </a:r>
            <a:r>
              <a:rPr lang="en-US" altLang="zh-TW" dirty="0">
                <a:ea typeface="新細明體" charset="-120"/>
              </a:rPr>
              <a:t> is treated as a pointer, so there’s no need to put the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&amp;</a:t>
            </a:r>
            <a:r>
              <a:rPr lang="en-US" altLang="zh-TW" dirty="0">
                <a:ea typeface="新細明體" charset="-120"/>
              </a:rPr>
              <a:t> operator in front of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str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When </a:t>
            </a:r>
            <a:r>
              <a:rPr lang="en-US" altLang="zh-TW" b="1" dirty="0" err="1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dirty="0">
                <a:ea typeface="新細明體" charset="-120"/>
              </a:rPr>
              <a:t> is called, it skips white space, then </a:t>
            </a:r>
            <a:r>
              <a:rPr lang="en-US" altLang="zh-TW" u="sn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reads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characters and stores them in </a:t>
            </a:r>
            <a:r>
              <a:rPr lang="en-US" altLang="zh-TW" sz="2400" b="1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str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until it encounters a </a:t>
            </a:r>
            <a:r>
              <a:rPr lang="en-US" altLang="zh-TW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white-space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character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dirty="0">
                <a:ea typeface="新細明體" charset="-120"/>
              </a:rPr>
              <a:t> always </a:t>
            </a:r>
            <a:r>
              <a:rPr lang="en-US" altLang="zh-TW" u="sn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stores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a null character at the end of the string</a:t>
            </a:r>
            <a:r>
              <a:rPr lang="en-US" altLang="zh-TW" dirty="0">
                <a:ea typeface="新細明體" charset="-12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String Literals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68000" cy="4351338"/>
          </a:xfrm>
        </p:spPr>
        <p:txBody>
          <a:bodyPr>
            <a:normAutofit/>
          </a:bodyPr>
          <a:lstStyle/>
          <a:p>
            <a:r>
              <a:rPr lang="en-US" altLang="zh-TW" sz="2200" dirty="0">
                <a:ea typeface="新細明體" charset="-120"/>
              </a:rPr>
              <a:t>A </a:t>
            </a:r>
            <a:r>
              <a:rPr lang="en-US" altLang="zh-TW" sz="2200" b="1" i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string</a:t>
            </a:r>
            <a:r>
              <a:rPr lang="en-US" altLang="zh-TW" sz="22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</a:t>
            </a:r>
            <a:r>
              <a:rPr lang="en-US" altLang="zh-TW" sz="2200" b="1" i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literal</a:t>
            </a:r>
            <a:r>
              <a:rPr lang="en-US" altLang="zh-TW" sz="22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</a:t>
            </a:r>
            <a:r>
              <a:rPr lang="en-US" altLang="zh-TW" sz="2200" dirty="0">
                <a:ea typeface="新細明體" charset="-120"/>
              </a:rPr>
              <a:t>is a sequence of characters enclosed within </a:t>
            </a:r>
            <a:r>
              <a:rPr lang="en-US" altLang="zh-TW" sz="2200" dirty="0">
                <a:solidFill>
                  <a:srgbClr val="FF0000"/>
                </a:solidFill>
                <a:ea typeface="新細明體" charset="-120"/>
              </a:rPr>
              <a:t>double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b="1" i="1" dirty="0">
                <a:solidFill>
                  <a:srgbClr val="FF0000"/>
                </a:solidFill>
                <a:ea typeface="新細明體" charset="-120"/>
              </a:rPr>
              <a:t>quotes</a:t>
            </a:r>
            <a:r>
              <a:rPr lang="en-US" altLang="zh-TW" sz="2200" dirty="0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800"/>
              </a:spcBef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3200" b="1" i="1" dirty="0">
                <a:solidFill>
                  <a:srgbClr val="FF0000"/>
                </a:solidFill>
                <a:ea typeface="新細明體" charset="-120"/>
              </a:rPr>
              <a:t>"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When you come to a fork in the road, take it.</a:t>
            </a:r>
            <a:r>
              <a:rPr lang="en-US" altLang="zh-TW" sz="3200" b="1" i="1" dirty="0">
                <a:solidFill>
                  <a:srgbClr val="FF0000"/>
                </a:solidFill>
                <a:ea typeface="新細明體" charset="-120"/>
              </a:rPr>
              <a:t>"</a:t>
            </a:r>
          </a:p>
          <a:p>
            <a:r>
              <a:rPr lang="en-US" altLang="zh-TW" sz="2200" dirty="0">
                <a:ea typeface="新細明體" charset="-120"/>
              </a:rPr>
              <a:t>String literals may contain </a:t>
            </a:r>
            <a:r>
              <a:rPr lang="en-US" altLang="zh-TW" sz="2200" i="1" dirty="0">
                <a:solidFill>
                  <a:srgbClr val="FFC0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escape sequences</a:t>
            </a:r>
            <a:r>
              <a:rPr lang="en-US" altLang="zh-TW" sz="2200" dirty="0">
                <a:ea typeface="新細明體" charset="-120"/>
              </a:rPr>
              <a:t>.</a:t>
            </a:r>
          </a:p>
          <a:p>
            <a:r>
              <a:rPr lang="en-US" altLang="zh-TW" sz="2200" dirty="0">
                <a:ea typeface="新細明體" charset="-120"/>
              </a:rPr>
              <a:t>Character escapes often appear in 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200" dirty="0">
                <a:ea typeface="新細明體" charset="-120"/>
              </a:rPr>
              <a:t> and 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2200" dirty="0">
                <a:ea typeface="新細明體" charset="-120"/>
              </a:rPr>
              <a:t> format strings.</a:t>
            </a:r>
          </a:p>
          <a:p>
            <a:r>
              <a:rPr lang="en-US" altLang="zh-TW" sz="2200" dirty="0">
                <a:ea typeface="新細明體" charset="-120"/>
              </a:rPr>
              <a:t>For example, each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\n</a:t>
            </a:r>
            <a:r>
              <a:rPr lang="en-US" altLang="zh-TW" sz="2200" dirty="0">
                <a:ea typeface="新細明體" charset="-120"/>
              </a:rPr>
              <a:t> character in the string</a:t>
            </a:r>
          </a:p>
          <a:p>
            <a:pPr>
              <a:lnSpc>
                <a:spcPct val="80000"/>
              </a:lnSpc>
              <a:spcBef>
                <a:spcPts val="800"/>
              </a:spcBef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  <a:cs typeface="Courier New" pitchFamily="49" charset="0"/>
              </a:rPr>
              <a:t>	"Candy</a:t>
            </a:r>
            <a:r>
              <a:rPr lang="en-US" altLang="zh-TW" sz="2200" i="1" dirty="0">
                <a:solidFill>
                  <a:srgbClr val="FFC0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\</a:t>
            </a:r>
            <a:r>
              <a:rPr lang="en-US" altLang="zh-TW" sz="2200" i="1" dirty="0" err="1">
                <a:solidFill>
                  <a:srgbClr val="FFC0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n</a:t>
            </a:r>
            <a:r>
              <a:rPr lang="en-US" altLang="zh-TW" sz="16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Is</a:t>
            </a:r>
            <a:r>
              <a:rPr lang="en-US" altLang="zh-TW" sz="1600" dirty="0">
                <a:latin typeface="Courier New" pitchFamily="49" charset="0"/>
                <a:ea typeface="新細明體" charset="-120"/>
                <a:cs typeface="Courier New" pitchFamily="49" charset="0"/>
              </a:rPr>
              <a:t> dandy</a:t>
            </a:r>
            <a:r>
              <a:rPr lang="en-US" altLang="zh-TW" sz="2200" i="1" dirty="0">
                <a:solidFill>
                  <a:srgbClr val="FFC0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\</a:t>
            </a:r>
            <a:r>
              <a:rPr lang="en-US" altLang="zh-TW" sz="2200" i="1" dirty="0" err="1">
                <a:solidFill>
                  <a:srgbClr val="FFC0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n</a:t>
            </a:r>
            <a:r>
              <a:rPr lang="en-US" altLang="zh-TW" sz="16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But</a:t>
            </a:r>
            <a:r>
              <a:rPr lang="en-US" altLang="zh-TW" sz="1600" dirty="0">
                <a:latin typeface="Courier New" pitchFamily="49" charset="0"/>
                <a:ea typeface="新細明體" charset="-120"/>
                <a:cs typeface="Courier New" pitchFamily="49" charset="0"/>
              </a:rPr>
              <a:t> liquor</a:t>
            </a:r>
            <a:r>
              <a:rPr lang="en-US" altLang="zh-TW" sz="2200" i="1" dirty="0">
                <a:solidFill>
                  <a:srgbClr val="FFC0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\</a:t>
            </a:r>
            <a:r>
              <a:rPr lang="en-US" altLang="zh-TW" sz="2200" i="1" dirty="0" err="1">
                <a:solidFill>
                  <a:srgbClr val="FFC0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n</a:t>
            </a:r>
            <a:r>
              <a:rPr lang="en-US" altLang="zh-TW" sz="16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Is</a:t>
            </a:r>
            <a:r>
              <a:rPr lang="en-US" altLang="zh-TW" sz="1600" dirty="0">
                <a:latin typeface="Courier New" pitchFamily="49" charset="0"/>
                <a:ea typeface="新細明體" charset="-120"/>
                <a:cs typeface="Courier New" pitchFamily="49" charset="0"/>
              </a:rPr>
              <a:t> quicker</a:t>
            </a:r>
            <a:r>
              <a:rPr lang="en-US" altLang="zh-TW" sz="2200" i="1" dirty="0">
                <a:solidFill>
                  <a:srgbClr val="FFC0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.\n</a:t>
            </a:r>
            <a:r>
              <a:rPr lang="en-US" altLang="zh-TW" sz="1600" dirty="0">
                <a:latin typeface="Courier New" pitchFamily="49" charset="0"/>
                <a:ea typeface="新細明體" charset="-120"/>
                <a:cs typeface="Courier New" pitchFamily="49" charset="0"/>
              </a:rPr>
              <a:t>  --Ogden Nash</a:t>
            </a:r>
            <a:r>
              <a:rPr lang="en-US" altLang="zh-TW" sz="2200" i="1" dirty="0">
                <a:solidFill>
                  <a:srgbClr val="FFC0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\n</a:t>
            </a:r>
            <a:r>
              <a:rPr lang="en-US" altLang="zh-TW" sz="1600" dirty="0">
                <a:latin typeface="Courier New" pitchFamily="49" charset="0"/>
                <a:ea typeface="新細明體" charset="-120"/>
                <a:cs typeface="Courier New" pitchFamily="49" charset="0"/>
              </a:rPr>
              <a:t>"</a:t>
            </a:r>
          </a:p>
          <a:p>
            <a:pPr>
              <a:buFontTx/>
              <a:buNone/>
            </a:pPr>
            <a:r>
              <a:rPr lang="en-US" altLang="zh-TW" sz="2200" dirty="0">
                <a:ea typeface="新細明體" charset="-120"/>
              </a:rPr>
              <a:t>	causes the cursor to advance to the next line:</a:t>
            </a:r>
          </a:p>
          <a:p>
            <a:pPr>
              <a:lnSpc>
                <a:spcPct val="80000"/>
              </a:lnSpc>
              <a:spcBef>
                <a:spcPts val="800"/>
              </a:spcBef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  <a:cs typeface="Courier New" pitchFamily="49" charset="0"/>
              </a:rPr>
              <a:t>	Candy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  <a:cs typeface="Courier New" pitchFamily="49" charset="0"/>
              </a:rPr>
              <a:t>	Is dandy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  <a:cs typeface="Courier New" pitchFamily="49" charset="0"/>
              </a:rPr>
              <a:t>	But liquor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  <a:cs typeface="Courier New" pitchFamily="49" charset="0"/>
              </a:rPr>
              <a:t>	Is quicker.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  <a:cs typeface="Courier New" pitchFamily="49" charset="0"/>
              </a:rPr>
              <a:t>	  --Ogden Nash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Reading Strings Using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>
                <a:ea typeface="新細明體" charset="-120"/>
              </a:rPr>
              <a:t> and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gets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dirty="0">
                <a:ea typeface="新細明體" charset="-120"/>
              </a:rPr>
              <a:t> won’t usually read a full line of input.</a:t>
            </a:r>
          </a:p>
          <a:p>
            <a:r>
              <a:rPr lang="en-US" altLang="zh-TW" dirty="0">
                <a:ea typeface="新細明體" charset="-120"/>
              </a:rPr>
              <a:t>A new-line character will cause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dirty="0">
                <a:ea typeface="新細明體" charset="-120"/>
              </a:rPr>
              <a:t> to stop reading, but so will a space or tab character.</a:t>
            </a:r>
          </a:p>
          <a:p>
            <a:r>
              <a:rPr lang="en-US" altLang="zh-TW" dirty="0">
                <a:ea typeface="新細明體" charset="-120"/>
              </a:rPr>
              <a:t>To read an entire line of input, we can use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7706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gets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b="1" i="1" u="sng" dirty="0">
                <a:ea typeface="新細明體" charset="-120"/>
              </a:rPr>
              <a:t>Properties</a:t>
            </a:r>
            <a:r>
              <a:rPr lang="en-US" altLang="zh-TW" dirty="0">
                <a:ea typeface="新細明體" charset="-120"/>
              </a:rPr>
              <a:t> of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7706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gets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 lvl="1"/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Doesn’t skip white space </a:t>
            </a:r>
            <a:r>
              <a:rPr lang="en-US" altLang="zh-TW" dirty="0">
                <a:ea typeface="新細明體" charset="-120"/>
              </a:rPr>
              <a:t>before starting to read input.</a:t>
            </a:r>
          </a:p>
          <a:p>
            <a:pPr lvl="1"/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  <a:cs typeface="Courier New" pitchFamily="49" charset="0"/>
              </a:rPr>
              <a:t>R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eads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until</a:t>
            </a:r>
            <a:r>
              <a:rPr lang="en-US" altLang="zh-TW" dirty="0">
                <a:ea typeface="新細明體" charset="-120"/>
              </a:rPr>
              <a:t> it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finds a </a:t>
            </a:r>
            <a:r>
              <a:rPr lang="en-US" altLang="zh-TW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new-line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character.</a:t>
            </a:r>
          </a:p>
          <a:p>
            <a:pPr lvl="1"/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Discards</a:t>
            </a:r>
            <a:r>
              <a:rPr lang="en-US" altLang="zh-TW" dirty="0">
                <a:ea typeface="新細明體" charset="-120"/>
              </a:rPr>
              <a:t> the new-line character instead of storing it; the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null</a:t>
            </a:r>
            <a:r>
              <a:rPr lang="en-US" altLang="zh-TW" dirty="0">
                <a:ea typeface="新細明體" charset="-120"/>
              </a:rPr>
              <a:t> character takes its place.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Reading Strings Using </a:t>
            </a:r>
            <a:r>
              <a:rPr lang="en-US" altLang="zh-TW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b="1" dirty="0">
                <a:latin typeface="Courier New" pitchFamily="49" charset="0"/>
                <a:ea typeface="新細明體" charset="-120"/>
                <a:cs typeface="Courier New" pitchFamily="49" charset="0"/>
              </a:rPr>
              <a:t>gets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Consider the following program fragment: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char sentence[SENT_LEN+1];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sz="24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("Enter a sentence:\n");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("%s", sentence);</a:t>
            </a:r>
          </a:p>
          <a:p>
            <a:r>
              <a:rPr lang="en-US" altLang="zh-TW" dirty="0">
                <a:ea typeface="新細明體" charset="-120"/>
              </a:rPr>
              <a:t>Suppose that after the prompt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Enter a sentence: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the 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user enters the line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To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C,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or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not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to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C: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that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is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the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question.</a:t>
            </a:r>
          </a:p>
          <a:p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dirty="0">
                <a:ea typeface="新細明體" charset="-120"/>
              </a:rPr>
              <a:t> will store the string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"To"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in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sentence</a:t>
            </a:r>
            <a:r>
              <a:rPr lang="en-US" altLang="zh-TW" dirty="0">
                <a:ea typeface="新細明體" charset="-120"/>
              </a:rPr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Reading Strings Using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>
                <a:ea typeface="新細明體" charset="-120"/>
              </a:rPr>
              <a:t> and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gets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351338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Suppose that we replace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dirty="0">
                <a:ea typeface="新細明體" charset="-120"/>
              </a:rPr>
              <a:t> by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gets/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gets_s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4000" dirty="0">
                <a:latin typeface="Courier New" pitchFamily="49" charset="0"/>
                <a:ea typeface="新細明體" charset="-120"/>
                <a:cs typeface="Courier New" pitchFamily="49" charset="0"/>
              </a:rPr>
              <a:t>	gets(sentence);</a:t>
            </a:r>
          </a:p>
          <a:p>
            <a:r>
              <a:rPr lang="en-US" altLang="zh-TW" dirty="0">
                <a:ea typeface="新細明體" charset="-120"/>
              </a:rPr>
              <a:t>When the user enters the same input as before,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gets</a:t>
            </a:r>
            <a:r>
              <a:rPr lang="en-US" altLang="zh-TW" dirty="0">
                <a:ea typeface="新細明體" charset="-120"/>
              </a:rPr>
              <a:t> will store the string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	"</a:t>
            </a:r>
            <a:r>
              <a:rPr lang="en-US" altLang="zh-TW" sz="16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To</a:t>
            </a:r>
            <a:r>
              <a:rPr lang="en-US" altLang="zh-TW" sz="16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C,</a:t>
            </a:r>
            <a:r>
              <a:rPr lang="en-US" altLang="zh-TW" sz="16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or</a:t>
            </a:r>
            <a:r>
              <a:rPr lang="en-US" altLang="zh-TW" sz="16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not</a:t>
            </a:r>
            <a:r>
              <a:rPr lang="en-US" altLang="zh-TW" sz="16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to</a:t>
            </a:r>
            <a:r>
              <a:rPr lang="en-US" altLang="zh-TW" sz="16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C:</a:t>
            </a:r>
            <a:r>
              <a:rPr lang="en-US" altLang="zh-TW" sz="16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that</a:t>
            </a:r>
            <a:r>
              <a:rPr lang="en-US" altLang="zh-TW" sz="16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is</a:t>
            </a:r>
            <a:r>
              <a:rPr lang="en-US" altLang="zh-TW" sz="16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the</a:t>
            </a:r>
            <a:r>
              <a:rPr lang="en-US" altLang="zh-TW" sz="16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question."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in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sentence</a:t>
            </a:r>
            <a:r>
              <a:rPr lang="en-US" altLang="zh-TW" dirty="0">
                <a:ea typeface="新細明體" charset="-120"/>
              </a:rPr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Reading Strings Using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>
                <a:ea typeface="新細明體" charset="-120"/>
              </a:rPr>
              <a:t> and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gets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As they read characters into an array, </a:t>
            </a:r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gets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have </a:t>
            </a:r>
            <a:r>
              <a:rPr lang="en-US" altLang="zh-TW" b="1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no</a:t>
            </a:r>
            <a:r>
              <a:rPr lang="en-US" altLang="zh-TW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 way to detect when it’s full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Consequently, they may </a:t>
            </a:r>
            <a:r>
              <a:rPr lang="en-US" altLang="zh-TW" i="1" u="sng" dirty="0">
                <a:ea typeface="新細明體" charset="-120"/>
              </a:rPr>
              <a:t>store characters past the end of the array, causing undefined behavior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dirty="0">
                <a:ea typeface="新細明體" charset="-120"/>
              </a:rPr>
              <a:t> can be made safer by using the conversion specification </a:t>
            </a:r>
            <a:r>
              <a:rPr lang="en-US" altLang="zh-TW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%</a:t>
            </a:r>
            <a:r>
              <a:rPr lang="en-US" altLang="zh-TW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n</a:t>
            </a:r>
            <a:r>
              <a:rPr lang="en-US" altLang="zh-TW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</a:t>
            </a:r>
            <a:r>
              <a:rPr lang="en-US" altLang="zh-TW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</a:t>
            </a:r>
            <a:r>
              <a:rPr lang="en-US" altLang="zh-TW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instead of </a:t>
            </a:r>
            <a:r>
              <a:rPr lang="en-US" altLang="zh-TW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%s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i="1" dirty="0">
                <a:ea typeface="新細明體" charset="-120"/>
              </a:rPr>
              <a:t>n</a:t>
            </a:r>
            <a:r>
              <a:rPr lang="en-US" altLang="zh-TW" dirty="0">
                <a:ea typeface="新細明體" charset="-120"/>
              </a:rPr>
              <a:t> is an integer indicating the maximum number of characters to be stored.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gets</a:t>
            </a:r>
            <a:r>
              <a:rPr lang="en-US" altLang="zh-TW" dirty="0">
                <a:ea typeface="新細明體" charset="-120"/>
              </a:rPr>
              <a:t> is inherently </a:t>
            </a:r>
            <a:r>
              <a:rPr lang="en-US" altLang="zh-TW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unsafe</a:t>
            </a:r>
            <a:r>
              <a:rPr lang="en-US" altLang="zh-TW" dirty="0">
                <a:ea typeface="新細明體" charset="-120"/>
              </a:rPr>
              <a:t>; </a:t>
            </a:r>
            <a:r>
              <a:rPr lang="en-US" altLang="zh-TW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urier New" pitchFamily="49" charset="0"/>
                <a:ea typeface="新細明體" charset="-120"/>
                <a:cs typeface="Courier New" pitchFamily="49" charset="0"/>
              </a:rPr>
              <a:t>fgets</a:t>
            </a:r>
            <a:r>
              <a:rPr lang="en-US" altLang="zh-TW" dirty="0">
                <a:ea typeface="新細明體" charset="-120"/>
              </a:rPr>
              <a:t> is a much better alternative.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>
                <a:ea typeface="新細明體" charset="-120"/>
              </a:rPr>
              <a:t>Reading Strings Character by Character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Programmers often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write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their own input functions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Issues to consider:</a:t>
            </a:r>
          </a:p>
          <a:p>
            <a:pPr lvl="1"/>
            <a:r>
              <a:rPr lang="en-US" altLang="zh-TW" dirty="0">
                <a:ea typeface="新細明體" charset="-120"/>
              </a:rPr>
              <a:t>Should the function </a:t>
            </a:r>
            <a:r>
              <a:rPr lang="en-US" altLang="zh-TW" dirty="0">
                <a:effectLst>
                  <a:glow rad="101600">
                    <a:srgbClr val="FFAB06">
                      <a:alpha val="60000"/>
                    </a:srgbClr>
                  </a:glow>
                </a:effectLst>
                <a:ea typeface="新細明體" charset="-120"/>
              </a:rPr>
              <a:t>skip white space </a:t>
            </a:r>
            <a:r>
              <a:rPr lang="en-US" altLang="zh-TW" dirty="0">
                <a:ea typeface="新細明體" charset="-120"/>
              </a:rPr>
              <a:t>before beginning to store the string?</a:t>
            </a:r>
          </a:p>
          <a:p>
            <a:pPr lvl="1"/>
            <a:r>
              <a:rPr lang="en-US" altLang="zh-TW" dirty="0">
                <a:ea typeface="新細明體" charset="-120"/>
              </a:rPr>
              <a:t>What character causes the function to </a:t>
            </a:r>
            <a:r>
              <a:rPr lang="en-US" altLang="zh-TW" dirty="0">
                <a:effectLst>
                  <a:glow rad="101600">
                    <a:srgbClr val="FFAB06">
                      <a:alpha val="60000"/>
                    </a:srgbClr>
                  </a:glow>
                </a:effectLst>
                <a:ea typeface="新細明體" charset="-120"/>
              </a:rPr>
              <a:t>stop reading</a:t>
            </a:r>
            <a:r>
              <a:rPr lang="en-US" altLang="zh-TW" dirty="0">
                <a:ea typeface="新細明體" charset="-120"/>
              </a:rPr>
              <a:t>: a </a:t>
            </a:r>
            <a:r>
              <a:rPr lang="en-US" altLang="zh-TW" dirty="0">
                <a:effectLst>
                  <a:glow rad="101600">
                    <a:srgbClr val="FFAB06">
                      <a:alpha val="60000"/>
                    </a:srgbClr>
                  </a:glow>
                </a:effectLst>
                <a:ea typeface="新細明體" charset="-120"/>
              </a:rPr>
              <a:t>new-line character</a:t>
            </a:r>
            <a:r>
              <a:rPr lang="en-US" altLang="zh-TW" dirty="0">
                <a:ea typeface="新細明體" charset="-120"/>
              </a:rPr>
              <a:t>, any white-space character, or some other character? Is this character stored in the string or discarded?</a:t>
            </a:r>
          </a:p>
          <a:p>
            <a:pPr lvl="1"/>
            <a:r>
              <a:rPr lang="en-US" altLang="zh-TW" dirty="0">
                <a:ea typeface="新細明體" charset="-120"/>
              </a:rPr>
              <a:t>What should the function do if the </a:t>
            </a:r>
            <a:r>
              <a:rPr lang="en-US" altLang="zh-TW" dirty="0">
                <a:effectLst>
                  <a:glow rad="101600">
                    <a:srgbClr val="FFAB06">
                      <a:alpha val="60000"/>
                    </a:srgbClr>
                  </a:glow>
                </a:effectLst>
                <a:ea typeface="新細明體" charset="-120"/>
              </a:rPr>
              <a:t>input string is too long to store</a:t>
            </a:r>
            <a:r>
              <a:rPr lang="en-US" altLang="zh-TW" dirty="0">
                <a:ea typeface="新細明體" charset="-120"/>
              </a:rPr>
              <a:t>: </a:t>
            </a:r>
            <a:r>
              <a:rPr lang="en-US" altLang="zh-TW" dirty="0">
                <a:effectLst>
                  <a:glow rad="101600">
                    <a:srgbClr val="FFAB06">
                      <a:alpha val="60000"/>
                    </a:srgbClr>
                  </a:glow>
                </a:effectLst>
                <a:ea typeface="新細明體" charset="-120"/>
              </a:rPr>
              <a:t>discard</a:t>
            </a:r>
            <a:r>
              <a:rPr lang="en-US" altLang="zh-TW" dirty="0">
                <a:ea typeface="新細明體" charset="-120"/>
              </a:rPr>
              <a:t> the extra characters or leave them for the next input operation?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Reading Strings Character by Character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Suppose we need a function that 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(1) </a:t>
            </a:r>
            <a:r>
              <a:rPr lang="en-US" altLang="zh-TW" sz="2400" dirty="0">
                <a:effectLst>
                  <a:glow rad="101600">
                    <a:srgbClr val="FFAB06">
                      <a:alpha val="60000"/>
                    </a:srgbClr>
                  </a:glow>
                </a:effectLst>
                <a:ea typeface="新細明體" charset="-120"/>
              </a:rPr>
              <a:t>doesn’t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sz="2400" dirty="0">
                <a:effectLst>
                  <a:glow rad="101600">
                    <a:srgbClr val="FFAB06">
                      <a:alpha val="60000"/>
                    </a:srgbClr>
                  </a:glow>
                </a:effectLst>
                <a:ea typeface="新細明體" charset="-120"/>
              </a:rPr>
              <a:t>skip</a:t>
            </a:r>
            <a:r>
              <a:rPr lang="en-US" altLang="zh-TW" dirty="0">
                <a:ea typeface="新細明體" charset="-120"/>
              </a:rPr>
              <a:t> white-space characters, 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(2) </a:t>
            </a:r>
            <a:r>
              <a:rPr lang="en-US" altLang="zh-TW" sz="2400" dirty="0">
                <a:effectLst>
                  <a:glow rad="101600">
                    <a:srgbClr val="FFAB06">
                      <a:alpha val="60000"/>
                    </a:srgbClr>
                  </a:glow>
                </a:effectLst>
                <a:ea typeface="新細明體" charset="-120"/>
              </a:rPr>
              <a:t>stops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sz="2400" dirty="0">
                <a:effectLst>
                  <a:glow rad="101600">
                    <a:srgbClr val="FFAB06">
                      <a:alpha val="60000"/>
                    </a:srgbClr>
                  </a:glow>
                </a:effectLst>
                <a:ea typeface="新細明體" charset="-120"/>
              </a:rPr>
              <a:t>reading</a:t>
            </a:r>
            <a:r>
              <a:rPr lang="en-US" altLang="zh-TW" dirty="0">
                <a:ea typeface="新細明體" charset="-120"/>
              </a:rPr>
              <a:t> at the </a:t>
            </a:r>
            <a:r>
              <a:rPr lang="en-US" altLang="zh-TW" sz="2400" dirty="0">
                <a:effectLst>
                  <a:glow rad="101600">
                    <a:srgbClr val="FFAB06">
                      <a:alpha val="60000"/>
                    </a:srgbClr>
                  </a:glow>
                </a:effectLst>
                <a:ea typeface="新細明體" charset="-120"/>
              </a:rPr>
              <a:t>first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sz="2400" dirty="0">
                <a:effectLst>
                  <a:glow rad="101600">
                    <a:srgbClr val="FFAB06">
                      <a:alpha val="60000"/>
                    </a:srgbClr>
                  </a:glow>
                </a:effectLst>
                <a:ea typeface="新細明體" charset="-120"/>
              </a:rPr>
              <a:t>new-line</a:t>
            </a:r>
            <a:r>
              <a:rPr lang="en-US" altLang="zh-TW" dirty="0">
                <a:ea typeface="新細明體" charset="-120"/>
              </a:rPr>
              <a:t> character (which </a:t>
            </a:r>
            <a:r>
              <a:rPr lang="en-US" altLang="zh-TW" sz="2400" dirty="0">
                <a:effectLst>
                  <a:glow rad="101600">
                    <a:srgbClr val="FFAB06">
                      <a:alpha val="60000"/>
                    </a:srgbClr>
                  </a:glow>
                </a:effectLst>
                <a:ea typeface="新細明體" charset="-120"/>
              </a:rPr>
              <a:t>isn’t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sz="2400" dirty="0">
                <a:effectLst>
                  <a:glow rad="101600">
                    <a:srgbClr val="FFAB06">
                      <a:alpha val="60000"/>
                    </a:srgbClr>
                  </a:glow>
                </a:effectLst>
                <a:ea typeface="新細明體" charset="-120"/>
              </a:rPr>
              <a:t>stored</a:t>
            </a:r>
            <a:r>
              <a:rPr lang="en-US" altLang="zh-TW" dirty="0">
                <a:ea typeface="新細明體" charset="-120"/>
              </a:rPr>
              <a:t> in the string), and 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(3) </a:t>
            </a:r>
            <a:r>
              <a:rPr lang="en-US" altLang="zh-TW" sz="2400" dirty="0">
                <a:effectLst>
                  <a:glow rad="101600">
                    <a:srgbClr val="FFAB06">
                      <a:alpha val="60000"/>
                    </a:srgbClr>
                  </a:glow>
                </a:effectLst>
                <a:ea typeface="新細明體" charset="-120"/>
              </a:rPr>
              <a:t>discards</a:t>
            </a:r>
            <a:r>
              <a:rPr lang="en-US" altLang="zh-TW" dirty="0">
                <a:ea typeface="新細明體" charset="-120"/>
              </a:rPr>
              <a:t> extra characters.</a:t>
            </a:r>
          </a:p>
          <a:p>
            <a:r>
              <a:rPr lang="en-US" altLang="zh-TW" dirty="0">
                <a:ea typeface="新細明體" charset="-120"/>
              </a:rPr>
              <a:t>A prototype for the function: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200" b="1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readLine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(char 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[], 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200" b="1" i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n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);</a:t>
            </a:r>
          </a:p>
          <a:p>
            <a:r>
              <a:rPr lang="en-US" altLang="zh-TW" dirty="0">
                <a:ea typeface="新細明體" charset="-120"/>
              </a:rPr>
              <a:t>If the input line contains more than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n</a:t>
            </a:r>
            <a:r>
              <a:rPr lang="en-US" altLang="zh-TW" dirty="0">
                <a:ea typeface="新細明體" charset="-120"/>
              </a:rPr>
              <a:t> characters,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readLine</a:t>
            </a:r>
            <a:r>
              <a:rPr lang="en-US" altLang="zh-TW" dirty="0">
                <a:ea typeface="新細明體" charset="-120"/>
              </a:rPr>
              <a:t> will discard the additional characters.</a:t>
            </a:r>
          </a:p>
          <a:p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readLine</a:t>
            </a:r>
            <a:r>
              <a:rPr lang="en-US" altLang="zh-TW" dirty="0">
                <a:ea typeface="新細明體" charset="-120"/>
              </a:rPr>
              <a:t> will </a:t>
            </a:r>
            <a:r>
              <a:rPr lang="en-US" altLang="zh-TW" sz="22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return the number of characters </a:t>
            </a:r>
            <a:r>
              <a:rPr lang="en-US" altLang="zh-TW" dirty="0">
                <a:ea typeface="新細明體" charset="-120"/>
              </a:rPr>
              <a:t>it stores in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str</a:t>
            </a:r>
            <a:r>
              <a:rPr lang="en-US" altLang="zh-TW" dirty="0">
                <a:ea typeface="新細明體" charset="-120"/>
              </a:rPr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27714" y="2743200"/>
            <a:ext cx="8955306" cy="26296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Reading Strings Character by Character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10800" cy="4351338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readLine</a:t>
            </a:r>
            <a:r>
              <a:rPr lang="en-US" altLang="zh-TW" sz="2400" dirty="0">
                <a:ea typeface="新細明體" charset="-120"/>
              </a:rPr>
              <a:t> consists primarily of a loop that calls </a:t>
            </a:r>
            <a:r>
              <a:rPr lang="en-US" altLang="zh-TW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7706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getchar</a:t>
            </a:r>
            <a:r>
              <a:rPr lang="en-US" altLang="zh-TW" sz="2400" dirty="0">
                <a:ea typeface="新細明體" charset="-120"/>
              </a:rPr>
              <a:t> to read a character and then stores the character in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</a:t>
            </a:r>
            <a:r>
              <a:rPr lang="en-US" altLang="zh-TW" sz="2400" dirty="0">
                <a:ea typeface="新細明體" charset="-120"/>
              </a:rPr>
              <a:t>, provided that there’s room left:</a:t>
            </a:r>
          </a:p>
          <a:p>
            <a:pPr marL="342900" indent="-342900">
              <a:lnSpc>
                <a:spcPct val="80000"/>
              </a:lnSpc>
              <a:spcBef>
                <a:spcPts val="10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readLine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(char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[],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n)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{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b="1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ch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= 0;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endParaRPr lang="en-US" altLang="zh-TW" sz="18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  while ((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ch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= </a:t>
            </a:r>
            <a:r>
              <a:rPr lang="en-US" altLang="zh-TW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7706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getchar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()) != '\n')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if (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&lt; n)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 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[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++] =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ch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1800" dirty="0" err="1">
                <a:effectLst>
                  <a:glow rad="101600">
                    <a:srgbClr val="FFAB06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str</a:t>
            </a:r>
            <a:r>
              <a:rPr lang="en-US" altLang="zh-TW" sz="1800" dirty="0">
                <a:effectLst>
                  <a:glow rad="101600">
                    <a:srgbClr val="FFAB06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[</a:t>
            </a:r>
            <a:r>
              <a:rPr lang="en-US" altLang="zh-TW" sz="1800" dirty="0" err="1">
                <a:effectLst>
                  <a:glow rad="101600">
                    <a:srgbClr val="FFAB06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800" dirty="0">
                <a:effectLst>
                  <a:glow rad="101600">
                    <a:srgbClr val="FFAB06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] = '\0';   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/* terminates string */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  return 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;        /* number of characters stored */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}</a:t>
            </a:r>
          </a:p>
          <a:p>
            <a:r>
              <a:rPr lang="en-US" altLang="zh-TW" sz="2400" b="1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ch</a:t>
            </a:r>
            <a:r>
              <a:rPr lang="en-US" altLang="zh-TW" sz="2400" dirty="0">
                <a:ea typeface="新細明體" charset="-120"/>
              </a:rPr>
              <a:t> has </a:t>
            </a:r>
            <a:r>
              <a:rPr lang="en-US" altLang="zh-TW" sz="2400" b="1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ea typeface="新細明體" charset="-120"/>
              </a:rPr>
              <a:t> type rather than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char</a:t>
            </a:r>
            <a:r>
              <a:rPr lang="en-US" altLang="zh-TW" sz="2400" dirty="0">
                <a:ea typeface="新細明體" charset="-120"/>
              </a:rPr>
              <a:t> type because </a:t>
            </a:r>
            <a:r>
              <a:rPr lang="en-US" altLang="zh-TW" sz="2400" b="1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getchar</a:t>
            </a:r>
            <a:r>
              <a:rPr lang="en-US" altLang="zh-TW" sz="2400" dirty="0">
                <a:ea typeface="新細明體" charset="-120"/>
              </a:rPr>
              <a:t> returns an </a:t>
            </a:r>
            <a:r>
              <a:rPr lang="en-US" altLang="zh-TW" sz="2400" b="1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ea typeface="新細明體" charset="-120"/>
              </a:rPr>
              <a:t> value.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Reading Strings Character by Character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Before returning,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readLine</a:t>
            </a:r>
            <a:r>
              <a:rPr lang="en-US" altLang="zh-TW" dirty="0">
                <a:ea typeface="新細明體" charset="-120"/>
              </a:rPr>
              <a:t> puts a null character at the end of the string.</a:t>
            </a:r>
          </a:p>
          <a:p>
            <a:r>
              <a:rPr lang="en-US" altLang="zh-TW" dirty="0">
                <a:ea typeface="新細明體" charset="-120"/>
              </a:rPr>
              <a:t>Standard functions such as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gets</a:t>
            </a:r>
            <a:r>
              <a:rPr lang="en-US" altLang="zh-TW" dirty="0">
                <a:ea typeface="新細明體" charset="-120"/>
              </a:rPr>
              <a:t> automatically put a null character at the end of an input string.</a:t>
            </a:r>
          </a:p>
          <a:p>
            <a:r>
              <a:rPr lang="en-US" altLang="zh-TW" dirty="0">
                <a:ea typeface="新細明體" charset="-120"/>
              </a:rPr>
              <a:t>If we’re writing our own input function, we must take on that responsibility.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Accessing the Characters in a String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Since strings are stored as arrays, we can use subscripting to access the characters in a string.</a:t>
            </a:r>
          </a:p>
          <a:p>
            <a:r>
              <a:rPr lang="en-US" altLang="zh-TW">
                <a:ea typeface="新細明體" charset="-120"/>
              </a:rPr>
              <a:t>To process every character in a string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s</a:t>
            </a:r>
            <a:r>
              <a:rPr lang="en-US" altLang="zh-TW">
                <a:ea typeface="新細明體" charset="-120"/>
              </a:rPr>
              <a:t>, we can set up a loop that increments a counter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>
                <a:ea typeface="新細明體" charset="-120"/>
              </a:rPr>
              <a:t> and selects characters via the expression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s[i]</a:t>
            </a:r>
            <a:r>
              <a:rPr lang="en-US" altLang="zh-TW">
                <a:ea typeface="新細明體" charset="-120"/>
              </a:rPr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Accessing the Characters in a String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 function that 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counts the number of spaces </a:t>
            </a:r>
            <a:r>
              <a:rPr lang="en-US" altLang="zh-TW" dirty="0">
                <a:ea typeface="新細明體" charset="-120"/>
              </a:rPr>
              <a:t>in a string:</a:t>
            </a:r>
          </a:p>
          <a:p>
            <a:pPr marL="457200" indent="-457200">
              <a:lnSpc>
                <a:spcPct val="80000"/>
              </a:lnSpc>
              <a:spcBef>
                <a:spcPts val="12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effectLst>
                  <a:glow rad="101600">
                    <a:srgbClr val="FF7706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countSpaces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const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char s[])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{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count = 0,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endParaRPr lang="en-US" altLang="zh-TW" sz="24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for (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= 0; </a:t>
            </a: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s[</a:t>
            </a:r>
            <a:r>
              <a:rPr lang="en-US" altLang="zh-TW" sz="2400" b="1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] != '\0';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++)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if (s[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] == </a:t>
            </a: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'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'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)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  count++;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return </a:t>
            </a:r>
            <a:r>
              <a:rPr lang="en-US" altLang="zh-TW" sz="2400" dirty="0">
                <a:effectLst>
                  <a:glow rad="101600">
                    <a:srgbClr val="FF7706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count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85800" y="2743200"/>
            <a:ext cx="9144000" cy="762000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Continuing a String Literal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backslash character (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\</a:t>
            </a:r>
            <a:r>
              <a:rPr lang="en-US" altLang="zh-TW" dirty="0">
                <a:ea typeface="新細明體" charset="-120"/>
              </a:rPr>
              <a:t>) can be used to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continue</a:t>
            </a:r>
            <a:r>
              <a:rPr lang="en-US" altLang="zh-TW" dirty="0">
                <a:ea typeface="新細明體" charset="-120"/>
              </a:rPr>
              <a:t> a string literal from one line to the next: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1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("When</a:t>
            </a:r>
            <a:r>
              <a:rPr lang="en-US" altLang="zh-TW" sz="13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you</a:t>
            </a:r>
            <a:r>
              <a:rPr lang="en-US" altLang="zh-TW" sz="13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come</a:t>
            </a:r>
            <a:r>
              <a:rPr lang="en-US" altLang="zh-TW" sz="13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to</a:t>
            </a:r>
            <a:r>
              <a:rPr lang="en-US" altLang="zh-TW" sz="13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sz="13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fork</a:t>
            </a:r>
            <a:r>
              <a:rPr lang="en-US" altLang="zh-TW" sz="13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in</a:t>
            </a:r>
            <a:r>
              <a:rPr lang="en-US" altLang="zh-TW" sz="13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the</a:t>
            </a:r>
            <a:r>
              <a:rPr lang="en-US" altLang="zh-TW" sz="13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road,</a:t>
            </a:r>
            <a:r>
              <a:rPr lang="en-US" altLang="zh-TW" sz="13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take</a:t>
            </a:r>
            <a:r>
              <a:rPr lang="en-US" altLang="zh-TW" sz="13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it.</a:t>
            </a:r>
            <a:r>
              <a:rPr lang="en-US" altLang="zh-TW" sz="13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\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--Yogi</a:t>
            </a:r>
            <a:r>
              <a:rPr lang="en-US" altLang="zh-TW" sz="13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Berra");</a:t>
            </a:r>
          </a:p>
          <a:p>
            <a:r>
              <a:rPr lang="en-US" altLang="zh-TW" dirty="0">
                <a:ea typeface="新細明體" charset="-120"/>
              </a:rPr>
              <a:t>In general, the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\</a:t>
            </a:r>
            <a:r>
              <a:rPr lang="en-US" altLang="zh-TW" dirty="0">
                <a:ea typeface="新細明體" charset="-120"/>
              </a:rPr>
              <a:t> character can be used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to </a:t>
            </a:r>
            <a:r>
              <a:rPr lang="en-US" altLang="zh-TW" dirty="0">
                <a:solidFill>
                  <a:srgbClr val="FFC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join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two or more lines of a program into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a single line</a:t>
            </a:r>
            <a:r>
              <a:rPr lang="en-US" altLang="zh-TW" dirty="0">
                <a:ea typeface="新細明體" charset="-120"/>
              </a:rPr>
              <a:t>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Accessing the Characters in a String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 version that </a:t>
            </a:r>
            <a:r>
              <a:rPr lang="en-US" altLang="zh-TW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uses pointer </a:t>
            </a:r>
            <a:r>
              <a:rPr lang="en-US" altLang="zh-TW" dirty="0">
                <a:ea typeface="新細明體" charset="-120"/>
              </a:rPr>
              <a:t>arithmetic instead of array subscripting :</a:t>
            </a:r>
          </a:p>
          <a:p>
            <a:pPr marL="457200" indent="-457200">
              <a:lnSpc>
                <a:spcPct val="80000"/>
              </a:lnSpc>
              <a:spcBef>
                <a:spcPts val="12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countSpaces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const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char </a:t>
            </a: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*s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)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{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count = 0;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endParaRPr lang="en-US" altLang="zh-TW" sz="24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for (; </a:t>
            </a: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*s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!= '\0'; s++)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if </a:t>
            </a: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(*s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== ' ')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  count++;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return count;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}</a:t>
            </a:r>
            <a:r>
              <a:rPr lang="en-US" altLang="zh-TW" dirty="0">
                <a:ea typeface="新細明體" charset="-120"/>
              </a:rPr>
              <a:t> 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Accessing the Characters in a String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ea typeface="新細明體" charset="-120"/>
              </a:rPr>
              <a:t>Questions raised by the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countSpaces</a:t>
            </a:r>
            <a:r>
              <a:rPr lang="en-US" altLang="zh-TW" dirty="0">
                <a:ea typeface="新細明體" charset="-120"/>
              </a:rPr>
              <a:t> example:</a:t>
            </a:r>
          </a:p>
          <a:p>
            <a:pPr marL="393192" lvl="1" indent="0">
              <a:buNone/>
            </a:pPr>
            <a:r>
              <a:rPr lang="en-US" altLang="zh-TW" i="1" dirty="0">
                <a:ea typeface="新細明體" charset="-120"/>
              </a:rPr>
              <a:t>Q:</a:t>
            </a:r>
            <a:r>
              <a:rPr lang="zh-TW" altLang="en-US" i="1" dirty="0">
                <a:ea typeface="新細明體" charset="-120"/>
              </a:rPr>
              <a:t> </a:t>
            </a:r>
            <a:r>
              <a:rPr lang="en-US" altLang="zh-TW" i="1" dirty="0">
                <a:ea typeface="新細明體" charset="-120"/>
              </a:rPr>
              <a:t>Is it better to use array operations or pointer operations to access the characters in a string?</a:t>
            </a:r>
            <a:r>
              <a:rPr lang="en-US" altLang="zh-TW" dirty="0">
                <a:ea typeface="新細明體" charset="-120"/>
              </a:rPr>
              <a:t> </a:t>
            </a:r>
          </a:p>
          <a:p>
            <a:pPr marL="393192" lvl="1" indent="0">
              <a:buNone/>
            </a:pPr>
            <a:r>
              <a:rPr lang="en-US" altLang="zh-TW" dirty="0">
                <a:ea typeface="新細明體" charset="-120"/>
              </a:rPr>
              <a:t>A:</a:t>
            </a:r>
            <a:r>
              <a:rPr lang="zh-TW" altLang="en-US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We can use either or both. Traditionally, C programmers lean toward using pointer operations.</a:t>
            </a:r>
          </a:p>
          <a:p>
            <a:pPr lvl="1"/>
            <a:endParaRPr lang="en-US" altLang="zh-TW" i="1" dirty="0">
              <a:ea typeface="新細明體" charset="-120"/>
            </a:endParaRPr>
          </a:p>
          <a:p>
            <a:pPr marL="393192" lvl="1" indent="0">
              <a:buNone/>
            </a:pPr>
            <a:r>
              <a:rPr lang="en-US" altLang="zh-TW" i="1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Q:</a:t>
            </a:r>
            <a:r>
              <a:rPr lang="zh-TW" altLang="en-US" i="1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 </a:t>
            </a:r>
            <a:r>
              <a:rPr lang="en-US" altLang="zh-TW" i="1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Should a string parameter be declared as an array or as a pointer?</a:t>
            </a:r>
            <a:r>
              <a:rPr lang="en-US" altLang="zh-TW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 </a:t>
            </a:r>
          </a:p>
          <a:p>
            <a:pPr marL="393192" lvl="1" indent="0">
              <a:buNone/>
            </a:pPr>
            <a:r>
              <a:rPr lang="en-US" altLang="zh-TW" dirty="0">
                <a:ea typeface="新細明體" charset="-120"/>
              </a:rPr>
              <a:t>A:</a:t>
            </a:r>
            <a:r>
              <a:rPr lang="zh-TW" altLang="en-US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There’s no difference between the two.</a:t>
            </a:r>
          </a:p>
          <a:p>
            <a:pPr lvl="1"/>
            <a:endParaRPr lang="en-US" altLang="zh-TW" i="1" dirty="0">
              <a:ea typeface="新細明體" charset="-120"/>
            </a:endParaRPr>
          </a:p>
          <a:p>
            <a:pPr marL="393192" lvl="1" indent="0">
              <a:buNone/>
            </a:pPr>
            <a:r>
              <a:rPr lang="en-US" altLang="zh-TW" i="1" dirty="0">
                <a:ea typeface="新細明體" charset="-120"/>
              </a:rPr>
              <a:t>Q:</a:t>
            </a:r>
            <a:r>
              <a:rPr lang="zh-TW" altLang="en-US" i="1" dirty="0">
                <a:ea typeface="新細明體" charset="-120"/>
              </a:rPr>
              <a:t> </a:t>
            </a:r>
            <a:r>
              <a:rPr lang="en-US" altLang="zh-TW" i="1" dirty="0">
                <a:ea typeface="新細明體" charset="-120"/>
              </a:rPr>
              <a:t>Does the form of the parameter (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s[]</a:t>
            </a:r>
            <a:r>
              <a:rPr lang="en-US" altLang="zh-TW" i="1" dirty="0">
                <a:ea typeface="新細明體" charset="-120"/>
              </a:rPr>
              <a:t> or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*s</a:t>
            </a:r>
            <a:r>
              <a:rPr lang="en-US" altLang="zh-TW" i="1" dirty="0">
                <a:ea typeface="新細明體" charset="-120"/>
              </a:rPr>
              <a:t>) affect what can be supplied as an argument?</a:t>
            </a:r>
            <a:r>
              <a:rPr lang="en-US" altLang="zh-TW" dirty="0">
                <a:ea typeface="新細明體" charset="-120"/>
              </a:rPr>
              <a:t> </a:t>
            </a:r>
          </a:p>
          <a:p>
            <a:pPr marL="393192" lvl="1" indent="0">
              <a:buNone/>
            </a:pPr>
            <a:r>
              <a:rPr lang="en-US" altLang="zh-TW" dirty="0">
                <a:ea typeface="新細明體" charset="-120"/>
              </a:rPr>
              <a:t>A:</a:t>
            </a:r>
            <a:r>
              <a:rPr lang="zh-TW" altLang="en-US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No.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Using the C String Library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Some programming languages provide operators that can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copy</a:t>
            </a:r>
            <a:r>
              <a:rPr lang="en-US" altLang="zh-TW" dirty="0">
                <a:ea typeface="新細明體" charset="-120"/>
              </a:rPr>
              <a:t> strings,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compare</a:t>
            </a:r>
            <a:r>
              <a:rPr lang="en-US" altLang="zh-TW" dirty="0">
                <a:ea typeface="新細明體" charset="-120"/>
              </a:rPr>
              <a:t> strings,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concatenate</a:t>
            </a:r>
            <a:r>
              <a:rPr lang="en-US" altLang="zh-TW" dirty="0">
                <a:ea typeface="新細明體" charset="-120"/>
              </a:rPr>
              <a:t> strings,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select</a:t>
            </a:r>
            <a:r>
              <a:rPr lang="en-US" altLang="zh-TW" dirty="0">
                <a:ea typeface="新細明體" charset="-120"/>
              </a:rPr>
              <a:t> substrings, and the like.</a:t>
            </a:r>
          </a:p>
          <a:p>
            <a:r>
              <a:rPr lang="en-US" altLang="zh-TW" dirty="0">
                <a:ea typeface="新細明體" charset="-120"/>
              </a:rPr>
              <a:t>C’s </a:t>
            </a:r>
            <a:r>
              <a:rPr lang="en-US" altLang="zh-TW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a typeface="新細明體" charset="-120"/>
              </a:rPr>
              <a:t>operators</a:t>
            </a:r>
            <a:r>
              <a:rPr lang="en-US" altLang="zh-TW" dirty="0">
                <a:ea typeface="新細明體" charset="-120"/>
              </a:rPr>
              <a:t>, in contrast, are essentially </a:t>
            </a:r>
            <a:r>
              <a:rPr lang="en-US" altLang="zh-TW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a typeface="新細明體" charset="-120"/>
              </a:rPr>
              <a:t>useless</a:t>
            </a:r>
            <a:r>
              <a:rPr lang="en-US" altLang="zh-TW" dirty="0">
                <a:ea typeface="新細明體" charset="-120"/>
              </a:rPr>
              <a:t> for working with strings.</a:t>
            </a:r>
          </a:p>
          <a:p>
            <a:r>
              <a:rPr lang="en-US" altLang="zh-TW" dirty="0">
                <a:ea typeface="新細明體" charset="-120"/>
              </a:rPr>
              <a:t>Strings are treated as arrays in C, so they’re restricted in the same ways as arrays.</a:t>
            </a:r>
          </a:p>
          <a:p>
            <a:r>
              <a:rPr lang="en-US" altLang="zh-TW" dirty="0">
                <a:ea typeface="新細明體" charset="-120"/>
              </a:rPr>
              <a:t>In particular, they can’t be copied or compared using operators.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Using the C String Library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>
                <a:ea typeface="新細明體" charset="-120"/>
              </a:rPr>
              <a:t>Direct attempts to copy or compare strings will fail.</a:t>
            </a:r>
          </a:p>
          <a:p>
            <a:r>
              <a:rPr lang="en-US" altLang="zh-TW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新細明體" charset="-120"/>
              </a:rPr>
              <a:t>Copying a string </a:t>
            </a:r>
            <a:r>
              <a:rPr lang="en-US" altLang="zh-TW" dirty="0">
                <a:ea typeface="新細明體" charset="-120"/>
              </a:rPr>
              <a:t>into a character array </a:t>
            </a:r>
            <a:r>
              <a:rPr lang="en-US" altLang="zh-TW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新細明體" charset="-120"/>
              </a:rPr>
              <a:t>using the </a:t>
            </a:r>
            <a:r>
              <a:rPr lang="en-US" altLang="zh-TW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operator is </a:t>
            </a:r>
            <a:r>
              <a:rPr lang="en-US" altLang="zh-TW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新細明體" charset="-120"/>
              </a:rPr>
              <a:t>not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新細明體" charset="-120"/>
              </a:rPr>
              <a:t>possible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char str1[10], str2[10];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…</a:t>
            </a:r>
            <a:endParaRPr lang="en-US" altLang="zh-TW" sz="22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str1 = "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abc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";  /*** </a:t>
            </a:r>
            <a:r>
              <a:rPr lang="en-US" altLang="zh-TW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WRONG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***/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str2 = str1;   /*** </a:t>
            </a:r>
            <a:r>
              <a:rPr lang="en-US" altLang="zh-TW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WRONG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***/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Using an </a:t>
            </a:r>
            <a:r>
              <a:rPr lang="en-US" altLang="zh-TW" b="1" i="1" u="sng" dirty="0">
                <a:ea typeface="新細明體" charset="-120"/>
              </a:rPr>
              <a:t>array name </a:t>
            </a:r>
            <a:r>
              <a:rPr lang="en-US" altLang="zh-TW" dirty="0">
                <a:ea typeface="新細明體" charset="-120"/>
              </a:rPr>
              <a:t>as the left operand of </a:t>
            </a:r>
            <a:r>
              <a:rPr lang="en-US" altLang="zh-TW" b="1" dirty="0">
                <a:latin typeface="Courier New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dirty="0">
                <a:ea typeface="新細明體" charset="-120"/>
              </a:rPr>
              <a:t> is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illegal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b="1" i="1" dirty="0">
                <a:solidFill>
                  <a:srgbClr val="FFAB06"/>
                </a:solidFill>
                <a:ea typeface="新細明體" charset="-120"/>
              </a:rPr>
              <a:t>Initializing</a:t>
            </a:r>
            <a:r>
              <a:rPr lang="en-US" altLang="zh-TW" dirty="0">
                <a:ea typeface="新細明體" charset="-120"/>
              </a:rPr>
              <a:t> a character array using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dirty="0">
                <a:ea typeface="新細明體" charset="-120"/>
              </a:rPr>
              <a:t> is </a:t>
            </a:r>
            <a:r>
              <a:rPr lang="en-US" altLang="zh-TW" b="1" i="1" u="sng" dirty="0">
                <a:solidFill>
                  <a:srgbClr val="FF0000"/>
                </a:solidFill>
                <a:ea typeface="新細明體" charset="-120"/>
              </a:rPr>
              <a:t>legal</a:t>
            </a:r>
            <a:r>
              <a:rPr lang="en-US" altLang="zh-TW" dirty="0">
                <a:ea typeface="新細明體" charset="-120"/>
              </a:rPr>
              <a:t>, though: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200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char str1[10] = "</a:t>
            </a:r>
            <a:r>
              <a:rPr lang="en-US" altLang="zh-TW" sz="2200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abc</a:t>
            </a:r>
            <a:r>
              <a:rPr lang="en-US" altLang="zh-TW" sz="2200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";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In this context,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dirty="0">
                <a:ea typeface="新細明體" charset="-120"/>
              </a:rPr>
              <a:t> is not the assignment operator.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Using the C String Library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Attempting to compare strings using a relational or equality operator is legal but won’t produce the desired result: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// char str1[10], str2[10];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if (str1 == str2) …   /*** </a:t>
            </a: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WRONG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***/</a:t>
            </a:r>
          </a:p>
          <a:p>
            <a:r>
              <a:rPr lang="en-US" altLang="zh-TW" dirty="0">
                <a:ea typeface="新細明體" charset="-120"/>
              </a:rPr>
              <a:t>This statement compares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str1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str2</a:t>
            </a:r>
            <a:r>
              <a:rPr lang="en-US" altLang="zh-TW" dirty="0">
                <a:ea typeface="新細明體" charset="-120"/>
              </a:rPr>
              <a:t> as </a:t>
            </a:r>
            <a:r>
              <a:rPr lang="en-US" altLang="zh-TW" i="1" dirty="0">
                <a:ea typeface="新細明體" charset="-120"/>
              </a:rPr>
              <a:t>pointers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Since </a:t>
            </a:r>
            <a:r>
              <a:rPr lang="en-US" altLang="zh-TW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str1</a:t>
            </a:r>
            <a:r>
              <a:rPr lang="en-US" altLang="zh-TW" u="sng" dirty="0">
                <a:ea typeface="新細明體" charset="-120"/>
              </a:rPr>
              <a:t> and </a:t>
            </a:r>
            <a:r>
              <a:rPr lang="en-US" altLang="zh-TW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str2</a:t>
            </a:r>
            <a:r>
              <a:rPr lang="en-US" altLang="zh-TW" u="sng" dirty="0">
                <a:ea typeface="新細明體" charset="-120"/>
              </a:rPr>
              <a:t> have different addresses</a:t>
            </a:r>
            <a:r>
              <a:rPr lang="en-US" altLang="zh-TW" dirty="0">
                <a:ea typeface="新細明體" charset="-120"/>
              </a:rPr>
              <a:t>, the expression </a:t>
            </a:r>
            <a:r>
              <a:rPr lang="en-US" altLang="zh-TW" dirty="0">
                <a:effectLst>
                  <a:glow rad="101600">
                    <a:srgbClr val="FFAB06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str1</a:t>
            </a:r>
            <a:r>
              <a:rPr lang="en-US" altLang="zh-TW" dirty="0">
                <a:effectLst>
                  <a:glow rad="101600">
                    <a:srgbClr val="FFAB06">
                      <a:alpha val="60000"/>
                    </a:srgbClr>
                  </a:glow>
                </a:effectLst>
                <a:ea typeface="新細明體" charset="-120"/>
              </a:rPr>
              <a:t> </a:t>
            </a:r>
            <a:r>
              <a:rPr lang="en-US" altLang="zh-TW" dirty="0">
                <a:effectLst>
                  <a:glow rad="101600">
                    <a:srgbClr val="FFAB06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==</a:t>
            </a:r>
            <a:r>
              <a:rPr lang="en-US" altLang="zh-TW" dirty="0">
                <a:effectLst>
                  <a:glow rad="101600">
                    <a:srgbClr val="FFAB06">
                      <a:alpha val="60000"/>
                    </a:srgbClr>
                  </a:glow>
                </a:effectLst>
                <a:ea typeface="新細明體" charset="-120"/>
              </a:rPr>
              <a:t> </a:t>
            </a:r>
            <a:r>
              <a:rPr lang="en-US" altLang="zh-TW" dirty="0">
                <a:effectLst>
                  <a:glow rad="101600">
                    <a:srgbClr val="FFAB06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str2</a:t>
            </a:r>
            <a:r>
              <a:rPr lang="en-US" altLang="zh-TW" dirty="0">
                <a:effectLst>
                  <a:glow rad="101600">
                    <a:srgbClr val="FFAB06">
                      <a:alpha val="60000"/>
                    </a:srgbClr>
                  </a:glow>
                </a:effectLst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must have the value </a:t>
            </a:r>
            <a:r>
              <a:rPr lang="en-US" altLang="zh-TW" dirty="0">
                <a:effectLst>
                  <a:glow rad="101600">
                    <a:srgbClr val="FFAB06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dirty="0">
                <a:ea typeface="新細明體" charset="-120"/>
              </a:rPr>
              <a:t>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Using the C String Library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C library provides a rich set of functions for performing operations on strings.</a:t>
            </a:r>
          </a:p>
          <a:p>
            <a:r>
              <a:rPr lang="en-US" altLang="zh-TW" dirty="0">
                <a:ea typeface="新細明體" charset="-120"/>
              </a:rPr>
              <a:t>Programs that need string operations should contain the following line: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#include &lt;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string.h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&gt;</a:t>
            </a:r>
          </a:p>
          <a:p>
            <a:r>
              <a:rPr lang="en-US" altLang="zh-TW" dirty="0">
                <a:ea typeface="新細明體" charset="-120"/>
              </a:rPr>
              <a:t>In subsequent examples, assume that </a:t>
            </a:r>
            <a:r>
              <a:rPr lang="en-US" altLang="zh-TW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FF0000">
                      <a:alpha val="4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str1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FF0000">
                      <a:alpha val="4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str2</a:t>
            </a:r>
            <a:r>
              <a:rPr lang="en-US" altLang="zh-TW" dirty="0">
                <a:ea typeface="新細明體" charset="-120"/>
              </a:rPr>
              <a:t> are </a:t>
            </a:r>
            <a:r>
              <a:rPr lang="en-US" altLang="zh-TW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FF0000">
                      <a:alpha val="4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character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FF0000">
                      <a:alpha val="4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arrays</a:t>
            </a:r>
            <a:r>
              <a:rPr lang="en-US" altLang="zh-TW" dirty="0">
                <a:ea typeface="新細明體" charset="-120"/>
              </a:rPr>
              <a:t> used as strings.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19300" y="1722120"/>
            <a:ext cx="80772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1866900" y="0"/>
            <a:ext cx="8610600" cy="114300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dirty="0" err="1">
                <a:effectLst>
                  <a:glow rad="101600">
                    <a:srgbClr val="FF7706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strcpy</a:t>
            </a:r>
            <a:r>
              <a:rPr lang="en-US" altLang="zh-TW" dirty="0">
                <a:ea typeface="新細明體" charset="-120"/>
              </a:rPr>
              <a:t> (String Copy) Function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1866900" y="1219200"/>
            <a:ext cx="8229600" cy="438912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Prototype for the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strcpy</a:t>
            </a:r>
            <a:r>
              <a:rPr lang="en-US" altLang="zh-TW" dirty="0">
                <a:ea typeface="新細明體" charset="-120"/>
              </a:rPr>
              <a:t> function: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char *</a:t>
            </a:r>
            <a:r>
              <a:rPr lang="en-US" altLang="zh-TW" sz="24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strcpy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(char *s1, const char *s2);</a:t>
            </a:r>
          </a:p>
          <a:p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strcpy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copies</a:t>
            </a:r>
            <a:r>
              <a:rPr lang="en-US" altLang="zh-TW" dirty="0">
                <a:ea typeface="新細明體" charset="-120"/>
              </a:rPr>
              <a:t> the string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s2</a:t>
            </a:r>
            <a:r>
              <a:rPr lang="en-US" altLang="zh-TW" dirty="0">
                <a:ea typeface="新細明體" charset="-120"/>
              </a:rPr>
              <a:t> into the string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s1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 lvl="1"/>
            <a:r>
              <a:rPr lang="en-US" altLang="zh-TW" dirty="0">
                <a:ea typeface="新細明體" charset="-120"/>
              </a:rPr>
              <a:t>To be precise, we should say “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strcpy</a:t>
            </a:r>
            <a:r>
              <a:rPr lang="en-US" altLang="zh-TW" dirty="0">
                <a:ea typeface="新細明體" charset="-120"/>
              </a:rPr>
              <a:t> copies the string pointed to by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s2</a:t>
            </a:r>
            <a:r>
              <a:rPr lang="en-US" altLang="zh-TW" dirty="0">
                <a:ea typeface="新細明體" charset="-120"/>
              </a:rPr>
              <a:t> into the array pointed to by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s1</a:t>
            </a:r>
            <a:r>
              <a:rPr lang="en-US" altLang="zh-TW" dirty="0">
                <a:ea typeface="新細明體" charset="-120"/>
              </a:rPr>
              <a:t>.”</a:t>
            </a:r>
          </a:p>
          <a:p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strcpy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returns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s1</a:t>
            </a:r>
            <a:r>
              <a:rPr lang="en-US" altLang="zh-TW" dirty="0">
                <a:ea typeface="新細明體" charset="-120"/>
              </a:rPr>
              <a:t> (a pointer to the destination string).</a:t>
            </a: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534400" cy="114300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strcpy</a:t>
            </a:r>
            <a:r>
              <a:rPr lang="en-US" altLang="zh-TW" dirty="0">
                <a:ea typeface="新細明體" charset="-120"/>
              </a:rPr>
              <a:t> (String Copy) Function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2133600" y="1143000"/>
            <a:ext cx="8229600" cy="438912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A call of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strcpy</a:t>
            </a:r>
            <a:r>
              <a:rPr lang="en-US" altLang="zh-TW" dirty="0">
                <a:ea typeface="新細明體" charset="-120"/>
              </a:rPr>
              <a:t> that stores the string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"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abcd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"</a:t>
            </a:r>
            <a:r>
              <a:rPr lang="en-US" altLang="zh-TW" dirty="0">
                <a:ea typeface="新細明體" charset="-120"/>
              </a:rPr>
              <a:t> in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str2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effectLst>
                  <a:glow rad="101600">
                    <a:srgbClr val="C6A02E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strcpy</a:t>
            </a:r>
            <a:r>
              <a:rPr lang="en-US" altLang="zh-TW" sz="2400" dirty="0">
                <a:effectLst>
                  <a:glow rad="101600">
                    <a:srgbClr val="C6A02E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(str2, "</a:t>
            </a:r>
            <a:r>
              <a:rPr lang="en-US" altLang="zh-TW" sz="2400" dirty="0" err="1">
                <a:effectLst>
                  <a:glow rad="101600">
                    <a:srgbClr val="C6A02E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abcd</a:t>
            </a:r>
            <a:r>
              <a:rPr lang="en-US" altLang="zh-TW" sz="2400" dirty="0">
                <a:effectLst>
                  <a:glow rad="101600">
                    <a:srgbClr val="C6A02E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");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/* str2 now contains "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abcd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" */</a:t>
            </a:r>
          </a:p>
          <a:p>
            <a:r>
              <a:rPr lang="en-US" altLang="zh-TW" dirty="0">
                <a:ea typeface="新細明體" charset="-120"/>
              </a:rPr>
              <a:t>A call that copies the contents of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str2</a:t>
            </a:r>
            <a:r>
              <a:rPr lang="en-US" altLang="zh-TW" dirty="0">
                <a:ea typeface="新細明體" charset="-120"/>
              </a:rPr>
              <a:t> into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str1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effectLst>
                  <a:glow rad="101600">
                    <a:srgbClr val="C6A02E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strcpy</a:t>
            </a:r>
            <a:r>
              <a:rPr lang="en-US" altLang="zh-TW" sz="2400" dirty="0">
                <a:effectLst>
                  <a:glow rad="101600">
                    <a:srgbClr val="C6A02E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(str1, str2);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/* str1 now contains "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abcd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" */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534400" cy="114300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strcpy</a:t>
            </a:r>
            <a:r>
              <a:rPr lang="en-US" altLang="zh-TW" dirty="0">
                <a:ea typeface="新細明體" charset="-120"/>
              </a:rPr>
              <a:t> (String Copy) Function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438912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In the call </a:t>
            </a:r>
            <a:r>
              <a:rPr lang="en-US" altLang="zh-TW" dirty="0" err="1">
                <a:effectLst>
                  <a:glow rad="101600">
                    <a:srgbClr val="FF7706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strcpy</a:t>
            </a:r>
            <a:r>
              <a:rPr lang="en-US" altLang="zh-TW" dirty="0">
                <a:effectLst>
                  <a:glow rad="101600">
                    <a:srgbClr val="FF7706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(str1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,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str2)</a:t>
            </a:r>
            <a:r>
              <a:rPr lang="en-US" altLang="zh-TW" dirty="0">
                <a:ea typeface="新細明體" charset="-120"/>
              </a:rPr>
              <a:t>,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strcpy</a:t>
            </a:r>
            <a:r>
              <a:rPr lang="en-US" altLang="zh-TW" dirty="0">
                <a:ea typeface="新細明體" charset="-120"/>
              </a:rPr>
              <a:t> has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no</a:t>
            </a:r>
            <a:r>
              <a:rPr lang="en-US" altLang="zh-TW" dirty="0">
                <a:ea typeface="新細明體" charset="-120"/>
              </a:rPr>
              <a:t> way to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check</a:t>
            </a:r>
            <a:r>
              <a:rPr lang="en-US" altLang="zh-TW" dirty="0">
                <a:ea typeface="新細明體" charset="-120"/>
              </a:rPr>
              <a:t> that the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str2</a:t>
            </a:r>
            <a:r>
              <a:rPr lang="en-US" altLang="zh-TW" dirty="0">
                <a:ea typeface="新細明體" charset="-120"/>
              </a:rPr>
              <a:t> string will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fit</a:t>
            </a:r>
            <a:r>
              <a:rPr lang="en-US" altLang="zh-TW" dirty="0">
                <a:ea typeface="新細明體" charset="-120"/>
              </a:rPr>
              <a:t> in the array pointed to by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str1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If it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doesn’t</a:t>
            </a:r>
            <a:r>
              <a:rPr lang="en-US" altLang="zh-TW" dirty="0">
                <a:ea typeface="新細明體" charset="-120"/>
              </a:rPr>
              <a:t>, </a:t>
            </a:r>
            <a:r>
              <a:rPr lang="en-US" altLang="zh-TW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undefined behavior occurs</a:t>
            </a:r>
            <a:r>
              <a:rPr lang="en-US" altLang="zh-TW" dirty="0">
                <a:ea typeface="新細明體" charset="-120"/>
              </a:rPr>
              <a:t>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2840567"/>
            <a:ext cx="82296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strcpy</a:t>
            </a:r>
            <a:r>
              <a:rPr lang="en-US" altLang="zh-TW" dirty="0">
                <a:ea typeface="新細明體" charset="-120"/>
              </a:rPr>
              <a:t> (String Copy) Function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Calling the 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str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n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cpy</a:t>
            </a:r>
            <a:r>
              <a:rPr lang="en-US" altLang="zh-TW" dirty="0">
                <a:ea typeface="新細明體" charset="-120"/>
              </a:rPr>
              <a:t> function is a safer, albeit slower, way to copy a string.</a:t>
            </a:r>
          </a:p>
          <a:p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strncpy</a:t>
            </a:r>
            <a:r>
              <a:rPr lang="en-US" altLang="zh-TW" dirty="0">
                <a:ea typeface="新細明體" charset="-120"/>
              </a:rPr>
              <a:t> has a third argument that </a:t>
            </a:r>
            <a:r>
              <a:rPr lang="en-US" altLang="zh-TW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limits the number of characters that will be copied.</a:t>
            </a:r>
          </a:p>
          <a:p>
            <a:r>
              <a:rPr lang="en-US" altLang="zh-TW" dirty="0">
                <a:ea typeface="新細明體" charset="-120"/>
              </a:rPr>
              <a:t>A call of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strncpy</a:t>
            </a:r>
            <a:r>
              <a:rPr lang="en-US" altLang="zh-TW" dirty="0">
                <a:ea typeface="新細明體" charset="-120"/>
              </a:rPr>
              <a:t> that copies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str2</a:t>
            </a:r>
            <a:r>
              <a:rPr lang="en-US" altLang="zh-TW" dirty="0">
                <a:ea typeface="新細明體" charset="-120"/>
              </a:rPr>
              <a:t> into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str1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strncpy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str1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, str2, </a:t>
            </a:r>
            <a:r>
              <a:rPr lang="en-US" altLang="zh-TW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sizeof</a:t>
            </a:r>
            <a:r>
              <a:rPr lang="en-US" altLang="zh-TW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str1</a:t>
            </a:r>
            <a:r>
              <a:rPr lang="en-US" altLang="zh-TW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)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Continuing a String Literal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There’s a better way to deal with long string literals.</a:t>
            </a:r>
          </a:p>
          <a:p>
            <a:r>
              <a:rPr lang="en-US" altLang="zh-TW" dirty="0">
                <a:ea typeface="新細明體" charset="-120"/>
              </a:rPr>
              <a:t>When two or more string literals are adjacent, the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compiler</a:t>
            </a:r>
            <a:r>
              <a:rPr lang="en-US" altLang="zh-TW" dirty="0">
                <a:ea typeface="新細明體" charset="-120"/>
              </a:rPr>
              <a:t> will </a:t>
            </a:r>
            <a:r>
              <a:rPr lang="en-US" altLang="zh-TW" dirty="0">
                <a:solidFill>
                  <a:srgbClr val="FFC000"/>
                </a:solidFill>
                <a:ea typeface="新細明體" charset="-120"/>
              </a:rPr>
              <a:t>join</a:t>
            </a:r>
            <a:r>
              <a:rPr lang="en-US" altLang="zh-TW" dirty="0">
                <a:ea typeface="新細明體" charset="-120"/>
              </a:rPr>
              <a:t> them into </a:t>
            </a:r>
            <a:r>
              <a:rPr lang="en-US" altLang="zh-TW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a single string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This rule allows us to split a string literal over two or more lines: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1800" b="1" dirty="0" err="1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18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sz="1800" b="1" dirty="0">
                <a:solidFill>
                  <a:srgbClr val="FF0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"</a:t>
            </a:r>
            <a:r>
              <a:rPr lang="en-US" altLang="zh-TW" sz="18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When</a:t>
            </a:r>
            <a:r>
              <a:rPr lang="en-US" altLang="zh-TW" sz="13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you</a:t>
            </a:r>
            <a:r>
              <a:rPr lang="en-US" altLang="zh-TW" sz="13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come</a:t>
            </a:r>
            <a:r>
              <a:rPr lang="en-US" altLang="zh-TW" sz="13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to</a:t>
            </a:r>
            <a:r>
              <a:rPr lang="en-US" altLang="zh-TW" sz="13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sz="13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fork</a:t>
            </a:r>
            <a:r>
              <a:rPr lang="en-US" altLang="zh-TW" sz="13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in</a:t>
            </a:r>
            <a:r>
              <a:rPr lang="en-US" altLang="zh-TW" sz="13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the</a:t>
            </a:r>
            <a:r>
              <a:rPr lang="en-US" altLang="zh-TW" sz="13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road,</a:t>
            </a:r>
            <a:r>
              <a:rPr lang="en-US" altLang="zh-TW" sz="13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take</a:t>
            </a:r>
            <a:r>
              <a:rPr lang="en-US" altLang="zh-TW" sz="13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it.</a:t>
            </a:r>
            <a:r>
              <a:rPr lang="en-US" altLang="zh-TW" sz="13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1800" b="1" dirty="0">
                <a:solidFill>
                  <a:srgbClr val="FF0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"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18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       </a:t>
            </a:r>
            <a:r>
              <a:rPr lang="en-US" altLang="zh-TW" sz="1800" b="1" dirty="0">
                <a:solidFill>
                  <a:srgbClr val="FF0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"</a:t>
            </a:r>
            <a:r>
              <a:rPr lang="en-US" altLang="zh-TW" sz="18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--Yogi Berra</a:t>
            </a:r>
            <a:r>
              <a:rPr lang="en-US" altLang="zh-TW" sz="1800" b="1" dirty="0">
                <a:solidFill>
                  <a:srgbClr val="FF0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"</a:t>
            </a:r>
            <a:r>
              <a:rPr lang="en-US" altLang="zh-TW" sz="1800" b="1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3582194"/>
            <a:ext cx="8229600" cy="838200"/>
          </a:xfrm>
          <a:prstGeom prst="rect">
            <a:avLst/>
          </a:prstGeom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strcpy</a:t>
            </a:r>
            <a:r>
              <a:rPr lang="en-US" altLang="zh-TW" dirty="0">
                <a:ea typeface="新細明體" charset="-120"/>
              </a:rPr>
              <a:t> (String Copy) Function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10800" cy="4351338"/>
          </a:xfrm>
        </p:spPr>
        <p:txBody>
          <a:bodyPr/>
          <a:lstStyle/>
          <a:p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strncpy</a:t>
            </a:r>
            <a:r>
              <a:rPr lang="en-US" altLang="zh-TW" dirty="0">
                <a:ea typeface="新細明體" charset="-120"/>
              </a:rPr>
              <a:t> will leave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str1</a:t>
            </a:r>
            <a:r>
              <a:rPr lang="en-US" altLang="zh-TW" dirty="0">
                <a:ea typeface="新細明體" charset="-120"/>
              </a:rPr>
              <a:t> without a terminating null character if the length of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str2</a:t>
            </a:r>
            <a:r>
              <a:rPr lang="en-US" altLang="zh-TW" dirty="0">
                <a:ea typeface="新細明體" charset="-120"/>
              </a:rPr>
              <a:t> is greater than or equal to the size of the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str1</a:t>
            </a:r>
            <a:r>
              <a:rPr lang="en-US" altLang="zh-TW" dirty="0">
                <a:ea typeface="新細明體" charset="-120"/>
              </a:rPr>
              <a:t> array.</a:t>
            </a:r>
          </a:p>
          <a:p>
            <a:r>
              <a:rPr lang="en-US" altLang="zh-TW" dirty="0">
                <a:ea typeface="新細明體" charset="-120"/>
              </a:rPr>
              <a:t>A </a:t>
            </a:r>
            <a:r>
              <a:rPr lang="en-US" altLang="zh-TW" dirty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safer</a:t>
            </a:r>
            <a:r>
              <a:rPr lang="en-US" altLang="zh-TW" dirty="0">
                <a:ea typeface="新細明體" charset="-120"/>
              </a:rPr>
              <a:t> way to use </a:t>
            </a:r>
            <a:r>
              <a:rPr lang="en-US" altLang="zh-TW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strncpy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strncpy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(str1, str2,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sizeof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(str1) </a:t>
            </a: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- 1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str1[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sizeof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(str1)-1] = </a:t>
            </a: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'\0'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r>
              <a:rPr lang="en-US" altLang="zh-TW" dirty="0">
                <a:ea typeface="新細明體" charset="-120"/>
              </a:rPr>
              <a:t>The second statement guarantees that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str1</a:t>
            </a:r>
            <a:r>
              <a:rPr lang="en-US" altLang="zh-TW" dirty="0">
                <a:ea typeface="新細明體" charset="-120"/>
              </a:rPr>
              <a:t> is always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null-terminated</a:t>
            </a:r>
            <a:r>
              <a:rPr lang="en-US" altLang="zh-TW" dirty="0">
                <a:ea typeface="新細明體" charset="-120"/>
              </a:rPr>
              <a:t>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strlen</a:t>
            </a:r>
            <a:r>
              <a:rPr lang="en-US" altLang="zh-TW" dirty="0">
                <a:ea typeface="新細明體" charset="-120"/>
              </a:rPr>
              <a:t> (String Length) Function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Prototype for the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strlen</a:t>
            </a:r>
            <a:r>
              <a:rPr lang="en-US" altLang="zh-TW" dirty="0">
                <a:ea typeface="新細明體" charset="-120"/>
              </a:rPr>
              <a:t> function: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 err="1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size_t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C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strlen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(const char *s);</a:t>
            </a:r>
          </a:p>
          <a:p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size_t</a:t>
            </a:r>
            <a:r>
              <a:rPr lang="en-US" altLang="zh-TW" dirty="0">
                <a:ea typeface="新細明體" charset="-120"/>
              </a:rPr>
              <a:t> is a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typedef</a:t>
            </a:r>
            <a:r>
              <a:rPr lang="en-US" altLang="zh-TW" dirty="0">
                <a:ea typeface="新細明體" charset="-120"/>
              </a:rPr>
              <a:t> name that represents one of C’s </a:t>
            </a:r>
            <a:r>
              <a:rPr lang="en-US" altLang="zh-TW" dirty="0">
                <a:solidFill>
                  <a:srgbClr val="FFC000"/>
                </a:solidFill>
                <a:ea typeface="新細明體" charset="-120"/>
              </a:rPr>
              <a:t>unsigned integer</a:t>
            </a:r>
            <a:r>
              <a:rPr lang="en-US" altLang="zh-TW" dirty="0">
                <a:ea typeface="新細明體" charset="-120"/>
              </a:rPr>
              <a:t> types.</a:t>
            </a: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strlen</a:t>
            </a:r>
            <a:r>
              <a:rPr lang="en-US" altLang="zh-TW" dirty="0">
                <a:ea typeface="新細明體" charset="-120"/>
              </a:rPr>
              <a:t> (String Length) Function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strlen</a:t>
            </a:r>
            <a:r>
              <a:rPr lang="en-US" altLang="zh-TW" dirty="0">
                <a:ea typeface="新細明體" charset="-120"/>
              </a:rPr>
              <a:t> returns the length of a string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</a:t>
            </a:r>
            <a:r>
              <a:rPr lang="en-US" altLang="zh-TW" dirty="0">
                <a:ea typeface="新細明體" charset="-120"/>
              </a:rPr>
              <a:t>,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not</a:t>
            </a:r>
            <a:r>
              <a:rPr lang="en-US" altLang="zh-TW" dirty="0">
                <a:ea typeface="新細明體" charset="-120"/>
              </a:rPr>
              <a:t> including the 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null character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Examples: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len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sz="24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len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strlen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abc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");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/*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len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is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now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3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len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strlen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("");  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/*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len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is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now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strcpy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(str1,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"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abc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");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len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strlen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(str1);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/*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len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is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now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3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*/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The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strcat</a:t>
            </a:r>
            <a:r>
              <a:rPr lang="en-US" altLang="zh-TW">
                <a:ea typeface="新細明體" charset="-120"/>
              </a:rPr>
              <a:t> (String Concatenation) Function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ea typeface="新細明體" charset="-120"/>
              </a:rPr>
              <a:t>Prototype for the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strcat</a:t>
            </a:r>
            <a:r>
              <a:rPr lang="en-US" altLang="zh-TW" sz="2400" dirty="0">
                <a:ea typeface="新細明體" charset="-120"/>
              </a:rPr>
              <a:t> function:</a:t>
            </a:r>
          </a:p>
          <a:p>
            <a:pPr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800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char *</a:t>
            </a:r>
            <a:r>
              <a:rPr lang="en-US" altLang="zh-TW" sz="2800" b="1" dirty="0" err="1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strcat</a:t>
            </a:r>
            <a:r>
              <a:rPr lang="en-US" altLang="zh-TW" sz="2800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(char *s1, const char *s2);</a:t>
            </a:r>
          </a:p>
          <a:p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strcat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effectLst>
                  <a:glow rad="101600">
                    <a:srgbClr val="FFAB0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appends</a:t>
            </a:r>
            <a:r>
              <a:rPr lang="en-US" altLang="zh-TW" sz="2400" dirty="0">
                <a:ea typeface="新細明體" charset="-120"/>
              </a:rPr>
              <a:t> the contents of the string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s2</a:t>
            </a:r>
            <a:r>
              <a:rPr lang="en-US" altLang="zh-TW" sz="2400" dirty="0">
                <a:ea typeface="新細明體" charset="-120"/>
              </a:rPr>
              <a:t> to the end of the string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s1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It </a:t>
            </a:r>
            <a:r>
              <a:rPr lang="en-US" altLang="zh-TW" sz="2400" dirty="0">
                <a:effectLst>
                  <a:glow rad="101600">
                    <a:srgbClr val="FFAB0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returns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s1</a:t>
            </a:r>
            <a:r>
              <a:rPr lang="en-US" altLang="zh-TW" sz="2400" dirty="0">
                <a:ea typeface="新細明體" charset="-120"/>
              </a:rPr>
              <a:t> (a pointer to the resulting string).</a:t>
            </a:r>
          </a:p>
          <a:p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strcat</a:t>
            </a:r>
            <a:r>
              <a:rPr lang="en-US" altLang="zh-TW" sz="2400" dirty="0">
                <a:ea typeface="新細明體" charset="-120"/>
              </a:rPr>
              <a:t> examples:</a:t>
            </a:r>
          </a:p>
          <a:p>
            <a:pPr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strcpy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(str1, "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abc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");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strcat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str1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, "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def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");/* str1 now contains "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abcdef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" */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strcpy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(str1, "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abc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");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strcpy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(str2, "def");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strcat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(str1, str2); /* str1 now contains "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abcdef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" */ 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The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strcat</a:t>
            </a:r>
            <a:r>
              <a:rPr lang="en-US" altLang="zh-TW">
                <a:ea typeface="新細明體" charset="-120"/>
              </a:rPr>
              <a:t> (String Concatenation) Function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As with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strcpy</a:t>
            </a:r>
            <a:r>
              <a:rPr lang="en-US" altLang="zh-TW" dirty="0">
                <a:ea typeface="新細明體" charset="-120"/>
              </a:rPr>
              <a:t>, the value returned by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strcat</a:t>
            </a:r>
            <a:r>
              <a:rPr lang="en-US" altLang="zh-TW" dirty="0">
                <a:ea typeface="新細明體" charset="-120"/>
              </a:rPr>
              <a:t> is normally discarded.</a:t>
            </a:r>
          </a:p>
          <a:p>
            <a:r>
              <a:rPr lang="en-US" altLang="zh-TW" dirty="0">
                <a:ea typeface="新細明體" charset="-120"/>
              </a:rPr>
              <a:t>The following example shows how the return value might be used:</a:t>
            </a:r>
          </a:p>
          <a:p>
            <a:pPr marL="457200" indent="-457200">
              <a:lnSpc>
                <a:spcPct val="80000"/>
              </a:lnSpc>
              <a:spcBef>
                <a:spcPts val="12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strcpy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(str1, "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abc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");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strcpy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(str2, "def");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strcat</a:t>
            </a:r>
            <a:r>
              <a:rPr lang="en-US" altLang="zh-TW" sz="2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(str1, </a:t>
            </a:r>
            <a:r>
              <a:rPr lang="en-US" altLang="zh-TW" sz="2400" dirty="0" err="1">
                <a:effectLst>
                  <a:glow rad="228600">
                    <a:srgbClr val="FFAB06">
                      <a:alpha val="4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strcat</a:t>
            </a:r>
            <a:r>
              <a:rPr lang="en-US" altLang="zh-TW" sz="2400" dirty="0">
                <a:effectLst>
                  <a:glow rad="228600">
                    <a:srgbClr val="FFAB06">
                      <a:alpha val="4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(str2, "</a:t>
            </a:r>
            <a:r>
              <a:rPr lang="en-US" altLang="zh-TW" sz="2400" dirty="0" err="1">
                <a:effectLst>
                  <a:glow rad="228600">
                    <a:srgbClr val="FFAB06">
                      <a:alpha val="4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ghi</a:t>
            </a:r>
            <a:r>
              <a:rPr lang="en-US" altLang="zh-TW" sz="2400" dirty="0">
                <a:effectLst>
                  <a:glow rad="228600">
                    <a:srgbClr val="FFAB06">
                      <a:alpha val="4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")</a:t>
            </a:r>
            <a:r>
              <a:rPr lang="en-US" altLang="zh-TW" sz="2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);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/* str1 now contains "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abcdefghi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";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 str2 contains "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defghi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" */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The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strcat</a:t>
            </a:r>
            <a:r>
              <a:rPr lang="en-US" altLang="zh-TW">
                <a:ea typeface="新細明體" charset="-120"/>
              </a:rPr>
              <a:t> (String Concatenation) Function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strcat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(str1,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str2)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causes </a:t>
            </a:r>
            <a:r>
              <a:rPr lang="en-US" altLang="zh-TW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undefined</a:t>
            </a:r>
            <a:r>
              <a:rPr lang="en-US" altLang="zh-TW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behavior </a:t>
            </a:r>
            <a:r>
              <a:rPr lang="en-US" altLang="zh-TW" dirty="0">
                <a:ea typeface="新細明體" charset="-120"/>
              </a:rPr>
              <a:t>if the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str1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 array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isn’t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long enough </a:t>
            </a:r>
            <a:r>
              <a:rPr lang="en-US" altLang="zh-TW" dirty="0">
                <a:ea typeface="新細明體" charset="-120"/>
              </a:rPr>
              <a:t>to accommodate the characters from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str2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char str1[6] = "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abc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";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sz="24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strcat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(str1, "def");   /*** </a:t>
            </a: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WRONG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***/</a:t>
            </a:r>
          </a:p>
          <a:p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str1</a:t>
            </a:r>
            <a:r>
              <a:rPr lang="en-US" altLang="zh-TW" dirty="0">
                <a:ea typeface="新細明體" charset="-120"/>
              </a:rPr>
              <a:t> is limited to six characters, causing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strcat</a:t>
            </a:r>
            <a:r>
              <a:rPr lang="en-US" altLang="zh-TW" dirty="0">
                <a:ea typeface="新細明體" charset="-120"/>
              </a:rPr>
              <a:t> to write past the end of the array.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The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strcat</a:t>
            </a:r>
            <a:r>
              <a:rPr lang="en-US" altLang="zh-TW">
                <a:ea typeface="新細明體" charset="-120"/>
              </a:rPr>
              <a:t> (String Concatenation) Function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strncat</a:t>
            </a:r>
            <a:r>
              <a:rPr lang="en-US" altLang="zh-TW" dirty="0">
                <a:ea typeface="新細明體" charset="-120"/>
              </a:rPr>
              <a:t> function is a safer but slower version of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strcat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Like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strncpy</a:t>
            </a:r>
            <a:r>
              <a:rPr lang="en-US" altLang="zh-TW" dirty="0">
                <a:ea typeface="新細明體" charset="-120"/>
              </a:rPr>
              <a:t>, it has a third argument that limits the number of characters it will copy.</a:t>
            </a:r>
          </a:p>
          <a:p>
            <a:r>
              <a:rPr lang="en-US" altLang="zh-TW" dirty="0">
                <a:ea typeface="新細明體" charset="-120"/>
              </a:rPr>
              <a:t>A call of </a:t>
            </a:r>
            <a:r>
              <a:rPr lang="en-US" altLang="zh-TW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7706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str</a:t>
            </a:r>
            <a:r>
              <a:rPr lang="en-US" altLang="zh-TW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n</a:t>
            </a:r>
            <a:r>
              <a:rPr lang="en-US" altLang="zh-TW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7706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cat</a:t>
            </a:r>
            <a:r>
              <a:rPr lang="en-US" altLang="zh-TW" dirty="0">
                <a:ea typeface="新細明體" charset="-120"/>
              </a:rPr>
              <a:t>:</a:t>
            </a:r>
            <a:br>
              <a:rPr lang="en-US" altLang="zh-TW" dirty="0">
                <a:ea typeface="新細明體" charset="-120"/>
              </a:rPr>
            </a:br>
            <a:endParaRPr lang="en-US" altLang="zh-TW" dirty="0">
              <a:ea typeface="新細明體" charset="-12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strncat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(str1,</a:t>
            </a:r>
            <a:r>
              <a:rPr lang="en-US" altLang="zh-TW" sz="105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str2,</a:t>
            </a:r>
            <a:r>
              <a:rPr lang="en-US" altLang="zh-TW" sz="105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7706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sizeof</a:t>
            </a:r>
            <a:r>
              <a:rPr lang="en-US" altLang="zh-TW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7706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(str1)-</a:t>
            </a:r>
            <a:r>
              <a:rPr lang="en-US" altLang="zh-TW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strlen</a:t>
            </a:r>
            <a:r>
              <a:rPr lang="en-US" altLang="zh-TW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7706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(str1)-1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);</a:t>
            </a:r>
          </a:p>
          <a:p>
            <a:endParaRPr lang="en-US" altLang="zh-TW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strncat</a:t>
            </a:r>
            <a:r>
              <a:rPr lang="en-US" altLang="zh-TW" dirty="0">
                <a:ea typeface="新細明體" charset="-120"/>
              </a:rPr>
              <a:t> will terminate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str1</a:t>
            </a:r>
            <a:r>
              <a:rPr lang="en-US" altLang="zh-TW" dirty="0">
                <a:ea typeface="新細明體" charset="-120"/>
              </a:rPr>
              <a:t> with a null character, which isn’t included in the third argument.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The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strcmp</a:t>
            </a:r>
            <a:r>
              <a:rPr lang="en-US" altLang="zh-TW">
                <a:ea typeface="新細明體" charset="-120"/>
              </a:rPr>
              <a:t> (String Comparison) Function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Prototype for the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strcmp</a:t>
            </a:r>
            <a:r>
              <a:rPr lang="en-US" altLang="zh-TW" dirty="0">
                <a:ea typeface="新細明體" charset="-120"/>
              </a:rPr>
              <a:t> function: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800" dirty="0" err="1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8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800" b="1" dirty="0" err="1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strcmp</a:t>
            </a:r>
            <a:r>
              <a:rPr lang="en-US" altLang="zh-TW" sz="28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(const char *s1, </a:t>
            </a:r>
            <a:r>
              <a:rPr lang="en-US" altLang="zh-TW" sz="2800" dirty="0" err="1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const</a:t>
            </a:r>
            <a:r>
              <a:rPr lang="en-US" altLang="zh-TW" sz="28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char</a:t>
            </a:r>
            <a:r>
              <a:rPr lang="zh-TW" altLang="en-US" sz="28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8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*s2);</a:t>
            </a:r>
          </a:p>
          <a:p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strcmp</a:t>
            </a:r>
            <a:r>
              <a:rPr lang="en-US" altLang="zh-TW" dirty="0">
                <a:ea typeface="新細明體" charset="-120"/>
              </a:rPr>
              <a:t> compares the strings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s1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s2</a:t>
            </a:r>
            <a:r>
              <a:rPr lang="en-US" altLang="zh-TW" dirty="0">
                <a:ea typeface="新細明體" charset="-120"/>
              </a:rPr>
              <a:t>, returning a value 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	</a:t>
            </a:r>
            <a:r>
              <a:rPr lang="en-US" altLang="zh-TW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less</a:t>
            </a:r>
            <a:r>
              <a:rPr lang="en-US" altLang="zh-TW" dirty="0">
                <a:ea typeface="新細明體" charset="-120"/>
              </a:rPr>
              <a:t> than, </a:t>
            </a:r>
            <a:r>
              <a:rPr lang="en-US" altLang="zh-TW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equal</a:t>
            </a:r>
            <a:r>
              <a:rPr lang="en-US" altLang="zh-TW" dirty="0">
                <a:ea typeface="新細明體" charset="-120"/>
              </a:rPr>
              <a:t> to, or </a:t>
            </a:r>
            <a:r>
              <a:rPr lang="en-US" altLang="zh-TW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greater</a:t>
            </a:r>
            <a:r>
              <a:rPr lang="en-US" altLang="zh-TW" dirty="0">
                <a:ea typeface="新細明體" charset="-120"/>
              </a:rPr>
              <a:t> than 0, </a:t>
            </a:r>
            <a:br>
              <a:rPr lang="en-US" altLang="zh-TW" dirty="0">
                <a:ea typeface="新細明體" charset="-120"/>
              </a:rPr>
            </a:br>
            <a:endParaRPr lang="en-US" altLang="zh-TW" dirty="0">
              <a:ea typeface="新細明體" charset="-120"/>
            </a:endParaRPr>
          </a:p>
          <a:p>
            <a:pPr>
              <a:buNone/>
            </a:pPr>
            <a:r>
              <a:rPr lang="en-US" altLang="zh-TW" dirty="0">
                <a:ea typeface="新細明體" charset="-120"/>
              </a:rPr>
              <a:t>   depending on whether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s1</a:t>
            </a:r>
            <a:r>
              <a:rPr lang="en-US" altLang="zh-TW" dirty="0">
                <a:ea typeface="新細明體" charset="-120"/>
              </a:rPr>
              <a:t> is less than, equal to, or greater than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s2</a:t>
            </a:r>
            <a:r>
              <a:rPr lang="en-US" altLang="zh-TW" dirty="0">
                <a:ea typeface="新細明體" charset="-120"/>
              </a:rPr>
              <a:t>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The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strcmp</a:t>
            </a:r>
            <a:r>
              <a:rPr lang="en-US" altLang="zh-TW">
                <a:ea typeface="新細明體" charset="-120"/>
              </a:rPr>
              <a:t> (String Comparison) Function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Testing whether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str1</a:t>
            </a:r>
            <a:r>
              <a:rPr lang="en-US" altLang="zh-TW" dirty="0">
                <a:ea typeface="新細明體" charset="-120"/>
              </a:rPr>
              <a:t> is </a:t>
            </a:r>
            <a:r>
              <a:rPr lang="en-US" altLang="zh-TW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less than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str2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if</a:t>
            </a:r>
            <a:r>
              <a:rPr lang="en-US" altLang="zh-TW" sz="13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strcmp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(str1,</a:t>
            </a:r>
            <a:r>
              <a:rPr lang="en-US" altLang="zh-TW" sz="13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str2)</a:t>
            </a:r>
            <a:r>
              <a:rPr lang="en-US" altLang="zh-TW" sz="13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&lt;</a:t>
            </a:r>
            <a:r>
              <a:rPr lang="en-US" altLang="zh-TW" sz="13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)</a:t>
            </a:r>
            <a:r>
              <a:rPr lang="en-US" altLang="zh-TW" sz="1300" dirty="0">
                <a:latin typeface="Courier New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/*</a:t>
            </a:r>
            <a:r>
              <a:rPr lang="en-US" altLang="zh-TW" sz="13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is</a:t>
            </a:r>
            <a:r>
              <a:rPr lang="en-US" altLang="zh-TW" sz="13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str1</a:t>
            </a:r>
            <a:r>
              <a:rPr lang="en-US" altLang="zh-TW" sz="13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&lt;</a:t>
            </a:r>
            <a:r>
              <a:rPr lang="en-US" altLang="zh-TW" sz="13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str2?</a:t>
            </a:r>
            <a:r>
              <a:rPr lang="en-US" altLang="zh-TW" sz="13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  …</a:t>
            </a:r>
          </a:p>
          <a:p>
            <a:r>
              <a:rPr lang="en-US" altLang="zh-TW" dirty="0">
                <a:ea typeface="新細明體" charset="-120"/>
              </a:rPr>
              <a:t>Testing whether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str1</a:t>
            </a:r>
            <a:r>
              <a:rPr lang="en-US" altLang="zh-TW" dirty="0">
                <a:ea typeface="新細明體" charset="-120"/>
              </a:rPr>
              <a:t> is </a:t>
            </a:r>
            <a:r>
              <a:rPr lang="en-US" altLang="zh-TW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less than or equal to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str2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if</a:t>
            </a:r>
            <a:r>
              <a:rPr lang="en-US" altLang="zh-TW" sz="13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strcmp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(str1,</a:t>
            </a:r>
            <a:r>
              <a:rPr lang="en-US" altLang="zh-TW" sz="13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str2)</a:t>
            </a:r>
            <a:r>
              <a:rPr lang="en-US" altLang="zh-TW" sz="13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&lt;= 0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)</a:t>
            </a:r>
            <a:r>
              <a:rPr lang="en-US" altLang="zh-TW" sz="13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/*</a:t>
            </a:r>
            <a:r>
              <a:rPr lang="en-US" altLang="zh-TW" sz="13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is</a:t>
            </a:r>
            <a:r>
              <a:rPr lang="en-US" altLang="zh-TW" sz="13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str1</a:t>
            </a:r>
            <a:r>
              <a:rPr lang="en-US" altLang="zh-TW" sz="13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&lt;=</a:t>
            </a:r>
            <a:r>
              <a:rPr lang="en-US" altLang="zh-TW" sz="13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str2?</a:t>
            </a:r>
            <a:r>
              <a:rPr lang="en-US" altLang="zh-TW" sz="13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  …</a:t>
            </a:r>
          </a:p>
          <a:p>
            <a:r>
              <a:rPr lang="en-US" altLang="zh-TW" dirty="0">
                <a:ea typeface="新細明體" charset="-120"/>
              </a:rPr>
              <a:t>By choosing the proper operator (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&lt;</a:t>
            </a:r>
            <a:r>
              <a:rPr lang="en-US" altLang="zh-TW" dirty="0">
                <a:ea typeface="新細明體" charset="-120"/>
              </a:rPr>
              <a:t>,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&lt;=</a:t>
            </a:r>
            <a:r>
              <a:rPr lang="en-US" altLang="zh-TW" dirty="0">
                <a:ea typeface="新細明體" charset="-120"/>
              </a:rPr>
              <a:t>,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&gt;</a:t>
            </a:r>
            <a:r>
              <a:rPr lang="en-US" altLang="zh-TW" dirty="0">
                <a:ea typeface="新細明體" charset="-120"/>
              </a:rPr>
              <a:t>,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&gt;=</a:t>
            </a:r>
            <a:r>
              <a:rPr lang="en-US" altLang="zh-TW" dirty="0">
                <a:ea typeface="新細明體" charset="-120"/>
              </a:rPr>
              <a:t>,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==</a:t>
            </a:r>
            <a:r>
              <a:rPr lang="en-US" altLang="zh-TW" dirty="0">
                <a:ea typeface="新細明體" charset="-120"/>
              </a:rPr>
              <a:t>,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!=</a:t>
            </a:r>
            <a:r>
              <a:rPr lang="en-US" altLang="zh-TW" dirty="0">
                <a:ea typeface="新細明體" charset="-120"/>
              </a:rPr>
              <a:t>), we can test any possible relationship between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str1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str2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strcmp</a:t>
            </a:r>
            <a:r>
              <a:rPr lang="en-US" altLang="zh-TW" dirty="0">
                <a:ea typeface="新細明體" charset="-120"/>
              </a:rPr>
              <a:t> (String Comparison) Function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As it compares two strings,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strcmp</a:t>
            </a:r>
            <a:r>
              <a:rPr lang="en-US" altLang="zh-TW" dirty="0">
                <a:ea typeface="新細明體" charset="-120"/>
              </a:rPr>
              <a:t> looks at the numerical codes for the characters in the strings.</a:t>
            </a:r>
          </a:p>
          <a:p>
            <a:r>
              <a:rPr lang="en-US" altLang="zh-TW" dirty="0">
                <a:ea typeface="新細明體" charset="-120"/>
              </a:rPr>
              <a:t>Some knowledge of the underlying character set is helpful to predict what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strcmp</a:t>
            </a:r>
            <a:r>
              <a:rPr lang="en-US" altLang="zh-TW" dirty="0">
                <a:ea typeface="新細明體" charset="-120"/>
              </a:rPr>
              <a:t> will do.</a:t>
            </a:r>
          </a:p>
          <a:p>
            <a:r>
              <a:rPr lang="en-US" altLang="zh-TW" dirty="0">
                <a:ea typeface="新細明體" charset="-120"/>
              </a:rPr>
              <a:t>Important properties of ASCII:</a:t>
            </a:r>
          </a:p>
          <a:p>
            <a:pPr lvl="1"/>
            <a:r>
              <a:rPr lang="en-US" altLang="zh-TW" dirty="0">
                <a:ea typeface="新細明體" charset="-120"/>
              </a:rPr>
              <a:t>A–Z, a–z, and 0–9 have consecutive codes.</a:t>
            </a:r>
          </a:p>
          <a:p>
            <a:pPr lvl="1"/>
            <a:r>
              <a:rPr lang="en-US" altLang="zh-TW" dirty="0">
                <a:ea typeface="新細明體" charset="-120"/>
              </a:rPr>
              <a:t>All upper-case letters are less than all lower-case letters.</a:t>
            </a:r>
          </a:p>
          <a:p>
            <a:pPr lvl="1"/>
            <a:r>
              <a:rPr lang="en-US" altLang="zh-TW" dirty="0">
                <a:ea typeface="新細明體" charset="-120"/>
              </a:rPr>
              <a:t>Digits are less than letters.</a:t>
            </a:r>
          </a:p>
          <a:p>
            <a:pPr lvl="1"/>
            <a:r>
              <a:rPr lang="en-US" altLang="zh-TW" dirty="0">
                <a:ea typeface="新細明體" charset="-120"/>
              </a:rPr>
              <a:t>Spaces are less than all printing characters.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How String Literals Are Stored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When a C compiler encounters </a:t>
            </a:r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新細明體" charset="-120"/>
              </a:rPr>
              <a:t>a string literal of length </a:t>
            </a:r>
            <a:r>
              <a:rPr lang="en-US" altLang="zh-TW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新細明體" charset="-120"/>
              </a:rPr>
              <a:t>n</a:t>
            </a:r>
            <a:r>
              <a:rPr lang="en-US" altLang="zh-TW" dirty="0">
                <a:ea typeface="新細明體" charset="-120"/>
              </a:rPr>
              <a:t> in a program, it sets aside </a:t>
            </a:r>
            <a:r>
              <a:rPr lang="en-US" altLang="zh-TW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新細明體" charset="-120"/>
              </a:rPr>
              <a:t>n + 1 </a:t>
            </a:r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新細明體" charset="-120"/>
              </a:rPr>
              <a:t>bytes of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memory</a:t>
            </a:r>
            <a:r>
              <a:rPr lang="en-US" altLang="zh-TW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新細明體" charset="-120"/>
              </a:rPr>
              <a:t> for the string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This memory will contain the characters in the string, plus one extra character—the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null character</a:t>
            </a:r>
            <a:r>
              <a:rPr lang="en-US" altLang="zh-TW" u="sng" dirty="0">
                <a:ea typeface="新細明體" charset="-120"/>
              </a:rPr>
              <a:t>—to</a:t>
            </a:r>
            <a:r>
              <a:rPr lang="en-US" altLang="zh-TW" dirty="0">
                <a:ea typeface="新細明體" charset="-120"/>
              </a:rPr>
              <a:t> mark the end of the string.</a:t>
            </a:r>
          </a:p>
          <a:p>
            <a:r>
              <a:rPr lang="en-US" altLang="zh-TW" dirty="0">
                <a:ea typeface="新細明體" charset="-120"/>
              </a:rPr>
              <a:t>The null character is a byte whose bits are all zero, so it’s represented by the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\0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escape sequence.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strcmp</a:t>
            </a:r>
            <a:r>
              <a:rPr lang="en-US" altLang="zh-TW" dirty="0">
                <a:ea typeface="新細明體" charset="-120"/>
              </a:rPr>
              <a:t> (String Comparison) Function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strcmp</a:t>
            </a:r>
            <a:r>
              <a:rPr lang="en-US" altLang="zh-TW" dirty="0">
                <a:ea typeface="新細明體" charset="-120"/>
              </a:rPr>
              <a:t> considers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s1</a:t>
            </a:r>
            <a:r>
              <a:rPr lang="en-US" altLang="zh-TW" dirty="0">
                <a:ea typeface="新細明體" charset="-120"/>
              </a:rPr>
              <a:t> to be </a:t>
            </a:r>
            <a:r>
              <a:rPr lang="en-US" altLang="zh-TW" sz="2000" b="1" dirty="0">
                <a:solidFill>
                  <a:srgbClr val="FF0000"/>
                </a:solidFill>
                <a:effectLst>
                  <a:glow rad="101600">
                    <a:srgbClr val="FF7706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less than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s2</a:t>
            </a:r>
            <a:r>
              <a:rPr lang="en-US" altLang="zh-TW" dirty="0">
                <a:ea typeface="新細明體" charset="-120"/>
              </a:rPr>
              <a:t> if either one of the following conditions is satisfied:</a:t>
            </a:r>
          </a:p>
          <a:p>
            <a:pPr lvl="1"/>
            <a:r>
              <a:rPr lang="en-US" altLang="zh-TW" dirty="0">
                <a:ea typeface="新細明體" charset="-120"/>
              </a:rPr>
              <a:t>The first </a:t>
            </a:r>
            <a:r>
              <a:rPr lang="en-US" altLang="zh-TW" i="1" dirty="0" err="1">
                <a:ea typeface="新細明體" charset="-120"/>
              </a:rPr>
              <a:t>i</a:t>
            </a:r>
            <a:r>
              <a:rPr lang="en-US" altLang="zh-TW" dirty="0">
                <a:ea typeface="新細明體" charset="-120"/>
              </a:rPr>
              <a:t> characters of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s1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s2</a:t>
            </a:r>
            <a:r>
              <a:rPr lang="en-US" altLang="zh-TW" dirty="0">
                <a:ea typeface="新細明體" charset="-120"/>
              </a:rPr>
              <a:t> match, 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but the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(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i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+1)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st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character of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s1</a:t>
            </a:r>
            <a:r>
              <a:rPr lang="en-US" altLang="zh-TW" dirty="0">
                <a:ea typeface="新細明體" charset="-120"/>
              </a:rPr>
              <a:t> is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less</a:t>
            </a:r>
            <a:r>
              <a:rPr lang="en-US" altLang="zh-TW" dirty="0">
                <a:ea typeface="新細明體" charset="-120"/>
              </a:rPr>
              <a:t> than the (</a:t>
            </a:r>
            <a:r>
              <a:rPr lang="en-US" altLang="zh-TW" i="1" dirty="0">
                <a:ea typeface="新細明體" charset="-120"/>
              </a:rPr>
              <a:t>i</a:t>
            </a:r>
            <a:r>
              <a:rPr lang="en-US" altLang="zh-TW" dirty="0">
                <a:ea typeface="新細明體" charset="-120"/>
              </a:rPr>
              <a:t>+1)</a:t>
            </a:r>
            <a:r>
              <a:rPr lang="en-US" altLang="zh-TW" dirty="0" err="1">
                <a:ea typeface="新細明體" charset="-120"/>
              </a:rPr>
              <a:t>st</a:t>
            </a:r>
            <a:r>
              <a:rPr lang="en-US" altLang="zh-TW" dirty="0">
                <a:ea typeface="新細明體" charset="-120"/>
              </a:rPr>
              <a:t> character of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s2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 lvl="1"/>
            <a:r>
              <a:rPr lang="en-US" altLang="zh-TW" dirty="0">
                <a:ea typeface="新細明體" charset="-120"/>
              </a:rPr>
              <a:t>All characters of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s1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match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s2</a:t>
            </a:r>
            <a:r>
              <a:rPr lang="en-US" altLang="zh-TW" dirty="0">
                <a:ea typeface="新細明體" charset="-120"/>
              </a:rPr>
              <a:t>, 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but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s1</a:t>
            </a:r>
            <a:r>
              <a:rPr lang="en-US" altLang="zh-TW" dirty="0">
                <a:ea typeface="新細明體" charset="-120"/>
              </a:rPr>
              <a:t> is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shorter</a:t>
            </a:r>
            <a:r>
              <a:rPr lang="en-US" altLang="zh-TW" dirty="0">
                <a:ea typeface="新細明體" charset="-120"/>
              </a:rPr>
              <a:t> than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s2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>
                <a:ea typeface="新細明體" charset="-120"/>
              </a:rPr>
              <a:t>Program: Printing a One-Month Reminder List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remind.c</a:t>
            </a:r>
            <a:r>
              <a:rPr lang="en-US" altLang="zh-TW" dirty="0">
                <a:ea typeface="新細明體" charset="-120"/>
              </a:rPr>
              <a:t> program 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ffectLst>
                  <a:glow rad="101600">
                    <a:srgbClr val="B82F25">
                      <a:alpha val="60000"/>
                    </a:srgbClr>
                  </a:glow>
                </a:effectLst>
                <a:ea typeface="新細明體" charset="-120"/>
              </a:rPr>
              <a:t>prints</a:t>
            </a:r>
            <a:r>
              <a:rPr lang="en-US" altLang="zh-TW" dirty="0">
                <a:ea typeface="新細明體" charset="-120"/>
              </a:rPr>
              <a:t> a one-month list of daily reminders.</a:t>
            </a:r>
          </a:p>
          <a:p>
            <a:r>
              <a:rPr lang="en-US" altLang="zh-TW" dirty="0">
                <a:ea typeface="新細明體" charset="-120"/>
              </a:rPr>
              <a:t>The user will </a:t>
            </a:r>
            <a:r>
              <a:rPr lang="en-US" altLang="zh-TW" dirty="0">
                <a:effectLst>
                  <a:glow rad="101600">
                    <a:srgbClr val="B82F25">
                      <a:alpha val="60000"/>
                    </a:srgbClr>
                  </a:glow>
                </a:effectLst>
                <a:ea typeface="新細明體" charset="-120"/>
              </a:rPr>
              <a:t>enter</a:t>
            </a:r>
            <a:r>
              <a:rPr lang="en-US" altLang="zh-TW" dirty="0">
                <a:ea typeface="新細明體" charset="-120"/>
              </a:rPr>
              <a:t> a series of reminders, with each prefixed by a day of the month.</a:t>
            </a:r>
          </a:p>
          <a:p>
            <a:r>
              <a:rPr lang="en-US" altLang="zh-TW" dirty="0">
                <a:ea typeface="新細明體" charset="-120"/>
              </a:rPr>
              <a:t>When the user </a:t>
            </a:r>
            <a:r>
              <a:rPr lang="en-US" altLang="zh-TW" dirty="0">
                <a:solidFill>
                  <a:srgbClr val="C6A0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enters 0</a:t>
            </a:r>
            <a:r>
              <a:rPr lang="en-US" altLang="zh-TW" dirty="0">
                <a:ea typeface="新細明體" charset="-120"/>
              </a:rPr>
              <a:t> instead of a valid day, the program will print a list of all reminders entered, </a:t>
            </a:r>
            <a:r>
              <a:rPr lang="en-US" altLang="zh-TW" dirty="0">
                <a:effectLst>
                  <a:glow rad="101600">
                    <a:srgbClr val="B82F25">
                      <a:alpha val="60000"/>
                    </a:srgbClr>
                  </a:glow>
                </a:effectLst>
                <a:ea typeface="新細明體" charset="-120"/>
              </a:rPr>
              <a:t>sorted</a:t>
            </a:r>
            <a:r>
              <a:rPr lang="en-US" altLang="zh-TW" dirty="0">
                <a:ea typeface="新細明體" charset="-120"/>
              </a:rPr>
              <a:t> by day.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>
                <a:ea typeface="新細明體" charset="-120"/>
              </a:rPr>
              <a:t>Program: Printing a One-Month Reminder List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Enter day and reminder: </a:t>
            </a:r>
            <a:r>
              <a:rPr lang="en-US" altLang="zh-TW" sz="18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24 Susan's birthday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Enter day and reminder: </a:t>
            </a:r>
            <a:r>
              <a:rPr lang="en-US" altLang="zh-TW" sz="1800" b="1" u="sng" dirty="0">
                <a:solidFill>
                  <a:srgbClr val="7030A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5</a:t>
            </a:r>
            <a:r>
              <a:rPr lang="en-US" altLang="zh-TW" sz="18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 6:00 - Dinner with Marge and Russ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Enter day and reminder: </a:t>
            </a:r>
            <a:r>
              <a:rPr lang="en-US" altLang="zh-TW" sz="18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26 Movie - "Chinatown"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Enter day and reminder: </a:t>
            </a:r>
            <a:r>
              <a:rPr lang="en-US" altLang="zh-TW" sz="18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7 10:30 - Dental appointment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Enter day and reminder: </a:t>
            </a:r>
            <a:r>
              <a:rPr lang="en-US" altLang="zh-TW" sz="1800" b="1" u="sng" dirty="0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12</a:t>
            </a:r>
            <a:r>
              <a:rPr lang="en-US" altLang="zh-TW" sz="18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 Movie - "Dazed and Confused"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Enter day and reminder: </a:t>
            </a:r>
            <a:r>
              <a:rPr lang="en-US" altLang="zh-TW" sz="1800" b="1" u="sng" dirty="0">
                <a:solidFill>
                  <a:srgbClr val="7030A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5</a:t>
            </a:r>
            <a:r>
              <a:rPr lang="en-US" altLang="zh-TW" sz="18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 Saturday class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Enter day and reminder: </a:t>
            </a:r>
            <a:r>
              <a:rPr lang="en-US" altLang="zh-TW" sz="1800" b="1" u="sng" dirty="0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12</a:t>
            </a:r>
            <a:r>
              <a:rPr lang="en-US" altLang="zh-TW" sz="18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 Saturday class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Enter day and reminder: </a:t>
            </a:r>
            <a:r>
              <a:rPr lang="en-US" altLang="zh-TW" sz="18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0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Day Reminder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1800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5 Saturday class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 5 6:00 - Dinner with Marge and Russ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7 10:30 - Dental appointment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dirty="0">
                <a:effectLst>
                  <a:glow rad="101600">
                    <a:srgbClr val="FFAB06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12 Saturday class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effectLst>
                  <a:glow rad="101600">
                    <a:srgbClr val="FFAB06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12 Movie - "Dazed and Confused“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24 Susan's birthday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26 Movie - "Chinatown"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>
                <a:ea typeface="新細明體" charset="-120"/>
              </a:rPr>
              <a:t>Program: Printing a One-Month Reminder List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Overall strategy:</a:t>
            </a:r>
          </a:p>
          <a:p>
            <a:pPr lvl="1"/>
            <a:r>
              <a:rPr lang="en-US" altLang="zh-TW" dirty="0">
                <a:ea typeface="新細明體" charset="-120"/>
              </a:rPr>
              <a:t>Read a series of day-and-reminder combinations.</a:t>
            </a:r>
          </a:p>
          <a:p>
            <a:pPr lvl="1"/>
            <a:r>
              <a:rPr lang="en-US" altLang="zh-TW" dirty="0">
                <a:ea typeface="新細明體" charset="-120"/>
              </a:rPr>
              <a:t>Store them in order (sorted by day).</a:t>
            </a:r>
          </a:p>
          <a:p>
            <a:pPr lvl="1"/>
            <a:r>
              <a:rPr lang="en-US" altLang="zh-TW" dirty="0">
                <a:ea typeface="新細明體" charset="-120"/>
              </a:rPr>
              <a:t>Display them.</a:t>
            </a:r>
          </a:p>
          <a:p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()</a:t>
            </a:r>
            <a:r>
              <a:rPr lang="en-US" altLang="zh-TW" dirty="0">
                <a:ea typeface="新細明體" charset="-120"/>
              </a:rPr>
              <a:t> will be used to read the days.</a:t>
            </a:r>
          </a:p>
          <a:p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readLine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()</a:t>
            </a:r>
            <a:r>
              <a:rPr lang="en-US" altLang="zh-TW" dirty="0">
                <a:ea typeface="新細明體" charset="-120"/>
              </a:rPr>
              <a:t> will be used to read the reminders.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000" dirty="0">
                <a:ea typeface="新細明體" charset="-120"/>
              </a:rPr>
              <a:t>Program: Printing a One-Month Reminder List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The strings will be stored in a two-dimensional array of characters.</a:t>
            </a:r>
          </a:p>
          <a:p>
            <a:r>
              <a:rPr lang="en-US" altLang="zh-TW" dirty="0">
                <a:ea typeface="新細明體" charset="-120"/>
              </a:rPr>
              <a:t>Each row of the array contains one string.</a:t>
            </a:r>
          </a:p>
          <a:p>
            <a:r>
              <a:rPr lang="en-US" altLang="zh-TW" dirty="0">
                <a:ea typeface="新細明體" charset="-120"/>
              </a:rPr>
              <a:t>Actions taken after the program reads a day and its associated reminder:</a:t>
            </a:r>
          </a:p>
          <a:p>
            <a:pPr lvl="1"/>
            <a:r>
              <a:rPr lang="en-US" altLang="zh-TW" dirty="0">
                <a:ea typeface="新細明體" charset="-120"/>
              </a:rPr>
              <a:t>Search the array to determine where the day belongs, using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strcmp</a:t>
            </a:r>
            <a:r>
              <a:rPr lang="en-US" altLang="zh-TW" dirty="0">
                <a:ea typeface="新細明體" charset="-120"/>
              </a:rPr>
              <a:t> to do comparisons.</a:t>
            </a:r>
          </a:p>
          <a:p>
            <a:pPr lvl="1"/>
            <a:r>
              <a:rPr lang="en-US" altLang="zh-TW" dirty="0">
                <a:ea typeface="新細明體" charset="-120"/>
              </a:rPr>
              <a:t>Use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strcpy</a:t>
            </a:r>
            <a:r>
              <a:rPr lang="en-US" altLang="zh-TW" dirty="0">
                <a:ea typeface="新細明體" charset="-120"/>
              </a:rPr>
              <a:t> to move all strings below that point down one position.</a:t>
            </a:r>
          </a:p>
          <a:p>
            <a:pPr lvl="1"/>
            <a:r>
              <a:rPr lang="en-US" altLang="zh-TW" dirty="0">
                <a:ea typeface="新細明體" charset="-120"/>
              </a:rPr>
              <a:t>Copy the day into the array and call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strcat</a:t>
            </a:r>
            <a:r>
              <a:rPr lang="en-US" altLang="zh-TW" dirty="0">
                <a:ea typeface="新細明體" charset="-120"/>
              </a:rPr>
              <a:t> to append the reminder to the day.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000" dirty="0">
                <a:ea typeface="新細明體" charset="-120"/>
              </a:rPr>
              <a:t>Program: Printing a One-Month Reminder List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One complication: how to right-justify the days in a two-character field.</a:t>
            </a:r>
          </a:p>
          <a:p>
            <a:r>
              <a:rPr lang="en-US" altLang="zh-TW" dirty="0">
                <a:ea typeface="新細明體" charset="-120"/>
              </a:rPr>
              <a:t>A solution: use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dirty="0">
                <a:ea typeface="新細明體" charset="-120"/>
              </a:rPr>
              <a:t> to read the day into an integer variable, than call </a:t>
            </a:r>
            <a:r>
              <a:rPr lang="en-US" altLang="zh-TW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sprintf</a:t>
            </a:r>
            <a:r>
              <a:rPr lang="en-US" altLang="zh-TW" dirty="0">
                <a:ea typeface="新細明體" charset="-120"/>
              </a:rPr>
              <a:t> to convert the day back into string form.</a:t>
            </a:r>
          </a:p>
          <a:p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sprintf</a:t>
            </a:r>
            <a:r>
              <a:rPr lang="en-US" altLang="zh-TW" dirty="0">
                <a:ea typeface="新細明體" charset="-120"/>
              </a:rPr>
              <a:t> is similar to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dirty="0">
                <a:ea typeface="新細明體" charset="-120"/>
              </a:rPr>
              <a:t>, except that it </a:t>
            </a:r>
            <a:r>
              <a:rPr lang="en-US" altLang="zh-TW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writes output into a string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The call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sprintf</a:t>
            </a:r>
            <a:r>
              <a:rPr lang="en-US" altLang="zh-TW" sz="2400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sz="2400" dirty="0" err="1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dayStr</a:t>
            </a:r>
            <a:r>
              <a:rPr lang="en-US" altLang="zh-TW" sz="2400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, "%2d", day);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writes the value of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day</a:t>
            </a:r>
            <a:r>
              <a:rPr lang="en-US" altLang="zh-TW" dirty="0">
                <a:ea typeface="新細明體" charset="-120"/>
              </a:rPr>
              <a:t> into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dayStr</a:t>
            </a:r>
            <a:r>
              <a:rPr lang="en-US" altLang="zh-TW" dirty="0">
                <a:ea typeface="新細明體" charset="-120"/>
              </a:rPr>
              <a:t>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>
                <a:ea typeface="新細明體" charset="-120"/>
              </a:rPr>
              <a:t>Program: Printing a One-Month Reminder List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following call of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>
                <a:ea typeface="新細明體" charset="-120"/>
              </a:rPr>
              <a:t> ensures that the user doesn’t enter more than two digits: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scanf("%2d", &amp;day);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12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/>
            </a:r>
            <a:b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</a:br>
            <a:r>
              <a:rPr lang="en-US" altLang="zh-TW" sz="1800" b="1" dirty="0" err="1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int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 main(void)</a:t>
            </a: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{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  char reminders[MAX_REMIND]</a:t>
            </a:r>
            <a:r>
              <a:rPr lang="en-US" altLang="zh-TW" sz="1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[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MSG_LEN+3</a:t>
            </a:r>
            <a:r>
              <a:rPr lang="en-US" altLang="zh-TW" sz="1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]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;</a:t>
            </a: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  char </a:t>
            </a:r>
            <a:r>
              <a:rPr lang="en-US" altLang="zh-TW" sz="1800" b="1" dirty="0" err="1">
                <a:solidFill>
                  <a:srgbClr val="FF0000"/>
                </a:solidFill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dayStr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[3], </a:t>
            </a:r>
            <a:r>
              <a:rPr lang="en-US" altLang="zh-TW" sz="18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7706">
                      <a:alpha val="60000"/>
                    </a:srgbClr>
                  </a:glow>
                </a:effectLst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msgStr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[</a:t>
            </a:r>
            <a:r>
              <a:rPr lang="en-US" altLang="zh-TW" sz="1800" b="1" dirty="0">
                <a:solidFill>
                  <a:srgbClr val="B82F25"/>
                </a:solidFill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MSG_LEN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+1];</a:t>
            </a: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  </a:t>
            </a:r>
            <a:r>
              <a:rPr lang="en-US" altLang="zh-TW" sz="1800" b="1" dirty="0" err="1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int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 day, </a:t>
            </a:r>
            <a:r>
              <a:rPr lang="en-US" altLang="zh-TW" sz="1800" b="1" dirty="0" err="1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i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, j, </a:t>
            </a:r>
            <a:r>
              <a:rPr lang="en-US" altLang="zh-TW" sz="1800" b="1" dirty="0" err="1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numRemind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 = 0;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 </a:t>
            </a: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  for (;;) {</a:t>
            </a: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    if (</a:t>
            </a:r>
            <a:r>
              <a:rPr lang="en-US" altLang="zh-TW" sz="1800" b="1" dirty="0" err="1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numRemind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 == MAX_REMIND) {</a:t>
            </a: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      </a:t>
            </a:r>
            <a:r>
              <a:rPr lang="en-US" altLang="zh-TW" sz="1800" b="1" dirty="0" err="1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printf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("-- No space left --</a:t>
            </a:r>
            <a:r>
              <a:rPr lang="en-US" altLang="zh-TW" sz="1800" b="1" dirty="0">
                <a:latin typeface="Times New Roman" panose="02020603050405020304" pitchFamily="18" charset="0"/>
                <a:ea typeface="Adobe Myungjo Std M" pitchFamily="18" charset="-128"/>
                <a:cs typeface="Times New Roman" panose="02020603050405020304" pitchFamily="18" charset="0"/>
              </a:rPr>
              <a:t>\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n");</a:t>
            </a: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      </a:t>
            </a:r>
            <a:r>
              <a:rPr lang="en-US" altLang="zh-TW" sz="1800" b="1" dirty="0">
                <a:effectLst>
                  <a:glow rad="101600">
                    <a:srgbClr val="7030A0">
                      <a:alpha val="60000"/>
                    </a:srgbClr>
                  </a:glow>
                </a:effectLst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break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;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    }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    </a:t>
            </a:r>
            <a:r>
              <a:rPr lang="en-US" altLang="zh-TW" sz="1800" b="1" dirty="0" err="1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printf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("Enter day and reminder: ");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    </a:t>
            </a:r>
            <a:r>
              <a:rPr lang="en-US" altLang="zh-TW" sz="1800" b="1" dirty="0" err="1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scanf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("%2d", &amp;day);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    if (day == 0)  </a:t>
            </a:r>
            <a:r>
              <a:rPr lang="en-US" altLang="zh-TW" sz="1800" b="1" dirty="0">
                <a:effectLst>
                  <a:glow rad="101600">
                    <a:srgbClr val="7030A0">
                      <a:alpha val="60000"/>
                    </a:srgbClr>
                  </a:glow>
                </a:effectLst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break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;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    </a:t>
            </a:r>
            <a:r>
              <a:rPr lang="en-US" altLang="zh-TW" sz="1800" b="1" dirty="0" err="1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sprintf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(</a:t>
            </a:r>
            <a:r>
              <a:rPr lang="en-US" altLang="zh-TW" sz="1800" b="1" dirty="0" err="1">
                <a:solidFill>
                  <a:srgbClr val="FF0000"/>
                </a:solidFill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dayStr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, "%2d", day);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    </a:t>
            </a:r>
            <a:r>
              <a:rPr lang="en-US" altLang="zh-TW" sz="1800" b="1" dirty="0" err="1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readLine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(</a:t>
            </a:r>
            <a:r>
              <a:rPr lang="en-US" altLang="zh-TW" sz="18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7706">
                      <a:alpha val="60000"/>
                    </a:srgbClr>
                  </a:glow>
                </a:effectLst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msgStr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, </a:t>
            </a:r>
            <a:r>
              <a:rPr lang="en-US" altLang="zh-TW" sz="1800" b="1" dirty="0">
                <a:solidFill>
                  <a:srgbClr val="B82F25"/>
                </a:solidFill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MSG_LEN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);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    for (</a:t>
            </a:r>
            <a:r>
              <a:rPr lang="en-US" altLang="zh-TW" sz="1800" b="1" dirty="0" err="1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i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 = 0; </a:t>
            </a:r>
            <a:r>
              <a:rPr lang="en-US" altLang="zh-TW" sz="1800" b="1" dirty="0" err="1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i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 &lt; </a:t>
            </a:r>
            <a:r>
              <a:rPr lang="en-US" altLang="zh-TW" sz="1800" b="1" dirty="0" err="1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numRemind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; </a:t>
            </a:r>
            <a:r>
              <a:rPr lang="en-US" altLang="zh-TW" sz="1800" b="1" dirty="0" err="1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i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++){ 	if (</a:t>
            </a:r>
            <a:r>
              <a:rPr lang="en-US" altLang="zh-TW" sz="1800" b="1" dirty="0" err="1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strcmp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(</a:t>
            </a:r>
            <a:r>
              <a:rPr lang="en-US" altLang="zh-TW" sz="1800" b="1" dirty="0" err="1">
                <a:solidFill>
                  <a:srgbClr val="FF0000"/>
                </a:solidFill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dayStr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, </a:t>
            </a:r>
            <a:r>
              <a:rPr lang="en-US" altLang="zh-TW" sz="1800" b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reminder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s[</a:t>
            </a:r>
            <a:r>
              <a:rPr lang="en-US" altLang="zh-TW" sz="1800" b="1" dirty="0" err="1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i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]) &lt; 0)   break; }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    for (j = </a:t>
            </a:r>
            <a:r>
              <a:rPr lang="en-US" altLang="zh-TW" sz="1800" b="1" dirty="0" err="1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numRemind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; j &gt; </a:t>
            </a:r>
            <a:r>
              <a:rPr lang="en-US" altLang="zh-TW" sz="1800" b="1" dirty="0" err="1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i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; j--) {   </a:t>
            </a:r>
            <a:r>
              <a:rPr lang="en-US" altLang="zh-TW" sz="1800" b="1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strcpy</a:t>
            </a:r>
            <a:r>
              <a:rPr lang="en-US" altLang="zh-TW" sz="1800" b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(reminders[j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], </a:t>
            </a:r>
            <a:r>
              <a:rPr lang="en-US" altLang="zh-TW" sz="1800" b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reminders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[j-1]); }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    </a:t>
            </a:r>
            <a:r>
              <a:rPr lang="en-US" altLang="zh-TW" sz="18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7706">
                      <a:alpha val="60000"/>
                    </a:srgbClr>
                  </a:glow>
                </a:effectLst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strcpy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(</a:t>
            </a:r>
            <a:r>
              <a:rPr lang="en-US" altLang="zh-TW" sz="1800" b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reminders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[</a:t>
            </a:r>
            <a:r>
              <a:rPr lang="en-US" altLang="zh-TW" sz="1800" b="1" dirty="0" err="1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i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], </a:t>
            </a:r>
            <a:r>
              <a:rPr lang="en-US" altLang="zh-TW" sz="1800" b="1" dirty="0" err="1">
                <a:solidFill>
                  <a:srgbClr val="FF0000"/>
                </a:solidFill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dayStr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);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    </a:t>
            </a:r>
            <a:r>
              <a:rPr lang="en-US" altLang="zh-TW" sz="18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7706">
                      <a:alpha val="60000"/>
                    </a:srgbClr>
                  </a:glow>
                </a:effectLst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strcat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(</a:t>
            </a:r>
            <a:r>
              <a:rPr lang="en-US" altLang="zh-TW" sz="1800" b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reminders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[</a:t>
            </a:r>
            <a:r>
              <a:rPr lang="en-US" altLang="zh-TW" sz="1800" b="1" dirty="0" err="1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i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], </a:t>
            </a:r>
            <a:r>
              <a:rPr lang="en-US" altLang="zh-TW" sz="18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7706">
                      <a:alpha val="60000"/>
                    </a:srgbClr>
                  </a:glow>
                </a:effectLst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msgStr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);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    </a:t>
            </a:r>
            <a:r>
              <a:rPr lang="en-US" altLang="zh-TW" sz="1800" b="1" dirty="0" err="1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numRemind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++;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  </a:t>
            </a:r>
            <a:r>
              <a:rPr lang="en-US" altLang="zh-TW" sz="1800" b="1" dirty="0">
                <a:effectLst>
                  <a:glow rad="101600">
                    <a:srgbClr val="7030A0">
                      <a:alpha val="60000"/>
                    </a:srgbClr>
                  </a:glow>
                </a:effectLst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}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  </a:t>
            </a:r>
            <a:r>
              <a:rPr lang="en-US" altLang="zh-TW" sz="1800" b="1" dirty="0" err="1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printf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(" </a:t>
            </a:r>
            <a:r>
              <a:rPr lang="en-US" altLang="zh-TW" sz="1800" b="1" dirty="0">
                <a:latin typeface="Times New Roman" panose="02020603050405020304" pitchFamily="18" charset="0"/>
                <a:ea typeface="Adobe Myungjo Std M" pitchFamily="18" charset="-128"/>
                <a:cs typeface="Times New Roman" panose="02020603050405020304" pitchFamily="18" charset="0"/>
              </a:rPr>
              <a:t>\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n-- Day Reminder --</a:t>
            </a:r>
            <a:r>
              <a:rPr lang="en-US" altLang="zh-TW" sz="1800" b="1" dirty="0">
                <a:latin typeface="Times New Roman" panose="02020603050405020304" pitchFamily="18" charset="0"/>
                <a:ea typeface="Adobe Myungjo Std M" pitchFamily="18" charset="-128"/>
                <a:cs typeface="Times New Roman" panose="02020603050405020304" pitchFamily="18" charset="0"/>
              </a:rPr>
              <a:t>\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n ");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  for (</a:t>
            </a:r>
            <a:r>
              <a:rPr lang="en-US" altLang="zh-TW" sz="1800" b="1" dirty="0" err="1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i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 = 0; </a:t>
            </a:r>
            <a:r>
              <a:rPr lang="en-US" altLang="zh-TW" sz="1800" b="1" dirty="0" err="1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i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 &lt; </a:t>
            </a:r>
            <a:r>
              <a:rPr lang="en-US" altLang="zh-TW" sz="1800" b="1" dirty="0" err="1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numRemind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; </a:t>
            </a:r>
            <a:r>
              <a:rPr lang="en-US" altLang="zh-TW" sz="1800" b="1" dirty="0" err="1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i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++){  	</a:t>
            </a:r>
            <a:r>
              <a:rPr lang="en-US" altLang="zh-TW" sz="1800" b="1" dirty="0" err="1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printf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(" %s</a:t>
            </a:r>
            <a:r>
              <a:rPr lang="en-US" altLang="zh-TW" sz="1800" b="1" dirty="0">
                <a:latin typeface="Times New Roman" panose="02020603050405020304" pitchFamily="18" charset="0"/>
                <a:ea typeface="Adobe Myungjo Std M" pitchFamily="18" charset="-128"/>
                <a:cs typeface="Times New Roman" panose="02020603050405020304" pitchFamily="18" charset="0"/>
              </a:rPr>
              <a:t>\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n</a:t>
            </a:r>
            <a:r>
              <a:rPr lang="en-US" altLang="zh-TW" sz="1800" b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", reminders[</a:t>
            </a:r>
            <a:r>
              <a:rPr lang="en-US" altLang="zh-TW" sz="1800" b="1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i</a:t>
            </a: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]);  }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  return 0;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18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08572" y="4763"/>
            <a:ext cx="165942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remind.c</a:t>
            </a:r>
            <a:endParaRPr lang="en-US" altLang="zh-TW" b="1" dirty="0"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7400" y="762001"/>
            <a:ext cx="4800600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altLang="zh-TW" sz="1200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#include &lt;</a:t>
            </a:r>
            <a:r>
              <a:rPr lang="en-US" altLang="zh-TW" sz="1200" dirty="0" err="1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stdio.h</a:t>
            </a:r>
            <a:r>
              <a:rPr lang="en-US" altLang="zh-TW" sz="1200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&gt;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altLang="zh-TW" sz="1200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#include &lt;</a:t>
            </a:r>
            <a:r>
              <a:rPr lang="en-US" altLang="zh-TW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string.h</a:t>
            </a:r>
            <a:r>
              <a:rPr lang="en-US" altLang="zh-TW" sz="1200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&gt;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altLang="zh-TW" sz="1200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#define </a:t>
            </a:r>
            <a:r>
              <a:rPr lang="en-US" altLang="zh-TW" sz="1200" b="1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MAX_REMIND</a:t>
            </a:r>
            <a:r>
              <a:rPr lang="en-US" altLang="zh-TW" sz="1200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 50   /* maximum number of reminders */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altLang="zh-TW" sz="1200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#define MSG_LEN 60      /* max length of reminder message */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altLang="zh-TW" sz="1200" dirty="0" err="1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int</a:t>
            </a:r>
            <a:r>
              <a:rPr lang="en-US" altLang="zh-TW" sz="1200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 </a:t>
            </a:r>
            <a:r>
              <a:rPr lang="en-US" altLang="zh-TW" sz="1200" dirty="0" err="1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readLine</a:t>
            </a:r>
            <a:r>
              <a:rPr lang="en-US" altLang="zh-TW" sz="1200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(char </a:t>
            </a:r>
            <a:r>
              <a:rPr lang="en-US" altLang="zh-TW" sz="1200" dirty="0" err="1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str</a:t>
            </a:r>
            <a:r>
              <a:rPr lang="en-US" altLang="zh-TW" sz="1200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[], </a:t>
            </a:r>
            <a:r>
              <a:rPr lang="en-US" altLang="zh-TW" sz="1200" dirty="0" err="1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int</a:t>
            </a:r>
            <a:r>
              <a:rPr lang="en-US" altLang="zh-TW" sz="1200" dirty="0">
                <a:latin typeface="Adobe Myungjo Std M" pitchFamily="18" charset="-128"/>
                <a:ea typeface="Adobe Myungjo Std M" pitchFamily="18" charset="-128"/>
                <a:cs typeface="Times New Roman" pitchFamily="18" charset="0"/>
              </a:rPr>
              <a:t> n);</a:t>
            </a:r>
            <a:endParaRPr lang="zh-TW" altLang="en-US" sz="1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57800" y="1887939"/>
            <a:ext cx="5410200" cy="2209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altLang="zh-TW" sz="18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readLine</a:t>
            </a: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(char </a:t>
            </a:r>
            <a:r>
              <a:rPr lang="en-US" altLang="zh-TW" sz="18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</a:t>
            </a: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[], </a:t>
            </a:r>
            <a:r>
              <a:rPr lang="en-US" altLang="zh-TW" sz="18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n)</a:t>
            </a:r>
          </a:p>
          <a:p>
            <a:pPr marL="342900" indent="-342900" fontAlgn="auto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 marL="342900" indent="-342900" fontAlgn="auto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18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8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ch</a:t>
            </a: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18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= 0;</a:t>
            </a:r>
          </a:p>
          <a:p>
            <a:pPr marL="342900" indent="-342900" fontAlgn="auto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342900" indent="-342900" fontAlgn="auto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while ((</a:t>
            </a:r>
            <a:r>
              <a:rPr lang="en-US" altLang="zh-TW" sz="18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ch</a:t>
            </a: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= </a:t>
            </a:r>
            <a:r>
              <a:rPr lang="en-US" altLang="zh-TW" sz="18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getchar</a:t>
            </a: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()) != '\n')</a:t>
            </a:r>
          </a:p>
          <a:p>
            <a:pPr marL="342900" indent="-342900" fontAlgn="auto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  if (</a:t>
            </a:r>
            <a:r>
              <a:rPr lang="en-US" altLang="zh-TW" sz="18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&lt; n)</a:t>
            </a:r>
          </a:p>
          <a:p>
            <a:pPr marL="342900" indent="-342900" fontAlgn="auto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    </a:t>
            </a:r>
            <a:r>
              <a:rPr lang="en-US" altLang="zh-TW" sz="18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</a:t>
            </a: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[</a:t>
            </a:r>
            <a:r>
              <a:rPr lang="en-US" altLang="zh-TW" sz="18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++] = </a:t>
            </a:r>
            <a:r>
              <a:rPr lang="en-US" altLang="zh-TW" sz="18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ch</a:t>
            </a: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342900" indent="-342900" fontAlgn="auto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18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</a:t>
            </a: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[</a:t>
            </a:r>
            <a:r>
              <a:rPr lang="en-US" altLang="zh-TW" sz="18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] = '\0';</a:t>
            </a:r>
          </a:p>
          <a:p>
            <a:pPr marL="342900" indent="-342900" fontAlgn="auto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return </a:t>
            </a:r>
            <a:r>
              <a:rPr lang="en-US" altLang="zh-TW" sz="18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342900" indent="-342900" fontAlgn="auto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altLang="zh-TW" sz="1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String Idioms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Functions that manipulate strings are a rich source of idioms.</a:t>
            </a:r>
          </a:p>
          <a:p>
            <a:r>
              <a:rPr lang="en-US" altLang="zh-TW">
                <a:ea typeface="新細明體" charset="-120"/>
              </a:rPr>
              <a:t>We’ll explore some of the most famous idioms by using them to write the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strlen</a:t>
            </a:r>
            <a:r>
              <a:rPr lang="en-US" altLang="zh-TW">
                <a:ea typeface="新細明體" charset="-120"/>
              </a:rPr>
              <a:t> and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strcat</a:t>
            </a:r>
            <a:r>
              <a:rPr lang="en-US" altLang="zh-TW">
                <a:ea typeface="新細明體" charset="-120"/>
              </a:rPr>
              <a:t> functions.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2496312"/>
            <a:ext cx="8229600" cy="304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994" name="Title 1"/>
          <p:cNvSpPr>
            <a:spLocks noGrp="1"/>
          </p:cNvSpPr>
          <p:nvPr>
            <p:ph type="title"/>
          </p:nvPr>
        </p:nvSpPr>
        <p:spPr>
          <a:xfrm>
            <a:off x="2057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Searching for the End of a String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xfrm>
            <a:off x="2057400" y="1231392"/>
            <a:ext cx="8229600" cy="438912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A version of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strlen</a:t>
            </a:r>
            <a:r>
              <a:rPr lang="en-US" altLang="zh-TW" dirty="0">
                <a:ea typeface="新細明體" charset="-120"/>
              </a:rPr>
              <a:t> that searches for the end of a string, using a variable to keep track of the string’s length: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size_t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strlen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(const char *s)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size_t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n;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for (n = 0; *s != '\0'; s++)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n++;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return n;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}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8305800" y="2267712"/>
            <a:ext cx="2286000" cy="10668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Ver. 1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How String Literals Are Stored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string literal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"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abc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"</a:t>
            </a:r>
            <a:r>
              <a:rPr lang="en-US" altLang="zh-TW" dirty="0">
                <a:ea typeface="新細明體" charset="-120"/>
              </a:rPr>
              <a:t> is stored as an array of four characters:</a:t>
            </a:r>
          </a:p>
          <a:p>
            <a:pPr>
              <a:buFontTx/>
              <a:buNone/>
            </a:pPr>
            <a:endParaRPr lang="en-US" altLang="zh-TW" dirty="0">
              <a:ea typeface="新細明體" charset="-120"/>
            </a:endParaRPr>
          </a:p>
          <a:p>
            <a:pPr>
              <a:buFontTx/>
              <a:buNone/>
            </a:pP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The string </a:t>
            </a:r>
            <a:r>
              <a:rPr lang="en-US" altLang="zh-TW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""</a:t>
            </a:r>
            <a:r>
              <a:rPr lang="en-US" altLang="zh-TW" dirty="0">
                <a:ea typeface="新細明體" charset="-120"/>
              </a:rPr>
              <a:t> is stored as a single null character:</a:t>
            </a:r>
          </a:p>
          <a:p>
            <a:pPr>
              <a:buFontTx/>
              <a:buNone/>
            </a:pPr>
            <a:endParaRPr lang="en-US" altLang="zh-TW" dirty="0">
              <a:ea typeface="新細明體" charset="-120"/>
            </a:endParaRPr>
          </a:p>
          <a:p>
            <a:pPr>
              <a:buFontTx/>
              <a:buNone/>
            </a:pPr>
            <a:endParaRPr lang="en-US" altLang="zh-TW" dirty="0">
              <a:ea typeface="新細明體" charset="-120"/>
            </a:endParaRP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3281" y="2286000"/>
            <a:ext cx="2306637" cy="715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4370389"/>
            <a:ext cx="660400" cy="647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glow rad="101600">
              <a:srgbClr val="FF0000">
                <a:alpha val="60000"/>
              </a:srgbClr>
            </a:glow>
          </a:effec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2115312"/>
            <a:ext cx="8229600" cy="304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018" name="Title 1"/>
          <p:cNvSpPr>
            <a:spLocks noGrp="1"/>
          </p:cNvSpPr>
          <p:nvPr>
            <p:ph type="title"/>
          </p:nvPr>
        </p:nvSpPr>
        <p:spPr>
          <a:xfrm>
            <a:off x="2057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Searching for the End of a String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>
          <a:xfrm>
            <a:off x="2057400" y="1231392"/>
            <a:ext cx="8229600" cy="438912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To condense the function, we can move the initialization of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n</a:t>
            </a:r>
            <a:r>
              <a:rPr lang="en-US" altLang="zh-TW" dirty="0">
                <a:ea typeface="新細明體" charset="-120"/>
              </a:rPr>
              <a:t> to its declaration: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size_t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strlen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(const char *s)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size_t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n = 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sz="24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for (; *s != '\0'; s++)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n++;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return n;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}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8305800" y="1734312"/>
            <a:ext cx="2286000" cy="10668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Ver. 2</a:t>
            </a:r>
            <a:endParaRPr lang="zh-TW" alt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0075" y="2819400"/>
            <a:ext cx="8229600" cy="304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04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Searching for the End of a String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>
          <a:xfrm>
            <a:off x="1981200" y="1231392"/>
            <a:ext cx="8229600" cy="438912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The condition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*s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!=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'\0'</a:t>
            </a:r>
            <a:r>
              <a:rPr lang="en-US" altLang="zh-TW" dirty="0">
                <a:ea typeface="新細明體" charset="-120"/>
              </a:rPr>
              <a:t> is the same as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*s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!=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dirty="0">
                <a:ea typeface="新細明體" charset="-120"/>
              </a:rPr>
              <a:t>, which in turn is the same as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*s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A version of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strlen</a:t>
            </a:r>
            <a:r>
              <a:rPr lang="en-US" altLang="zh-TW" dirty="0">
                <a:ea typeface="新細明體" charset="-120"/>
              </a:rPr>
              <a:t> that uses these observations: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size_t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strlen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(const char *s)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size_t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n = 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for (; *s; s++)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n++;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return n;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}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8229600" y="2667000"/>
            <a:ext cx="2286000" cy="10668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Ver. 3</a:t>
            </a:r>
            <a:endParaRPr lang="zh-TW" alt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2115312"/>
            <a:ext cx="8229600" cy="304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066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Searching for the End of a String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>
          <a:xfrm>
            <a:off x="1981200" y="1231392"/>
            <a:ext cx="8229600" cy="438912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The next version increments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</a:t>
            </a:r>
            <a:r>
              <a:rPr lang="en-US" altLang="zh-TW" dirty="0">
                <a:ea typeface="新細明體" charset="-120"/>
              </a:rPr>
              <a:t> and tests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*s</a:t>
            </a:r>
            <a:r>
              <a:rPr lang="en-US" altLang="zh-TW" dirty="0">
                <a:ea typeface="新細明體" charset="-120"/>
              </a:rPr>
              <a:t> in the same expression: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size_t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strlen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(const char *s)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size_t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n = 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for (; *s++;)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n++;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return n;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} 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8229600" y="1734312"/>
            <a:ext cx="2286000" cy="10668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Ver. 4</a:t>
            </a:r>
            <a:endParaRPr lang="zh-TW" alt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2191512"/>
            <a:ext cx="8229600" cy="304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Searching for the End of a String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>
          <a:xfrm>
            <a:off x="1981200" y="1307592"/>
            <a:ext cx="8229600" cy="438912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Replacing the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>
                <a:ea typeface="新細明體" charset="-120"/>
              </a:rPr>
              <a:t> statement with a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while</a:t>
            </a:r>
            <a:r>
              <a:rPr lang="en-US" altLang="zh-TW">
                <a:ea typeface="新細明體" charset="-120"/>
              </a:rPr>
              <a:t> statement gives the following version of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strlen</a:t>
            </a:r>
            <a:r>
              <a:rPr lang="en-US" altLang="zh-TW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size_t strlen(const char *s)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  size_t n = 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  while (*s++)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    n++;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  return n;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}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8229600" y="1810512"/>
            <a:ext cx="2286000" cy="10668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Ver. 5</a:t>
            </a:r>
            <a:endParaRPr lang="zh-TW" alt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2819400"/>
            <a:ext cx="8229600" cy="26487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Searching for the End of a String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>
          <a:xfrm>
            <a:off x="1981200" y="1231392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ea typeface="新細明體" charset="-120"/>
              </a:rPr>
              <a:t>Although we’ve condensed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strlen</a:t>
            </a:r>
            <a:r>
              <a:rPr lang="en-US" altLang="zh-TW" dirty="0">
                <a:ea typeface="新細明體" charset="-120"/>
              </a:rPr>
              <a:t> quite a bit, it’s likely that we haven’t increased its speed.</a:t>
            </a:r>
          </a:p>
          <a:p>
            <a:r>
              <a:rPr lang="en-US" altLang="zh-TW" dirty="0">
                <a:ea typeface="新細明體" charset="-120"/>
              </a:rPr>
              <a:t>A version that </a:t>
            </a:r>
            <a:r>
              <a:rPr lang="en-US" altLang="zh-TW" i="1" dirty="0">
                <a:ea typeface="新細明體" charset="-120"/>
              </a:rPr>
              <a:t>does</a:t>
            </a:r>
            <a:r>
              <a:rPr lang="en-US" altLang="zh-TW" dirty="0">
                <a:ea typeface="新細明體" charset="-120"/>
              </a:rPr>
              <a:t> run faster, at least with some compilers: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size_t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strlen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const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char *s)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const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char *p = s;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while (*s)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s++;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return s - p;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}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8351044" y="2420112"/>
            <a:ext cx="2286000" cy="10668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Ver. 6</a:t>
            </a:r>
            <a:endParaRPr lang="zh-TW" alt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819088" y="2590800"/>
            <a:ext cx="27432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Rounded Rectangle 3"/>
          <p:cNvSpPr/>
          <p:nvPr/>
        </p:nvSpPr>
        <p:spPr>
          <a:xfrm>
            <a:off x="914400" y="2590800"/>
            <a:ext cx="28956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Searching for the End of a String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Idioms for “search for the null character at the end of a string”: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while (*s)     while (*s++)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s++;           ;</a:t>
            </a:r>
          </a:p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dirty="0">
                <a:effectLst>
                  <a:glow rad="101600">
                    <a:schemeClr val="accent4">
                      <a:lumMod val="75000"/>
                      <a:alpha val="60000"/>
                    </a:schemeClr>
                  </a:glow>
                </a:effectLst>
                <a:ea typeface="新細明體" charset="-120"/>
              </a:rPr>
              <a:t>first version </a:t>
            </a:r>
            <a:r>
              <a:rPr lang="en-US" altLang="zh-TW" dirty="0">
                <a:ea typeface="新細明體" charset="-120"/>
              </a:rPr>
              <a:t>leaves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</a:t>
            </a:r>
            <a:r>
              <a:rPr lang="en-US" altLang="zh-TW" dirty="0">
                <a:ea typeface="新細明體" charset="-120"/>
              </a:rPr>
              <a:t> pointing to the null character.</a:t>
            </a:r>
          </a:p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second version </a:t>
            </a:r>
            <a:r>
              <a:rPr lang="en-US" altLang="zh-TW" dirty="0">
                <a:ea typeface="新細明體" charset="-120"/>
              </a:rPr>
              <a:t>is more concise, but leaves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</a:t>
            </a:r>
            <a:r>
              <a:rPr lang="en-US" altLang="zh-TW" dirty="0">
                <a:ea typeface="新細明體" charset="-120"/>
              </a:rPr>
              <a:t> pointing just past the null character.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Copying a String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Copying a string is another common operation.</a:t>
            </a:r>
          </a:p>
          <a:p>
            <a:r>
              <a:rPr lang="en-US" altLang="zh-TW" dirty="0">
                <a:ea typeface="新細明體" charset="-120"/>
              </a:rPr>
              <a:t>To introduce C’s “string copy” idiom, we’ll develop two versions of the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strcat</a:t>
            </a:r>
            <a:r>
              <a:rPr lang="en-US" altLang="zh-TW" dirty="0">
                <a:ea typeface="新細明體" charset="-120"/>
              </a:rPr>
              <a:t> function.</a:t>
            </a:r>
          </a:p>
          <a:p>
            <a:r>
              <a:rPr lang="en-US" altLang="zh-TW" dirty="0">
                <a:ea typeface="新細明體" charset="-120"/>
              </a:rPr>
              <a:t>The first version of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strcat</a:t>
            </a:r>
            <a:r>
              <a:rPr lang="en-US" altLang="zh-TW" dirty="0">
                <a:ea typeface="新細明體" charset="-120"/>
              </a:rPr>
              <a:t> (next slide) uses a two-step algorithm:</a:t>
            </a:r>
          </a:p>
          <a:p>
            <a:pPr lvl="1"/>
            <a:r>
              <a:rPr lang="en-US" altLang="zh-TW" dirty="0">
                <a:ea typeface="新細明體" charset="-120"/>
              </a:rPr>
              <a:t>Locate the null character at the end of the string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s1</a:t>
            </a:r>
            <a:r>
              <a:rPr lang="en-US" altLang="zh-TW" dirty="0">
                <a:ea typeface="新細明體" charset="-120"/>
              </a:rPr>
              <a:t> and make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dirty="0">
                <a:ea typeface="新細明體" charset="-120"/>
              </a:rPr>
              <a:t> point to it.</a:t>
            </a:r>
          </a:p>
          <a:p>
            <a:pPr lvl="1"/>
            <a:r>
              <a:rPr lang="en-US" altLang="zh-TW" dirty="0">
                <a:ea typeface="新細明體" charset="-120"/>
              </a:rPr>
              <a:t>Copy characters one by one from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s2</a:t>
            </a:r>
            <a:r>
              <a:rPr lang="en-US" altLang="zh-TW" dirty="0">
                <a:ea typeface="新細明體" charset="-120"/>
              </a:rPr>
              <a:t> to where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dirty="0">
                <a:ea typeface="新細明體" charset="-120"/>
              </a:rPr>
              <a:t> is pointing.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Copying a String</a:t>
            </a: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>
          <a:xfrm>
            <a:off x="1981200" y="1231392"/>
            <a:ext cx="8229600" cy="438912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457200" indent="-457200">
              <a:lnSpc>
                <a:spcPct val="80000"/>
              </a:lnSpc>
              <a:spcBef>
                <a:spcPts val="1200"/>
              </a:spcBef>
              <a:buFont typeface="+mj-lt"/>
              <a:buAutoNum type="arabicParenR"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char *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strcat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(char *s1, const char *s2) 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{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  char *p = s1;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endParaRPr lang="en-US" altLang="zh-TW" sz="22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  while (*p != '\0')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p++;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  while (*s2 != '\0') {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*p = *s2;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p++;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s2++;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  }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  *p = '\0';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  return s1;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}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1810512"/>
            <a:ext cx="2163420" cy="7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1" y="2801112"/>
            <a:ext cx="1809803" cy="7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3791712"/>
            <a:ext cx="2923172" cy="7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4782312"/>
            <a:ext cx="2858964" cy="7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Copying a String</a:t>
            </a:r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dirty="0">
                <a:ea typeface="新細明體" charset="-120"/>
              </a:rPr>
              <a:t> initially points to the first character in the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s1</a:t>
            </a:r>
            <a:r>
              <a:rPr lang="en-US" altLang="zh-TW" dirty="0">
                <a:ea typeface="新細明體" charset="-120"/>
              </a:rPr>
              <a:t> string:</a:t>
            </a: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pPr>
              <a:buFontTx/>
              <a:buNone/>
            </a:pPr>
            <a:endParaRPr lang="en-US" altLang="zh-TW" dirty="0">
              <a:ea typeface="新細明體" charset="-120"/>
            </a:endParaRPr>
          </a:p>
        </p:txBody>
      </p:sp>
      <p:pic>
        <p:nvPicPr>
          <p:cNvPr id="9421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595563"/>
            <a:ext cx="5022850" cy="1671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Copying a String</a:t>
            </a:r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first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while</a:t>
            </a:r>
            <a:r>
              <a:rPr lang="en-US" altLang="zh-TW">
                <a:ea typeface="新細明體" charset="-120"/>
              </a:rPr>
              <a:t> statement </a:t>
            </a:r>
            <a:r>
              <a:rPr lang="en-US" altLang="zh-TW">
                <a:solidFill>
                  <a:srgbClr val="000000"/>
                </a:solidFill>
                <a:ea typeface="新細明體" charset="-120"/>
              </a:rPr>
              <a:t>locates the null character at the end of </a:t>
            </a:r>
            <a:r>
              <a:rPr lang="en-US" altLang="zh-TW">
                <a:solidFill>
                  <a:srgbClr val="00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s1</a:t>
            </a:r>
            <a:r>
              <a:rPr lang="en-US" altLang="zh-TW">
                <a:solidFill>
                  <a:srgbClr val="000000"/>
                </a:solidFill>
                <a:ea typeface="新細明體" charset="-120"/>
              </a:rPr>
              <a:t> and makes </a:t>
            </a:r>
            <a:r>
              <a:rPr lang="en-US" altLang="zh-TW">
                <a:solidFill>
                  <a:srgbClr val="00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>
                <a:solidFill>
                  <a:srgbClr val="000000"/>
                </a:solidFill>
                <a:ea typeface="新細明體" charset="-120"/>
              </a:rPr>
              <a:t> point to it:</a:t>
            </a:r>
            <a:endParaRPr lang="en-US" altLang="zh-TW">
              <a:ea typeface="新細明體" charset="-120"/>
            </a:endParaRPr>
          </a:p>
          <a:p>
            <a:endParaRPr lang="en-US" altLang="zh-TW">
              <a:ea typeface="新細明體" charset="-120"/>
            </a:endParaRPr>
          </a:p>
        </p:txBody>
      </p:sp>
      <p:pic>
        <p:nvPicPr>
          <p:cNvPr id="9523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2971800"/>
            <a:ext cx="4249738" cy="16906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How String Literals Are Stored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Since a </a:t>
            </a:r>
            <a:r>
              <a:rPr lang="en-US" altLang="zh-TW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ea typeface="新細明體" charset="-120"/>
              </a:rPr>
              <a:t>string literal </a:t>
            </a:r>
            <a:r>
              <a:rPr lang="en-US" altLang="zh-TW" dirty="0">
                <a:ea typeface="新細明體" charset="-120"/>
              </a:rPr>
              <a:t>is stored as an array, the compiler treats it as </a:t>
            </a:r>
            <a:r>
              <a:rPr lang="en-US" altLang="zh-TW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a pointer of type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char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*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Both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dirty="0">
                <a:ea typeface="新細明體" charset="-120"/>
              </a:rPr>
              <a:t> expect a value of type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char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*</a:t>
            </a:r>
            <a:r>
              <a:rPr lang="en-US" altLang="zh-TW" dirty="0">
                <a:ea typeface="新細明體" charset="-120"/>
              </a:rPr>
              <a:t> as their first argument.</a:t>
            </a:r>
          </a:p>
          <a:p>
            <a:r>
              <a:rPr lang="en-US" altLang="zh-TW" dirty="0">
                <a:ea typeface="新細明體" charset="-120"/>
              </a:rPr>
              <a:t>The following call of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dirty="0">
                <a:ea typeface="新細明體" charset="-120"/>
              </a:rPr>
              <a:t> passes the address of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"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abc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"</a:t>
            </a:r>
            <a:r>
              <a:rPr lang="en-US" altLang="zh-TW" dirty="0">
                <a:ea typeface="新細明體" charset="-120"/>
              </a:rPr>
              <a:t> (a pointer to where the letter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dirty="0">
                <a:ea typeface="新細明體" charset="-120"/>
              </a:rPr>
              <a:t> is stored in memory):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abc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");</a:t>
            </a:r>
            <a:r>
              <a:rPr lang="en-US" altLang="zh-TW" dirty="0">
                <a:ea typeface="新細明體" charset="-120"/>
              </a:rPr>
              <a:t> 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Copying a String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second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while</a:t>
            </a:r>
            <a:r>
              <a:rPr lang="en-US" altLang="zh-TW">
                <a:ea typeface="新細明體" charset="-120"/>
              </a:rPr>
              <a:t> statement repeatedly copies one character from where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s2</a:t>
            </a:r>
            <a:r>
              <a:rPr lang="en-US" altLang="zh-TW">
                <a:ea typeface="新細明體" charset="-120"/>
              </a:rPr>
              <a:t> points to where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>
                <a:ea typeface="新細明體" charset="-120"/>
              </a:rPr>
              <a:t> points, then increments both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>
                <a:ea typeface="新細明體" charset="-120"/>
              </a:rPr>
              <a:t> and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s2</a:t>
            </a:r>
            <a:r>
              <a:rPr lang="en-US" altLang="zh-TW">
                <a:ea typeface="新細明體" charset="-120"/>
              </a:rPr>
              <a:t>.</a:t>
            </a:r>
          </a:p>
          <a:p>
            <a:r>
              <a:rPr lang="en-US" altLang="zh-TW">
                <a:ea typeface="新細明體" charset="-120"/>
              </a:rPr>
              <a:t>Assume that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s2</a:t>
            </a:r>
            <a:r>
              <a:rPr lang="en-US" altLang="zh-TW">
                <a:ea typeface="新細明體" charset="-120"/>
              </a:rPr>
              <a:t> originally points to the string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"def"</a:t>
            </a:r>
            <a:r>
              <a:rPr lang="en-US" altLang="zh-TW">
                <a:ea typeface="新細明體" charset="-120"/>
              </a:rPr>
              <a:t>.</a:t>
            </a:r>
          </a:p>
          <a:p>
            <a:r>
              <a:rPr lang="en-US" altLang="zh-TW">
                <a:ea typeface="新細明體" charset="-120"/>
              </a:rPr>
              <a:t>The strings after the first loop iteration:</a:t>
            </a:r>
          </a:p>
        </p:txBody>
      </p:sp>
      <p:pic>
        <p:nvPicPr>
          <p:cNvPr id="9626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4267200"/>
            <a:ext cx="6664325" cy="1641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Copying a String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loop terminates when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s2</a:t>
            </a:r>
            <a:r>
              <a:rPr lang="en-US" altLang="zh-TW" dirty="0">
                <a:ea typeface="新細明體" charset="-120"/>
              </a:rPr>
              <a:t> points to the null character:</a:t>
            </a:r>
          </a:p>
          <a:p>
            <a:pPr>
              <a:buFontTx/>
              <a:buNone/>
            </a:pPr>
            <a:endParaRPr lang="en-US" altLang="zh-TW" dirty="0">
              <a:ea typeface="新細明體" charset="-120"/>
            </a:endParaRPr>
          </a:p>
          <a:p>
            <a:pPr>
              <a:buFontTx/>
              <a:buNone/>
            </a:pPr>
            <a:endParaRPr lang="en-US" altLang="zh-TW" dirty="0">
              <a:ea typeface="新細明體" charset="-120"/>
            </a:endParaRPr>
          </a:p>
          <a:p>
            <a:pPr>
              <a:buFontTx/>
              <a:buNone/>
            </a:pPr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After putting a null character where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dirty="0">
                <a:ea typeface="新細明體" charset="-120"/>
              </a:rPr>
              <a:t> is pointing,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strcat</a:t>
            </a:r>
            <a:r>
              <a:rPr lang="en-US" altLang="zh-TW" dirty="0">
                <a:ea typeface="新細明體" charset="-120"/>
              </a:rPr>
              <a:t> returns.</a:t>
            </a:r>
          </a:p>
        </p:txBody>
      </p:sp>
      <p:pic>
        <p:nvPicPr>
          <p:cNvPr id="9728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438400"/>
            <a:ext cx="6688137" cy="1684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1981200" y="26194"/>
            <a:ext cx="8229600" cy="11430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Copying a String</a:t>
            </a: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>
          <a:xfrm>
            <a:off x="1981200" y="1257586"/>
            <a:ext cx="8229600" cy="438912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514350" indent="-514350">
              <a:buNone/>
            </a:pPr>
            <a:r>
              <a:rPr lang="en-US" altLang="zh-TW" dirty="0">
                <a:ea typeface="新細明體" charset="-120"/>
              </a:rPr>
              <a:t>Condensed version of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strcat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 marL="457200" indent="-457200">
              <a:lnSpc>
                <a:spcPct val="80000"/>
              </a:lnSpc>
              <a:spcBef>
                <a:spcPts val="12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char *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strcat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(char *s1, const char *s2) 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{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char *p = s1;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 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while (*p)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p++;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while (*p++ = *s2++)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return s1;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}</a:t>
            </a:r>
          </a:p>
        </p:txBody>
      </p:sp>
      <p:sp>
        <p:nvSpPr>
          <p:cNvPr id="2" name="橢圓形圖說文字 1"/>
          <p:cNvSpPr/>
          <p:nvPr/>
        </p:nvSpPr>
        <p:spPr>
          <a:xfrm>
            <a:off x="7696200" y="152400"/>
            <a:ext cx="2819400" cy="13716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Ver</a:t>
            </a:r>
            <a:r>
              <a:rPr lang="en-US" altLang="zh-TW" dirty="0"/>
              <a:t> 2</a:t>
            </a:r>
            <a:endParaRPr lang="zh-TW" alt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Copying a String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>
                <a:ea typeface="新細明體" charset="-120"/>
              </a:rPr>
              <a:t>The heart of the streamlined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strcat</a:t>
            </a:r>
            <a:r>
              <a:rPr lang="en-US" altLang="zh-TW">
                <a:ea typeface="新細明體" charset="-120"/>
              </a:rPr>
              <a:t> function is the “string copy” idiom: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while (*p++ = *s2++)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  ;</a:t>
            </a:r>
          </a:p>
          <a:p>
            <a:r>
              <a:rPr lang="en-US" altLang="zh-TW">
                <a:ea typeface="新細明體" charset="-120"/>
              </a:rPr>
              <a:t>Ignoring the two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++</a:t>
            </a:r>
            <a:r>
              <a:rPr lang="en-US" altLang="zh-TW">
                <a:ea typeface="新細明體" charset="-120"/>
              </a:rPr>
              <a:t> operators, the expression inside the parentheses is an assignment: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*p = *s2</a:t>
            </a:r>
          </a:p>
          <a:p>
            <a:r>
              <a:rPr lang="en-US" altLang="zh-TW">
                <a:ea typeface="新細明體" charset="-120"/>
              </a:rPr>
              <a:t>After the assignment,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>
                <a:ea typeface="新細明體" charset="-120"/>
              </a:rPr>
              <a:t> and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s2</a:t>
            </a:r>
            <a:r>
              <a:rPr lang="en-US" altLang="zh-TW">
                <a:ea typeface="新細明體" charset="-120"/>
              </a:rPr>
              <a:t> are incremented.</a:t>
            </a:r>
          </a:p>
          <a:p>
            <a:r>
              <a:rPr lang="en-US" altLang="zh-TW">
                <a:ea typeface="新細明體" charset="-120"/>
              </a:rPr>
              <a:t>Repeatedly evaluating this expression copies characters from where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s2</a:t>
            </a:r>
            <a:r>
              <a:rPr lang="en-US" altLang="zh-TW">
                <a:ea typeface="新細明體" charset="-120"/>
              </a:rPr>
              <a:t> points to where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>
                <a:ea typeface="新細明體" charset="-120"/>
              </a:rPr>
              <a:t> points.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Copying a String</a:t>
            </a:r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But what causes the loop to terminate?</a:t>
            </a:r>
          </a:p>
          <a:p>
            <a:r>
              <a:rPr lang="en-US" altLang="zh-TW">
                <a:ea typeface="新細明體" charset="-120"/>
              </a:rPr>
              <a:t>The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while</a:t>
            </a:r>
            <a:r>
              <a:rPr lang="en-US" altLang="zh-TW">
                <a:ea typeface="新細明體" charset="-120"/>
              </a:rPr>
              <a:t> statement tests the character that was copied by the assignment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*p</a:t>
            </a:r>
            <a:r>
              <a:rPr lang="en-US" altLang="zh-TW">
                <a:ea typeface="新細明體" charset="-120"/>
              </a:rPr>
              <a:t>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>
                <a:ea typeface="新細明體" charset="-120"/>
              </a:rPr>
              <a:t>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*s2</a:t>
            </a:r>
            <a:r>
              <a:rPr lang="en-US" altLang="zh-TW">
                <a:ea typeface="新細明體" charset="-120"/>
              </a:rPr>
              <a:t>.</a:t>
            </a:r>
          </a:p>
          <a:p>
            <a:r>
              <a:rPr lang="en-US" altLang="zh-TW">
                <a:ea typeface="新細明體" charset="-120"/>
              </a:rPr>
              <a:t>All characters except the null character test true.</a:t>
            </a:r>
          </a:p>
          <a:p>
            <a:r>
              <a:rPr lang="en-US" altLang="zh-TW">
                <a:ea typeface="新細明體" charset="-120"/>
              </a:rPr>
              <a:t>The loop terminates </a:t>
            </a:r>
            <a:r>
              <a:rPr lang="en-US" altLang="zh-TW" i="1">
                <a:ea typeface="新細明體" charset="-120"/>
              </a:rPr>
              <a:t>after</a:t>
            </a:r>
            <a:r>
              <a:rPr lang="en-US" altLang="zh-TW">
                <a:ea typeface="新細明體" charset="-120"/>
              </a:rPr>
              <a:t> the assignment, so the null character will be copied.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Arrays of Strings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There is more than one way to store an array of strings.</a:t>
            </a:r>
          </a:p>
          <a:p>
            <a:r>
              <a:rPr lang="en-US" altLang="zh-TW" dirty="0">
                <a:ea typeface="新細明體" charset="-120"/>
              </a:rPr>
              <a:t>One option is to use a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two-dimensional array </a:t>
            </a:r>
            <a:r>
              <a:rPr lang="en-US" altLang="zh-TW" dirty="0">
                <a:ea typeface="新細明體" charset="-120"/>
              </a:rPr>
              <a:t>of characters, with </a:t>
            </a:r>
            <a:r>
              <a:rPr lang="en-US" altLang="zh-TW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one string per row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19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Courier New" pitchFamily="49" charset="0"/>
                <a:ea typeface="新細明體" charset="-120"/>
                <a:cs typeface="Courier New" pitchFamily="49" charset="0"/>
              </a:rPr>
              <a:t>char</a:t>
            </a:r>
            <a:r>
              <a:rPr lang="en-US" altLang="zh-TW" sz="1500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900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planets[][8]</a:t>
            </a:r>
            <a:r>
              <a:rPr lang="en-US" altLang="zh-TW" sz="1500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dirty="0">
                <a:ea typeface="新細明體" charset="-120"/>
              </a:rPr>
              <a:t>= {"Mercury", "Venus", "Earth",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dirty="0">
                <a:ea typeface="新細明體" charset="-120"/>
              </a:rPr>
              <a:t>	                     		"Mars", "Jupiter", "Saturn",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dirty="0">
                <a:ea typeface="新細明體" charset="-120"/>
              </a:rPr>
              <a:t>	                    		 "Uranus", "Neptune", "Pluto"};</a:t>
            </a:r>
          </a:p>
          <a:p>
            <a:r>
              <a:rPr lang="en-US" altLang="zh-TW" dirty="0">
                <a:ea typeface="新細明體" charset="-120"/>
              </a:rPr>
              <a:t>The number of rows in the array can be omitted, but we must specify the number of columns.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Arrays of Strings</a:t>
            </a:r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Unfortunately, the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planets</a:t>
            </a:r>
            <a:r>
              <a:rPr lang="en-US" altLang="zh-TW" dirty="0">
                <a:ea typeface="新細明體" charset="-120"/>
              </a:rPr>
              <a:t> array contains a fair bit of </a:t>
            </a:r>
            <a:r>
              <a:rPr lang="en-US" altLang="zh-TW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a typeface="新細明體" charset="-120"/>
              </a:rPr>
              <a:t>wasted</a:t>
            </a:r>
            <a:r>
              <a:rPr lang="en-US" altLang="zh-TW" dirty="0">
                <a:ea typeface="新細明體" charset="-120"/>
              </a:rPr>
              <a:t> space (extra null characters):</a:t>
            </a:r>
          </a:p>
        </p:txBody>
      </p:sp>
      <p:pic>
        <p:nvPicPr>
          <p:cNvPr id="10240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2817813"/>
            <a:ext cx="3297237" cy="3675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Arrays of Strings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Most collections of strings will have a mixture of long strings and short strings.</a:t>
            </a:r>
          </a:p>
          <a:p>
            <a:r>
              <a:rPr lang="en-US" altLang="zh-TW" dirty="0">
                <a:ea typeface="新細明體" charset="-120"/>
              </a:rPr>
              <a:t>What we need is a 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ragged array</a:t>
            </a:r>
            <a:r>
              <a:rPr lang="en-US" altLang="zh-TW" b="1" i="1" dirty="0">
                <a:ea typeface="新細明體" charset="-120"/>
              </a:rPr>
              <a:t>, </a:t>
            </a:r>
            <a:r>
              <a:rPr lang="en-US" altLang="zh-TW" dirty="0">
                <a:ea typeface="新細明體" charset="-120"/>
              </a:rPr>
              <a:t>whose 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rows can have different lengths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We can simulate a ragged array in C by creating an array whose elements are </a:t>
            </a:r>
            <a:r>
              <a:rPr lang="en-US" altLang="zh-TW" i="1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ea typeface="新細明體" charset="-120"/>
              </a:rPr>
              <a:t>pointers</a:t>
            </a:r>
            <a:r>
              <a:rPr lang="en-US" altLang="zh-TW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ea typeface="新細明體" charset="-120"/>
              </a:rPr>
              <a:t> to string</a:t>
            </a:r>
            <a:r>
              <a:rPr lang="en-US" altLang="zh-TW" dirty="0">
                <a:solidFill>
                  <a:srgbClr val="FFAB06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s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char</a:t>
            </a:r>
            <a:r>
              <a:rPr lang="en-US" altLang="zh-TW" sz="1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*planets[]</a:t>
            </a:r>
            <a:r>
              <a:rPr lang="en-US" altLang="zh-TW" sz="14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sz="1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{"Mercury",</a:t>
            </a:r>
            <a:r>
              <a:rPr lang="en-US" altLang="zh-TW" sz="1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"Venus",</a:t>
            </a:r>
            <a:r>
              <a:rPr lang="en-US" altLang="zh-TW" sz="1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"Earth",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            </a:t>
            </a:r>
            <a:r>
              <a:rPr lang="en-US" altLang="zh-TW" sz="1400" dirty="0">
                <a:latin typeface="Courier New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"Mars",</a:t>
            </a:r>
            <a:r>
              <a:rPr lang="en-US" altLang="zh-TW" sz="1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"Jupiter",</a:t>
            </a:r>
            <a:r>
              <a:rPr lang="en-US" altLang="zh-TW" sz="1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"Saturn",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            </a:t>
            </a:r>
            <a:r>
              <a:rPr lang="en-US" altLang="zh-TW" sz="1400" dirty="0">
                <a:latin typeface="Courier New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"Uranus",</a:t>
            </a:r>
            <a:r>
              <a:rPr lang="en-US" altLang="zh-TW" sz="1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"Neptune",</a:t>
            </a:r>
            <a:r>
              <a:rPr lang="en-US" altLang="zh-TW" sz="1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"Pluto"};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Arrays of Strings</a:t>
            </a: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This small change has a dramatic effect on how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planets</a:t>
            </a:r>
            <a:r>
              <a:rPr lang="en-US" altLang="zh-TW">
                <a:ea typeface="新細明體" charset="-120"/>
              </a:rPr>
              <a:t> is stored:</a:t>
            </a:r>
          </a:p>
        </p:txBody>
      </p:sp>
      <p:pic>
        <p:nvPicPr>
          <p:cNvPr id="1044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590800"/>
            <a:ext cx="3479800" cy="3692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Arrays of Strings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To access one of the planet names, all we need do is subscript the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planets</a:t>
            </a:r>
            <a:r>
              <a:rPr lang="en-US" altLang="zh-TW" dirty="0">
                <a:ea typeface="新細明體" charset="-120"/>
              </a:rPr>
              <a:t> array.</a:t>
            </a:r>
          </a:p>
          <a:p>
            <a:r>
              <a:rPr lang="en-US" altLang="zh-TW" dirty="0">
                <a:ea typeface="新細明體" charset="-120"/>
              </a:rPr>
              <a:t>Accessing a character in a planet name is done in the same way as accessing an element of a two-dimensional array.</a:t>
            </a:r>
          </a:p>
          <a:p>
            <a:r>
              <a:rPr lang="en-US" altLang="zh-TW" dirty="0">
                <a:ea typeface="新細明體" charset="-120"/>
              </a:rPr>
              <a:t>A loop that searches the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planets</a:t>
            </a:r>
            <a:r>
              <a:rPr lang="en-US" altLang="zh-TW" dirty="0">
                <a:ea typeface="新細明體" charset="-120"/>
              </a:rPr>
              <a:t> array for strings beginning with the letter M: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100" dirty="0">
                <a:latin typeface="Courier New" pitchFamily="49" charset="0"/>
                <a:ea typeface="新細明體" charset="-120"/>
                <a:cs typeface="Courier New" pitchFamily="49" charset="0"/>
              </a:rPr>
              <a:t>	for (</a:t>
            </a:r>
            <a:r>
              <a:rPr lang="en-US" altLang="zh-TW" sz="21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100" dirty="0">
                <a:latin typeface="Courier New" pitchFamily="49" charset="0"/>
                <a:ea typeface="新細明體" charset="-120"/>
                <a:cs typeface="Courier New" pitchFamily="49" charset="0"/>
              </a:rPr>
              <a:t> = 0; </a:t>
            </a:r>
            <a:r>
              <a:rPr lang="en-US" altLang="zh-TW" sz="21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100" dirty="0">
                <a:latin typeface="Courier New" pitchFamily="49" charset="0"/>
                <a:ea typeface="新細明體" charset="-120"/>
                <a:cs typeface="Courier New" pitchFamily="49" charset="0"/>
              </a:rPr>
              <a:t> &lt; 9; </a:t>
            </a:r>
            <a:r>
              <a:rPr lang="en-US" altLang="zh-TW" sz="21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100" dirty="0">
                <a:latin typeface="Courier New" pitchFamily="49" charset="0"/>
                <a:ea typeface="新細明體" charset="-12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100" dirty="0">
                <a:latin typeface="Courier New" pitchFamily="49" charset="0"/>
                <a:ea typeface="新細明體" charset="-120"/>
                <a:cs typeface="Courier New" pitchFamily="49" charset="0"/>
              </a:rPr>
              <a:t>	  if (planets[</a:t>
            </a:r>
            <a:r>
              <a:rPr lang="en-US" altLang="zh-TW" sz="21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100" dirty="0">
                <a:latin typeface="Courier New" pitchFamily="49" charset="0"/>
                <a:ea typeface="新細明體" charset="-120"/>
                <a:cs typeface="Courier New" pitchFamily="49" charset="0"/>
              </a:rPr>
              <a:t>][0] == 'M')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1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</a:t>
            </a:r>
            <a:r>
              <a:rPr lang="en-US" altLang="zh-TW" sz="21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100" dirty="0">
                <a:latin typeface="Courier New" pitchFamily="49" charset="0"/>
                <a:ea typeface="新細明體" charset="-120"/>
                <a:cs typeface="Courier New" pitchFamily="49" charset="0"/>
              </a:rPr>
              <a:t>("%s begins with M\n", planets[</a:t>
            </a:r>
            <a:r>
              <a:rPr lang="en-US" altLang="zh-TW" sz="21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100" dirty="0">
                <a:latin typeface="Courier New" pitchFamily="49" charset="0"/>
                <a:ea typeface="新細明體" charset="-120"/>
                <a:cs typeface="Courier New" pitchFamily="49" charset="0"/>
              </a:rPr>
              <a:t>]);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Operations on String Literals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We can use a string literal wherever C allows a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char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*</a:t>
            </a:r>
            <a:r>
              <a:rPr lang="en-US" altLang="zh-TW" dirty="0">
                <a:ea typeface="新細明體" charset="-120"/>
              </a:rPr>
              <a:t> pointer: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char *p;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sz="2400" dirty="0">
              <a:effectLst>
                <a:glow rad="101600">
                  <a:srgbClr val="FF0000">
                    <a:alpha val="60000"/>
                  </a:srgbClr>
                </a:glow>
              </a:effectLst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p = "</a:t>
            </a:r>
            <a:r>
              <a:rPr lang="en-US" altLang="zh-TW" sz="24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abc</a:t>
            </a:r>
            <a:r>
              <a:rPr lang="en-US" altLang="zh-TW" sz="2400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";</a:t>
            </a:r>
          </a:p>
          <a:p>
            <a:r>
              <a:rPr lang="en-US" altLang="zh-TW" dirty="0">
                <a:ea typeface="新細明體" charset="-120"/>
              </a:rPr>
              <a:t>This assignment makes </a:t>
            </a:r>
            <a:r>
              <a:rPr lang="en-US" altLang="zh-TW" sz="2400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dirty="0">
                <a:ea typeface="新細明體" charset="-120"/>
              </a:rPr>
              <a:t> point to the </a:t>
            </a:r>
            <a:r>
              <a:rPr lang="en-US" altLang="zh-TW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first</a:t>
            </a:r>
            <a:r>
              <a:rPr lang="en-US" altLang="zh-TW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character of the string</a:t>
            </a:r>
            <a:r>
              <a:rPr lang="en-US" altLang="zh-TW" dirty="0">
                <a:ea typeface="新細明體" charset="-120"/>
              </a:rPr>
              <a:t>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Command-Line Arguments</a:t>
            </a:r>
          </a:p>
        </p:txBody>
      </p:sp>
      <p:sp>
        <p:nvSpPr>
          <p:cNvPr id="1064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When we run a program, we’ll often need to supply it with information.</a:t>
            </a:r>
          </a:p>
          <a:p>
            <a:r>
              <a:rPr lang="en-US" altLang="zh-TW" dirty="0">
                <a:ea typeface="新細明體" charset="-120"/>
              </a:rPr>
              <a:t>This may include a file name or a switch that modifies the program’s behavior.</a:t>
            </a:r>
          </a:p>
          <a:p>
            <a:r>
              <a:rPr lang="en-US" altLang="zh-TW" dirty="0">
                <a:ea typeface="新細明體" charset="-120"/>
              </a:rPr>
              <a:t>Examples of the UNIX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ls</a:t>
            </a:r>
            <a:r>
              <a:rPr lang="en-US" altLang="zh-TW" dirty="0">
                <a:ea typeface="新細明體" charset="-120"/>
              </a:rPr>
              <a:t> command: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ls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ls –l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ls -l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remind.c</a:t>
            </a:r>
            <a:endParaRPr lang="en-US" altLang="zh-TW" sz="24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endParaRPr lang="en-US" altLang="zh-TW" sz="24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C:\&gt;main.exe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abc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def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ll</a:t>
            </a:r>
            <a:endParaRPr lang="en-US" altLang="zh-TW" sz="24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cxnSp>
        <p:nvCxnSpPr>
          <p:cNvPr id="6" name="肘形接點 5"/>
          <p:cNvCxnSpPr>
            <a:cxnSpLocks/>
          </p:cNvCxnSpPr>
          <p:nvPr/>
        </p:nvCxnSpPr>
        <p:spPr>
          <a:xfrm rot="10800000" flipV="1">
            <a:off x="4419600" y="4114800"/>
            <a:ext cx="1676400" cy="1066800"/>
          </a:xfrm>
          <a:prstGeom prst="bentConnector3">
            <a:avLst>
              <a:gd name="adj1" fmla="val 4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Command-Line Arguments</a:t>
            </a:r>
          </a:p>
        </p:txBody>
      </p:sp>
      <p:sp>
        <p:nvSpPr>
          <p:cNvPr id="1075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Command-line information is available to all programs, not just operating system commands.</a:t>
            </a:r>
          </a:p>
          <a:p>
            <a:r>
              <a:rPr lang="en-US" altLang="zh-TW" dirty="0">
                <a:ea typeface="新細明體" charset="-120"/>
              </a:rPr>
              <a:t>To obtain access to </a:t>
            </a:r>
            <a:r>
              <a:rPr lang="en-US" altLang="zh-TW" b="1" i="1" dirty="0">
                <a:ea typeface="新細明體" charset="-120"/>
              </a:rPr>
              <a:t>command-line arguments</a:t>
            </a:r>
            <a:r>
              <a:rPr lang="en-US" altLang="zh-TW" b="1" dirty="0">
                <a:ea typeface="新細明體" charset="-120"/>
              </a:rPr>
              <a:t>,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main</a:t>
            </a:r>
            <a:r>
              <a:rPr lang="en-US" altLang="zh-TW" dirty="0">
                <a:ea typeface="新細明體" charset="-120"/>
              </a:rPr>
              <a:t> must have two parameters: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main(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argc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, char </a:t>
            </a:r>
            <a:r>
              <a:rPr lang="en-US" altLang="zh-TW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*</a:t>
            </a:r>
            <a:r>
              <a:rPr lang="en-US" altLang="zh-TW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argv</a:t>
            </a:r>
            <a:r>
              <a:rPr lang="en-US" altLang="zh-TW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[]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…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}</a:t>
            </a:r>
          </a:p>
          <a:p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Command-line arguments are called </a:t>
            </a:r>
            <a:r>
              <a:rPr lang="en-US" altLang="zh-TW" b="1" i="1" dirty="0">
                <a:solidFill>
                  <a:srgbClr val="000000"/>
                </a:solidFill>
                <a:ea typeface="新細明體" charset="-120"/>
              </a:rPr>
              <a:t>program parameters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in the C standard.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endParaRPr lang="en-US" altLang="zh-TW" sz="24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Command-Line Arguments</a:t>
            </a:r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</a:pPr>
            <a:r>
              <a:rPr lang="en-US" altLang="zh-TW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argc</a:t>
            </a:r>
            <a:r>
              <a:rPr lang="en-US" altLang="zh-TW" dirty="0">
                <a:ea typeface="新細明體" charset="-120"/>
              </a:rPr>
              <a:t> (“argument count”) is </a:t>
            </a:r>
            <a:r>
              <a:rPr lang="en-US" altLang="zh-TW" u="sng" dirty="0">
                <a:solidFill>
                  <a:srgbClr val="7030A0"/>
                </a:solidFill>
                <a:ea typeface="新細明體" charset="-120"/>
              </a:rPr>
              <a:t>the number of command-line arguments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>
              <a:spcBef>
                <a:spcPts val="500"/>
              </a:spcBef>
            </a:pPr>
            <a:r>
              <a:rPr lang="en-US" altLang="zh-TW" dirty="0" err="1">
                <a:effectLst>
                  <a:glow rad="101600">
                    <a:srgbClr val="FF0000">
                      <a:alpha val="60000"/>
                    </a:srgbClr>
                  </a:glow>
                </a:effectLst>
                <a:ea typeface="新細明體" charset="-120"/>
              </a:rPr>
              <a:t>argv</a:t>
            </a:r>
            <a:r>
              <a:rPr lang="en-US" altLang="zh-TW" dirty="0">
                <a:ea typeface="新細明體" charset="-120"/>
              </a:rPr>
              <a:t> (“argument vector”) is </a:t>
            </a:r>
            <a:r>
              <a:rPr lang="en-US" altLang="zh-TW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ea typeface="新細明體" charset="-120"/>
              </a:rPr>
              <a:t>an array of pointers </a:t>
            </a:r>
            <a:r>
              <a:rPr lang="en-US" altLang="zh-TW" dirty="0">
                <a:ea typeface="新細明體" charset="-120"/>
              </a:rPr>
              <a:t>to the command-line arguments (stored as strings).</a:t>
            </a:r>
          </a:p>
          <a:p>
            <a:pPr>
              <a:spcBef>
                <a:spcPts val="500"/>
              </a:spcBef>
            </a:pPr>
            <a:r>
              <a:rPr lang="en-US" altLang="zh-TW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argv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[0]</a:t>
            </a:r>
            <a:r>
              <a:rPr lang="en-US" altLang="zh-TW" dirty="0">
                <a:ea typeface="新細明體" charset="-120"/>
              </a:rPr>
              <a:t> points to the name of the program, while </a:t>
            </a:r>
            <a:r>
              <a:rPr lang="en-US" altLang="zh-TW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argv</a:t>
            </a:r>
            <a:r>
              <a:rPr lang="en-US" altLang="zh-TW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[1]</a:t>
            </a:r>
            <a:r>
              <a:rPr lang="en-US" altLang="zh-TW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through </a:t>
            </a:r>
            <a:r>
              <a:rPr lang="en-US" altLang="zh-TW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argv</a:t>
            </a:r>
            <a:r>
              <a:rPr lang="en-US" altLang="zh-TW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[argc-1]</a:t>
            </a:r>
            <a:r>
              <a:rPr lang="en-US" altLang="zh-TW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point to the remaining command-line arguments.</a:t>
            </a:r>
          </a:p>
          <a:p>
            <a:pPr>
              <a:spcBef>
                <a:spcPts val="500"/>
              </a:spcBef>
            </a:pPr>
            <a:r>
              <a:rPr lang="en-US" altLang="zh-TW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argv</a:t>
            </a:r>
            <a:r>
              <a:rPr lang="en-US" altLang="zh-TW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[</a:t>
            </a:r>
            <a:r>
              <a:rPr lang="en-US" altLang="zh-TW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argc</a:t>
            </a:r>
            <a:r>
              <a:rPr lang="en-US" altLang="zh-TW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]</a:t>
            </a:r>
            <a:r>
              <a:rPr lang="en-US" altLang="zh-TW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新細明體" charset="-120"/>
              </a:rPr>
              <a:t> is always a </a:t>
            </a:r>
            <a:r>
              <a:rPr lang="en-US" altLang="zh-TW" b="1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新細明體" charset="-120"/>
              </a:rPr>
              <a:t>null pointer</a:t>
            </a:r>
            <a:r>
              <a:rPr lang="en-US" altLang="zh-TW" dirty="0">
                <a:ea typeface="新細明體" charset="-120"/>
              </a:rPr>
              <a:t>—a special pointer that points to nothing.</a:t>
            </a:r>
          </a:p>
          <a:p>
            <a:pPr lvl="1">
              <a:spcBef>
                <a:spcPts val="400"/>
              </a:spcBef>
            </a:pPr>
            <a:r>
              <a:rPr lang="en-US" altLang="zh-TW" dirty="0">
                <a:ea typeface="新細明體" charset="-120"/>
              </a:rPr>
              <a:t>The macro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NULL</a:t>
            </a:r>
            <a:r>
              <a:rPr lang="en-US" altLang="zh-TW" dirty="0">
                <a:ea typeface="新細明體" charset="-120"/>
              </a:rPr>
              <a:t> represents a null pointer.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Command-Line Arguments</a:t>
            </a:r>
          </a:p>
        </p:txBody>
      </p:sp>
      <p:sp>
        <p:nvSpPr>
          <p:cNvPr id="1095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If the user enters the command line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36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ls -l </a:t>
            </a:r>
            <a:r>
              <a:rPr lang="en-US" altLang="zh-TW" sz="3600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remind.c</a:t>
            </a:r>
            <a:endParaRPr lang="en-US" altLang="zh-TW" sz="3600" dirty="0"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  <a:cs typeface="Courier New" pitchFamily="49" charset="0"/>
              </a:rPr>
              <a:t>	then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argc</a:t>
            </a:r>
            <a:r>
              <a:rPr lang="en-US" altLang="zh-TW" dirty="0">
                <a:ea typeface="新細明體" charset="-120"/>
              </a:rPr>
              <a:t> will be </a:t>
            </a:r>
            <a:r>
              <a:rPr lang="en-US" altLang="zh-TW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3</a:t>
            </a:r>
            <a:r>
              <a:rPr lang="en-US" altLang="zh-TW" dirty="0">
                <a:ea typeface="新細明體" charset="-120"/>
              </a:rPr>
              <a:t>, and </a:t>
            </a:r>
            <a:r>
              <a:rPr lang="en-US" altLang="zh-TW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argv</a:t>
            </a:r>
            <a:r>
              <a:rPr lang="en-US" altLang="zh-TW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will have the following appearance:</a:t>
            </a:r>
          </a:p>
        </p:txBody>
      </p:sp>
      <p:pic>
        <p:nvPicPr>
          <p:cNvPr id="1095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3605213"/>
            <a:ext cx="5481638" cy="25717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Command-Line Arguments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Since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argv</a:t>
            </a:r>
            <a:r>
              <a:rPr lang="en-US" altLang="zh-TW">
                <a:ea typeface="新細明體" charset="-120"/>
              </a:rPr>
              <a:t> is an array of pointers, accessing command-line arguments is easy.</a:t>
            </a:r>
          </a:p>
          <a:p>
            <a:r>
              <a:rPr lang="en-US" altLang="zh-TW">
                <a:ea typeface="新細明體" charset="-120"/>
              </a:rPr>
              <a:t>Typically, a program that expects command-line arguments will set up a loop that examines each argument in turn.</a:t>
            </a:r>
          </a:p>
          <a:p>
            <a:r>
              <a:rPr lang="en-US" altLang="zh-TW">
                <a:ea typeface="新細明體" charset="-120"/>
              </a:rPr>
              <a:t>One way to write such a loop is to use an integer variable as an index into the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argv</a:t>
            </a:r>
            <a:r>
              <a:rPr lang="en-US" altLang="zh-TW">
                <a:ea typeface="新細明體" charset="-120"/>
              </a:rPr>
              <a:t> array: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int i;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sz="240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for (i = 1; i &lt; argc; i++)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  printf("%s\n", argv[i]);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Command-Line Arguments</a:t>
            </a:r>
          </a:p>
        </p:txBody>
      </p:sp>
      <p:sp>
        <p:nvSpPr>
          <p:cNvPr id="1116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Another technique is to set up a pointer to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argv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[1]</a:t>
            </a:r>
            <a:r>
              <a:rPr lang="en-US" altLang="zh-TW" dirty="0">
                <a:ea typeface="新細明體" charset="-120"/>
              </a:rPr>
              <a:t>, then increment the pointer repeatedly: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3200" dirty="0">
                <a:latin typeface="Courier New" pitchFamily="49" charset="0"/>
                <a:ea typeface="新細明體" charset="-120"/>
                <a:cs typeface="Courier New" pitchFamily="49" charset="0"/>
              </a:rPr>
              <a:t>char </a:t>
            </a:r>
            <a:r>
              <a:rPr lang="en-US" altLang="zh-TW" sz="3200" b="1" dirty="0">
                <a:solidFill>
                  <a:srgbClr val="7030A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**p</a:t>
            </a:r>
            <a:r>
              <a:rPr lang="en-US" altLang="zh-TW" sz="32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sz="32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3200" dirty="0">
                <a:latin typeface="Courier New" pitchFamily="49" charset="0"/>
                <a:ea typeface="新細明體" charset="-120"/>
                <a:cs typeface="Courier New" pitchFamily="49" charset="0"/>
              </a:rPr>
              <a:t>	for (p = &amp;</a:t>
            </a:r>
            <a:r>
              <a:rPr lang="en-US" altLang="zh-TW" sz="3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argv</a:t>
            </a:r>
            <a:r>
              <a:rPr lang="en-US" altLang="zh-TW" sz="3200" dirty="0">
                <a:latin typeface="Courier New" pitchFamily="49" charset="0"/>
                <a:ea typeface="新細明體" charset="-120"/>
                <a:cs typeface="Courier New" pitchFamily="49" charset="0"/>
              </a:rPr>
              <a:t>[1]; *p != NULL; p++)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32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3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3200" dirty="0">
                <a:latin typeface="Courier New" pitchFamily="49" charset="0"/>
                <a:ea typeface="新細明體" charset="-120"/>
                <a:cs typeface="Courier New" pitchFamily="49" charset="0"/>
              </a:rPr>
              <a:t>("%s\n", *p);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Program: Checking Planet Names</a:t>
            </a:r>
          </a:p>
        </p:txBody>
      </p:sp>
      <p:sp>
        <p:nvSpPr>
          <p:cNvPr id="1126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500" dirty="0">
                <a:ea typeface="新細明體" charset="-120"/>
              </a:rPr>
              <a:t>The </a:t>
            </a:r>
            <a:r>
              <a:rPr lang="en-US" altLang="zh-TW" sz="25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ourier New" pitchFamily="49" charset="0"/>
                <a:ea typeface="新細明體" charset="-120"/>
                <a:cs typeface="Courier New" pitchFamily="49" charset="0"/>
              </a:rPr>
              <a:t>planet</a:t>
            </a:r>
            <a:r>
              <a:rPr lang="en-US" altLang="zh-TW" sz="25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.c</a:t>
            </a:r>
            <a:r>
              <a:rPr lang="en-US" altLang="zh-TW" sz="2500" dirty="0">
                <a:ea typeface="新細明體" charset="-120"/>
              </a:rPr>
              <a:t> program illustrates how to access command-line arguments.</a:t>
            </a:r>
          </a:p>
          <a:p>
            <a:r>
              <a:rPr lang="en-US" altLang="zh-TW" sz="2500" dirty="0">
                <a:ea typeface="新細明體" charset="-120"/>
              </a:rPr>
              <a:t>The program is designed to check a series of strings to see which ones are names of planets.</a:t>
            </a:r>
          </a:p>
          <a:p>
            <a:r>
              <a:rPr lang="en-US" altLang="zh-TW" sz="2500" dirty="0">
                <a:ea typeface="新細明體" charset="-120"/>
              </a:rPr>
              <a:t>The strings are put on the command line:</a:t>
            </a:r>
          </a:p>
          <a:p>
            <a:pPr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TW" sz="21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5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ourier New" pitchFamily="49" charset="0"/>
                <a:ea typeface="新細明體" charset="-120"/>
                <a:cs typeface="Courier New" pitchFamily="49" charset="0"/>
              </a:rPr>
              <a:t>planet</a:t>
            </a:r>
            <a:r>
              <a:rPr lang="en-US" altLang="zh-TW" sz="21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500" b="1" dirty="0">
                <a:solidFill>
                  <a:srgbClr val="FFC000"/>
                </a:solidFill>
                <a:ea typeface="新細明體" charset="-120"/>
              </a:rPr>
              <a:t>Jupiter</a:t>
            </a:r>
            <a:r>
              <a:rPr lang="en-US" altLang="zh-TW" sz="21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500" b="1" dirty="0" err="1">
                <a:solidFill>
                  <a:srgbClr val="FFC000"/>
                </a:solidFill>
                <a:ea typeface="新細明體" charset="-120"/>
              </a:rPr>
              <a:t>venus</a:t>
            </a:r>
            <a:r>
              <a:rPr lang="en-US" altLang="zh-TW" sz="21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500" b="1" dirty="0">
                <a:solidFill>
                  <a:srgbClr val="FFC000"/>
                </a:solidFill>
                <a:ea typeface="新細明體" charset="-120"/>
              </a:rPr>
              <a:t>Earth</a:t>
            </a:r>
            <a:r>
              <a:rPr lang="en-US" altLang="zh-TW" sz="21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500" b="1" dirty="0" err="1">
                <a:solidFill>
                  <a:srgbClr val="FFC000"/>
                </a:solidFill>
                <a:ea typeface="新細明體" charset="-120"/>
              </a:rPr>
              <a:t>fred</a:t>
            </a:r>
            <a:endParaRPr lang="en-US" altLang="zh-TW" sz="2500" b="1" dirty="0">
              <a:solidFill>
                <a:srgbClr val="FFC000"/>
              </a:solidFill>
              <a:ea typeface="新細明體" charset="-120"/>
            </a:endParaRPr>
          </a:p>
          <a:p>
            <a:r>
              <a:rPr lang="en-US" altLang="zh-TW" sz="2500" dirty="0">
                <a:ea typeface="新細明體" charset="-120"/>
              </a:rPr>
              <a:t>The program will indicate whether each string is a </a:t>
            </a:r>
            <a:r>
              <a:rPr lang="en-US" altLang="zh-TW" sz="2500" b="1" dirty="0">
                <a:solidFill>
                  <a:srgbClr val="FFC000"/>
                </a:solidFill>
                <a:ea typeface="新細明體" charset="-120"/>
              </a:rPr>
              <a:t>planet name</a:t>
            </a:r>
            <a:r>
              <a:rPr lang="en-US" altLang="zh-TW" sz="2500" dirty="0">
                <a:ea typeface="新細明體" charset="-120"/>
              </a:rPr>
              <a:t> and, if it is, display the </a:t>
            </a:r>
            <a:r>
              <a:rPr lang="en-US" altLang="zh-TW" sz="2500" b="1" dirty="0">
                <a:solidFill>
                  <a:srgbClr val="00B050"/>
                </a:solidFill>
                <a:ea typeface="新細明體" charset="-120"/>
              </a:rPr>
              <a:t>planet’s number</a:t>
            </a:r>
            <a:r>
              <a:rPr lang="en-US" altLang="zh-TW" sz="2500" dirty="0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TW" sz="21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500" b="1" dirty="0">
                <a:solidFill>
                  <a:srgbClr val="FFC000"/>
                </a:solidFill>
                <a:ea typeface="新細明體" charset="-120"/>
              </a:rPr>
              <a:t>Jupiter</a:t>
            </a:r>
            <a:r>
              <a:rPr lang="en-US" altLang="zh-TW" sz="2100" dirty="0">
                <a:latin typeface="Courier New" pitchFamily="49" charset="0"/>
                <a:ea typeface="新細明體" charset="-120"/>
                <a:cs typeface="Courier New" pitchFamily="49" charset="0"/>
              </a:rPr>
              <a:t> is planet </a:t>
            </a:r>
            <a:r>
              <a:rPr lang="en-US" altLang="zh-TW" sz="2500" b="1" dirty="0">
                <a:solidFill>
                  <a:srgbClr val="00B050"/>
                </a:solidFill>
                <a:ea typeface="新細明體" charset="-120"/>
              </a:rPr>
              <a:t>5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1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500" b="1" dirty="0" err="1">
                <a:solidFill>
                  <a:srgbClr val="FFC000"/>
                </a:solidFill>
                <a:ea typeface="新細明體" charset="-120"/>
              </a:rPr>
              <a:t>venus</a:t>
            </a:r>
            <a:r>
              <a:rPr lang="en-US" altLang="zh-TW" sz="2100" dirty="0">
                <a:latin typeface="Courier New" pitchFamily="49" charset="0"/>
                <a:ea typeface="新細明體" charset="-120"/>
                <a:cs typeface="Courier New" pitchFamily="49" charset="0"/>
              </a:rPr>
              <a:t> is not a planet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1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500" b="1" dirty="0">
                <a:solidFill>
                  <a:srgbClr val="FFC000"/>
                </a:solidFill>
                <a:ea typeface="新細明體" charset="-120"/>
              </a:rPr>
              <a:t>Earth</a:t>
            </a:r>
            <a:r>
              <a:rPr lang="en-US" altLang="zh-TW" sz="2100" dirty="0">
                <a:latin typeface="Courier New" pitchFamily="49" charset="0"/>
                <a:ea typeface="新細明體" charset="-120"/>
                <a:cs typeface="Courier New" pitchFamily="49" charset="0"/>
              </a:rPr>
              <a:t> is planet </a:t>
            </a:r>
            <a:r>
              <a:rPr lang="en-US" altLang="zh-TW" sz="2500" b="1" dirty="0">
                <a:solidFill>
                  <a:srgbClr val="00B050"/>
                </a:solidFill>
                <a:ea typeface="新細明體" charset="-120"/>
              </a:rPr>
              <a:t>3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1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500" b="1" dirty="0" err="1">
                <a:solidFill>
                  <a:srgbClr val="FFC000"/>
                </a:solidFill>
                <a:ea typeface="新細明體" charset="-120"/>
              </a:rPr>
              <a:t>fred</a:t>
            </a:r>
            <a:r>
              <a:rPr lang="en-US" altLang="zh-TW" sz="2100" dirty="0">
                <a:latin typeface="Courier New" pitchFamily="49" charset="0"/>
                <a:ea typeface="新細明體" charset="-120"/>
                <a:cs typeface="Courier New" pitchFamily="49" charset="0"/>
              </a:rPr>
              <a:t> is not a planet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Content Placeholder 2"/>
          <p:cNvSpPr>
            <a:spLocks noGrp="1"/>
          </p:cNvSpPr>
          <p:nvPr>
            <p:ph idx="1"/>
          </p:nvPr>
        </p:nvSpPr>
        <p:spPr>
          <a:xfrm>
            <a:off x="1828800" y="76200"/>
            <a:ext cx="8610600" cy="63246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#include &lt;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stdio.h</a:t>
            </a: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#include &lt;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string.h</a:t>
            </a: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#define NUM_PLANETS 9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main(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argc</a:t>
            </a: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, char *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argv</a:t>
            </a: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[])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char *planets[] = {"Mercury", "Venus", "Earth",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                   "Mars", "Jupiter", "Saturn",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                   "Uranus", "Neptune", "Pluto"};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, j;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4"/>
            </a:pP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for (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= 1; 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&lt; 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argc</a:t>
            </a: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; 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++) 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4"/>
            </a:pP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  for (j = 0; j &lt; </a:t>
            </a:r>
            <a:r>
              <a:rPr lang="en-US" altLang="zh-TW" sz="2000" b="1" dirty="0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NUM_PLANETS</a:t>
            </a: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; 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j++</a:t>
            </a: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4"/>
            </a:pP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    if (</a:t>
            </a:r>
            <a:r>
              <a:rPr lang="en-US" altLang="zh-TW" sz="2000" b="1" dirty="0" err="1">
                <a:solidFill>
                  <a:srgbClr val="B82F25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strcmp</a:t>
            </a: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argv</a:t>
            </a: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[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], planets[j]) == 0) 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4"/>
            </a:pP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      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("%s is planet %d\n", 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argv</a:t>
            </a: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[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], j + 1);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4"/>
            </a:pP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      break;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4"/>
            </a:pP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    }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4"/>
            </a:pP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  if (j == NUM_PLANETS)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4"/>
            </a:pP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    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("%s is not a planet\n", 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argv</a:t>
            </a: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[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]);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4"/>
            </a:pP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}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4"/>
            </a:pP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4"/>
            </a:pP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return 0;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4"/>
            </a:pP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}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8610601" y="30480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planet.c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"/>
            <a:ext cx="7524750" cy="656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432744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3867"/>
            <a:ext cx="8153400" cy="622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95469"/>
      </p:ext>
    </p:extLst>
  </p:cSld>
  <p:clrMapOvr>
    <a:masterClrMapping/>
  </p:clrMapOvr>
</p:sld>
</file>

<file path=ppt/theme/theme1.xml><?xml version="1.0" encoding="utf-8"?>
<a:theme xmlns:a="http://schemas.openxmlformats.org/drawingml/2006/main" name="NTU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TUST" id="{E788F5F0-0CC0-423E-ACF6-8F36877D82F9}" vid="{EE128CC2-2CF0-4E77-B1CC-9BFAE2F642D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NTUST</Template>
  <TotalTime>7247</TotalTime>
  <Words>3777</Words>
  <Application>Microsoft Office PowerPoint</Application>
  <PresentationFormat>寬螢幕</PresentationFormat>
  <Paragraphs>742</Paragraphs>
  <Slides>102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102</vt:i4>
      </vt:variant>
    </vt:vector>
  </HeadingPairs>
  <TitlesOfParts>
    <vt:vector size="112" baseType="lpstr">
      <vt:lpstr>Adobe Myungjo Std M</vt:lpstr>
      <vt:lpstr>Adobe 楷体 Std R</vt:lpstr>
      <vt:lpstr>Adobe 繁黑體 Std B</vt:lpstr>
      <vt:lpstr>新細明體</vt:lpstr>
      <vt:lpstr>Arial</vt:lpstr>
      <vt:lpstr>Calibri</vt:lpstr>
      <vt:lpstr>Calibri Light</vt:lpstr>
      <vt:lpstr>Courier New</vt:lpstr>
      <vt:lpstr>Times New Roman</vt:lpstr>
      <vt:lpstr>NTUST</vt:lpstr>
      <vt:lpstr>Chapter 13</vt:lpstr>
      <vt:lpstr>Introduction</vt:lpstr>
      <vt:lpstr>String Literals</vt:lpstr>
      <vt:lpstr>Continuing a String Literal</vt:lpstr>
      <vt:lpstr>Continuing a String Literal</vt:lpstr>
      <vt:lpstr>How String Literals Are Stored</vt:lpstr>
      <vt:lpstr>How String Literals Are Stored</vt:lpstr>
      <vt:lpstr>How String Literals Are Stored</vt:lpstr>
      <vt:lpstr>Operations on String Literals</vt:lpstr>
      <vt:lpstr>Operations on String Literals</vt:lpstr>
      <vt:lpstr>Operations on String Literals</vt:lpstr>
      <vt:lpstr>String Literals versus Character Constants</vt:lpstr>
      <vt:lpstr>String Variables</vt:lpstr>
      <vt:lpstr>String Variables</vt:lpstr>
      <vt:lpstr>String Variables</vt:lpstr>
      <vt:lpstr>Initializing a String Variable</vt:lpstr>
      <vt:lpstr>Initializing a String Variable</vt:lpstr>
      <vt:lpstr>Initializing a String Variable</vt:lpstr>
      <vt:lpstr>Initializing a String Variable</vt:lpstr>
      <vt:lpstr>Character Arrays versus Character Pointers</vt:lpstr>
      <vt:lpstr>Character Arrays versus Character Pointers</vt:lpstr>
      <vt:lpstr>Character Arrays versus Character Pointers</vt:lpstr>
      <vt:lpstr>Character Arrays versus Character Pointers</vt:lpstr>
      <vt:lpstr>Reading and Writing Strings</vt:lpstr>
      <vt:lpstr>Writing Strings Using printf and puts</vt:lpstr>
      <vt:lpstr>Writing Strings Using printf and puts</vt:lpstr>
      <vt:lpstr>Writing Strings Using printf and puts</vt:lpstr>
      <vt:lpstr>Writing Strings Using printf and puts</vt:lpstr>
      <vt:lpstr>Reading Strings Using scanf and gets</vt:lpstr>
      <vt:lpstr>Reading Strings Using scanf and gets</vt:lpstr>
      <vt:lpstr>Reading Strings Using scanf and gets</vt:lpstr>
      <vt:lpstr>Reading Strings Using scanf and gets</vt:lpstr>
      <vt:lpstr>Reading Strings Using scanf and gets</vt:lpstr>
      <vt:lpstr>Reading Strings Character by Character</vt:lpstr>
      <vt:lpstr>Reading Strings Character by Character</vt:lpstr>
      <vt:lpstr>Reading Strings Character by Character</vt:lpstr>
      <vt:lpstr>Reading Strings Character by Character</vt:lpstr>
      <vt:lpstr>Accessing the Characters in a String</vt:lpstr>
      <vt:lpstr>Accessing the Characters in a String</vt:lpstr>
      <vt:lpstr>Accessing the Characters in a String</vt:lpstr>
      <vt:lpstr>Accessing the Characters in a String</vt:lpstr>
      <vt:lpstr>Using the C String Library</vt:lpstr>
      <vt:lpstr>Using the C String Library</vt:lpstr>
      <vt:lpstr>Using the C String Library</vt:lpstr>
      <vt:lpstr>Using the C String Library</vt:lpstr>
      <vt:lpstr>The strcpy (String Copy) Function</vt:lpstr>
      <vt:lpstr>The strcpy (String Copy) Function</vt:lpstr>
      <vt:lpstr>The strcpy (String Copy) Function</vt:lpstr>
      <vt:lpstr>The strcpy (String Copy) Function</vt:lpstr>
      <vt:lpstr>The strcpy (String Copy) Function</vt:lpstr>
      <vt:lpstr>The strlen (String Length) Function</vt:lpstr>
      <vt:lpstr>The strlen (String Length) Function</vt:lpstr>
      <vt:lpstr>The strcat (String Concatenation) Function</vt:lpstr>
      <vt:lpstr>The strcat (String Concatenation) Function</vt:lpstr>
      <vt:lpstr>The strcat (String Concatenation) Function</vt:lpstr>
      <vt:lpstr>The strcat (String Concatenation) Function</vt:lpstr>
      <vt:lpstr>The strcmp (String Comparison) Function</vt:lpstr>
      <vt:lpstr>The strcmp (String Comparison) Function</vt:lpstr>
      <vt:lpstr>The strcmp (String Comparison) Function</vt:lpstr>
      <vt:lpstr>The strcmp (String Comparison) Function</vt:lpstr>
      <vt:lpstr>Program: Printing a One-Month Reminder List</vt:lpstr>
      <vt:lpstr>Program: Printing a One-Month Reminder List</vt:lpstr>
      <vt:lpstr>Program: Printing a One-Month Reminder List</vt:lpstr>
      <vt:lpstr>Program: Printing a One-Month Reminder List</vt:lpstr>
      <vt:lpstr>Program: Printing a One-Month Reminder List</vt:lpstr>
      <vt:lpstr>Program: Printing a One-Month Reminder List</vt:lpstr>
      <vt:lpstr>PowerPoint 簡報</vt:lpstr>
      <vt:lpstr>String Idioms</vt:lpstr>
      <vt:lpstr>Searching for the End of a String</vt:lpstr>
      <vt:lpstr>Searching for the End of a String</vt:lpstr>
      <vt:lpstr>Searching for the End of a String</vt:lpstr>
      <vt:lpstr>Searching for the End of a String</vt:lpstr>
      <vt:lpstr>Searching for the End of a String</vt:lpstr>
      <vt:lpstr>Searching for the End of a String</vt:lpstr>
      <vt:lpstr>Searching for the End of a String</vt:lpstr>
      <vt:lpstr>Copying a String</vt:lpstr>
      <vt:lpstr>Copying a String</vt:lpstr>
      <vt:lpstr>Copying a String</vt:lpstr>
      <vt:lpstr>Copying a String</vt:lpstr>
      <vt:lpstr>Copying a String</vt:lpstr>
      <vt:lpstr>Copying a String</vt:lpstr>
      <vt:lpstr>Copying a String</vt:lpstr>
      <vt:lpstr>Copying a String</vt:lpstr>
      <vt:lpstr>Copying a String</vt:lpstr>
      <vt:lpstr>Arrays of Strings</vt:lpstr>
      <vt:lpstr>Arrays of Strings</vt:lpstr>
      <vt:lpstr>Arrays of Strings</vt:lpstr>
      <vt:lpstr>Arrays of Strings</vt:lpstr>
      <vt:lpstr>Arrays of Strings</vt:lpstr>
      <vt:lpstr>Command-Line Arguments</vt:lpstr>
      <vt:lpstr>Command-Line Arguments</vt:lpstr>
      <vt:lpstr>Command-Line Arguments</vt:lpstr>
      <vt:lpstr>Command-Line Arguments</vt:lpstr>
      <vt:lpstr>Command-Line Arguments</vt:lpstr>
      <vt:lpstr>Command-Line Arguments</vt:lpstr>
      <vt:lpstr>Program: Checking Planet Names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Chih-Yuan Yao</cp:lastModifiedBy>
  <cp:revision>1122</cp:revision>
  <cp:lastPrinted>1999-11-08T20:52:53Z</cp:lastPrinted>
  <dcterms:created xsi:type="dcterms:W3CDTF">1999-08-24T18:39:05Z</dcterms:created>
  <dcterms:modified xsi:type="dcterms:W3CDTF">2020-11-18T16:23:25Z</dcterms:modified>
</cp:coreProperties>
</file>