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809" r:id="rId2"/>
  </p:sldMasterIdLst>
  <p:notesMasterIdLst>
    <p:notesMasterId r:id="rId108"/>
  </p:notesMasterIdLst>
  <p:handoutMasterIdLst>
    <p:handoutMasterId r:id="rId109"/>
  </p:handout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65" r:id="rId56"/>
    <p:sldId id="366" r:id="rId57"/>
    <p:sldId id="367" r:id="rId58"/>
    <p:sldId id="371" r:id="rId59"/>
    <p:sldId id="370" r:id="rId60"/>
    <p:sldId id="372" r:id="rId61"/>
    <p:sldId id="374" r:id="rId62"/>
    <p:sldId id="375" r:id="rId63"/>
    <p:sldId id="376" r:id="rId64"/>
    <p:sldId id="373" r:id="rId65"/>
    <p:sldId id="321" r:id="rId66"/>
    <p:sldId id="378" r:id="rId67"/>
    <p:sldId id="322" r:id="rId68"/>
    <p:sldId id="323" r:id="rId69"/>
    <p:sldId id="324" r:id="rId70"/>
    <p:sldId id="325" r:id="rId71"/>
    <p:sldId id="326" r:id="rId72"/>
    <p:sldId id="327" r:id="rId73"/>
    <p:sldId id="329" r:id="rId74"/>
    <p:sldId id="330" r:id="rId75"/>
    <p:sldId id="331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A7A"/>
    <a:srgbClr val="FDF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114" d="100"/>
          <a:sy n="114" d="100"/>
        </p:scale>
        <p:origin x="360" y="108"/>
      </p:cViewPr>
      <p:guideLst>
        <p:guide orient="horz" pos="2160"/>
        <p:guide pos="384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CB4B5-A08B-4B46-8922-37464F2E713F}" type="doc">
      <dgm:prSet loTypeId="urn:microsoft.com/office/officeart/2005/8/layout/hierarchy4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66B8E9E-45CA-4534-84BF-EA871AD312BE}">
      <dgm:prSet phldrT="[文字]"/>
      <dgm:spPr/>
      <dgm:t>
        <a:bodyPr/>
        <a:lstStyle/>
        <a:p>
          <a:r>
            <a:rPr lang="en-US" altLang="zh-TW" dirty="0" err="1"/>
            <a:t>TextFormatting</a:t>
          </a:r>
          <a:endParaRPr lang="zh-TW" altLang="en-US" dirty="0"/>
        </a:p>
      </dgm:t>
    </dgm:pt>
    <dgm:pt modelId="{A8E9F711-F237-48FC-9E57-FDCD0BE7F920}" type="parTrans" cxnId="{D7257CA5-7B16-4262-B7B1-95C57810DEBF}">
      <dgm:prSet/>
      <dgm:spPr/>
      <dgm:t>
        <a:bodyPr/>
        <a:lstStyle/>
        <a:p>
          <a:endParaRPr lang="zh-TW" altLang="en-US"/>
        </a:p>
      </dgm:t>
    </dgm:pt>
    <dgm:pt modelId="{0E403CEA-BB79-47A1-BB0D-B1D64B422F1A}" type="sibTrans" cxnId="{D7257CA5-7B16-4262-B7B1-95C57810DEBF}">
      <dgm:prSet/>
      <dgm:spPr/>
      <dgm:t>
        <a:bodyPr/>
        <a:lstStyle/>
        <a:p>
          <a:endParaRPr lang="zh-TW" altLang="en-US"/>
        </a:p>
      </dgm:t>
    </dgm:pt>
    <dgm:pt modelId="{0612DEC7-FE79-4C10-B16F-EEA12EB34E52}">
      <dgm:prSet phldrT="[文字]"/>
      <dgm:spPr/>
      <dgm:t>
        <a:bodyPr/>
        <a:lstStyle/>
        <a:p>
          <a:r>
            <a:rPr lang="en-US" altLang="zh-TW" dirty="0" err="1"/>
            <a:t>Justify.c</a:t>
          </a:r>
          <a:endParaRPr lang="zh-TW" altLang="en-US" dirty="0"/>
        </a:p>
      </dgm:t>
    </dgm:pt>
    <dgm:pt modelId="{4C902B9D-1642-4800-B871-7253776EC1C7}" type="parTrans" cxnId="{CED2B9AC-E6E2-499A-A8D4-2A0A7046ED1C}">
      <dgm:prSet/>
      <dgm:spPr/>
      <dgm:t>
        <a:bodyPr/>
        <a:lstStyle/>
        <a:p>
          <a:endParaRPr lang="zh-TW" altLang="en-US"/>
        </a:p>
      </dgm:t>
    </dgm:pt>
    <dgm:pt modelId="{B8CB963B-60D0-4544-B9DA-1F7266DB813D}" type="sibTrans" cxnId="{CED2B9AC-E6E2-499A-A8D4-2A0A7046ED1C}">
      <dgm:prSet/>
      <dgm:spPr/>
      <dgm:t>
        <a:bodyPr/>
        <a:lstStyle/>
        <a:p>
          <a:endParaRPr lang="zh-TW" altLang="en-US"/>
        </a:p>
      </dgm:t>
    </dgm:pt>
    <dgm:pt modelId="{173CFC4D-34A2-4DAE-AC32-5F1A2E81E5FB}">
      <dgm:prSet phldrT="[文字]"/>
      <dgm:spPr/>
      <dgm:t>
        <a:bodyPr/>
        <a:lstStyle/>
        <a:p>
          <a:r>
            <a:rPr lang="en-US" altLang="zh-TW" dirty="0" err="1"/>
            <a:t>Word.c</a:t>
          </a:r>
          <a:endParaRPr lang="zh-TW" altLang="en-US" dirty="0"/>
        </a:p>
      </dgm:t>
    </dgm:pt>
    <dgm:pt modelId="{78B277E5-7C17-4B40-85E5-A7BDC3F027F2}" type="parTrans" cxnId="{D7D575D9-BB8B-4392-842D-459D3915AB49}">
      <dgm:prSet/>
      <dgm:spPr/>
      <dgm:t>
        <a:bodyPr/>
        <a:lstStyle/>
        <a:p>
          <a:endParaRPr lang="zh-TW" altLang="en-US"/>
        </a:p>
      </dgm:t>
    </dgm:pt>
    <dgm:pt modelId="{04A83ACC-4523-4D32-BC73-A1F68FC0F7FD}" type="sibTrans" cxnId="{D7D575D9-BB8B-4392-842D-459D3915AB49}">
      <dgm:prSet/>
      <dgm:spPr/>
      <dgm:t>
        <a:bodyPr/>
        <a:lstStyle/>
        <a:p>
          <a:endParaRPr lang="zh-TW" altLang="en-US"/>
        </a:p>
      </dgm:t>
    </dgm:pt>
    <dgm:pt modelId="{0F7AE048-F4D4-433A-9C61-99F72FD2208D}">
      <dgm:prSet phldrT="[文字]"/>
      <dgm:spPr/>
      <dgm:t>
        <a:bodyPr/>
        <a:lstStyle/>
        <a:p>
          <a:r>
            <a:rPr lang="en-US" altLang="zh-TW" dirty="0" err="1"/>
            <a:t>Line.c</a:t>
          </a:r>
          <a:endParaRPr lang="zh-TW" altLang="en-US" dirty="0"/>
        </a:p>
      </dgm:t>
    </dgm:pt>
    <dgm:pt modelId="{C7B3965C-FBDF-41F8-AD07-2440E4DC230D}" type="parTrans" cxnId="{DA76B613-0F72-4E5D-938A-E5B113CF592C}">
      <dgm:prSet/>
      <dgm:spPr/>
      <dgm:t>
        <a:bodyPr/>
        <a:lstStyle/>
        <a:p>
          <a:endParaRPr lang="zh-TW" altLang="en-US"/>
        </a:p>
      </dgm:t>
    </dgm:pt>
    <dgm:pt modelId="{3A999DC8-529A-4EC3-8828-21A64D88427E}" type="sibTrans" cxnId="{DA76B613-0F72-4E5D-938A-E5B113CF592C}">
      <dgm:prSet/>
      <dgm:spPr/>
      <dgm:t>
        <a:bodyPr/>
        <a:lstStyle/>
        <a:p>
          <a:endParaRPr lang="zh-TW" altLang="en-US"/>
        </a:p>
      </dgm:t>
    </dgm:pt>
    <dgm:pt modelId="{9D704B8C-2568-4E6C-8793-AAAACD234E14}" type="pres">
      <dgm:prSet presAssocID="{F1FCB4B5-A08B-4B46-8922-37464F2E713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3AFA38-2A9A-4320-8840-BC5523C34BB4}" type="pres">
      <dgm:prSet presAssocID="{366B8E9E-45CA-4534-84BF-EA871AD312BE}" presName="vertOne" presStyleCnt="0"/>
      <dgm:spPr/>
    </dgm:pt>
    <dgm:pt modelId="{BAA66868-AF7E-437F-B35C-660257DC8FB7}" type="pres">
      <dgm:prSet presAssocID="{366B8E9E-45CA-4534-84BF-EA871AD312BE}" presName="txOne" presStyleLbl="node0" presStyleIdx="0" presStyleCnt="1">
        <dgm:presLayoutVars>
          <dgm:chPref val="3"/>
        </dgm:presLayoutVars>
      </dgm:prSet>
      <dgm:spPr/>
    </dgm:pt>
    <dgm:pt modelId="{B22F130A-200D-4212-A217-DD021ACDFA89}" type="pres">
      <dgm:prSet presAssocID="{366B8E9E-45CA-4534-84BF-EA871AD312BE}" presName="parTransOne" presStyleCnt="0"/>
      <dgm:spPr/>
    </dgm:pt>
    <dgm:pt modelId="{347BE5F0-0EDA-4237-92CE-D5CBB4C2B2EF}" type="pres">
      <dgm:prSet presAssocID="{366B8E9E-45CA-4534-84BF-EA871AD312BE}" presName="horzOne" presStyleCnt="0"/>
      <dgm:spPr/>
    </dgm:pt>
    <dgm:pt modelId="{0BC784E8-3CB6-4E00-B32E-3B22E9B2AA73}" type="pres">
      <dgm:prSet presAssocID="{0612DEC7-FE79-4C10-B16F-EEA12EB34E52}" presName="vertTwo" presStyleCnt="0"/>
      <dgm:spPr/>
    </dgm:pt>
    <dgm:pt modelId="{6095322E-B9E5-442B-B7BC-F8E04DD15C6E}" type="pres">
      <dgm:prSet presAssocID="{0612DEC7-FE79-4C10-B16F-EEA12EB34E52}" presName="txTwo" presStyleLbl="node2" presStyleIdx="0" presStyleCnt="3">
        <dgm:presLayoutVars>
          <dgm:chPref val="3"/>
        </dgm:presLayoutVars>
      </dgm:prSet>
      <dgm:spPr/>
    </dgm:pt>
    <dgm:pt modelId="{41D4646A-AE10-4183-804E-7A84CB5ADD6C}" type="pres">
      <dgm:prSet presAssocID="{0612DEC7-FE79-4C10-B16F-EEA12EB34E52}" presName="horzTwo" presStyleCnt="0"/>
      <dgm:spPr/>
    </dgm:pt>
    <dgm:pt modelId="{CC29D551-3A03-462B-9BF0-652148BC62C8}" type="pres">
      <dgm:prSet presAssocID="{B8CB963B-60D0-4544-B9DA-1F7266DB813D}" presName="sibSpaceTwo" presStyleCnt="0"/>
      <dgm:spPr/>
    </dgm:pt>
    <dgm:pt modelId="{1494CC73-0BE0-488D-A093-8E85F8A15881}" type="pres">
      <dgm:prSet presAssocID="{173CFC4D-34A2-4DAE-AC32-5F1A2E81E5FB}" presName="vertTwo" presStyleCnt="0"/>
      <dgm:spPr/>
    </dgm:pt>
    <dgm:pt modelId="{EBF14BBC-31ED-487F-ADD1-074DF7700BE8}" type="pres">
      <dgm:prSet presAssocID="{173CFC4D-34A2-4DAE-AC32-5F1A2E81E5FB}" presName="txTwo" presStyleLbl="node2" presStyleIdx="1" presStyleCnt="3">
        <dgm:presLayoutVars>
          <dgm:chPref val="3"/>
        </dgm:presLayoutVars>
      </dgm:prSet>
      <dgm:spPr/>
    </dgm:pt>
    <dgm:pt modelId="{E01152D8-B588-4619-8361-1E53C278E34A}" type="pres">
      <dgm:prSet presAssocID="{173CFC4D-34A2-4DAE-AC32-5F1A2E81E5FB}" presName="horzTwo" presStyleCnt="0"/>
      <dgm:spPr/>
    </dgm:pt>
    <dgm:pt modelId="{A41F8023-1AD7-4D39-90BA-B923A9790691}" type="pres">
      <dgm:prSet presAssocID="{04A83ACC-4523-4D32-BC73-A1F68FC0F7FD}" presName="sibSpaceTwo" presStyleCnt="0"/>
      <dgm:spPr/>
    </dgm:pt>
    <dgm:pt modelId="{94288372-F43A-429D-A2B7-CDAED1653ABC}" type="pres">
      <dgm:prSet presAssocID="{0F7AE048-F4D4-433A-9C61-99F72FD2208D}" presName="vertTwo" presStyleCnt="0"/>
      <dgm:spPr/>
    </dgm:pt>
    <dgm:pt modelId="{0AA4FE9C-87F2-420E-8D84-8C24C6EE93B4}" type="pres">
      <dgm:prSet presAssocID="{0F7AE048-F4D4-433A-9C61-99F72FD2208D}" presName="txTwo" presStyleLbl="node2" presStyleIdx="2" presStyleCnt="3">
        <dgm:presLayoutVars>
          <dgm:chPref val="3"/>
        </dgm:presLayoutVars>
      </dgm:prSet>
      <dgm:spPr/>
    </dgm:pt>
    <dgm:pt modelId="{ECB585B8-2194-4DAE-BE17-9C9E6F830EED}" type="pres">
      <dgm:prSet presAssocID="{0F7AE048-F4D4-433A-9C61-99F72FD2208D}" presName="horzTwo" presStyleCnt="0"/>
      <dgm:spPr/>
    </dgm:pt>
  </dgm:ptLst>
  <dgm:cxnLst>
    <dgm:cxn modelId="{DA76B613-0F72-4E5D-938A-E5B113CF592C}" srcId="{366B8E9E-45CA-4534-84BF-EA871AD312BE}" destId="{0F7AE048-F4D4-433A-9C61-99F72FD2208D}" srcOrd="2" destOrd="0" parTransId="{C7B3965C-FBDF-41F8-AD07-2440E4DC230D}" sibTransId="{3A999DC8-529A-4EC3-8828-21A64D88427E}"/>
    <dgm:cxn modelId="{AE902E2B-F980-4496-AE4D-283891DE06A6}" type="presOf" srcId="{F1FCB4B5-A08B-4B46-8922-37464F2E713F}" destId="{9D704B8C-2568-4E6C-8793-AAAACD234E14}" srcOrd="0" destOrd="0" presId="urn:microsoft.com/office/officeart/2005/8/layout/hierarchy4"/>
    <dgm:cxn modelId="{1C07B655-BFCE-44F5-8803-19BB0039A4C4}" type="presOf" srcId="{0612DEC7-FE79-4C10-B16F-EEA12EB34E52}" destId="{6095322E-B9E5-442B-B7BC-F8E04DD15C6E}" srcOrd="0" destOrd="0" presId="urn:microsoft.com/office/officeart/2005/8/layout/hierarchy4"/>
    <dgm:cxn modelId="{5E5FD695-FE4F-4AD0-8136-6F59084EE5E6}" type="presOf" srcId="{0F7AE048-F4D4-433A-9C61-99F72FD2208D}" destId="{0AA4FE9C-87F2-420E-8D84-8C24C6EE93B4}" srcOrd="0" destOrd="0" presId="urn:microsoft.com/office/officeart/2005/8/layout/hierarchy4"/>
    <dgm:cxn modelId="{5D0D549B-8983-40E3-AFDA-9AADC46D3A91}" type="presOf" srcId="{173CFC4D-34A2-4DAE-AC32-5F1A2E81E5FB}" destId="{EBF14BBC-31ED-487F-ADD1-074DF7700BE8}" srcOrd="0" destOrd="0" presId="urn:microsoft.com/office/officeart/2005/8/layout/hierarchy4"/>
    <dgm:cxn modelId="{D7257CA5-7B16-4262-B7B1-95C57810DEBF}" srcId="{F1FCB4B5-A08B-4B46-8922-37464F2E713F}" destId="{366B8E9E-45CA-4534-84BF-EA871AD312BE}" srcOrd="0" destOrd="0" parTransId="{A8E9F711-F237-48FC-9E57-FDCD0BE7F920}" sibTransId="{0E403CEA-BB79-47A1-BB0D-B1D64B422F1A}"/>
    <dgm:cxn modelId="{CED2B9AC-E6E2-499A-A8D4-2A0A7046ED1C}" srcId="{366B8E9E-45CA-4534-84BF-EA871AD312BE}" destId="{0612DEC7-FE79-4C10-B16F-EEA12EB34E52}" srcOrd="0" destOrd="0" parTransId="{4C902B9D-1642-4800-B871-7253776EC1C7}" sibTransId="{B8CB963B-60D0-4544-B9DA-1F7266DB813D}"/>
    <dgm:cxn modelId="{6426CAC7-D05C-40FD-BBDE-276BB9889D06}" type="presOf" srcId="{366B8E9E-45CA-4534-84BF-EA871AD312BE}" destId="{BAA66868-AF7E-437F-B35C-660257DC8FB7}" srcOrd="0" destOrd="0" presId="urn:microsoft.com/office/officeart/2005/8/layout/hierarchy4"/>
    <dgm:cxn modelId="{D7D575D9-BB8B-4392-842D-459D3915AB49}" srcId="{366B8E9E-45CA-4534-84BF-EA871AD312BE}" destId="{173CFC4D-34A2-4DAE-AC32-5F1A2E81E5FB}" srcOrd="1" destOrd="0" parTransId="{78B277E5-7C17-4B40-85E5-A7BDC3F027F2}" sibTransId="{04A83ACC-4523-4D32-BC73-A1F68FC0F7FD}"/>
    <dgm:cxn modelId="{5971831A-1B4E-4609-9C17-283765369BCC}" type="presParOf" srcId="{9D704B8C-2568-4E6C-8793-AAAACD234E14}" destId="{333AFA38-2A9A-4320-8840-BC5523C34BB4}" srcOrd="0" destOrd="0" presId="urn:microsoft.com/office/officeart/2005/8/layout/hierarchy4"/>
    <dgm:cxn modelId="{5E27C785-6EC8-4D88-A00D-75C6523CFAD9}" type="presParOf" srcId="{333AFA38-2A9A-4320-8840-BC5523C34BB4}" destId="{BAA66868-AF7E-437F-B35C-660257DC8FB7}" srcOrd="0" destOrd="0" presId="urn:microsoft.com/office/officeart/2005/8/layout/hierarchy4"/>
    <dgm:cxn modelId="{71974C48-5990-4F30-8DDA-F11F432FF598}" type="presParOf" srcId="{333AFA38-2A9A-4320-8840-BC5523C34BB4}" destId="{B22F130A-200D-4212-A217-DD021ACDFA89}" srcOrd="1" destOrd="0" presId="urn:microsoft.com/office/officeart/2005/8/layout/hierarchy4"/>
    <dgm:cxn modelId="{020F42B5-9E17-41D8-A8D4-671945CA0445}" type="presParOf" srcId="{333AFA38-2A9A-4320-8840-BC5523C34BB4}" destId="{347BE5F0-0EDA-4237-92CE-D5CBB4C2B2EF}" srcOrd="2" destOrd="0" presId="urn:microsoft.com/office/officeart/2005/8/layout/hierarchy4"/>
    <dgm:cxn modelId="{FCE2DF49-C386-42D8-B630-E0C7E1653943}" type="presParOf" srcId="{347BE5F0-0EDA-4237-92CE-D5CBB4C2B2EF}" destId="{0BC784E8-3CB6-4E00-B32E-3B22E9B2AA73}" srcOrd="0" destOrd="0" presId="urn:microsoft.com/office/officeart/2005/8/layout/hierarchy4"/>
    <dgm:cxn modelId="{4008FC53-50EB-4E56-BBAB-89D5A75D97A6}" type="presParOf" srcId="{0BC784E8-3CB6-4E00-B32E-3B22E9B2AA73}" destId="{6095322E-B9E5-442B-B7BC-F8E04DD15C6E}" srcOrd="0" destOrd="0" presId="urn:microsoft.com/office/officeart/2005/8/layout/hierarchy4"/>
    <dgm:cxn modelId="{3C866E36-1776-4CA2-9A9F-A17F31CF6B3C}" type="presParOf" srcId="{0BC784E8-3CB6-4E00-B32E-3B22E9B2AA73}" destId="{41D4646A-AE10-4183-804E-7A84CB5ADD6C}" srcOrd="1" destOrd="0" presId="urn:microsoft.com/office/officeart/2005/8/layout/hierarchy4"/>
    <dgm:cxn modelId="{729CE771-6557-480C-9823-FFD5441C3D92}" type="presParOf" srcId="{347BE5F0-0EDA-4237-92CE-D5CBB4C2B2EF}" destId="{CC29D551-3A03-462B-9BF0-652148BC62C8}" srcOrd="1" destOrd="0" presId="urn:microsoft.com/office/officeart/2005/8/layout/hierarchy4"/>
    <dgm:cxn modelId="{AAB1C493-8BE5-4F79-8FE9-A53DC4B53267}" type="presParOf" srcId="{347BE5F0-0EDA-4237-92CE-D5CBB4C2B2EF}" destId="{1494CC73-0BE0-488D-A093-8E85F8A15881}" srcOrd="2" destOrd="0" presId="urn:microsoft.com/office/officeart/2005/8/layout/hierarchy4"/>
    <dgm:cxn modelId="{1038DE11-601C-498D-921F-F7740C805EEE}" type="presParOf" srcId="{1494CC73-0BE0-488D-A093-8E85F8A15881}" destId="{EBF14BBC-31ED-487F-ADD1-074DF7700BE8}" srcOrd="0" destOrd="0" presId="urn:microsoft.com/office/officeart/2005/8/layout/hierarchy4"/>
    <dgm:cxn modelId="{CDF0658D-82E2-4946-B6DF-F800AF9F46F3}" type="presParOf" srcId="{1494CC73-0BE0-488D-A093-8E85F8A15881}" destId="{E01152D8-B588-4619-8361-1E53C278E34A}" srcOrd="1" destOrd="0" presId="urn:microsoft.com/office/officeart/2005/8/layout/hierarchy4"/>
    <dgm:cxn modelId="{DF0715A1-11D1-400E-9C95-8A3E41524007}" type="presParOf" srcId="{347BE5F0-0EDA-4237-92CE-D5CBB4C2B2EF}" destId="{A41F8023-1AD7-4D39-90BA-B923A9790691}" srcOrd="3" destOrd="0" presId="urn:microsoft.com/office/officeart/2005/8/layout/hierarchy4"/>
    <dgm:cxn modelId="{5B6D0515-54BB-4227-98DB-F1A6D4603D34}" type="presParOf" srcId="{347BE5F0-0EDA-4237-92CE-D5CBB4C2B2EF}" destId="{94288372-F43A-429D-A2B7-CDAED1653ABC}" srcOrd="4" destOrd="0" presId="urn:microsoft.com/office/officeart/2005/8/layout/hierarchy4"/>
    <dgm:cxn modelId="{DD56230B-EBDD-4590-BBCD-ADF7E2519267}" type="presParOf" srcId="{94288372-F43A-429D-A2B7-CDAED1653ABC}" destId="{0AA4FE9C-87F2-420E-8D84-8C24C6EE93B4}" srcOrd="0" destOrd="0" presId="urn:microsoft.com/office/officeart/2005/8/layout/hierarchy4"/>
    <dgm:cxn modelId="{620E4133-AF24-4321-91E9-0C404574E601}" type="presParOf" srcId="{94288372-F43A-429D-A2B7-CDAED1653ABC}" destId="{ECB585B8-2194-4DAE-BE17-9C9E6F830EE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66868-AF7E-437F-B35C-660257DC8FB7}">
      <dsp:nvSpPr>
        <dsp:cNvPr id="0" name=""/>
        <dsp:cNvSpPr/>
      </dsp:nvSpPr>
      <dsp:spPr>
        <a:xfrm>
          <a:off x="2834" y="1211"/>
          <a:ext cx="7881031" cy="2069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500" kern="1200" dirty="0" err="1"/>
            <a:t>TextFormatting</a:t>
          </a:r>
          <a:endParaRPr lang="zh-TW" altLang="en-US" sz="6500" kern="1200" dirty="0"/>
        </a:p>
      </dsp:txBody>
      <dsp:txXfrm>
        <a:off x="63446" y="61823"/>
        <a:ext cx="7759807" cy="1948211"/>
      </dsp:txXfrm>
    </dsp:sp>
    <dsp:sp modelId="{6095322E-B9E5-442B-B7BC-F8E04DD15C6E}">
      <dsp:nvSpPr>
        <dsp:cNvPr id="0" name=""/>
        <dsp:cNvSpPr/>
      </dsp:nvSpPr>
      <dsp:spPr>
        <a:xfrm>
          <a:off x="2834" y="2280691"/>
          <a:ext cx="2487699" cy="2069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900" kern="1200" dirty="0" err="1"/>
            <a:t>Justify.c</a:t>
          </a:r>
          <a:endParaRPr lang="zh-TW" altLang="en-US" sz="4900" kern="1200" dirty="0"/>
        </a:p>
      </dsp:txBody>
      <dsp:txXfrm>
        <a:off x="63446" y="2341303"/>
        <a:ext cx="2366475" cy="1948211"/>
      </dsp:txXfrm>
    </dsp:sp>
    <dsp:sp modelId="{EBF14BBC-31ED-487F-ADD1-074DF7700BE8}">
      <dsp:nvSpPr>
        <dsp:cNvPr id="0" name=""/>
        <dsp:cNvSpPr/>
      </dsp:nvSpPr>
      <dsp:spPr>
        <a:xfrm>
          <a:off x="2699500" y="2280691"/>
          <a:ext cx="2487699" cy="2069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900" kern="1200" dirty="0" err="1"/>
            <a:t>Word.c</a:t>
          </a:r>
          <a:endParaRPr lang="zh-TW" altLang="en-US" sz="4900" kern="1200" dirty="0"/>
        </a:p>
      </dsp:txBody>
      <dsp:txXfrm>
        <a:off x="2760112" y="2341303"/>
        <a:ext cx="2366475" cy="1948211"/>
      </dsp:txXfrm>
    </dsp:sp>
    <dsp:sp modelId="{0AA4FE9C-87F2-420E-8D84-8C24C6EE93B4}">
      <dsp:nvSpPr>
        <dsp:cNvPr id="0" name=""/>
        <dsp:cNvSpPr/>
      </dsp:nvSpPr>
      <dsp:spPr>
        <a:xfrm>
          <a:off x="5396166" y="2280691"/>
          <a:ext cx="2487699" cy="2069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900" kern="1200" dirty="0" err="1"/>
            <a:t>Line.c</a:t>
          </a:r>
          <a:endParaRPr lang="zh-TW" altLang="en-US" sz="4900" kern="1200" dirty="0"/>
        </a:p>
      </dsp:txBody>
      <dsp:txXfrm>
        <a:off x="5456778" y="2341303"/>
        <a:ext cx="2366475" cy="1948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zh-TW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n-US" altLang="zh-TW" smtClean="0"/>
              <a:pPr/>
              <a:t>10/11/2019</a:t>
            </a:fld>
            <a:endParaRPr lang="zh-TW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97633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zh-TW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pPr/>
              <a:t>2019/10/11</a:t>
            </a:fld>
            <a:endParaRPr lang="zh-TW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zh-TW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2535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5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2" y="1122363"/>
            <a:ext cx="660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38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zh-TW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TW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285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zh-TW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TW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019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zh-TW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TW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45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956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143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zh-TW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TW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7288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zh-TW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TW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3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zh-TW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TW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9617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zh-TW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TW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991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zh-TW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TW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721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zh-TW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TW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420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zh-TW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TW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810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zh-TW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TW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781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zh-TW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TW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25020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zh-TW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TW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1044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zh-TW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TW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91014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zh-TW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TW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61137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A2BDD-D331-44F0-96AA-4FB4ED497064}" type="slidenum">
              <a:rPr lang="zh-TW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TW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8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Chapter 15</a:t>
            </a:r>
          </a:p>
        </p:txBody>
      </p:sp>
      <p:sp>
        <p:nvSpPr>
          <p:cNvPr id="13317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600" b="1">
                <a:latin typeface="Arial" panose="020B0604020202020204" pitchFamily="34" charset="0"/>
                <a:ea typeface="新細明體" panose="02020500000000000000" pitchFamily="18" charset="-120"/>
              </a:rPr>
              <a:t>Writing Large Programs</a:t>
            </a:r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231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Header Files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>
                <a:ea typeface="新細明體" panose="02020500000000000000" pitchFamily="18" charset="-120"/>
              </a:rPr>
              <a:t> directive tells the preprocessor to insert the contents of a specified file.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Information to be shared among several source files can be put into such a file.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>
                <a:ea typeface="新細明體" panose="02020500000000000000" pitchFamily="18" charset="-120"/>
              </a:rPr>
              <a:t> can then be used to bring the file’s contents into each of the source files.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Files that are included in this fashion are called </a:t>
            </a:r>
            <a:r>
              <a:rPr lang="en-US" altLang="zh-TW" b="1" i="1">
                <a:ea typeface="新細明體" panose="02020500000000000000" pitchFamily="18" charset="-120"/>
              </a:rPr>
              <a:t>header files</a:t>
            </a:r>
            <a:r>
              <a:rPr lang="en-US" altLang="zh-TW">
                <a:ea typeface="新細明體" panose="02020500000000000000" pitchFamily="18" charset="-120"/>
              </a:rPr>
              <a:t> (or sometimes </a:t>
            </a:r>
            <a:r>
              <a:rPr lang="en-US" altLang="zh-TW" b="1" i="1">
                <a:ea typeface="新細明體" panose="02020500000000000000" pitchFamily="18" charset="-120"/>
              </a:rPr>
              <a:t>include files</a:t>
            </a:r>
            <a:r>
              <a:rPr lang="en-US" altLang="zh-TW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By convention, header files have the extension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.h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94056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Rebuilding a Program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Once we’ve made these changes, we’ll rebuild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</a:t>
            </a:r>
            <a:r>
              <a:rPr lang="en-US" altLang="zh-TW">
                <a:ea typeface="新細明體" panose="02020500000000000000" pitchFamily="18" charset="-120"/>
              </a:rPr>
              <a:t> by recompiling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word.c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justify.c</a:t>
            </a:r>
            <a:r>
              <a:rPr lang="en-US" altLang="zh-TW">
                <a:ea typeface="新細明體" panose="02020500000000000000" pitchFamily="18" charset="-120"/>
              </a:rPr>
              <a:t> and then relinking.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 GCC command that rebuilds the program: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gcc -o justify justify.c word.c line.o</a:t>
            </a:r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9525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Rebuilding a Program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One of the advantages of using makefiles is that rebuilding is handled automatically.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By examining the date of each file,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make</a:t>
            </a:r>
            <a:r>
              <a:rPr lang="en-US" altLang="zh-TW">
                <a:ea typeface="新細明體" panose="02020500000000000000" pitchFamily="18" charset="-120"/>
              </a:rPr>
              <a:t> can determine which files have changed since the program was last built.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It then recompiles these files, together with all files that depend on them, either directly or indirectly.</a:t>
            </a:r>
          </a:p>
        </p:txBody>
      </p:sp>
    </p:spTree>
    <p:extLst>
      <p:ext uri="{BB962C8B-B14F-4D97-AF65-F5344CB8AC3E}">
        <p14:creationId xmlns:p14="http://schemas.microsoft.com/office/powerpoint/2010/main" val="34204079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Rebuilding a Program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Suppose that we make the indicated changes to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word.h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word.c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justify.c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When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</a:t>
            </a:r>
            <a:r>
              <a:rPr lang="en-US" altLang="zh-TW">
                <a:ea typeface="新細明體" panose="02020500000000000000" pitchFamily="18" charset="-120"/>
              </a:rPr>
              <a:t> program is rebuilt,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make</a:t>
            </a:r>
            <a:r>
              <a:rPr lang="en-US" altLang="zh-TW">
                <a:ea typeface="新細明體" panose="02020500000000000000" pitchFamily="18" charset="-120"/>
              </a:rPr>
              <a:t> will perform the following actions: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TW">
                <a:ea typeface="新細明體" panose="02020500000000000000" pitchFamily="18" charset="-120"/>
              </a:rPr>
              <a:t>Build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justify.o</a:t>
            </a:r>
            <a:r>
              <a:rPr lang="en-US" altLang="zh-TW">
                <a:ea typeface="新細明體" panose="02020500000000000000" pitchFamily="18" charset="-120"/>
              </a:rPr>
              <a:t> by compiling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justify.c</a:t>
            </a:r>
            <a:r>
              <a:rPr lang="en-US" altLang="zh-TW">
                <a:ea typeface="新細明體" panose="02020500000000000000" pitchFamily="18" charset="-120"/>
              </a:rPr>
              <a:t> (because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justify.c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word.h</a:t>
            </a:r>
            <a:r>
              <a:rPr lang="en-US" altLang="zh-TW">
                <a:ea typeface="新細明體" panose="02020500000000000000" pitchFamily="18" charset="-120"/>
              </a:rPr>
              <a:t> were changed).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TW">
                <a:ea typeface="新細明體" panose="02020500000000000000" pitchFamily="18" charset="-120"/>
              </a:rPr>
              <a:t>Build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word.o</a:t>
            </a:r>
            <a:r>
              <a:rPr lang="en-US" altLang="zh-TW">
                <a:ea typeface="新細明體" panose="02020500000000000000" pitchFamily="18" charset="-120"/>
              </a:rPr>
              <a:t> by compiling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word.c</a:t>
            </a:r>
            <a:r>
              <a:rPr lang="en-US" altLang="zh-TW">
                <a:ea typeface="新細明體" panose="02020500000000000000" pitchFamily="18" charset="-120"/>
              </a:rPr>
              <a:t> (because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word.c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word.h</a:t>
            </a:r>
            <a:r>
              <a:rPr lang="en-US" altLang="zh-TW">
                <a:ea typeface="新細明體" panose="02020500000000000000" pitchFamily="18" charset="-120"/>
              </a:rPr>
              <a:t> were changed).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TW">
                <a:ea typeface="新細明體" panose="02020500000000000000" pitchFamily="18" charset="-120"/>
              </a:rPr>
              <a:t>Build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</a:t>
            </a:r>
            <a:r>
              <a:rPr lang="en-US" altLang="zh-TW">
                <a:ea typeface="新細明體" panose="02020500000000000000" pitchFamily="18" charset="-120"/>
              </a:rPr>
              <a:t> by linking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justify.o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word.o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line.o</a:t>
            </a:r>
            <a:r>
              <a:rPr lang="en-US" altLang="zh-TW">
                <a:ea typeface="新細明體" panose="02020500000000000000" pitchFamily="18" charset="-120"/>
              </a:rPr>
              <a:t> (because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justify.o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word.o</a:t>
            </a:r>
            <a:r>
              <a:rPr lang="en-US" altLang="zh-TW">
                <a:ea typeface="新細明體" panose="02020500000000000000" pitchFamily="18" charset="-120"/>
              </a:rPr>
              <a:t> were changed).</a:t>
            </a:r>
          </a:p>
        </p:txBody>
      </p:sp>
    </p:spTree>
    <p:extLst>
      <p:ext uri="{BB962C8B-B14F-4D97-AF65-F5344CB8AC3E}">
        <p14:creationId xmlns:p14="http://schemas.microsoft.com/office/powerpoint/2010/main" val="35929278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335838" cy="1325563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Defining Macros Outside a Program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 compilers usually provide some method of specifying the value of a macro at the time a program is compiled.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This ability makes it easy to change the value of a macro without editing any of the program’s files.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It’s especially valuable when programs are built automatically using makefiles.</a:t>
            </a:r>
          </a:p>
        </p:txBody>
      </p:sp>
    </p:spTree>
    <p:extLst>
      <p:ext uri="{BB962C8B-B14F-4D97-AF65-F5344CB8AC3E}">
        <p14:creationId xmlns:p14="http://schemas.microsoft.com/office/powerpoint/2010/main" val="33014635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263830" cy="1325563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Defining Macros Outside a Program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Most compilers (including GCC) support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-D</a:t>
            </a:r>
            <a:r>
              <a:rPr lang="en-US" altLang="zh-TW" dirty="0">
                <a:ea typeface="新細明體" panose="02020500000000000000" pitchFamily="18" charset="-120"/>
              </a:rPr>
              <a:t> option, which allows the value of a macro to be specified on the command line: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gcc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-D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DEBUG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=1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In this example, the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DEBUG</a:t>
            </a:r>
            <a:r>
              <a:rPr lang="en-US" altLang="zh-TW" dirty="0">
                <a:ea typeface="新細明體" panose="02020500000000000000" pitchFamily="18" charset="-120"/>
              </a:rPr>
              <a:t> macro is defined to have the value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in the program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-D</a:t>
            </a:r>
            <a:r>
              <a:rPr lang="en-US" altLang="zh-TW" dirty="0">
                <a:ea typeface="新細明體" panose="02020500000000000000" pitchFamily="18" charset="-120"/>
              </a:rPr>
              <a:t> option names a macro without specifying its value, the value is taken to be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3038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263830" cy="1325563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Defining Macros Outside a Program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Many compilers also support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-U</a:t>
            </a:r>
            <a:r>
              <a:rPr lang="en-US" altLang="zh-TW">
                <a:ea typeface="新細明體" panose="02020500000000000000" pitchFamily="18" charset="-120"/>
              </a:rPr>
              <a:t> option, which “undefines” a macro as if by using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#undef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We can use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-U</a:t>
            </a:r>
            <a:r>
              <a:rPr lang="en-US" altLang="zh-TW">
                <a:ea typeface="新細明體" panose="02020500000000000000" pitchFamily="18" charset="-120"/>
              </a:rPr>
              <a:t> to undefine a predefined macro or one that was defined earlier in the command line using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-D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712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>
                <a:ea typeface="新細明體" panose="02020500000000000000" pitchFamily="18" charset="-120"/>
              </a:rPr>
              <a:t> Directive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directive has </a:t>
            </a:r>
            <a:r>
              <a:rPr lang="en-US" altLang="zh-TW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two primary forms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first is used for header files that belong to </a:t>
            </a:r>
            <a:r>
              <a:rPr lang="en-US" altLang="zh-TW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新細明體" panose="02020500000000000000" pitchFamily="18" charset="-120"/>
              </a:rPr>
              <a:t>C’s own library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新細明體" panose="02020500000000000000" pitchFamily="18" charset="-120"/>
              </a:rPr>
              <a:t>filename</a:t>
            </a:r>
            <a:r>
              <a:rPr lang="en-US" altLang="zh-TW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second is used for all </a:t>
            </a:r>
            <a:r>
              <a:rPr lang="en-US" altLang="zh-TW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新細明體" panose="02020500000000000000" pitchFamily="18" charset="-120"/>
              </a:rPr>
              <a:t>other header files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"</a:t>
            </a:r>
            <a:r>
              <a:rPr lang="en-US" altLang="zh-TW" sz="2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filename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The </a:t>
            </a:r>
            <a:r>
              <a:rPr lang="en-US" altLang="zh-TW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difference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between the two has to do with how the compiler </a:t>
            </a:r>
            <a:r>
              <a:rPr lang="en-US" altLang="zh-TW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locates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the header file.</a:t>
            </a:r>
          </a:p>
        </p:txBody>
      </p:sp>
    </p:spTree>
    <p:extLst>
      <p:ext uri="{BB962C8B-B14F-4D97-AF65-F5344CB8AC3E}">
        <p14:creationId xmlns:p14="http://schemas.microsoft.com/office/powerpoint/2010/main" val="78587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>
                <a:ea typeface="新細明體" panose="02020500000000000000" pitchFamily="18" charset="-120"/>
              </a:rPr>
              <a:t> Directive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Typical rules for locating header files: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新細明體" panose="02020500000000000000" pitchFamily="18" charset="-120"/>
              </a:rPr>
              <a:t>filename</a:t>
            </a:r>
            <a:r>
              <a:rPr lang="en-US" altLang="zh-TW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: Search the directory (or directories) in which </a:t>
            </a:r>
            <a:r>
              <a:rPr lang="en-US" altLang="zh-TW" i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system header files reside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filename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dirty="0">
                <a:ea typeface="新細明體" panose="02020500000000000000" pitchFamily="18" charset="-120"/>
              </a:rPr>
              <a:t>: Search the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current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directory</a:t>
            </a:r>
            <a:r>
              <a:rPr lang="en-US" altLang="zh-TW" dirty="0">
                <a:ea typeface="新細明體" panose="02020500000000000000" pitchFamily="18" charset="-120"/>
              </a:rPr>
              <a:t>, then search the directory (or directories) in which system header files reside.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places to be searched for header files can usually be altered, often by a command-line option such as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i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  <a:cs typeface="Courier New" panose="02070309020205020404" pitchFamily="49" charset="0"/>
              </a:rPr>
              <a:t>path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28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>
                <a:ea typeface="新細明體" panose="02020500000000000000" pitchFamily="18" charset="-120"/>
              </a:rPr>
              <a:t> Directive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Don’t use brackets when including header files that you have written: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#include &lt;myheader.h&gt;   /*** WRONG ***/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preprocessor will probably look for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myheader.h</a:t>
            </a:r>
            <a:r>
              <a:rPr lang="en-US" altLang="zh-TW">
                <a:ea typeface="新細明體" panose="02020500000000000000" pitchFamily="18" charset="-120"/>
              </a:rPr>
              <a:t> where the system header files are kept.</a:t>
            </a:r>
          </a:p>
        </p:txBody>
      </p:sp>
    </p:spTree>
    <p:extLst>
      <p:ext uri="{BB962C8B-B14F-4D97-AF65-F5344CB8AC3E}">
        <p14:creationId xmlns:p14="http://schemas.microsoft.com/office/powerpoint/2010/main" val="308905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>
                <a:ea typeface="新細明體" panose="02020500000000000000" pitchFamily="18" charset="-120"/>
              </a:rPr>
              <a:t> Directive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file name in an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 dirty="0">
                <a:ea typeface="新細明體" panose="02020500000000000000" pitchFamily="18" charset="-120"/>
              </a:rPr>
              <a:t> directive may include information that helps locate the file, such as a directory path or drive </a:t>
            </a:r>
            <a:r>
              <a:rPr lang="en-US" altLang="zh-TW" dirty="0" err="1">
                <a:ea typeface="新細明體" panose="02020500000000000000" pitchFamily="18" charset="-120"/>
              </a:rPr>
              <a:t>specifier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#include "</a:t>
            </a:r>
            <a:r>
              <a:rPr lang="en-US" altLang="zh-TW" sz="2400" dirty="0">
                <a:ln w="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c:\cprogs\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utils.h"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Windows path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#include "/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cprogs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utils.h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UNIX path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Although the quotation marks in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 dirty="0">
                <a:ea typeface="新細明體" panose="02020500000000000000" pitchFamily="18" charset="-120"/>
              </a:rPr>
              <a:t> directive make file names look like string literals, the preprocessor doesn’t treat them that way.</a:t>
            </a:r>
          </a:p>
        </p:txBody>
      </p:sp>
    </p:spTree>
    <p:extLst>
      <p:ext uri="{BB962C8B-B14F-4D97-AF65-F5344CB8AC3E}">
        <p14:creationId xmlns:p14="http://schemas.microsoft.com/office/powerpoint/2010/main" val="97786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>
                <a:ea typeface="新細明體" panose="02020500000000000000" pitchFamily="18" charset="-120"/>
              </a:rPr>
              <a:t> Directive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It’s usually best not to include path or drive information in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 dirty="0">
                <a:ea typeface="新細明體" panose="02020500000000000000" pitchFamily="18" charset="-120"/>
              </a:rPr>
              <a:t> directives.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Bad examples of Windows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 dirty="0">
                <a:ea typeface="新細明體" panose="02020500000000000000" pitchFamily="18" charset="-120"/>
              </a:rPr>
              <a:t> directives: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#include "d:utils.h"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#include "\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cprogs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\include\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utils.h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#include "</a:t>
            </a:r>
            <a:r>
              <a:rPr lang="en-US" altLang="zh-TW" sz="24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d:\cprogs\include\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utils.h"</a:t>
            </a:r>
          </a:p>
          <a:p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Better</a:t>
            </a:r>
            <a:r>
              <a:rPr lang="en-US" altLang="zh-TW" dirty="0">
                <a:ea typeface="新細明體" panose="02020500000000000000" pitchFamily="18" charset="-120"/>
              </a:rPr>
              <a:t> versions: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#include "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utils.h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#include "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..\include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utils.h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2433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>
                <a:ea typeface="新細明體" panose="02020500000000000000" pitchFamily="18" charset="-120"/>
              </a:rPr>
              <a:t> Directive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>
                <a:ea typeface="新細明體" panose="02020500000000000000" pitchFamily="18" charset="-120"/>
              </a:rPr>
              <a:t> directive has a third form: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#include </a:t>
            </a:r>
            <a:r>
              <a:rPr lang="en-US" altLang="zh-TW" sz="2400" i="1">
                <a:ea typeface="新細明體" panose="02020500000000000000" pitchFamily="18" charset="-120"/>
              </a:rPr>
              <a:t>tokens</a:t>
            </a:r>
          </a:p>
          <a:p>
            <a:pPr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 i="1">
                <a:ea typeface="新細明體" panose="02020500000000000000" pitchFamily="18" charset="-120"/>
              </a:rPr>
              <a:t>tokens</a:t>
            </a:r>
            <a:r>
              <a:rPr lang="en-US" altLang="zh-TW">
                <a:ea typeface="新細明體" panose="02020500000000000000" pitchFamily="18" charset="-120"/>
              </a:rPr>
              <a:t> is any sequence of preprocessing tokens.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preprocessor will scan the tokens and replace any macros that it finds.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After macro replacement, the resulting directive must match one of the other forms of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advantage of the third kind of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>
                <a:ea typeface="新細明體" panose="02020500000000000000" pitchFamily="18" charset="-120"/>
              </a:rPr>
              <a:t> is that the file name can be defined by a macro rather than being “hard-coded” into the directive itself.</a:t>
            </a:r>
          </a:p>
        </p:txBody>
      </p:sp>
    </p:spTree>
    <p:extLst>
      <p:ext uri="{BB962C8B-B14F-4D97-AF65-F5344CB8AC3E}">
        <p14:creationId xmlns:p14="http://schemas.microsoft.com/office/powerpoint/2010/main" val="249315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>
                <a:ea typeface="新細明體" panose="02020500000000000000" pitchFamily="18" charset="-120"/>
              </a:rPr>
              <a:t> Directive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#if defined(IA32)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#define </a:t>
            </a:r>
            <a:r>
              <a:rPr lang="en-US" altLang="zh-TW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CPU_FILE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"ia32.h"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elif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defined(IA64)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#define </a:t>
            </a:r>
            <a:r>
              <a:rPr lang="en-US" altLang="zh-TW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CPU_FILE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"ia64.h"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elif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defined(AMD64)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#define </a:t>
            </a:r>
            <a:r>
              <a:rPr lang="en-US" altLang="zh-TW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CPU_FILE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"amd64.h"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#include </a:t>
            </a:r>
            <a:r>
              <a:rPr lang="en-US" altLang="zh-TW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CPU_FILE</a:t>
            </a:r>
          </a:p>
        </p:txBody>
      </p:sp>
    </p:spTree>
    <p:extLst>
      <p:ext uri="{BB962C8B-B14F-4D97-AF65-F5344CB8AC3E}">
        <p14:creationId xmlns:p14="http://schemas.microsoft.com/office/powerpoint/2010/main" val="38246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19536" y="116632"/>
            <a:ext cx="8229600" cy="1045840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ea typeface="新細明體" panose="02020500000000000000" pitchFamily="18" charset="-120"/>
              </a:rPr>
              <a:t>Sharing Macro Definitions and Type Definitions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Most large programs contain macro definitions and type definitions that need to be shared by several source files.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These definitions should go into header files.</a:t>
            </a:r>
          </a:p>
        </p:txBody>
      </p:sp>
    </p:spTree>
    <p:extLst>
      <p:ext uri="{BB962C8B-B14F-4D97-AF65-F5344CB8AC3E}">
        <p14:creationId xmlns:p14="http://schemas.microsoft.com/office/powerpoint/2010/main" val="90933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1187152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ea typeface="新細明體" panose="02020500000000000000" pitchFamily="18" charset="-120"/>
              </a:rPr>
              <a:t>Sharing Macro Definitions and Type Definitions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Suppose that a program uses macros named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TRUE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FALSE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Their definitions can be put in a header file with a name like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boolean.h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BOOL int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TRUE 1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FALSE 0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Any source file that requires these macros will simply contain the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#include "boolean.h"</a:t>
            </a:r>
          </a:p>
        </p:txBody>
      </p:sp>
    </p:spTree>
    <p:extLst>
      <p:ext uri="{BB962C8B-B14F-4D97-AF65-F5344CB8AC3E}">
        <p14:creationId xmlns:p14="http://schemas.microsoft.com/office/powerpoint/2010/main" val="327970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Source Files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C program may be divided among any number of </a:t>
            </a:r>
            <a:r>
              <a:rPr lang="en-US" altLang="zh-TW" b="1" i="1" dirty="0">
                <a:ea typeface="新細明體" panose="02020500000000000000" pitchFamily="18" charset="-120"/>
              </a:rPr>
              <a:t>source files.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By convention, source files have the extension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Each source file contains part of the program, primarily definitions of functions and variables.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One source file must contain a function named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</a:t>
            </a:r>
            <a:r>
              <a:rPr lang="en-US" altLang="zh-TW" dirty="0">
                <a:ea typeface="新細明體" panose="02020500000000000000" pitchFamily="18" charset="-120"/>
              </a:rPr>
              <a:t>, which serves as the starting point for the program.</a:t>
            </a:r>
          </a:p>
        </p:txBody>
      </p:sp>
    </p:spTree>
    <p:extLst>
      <p:ext uri="{BB962C8B-B14F-4D97-AF65-F5344CB8AC3E}">
        <p14:creationId xmlns:p14="http://schemas.microsoft.com/office/powerpoint/2010/main" val="396197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1187152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ea typeface="新細明體" panose="02020500000000000000" pitchFamily="18" charset="-120"/>
              </a:rPr>
              <a:t>Sharing Macro Definitions and Type Definitions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113756" y="1447800"/>
            <a:ext cx="7886700" cy="4351338"/>
          </a:xfrm>
        </p:spPr>
        <p:txBody>
          <a:bodyPr/>
          <a:lstStyle/>
          <a:p>
            <a:r>
              <a:rPr lang="en-US" altLang="zh-TW" sz="2700">
                <a:ea typeface="新細明體" panose="02020500000000000000" pitchFamily="18" charset="-120"/>
              </a:rPr>
              <a:t>A program in which two files include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boolean.h</a:t>
            </a:r>
            <a:r>
              <a:rPr lang="en-US" altLang="zh-TW" sz="2700">
                <a:ea typeface="新細明體" panose="02020500000000000000" pitchFamily="18" charset="-120"/>
              </a:rPr>
              <a:t>: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6" y="2044700"/>
            <a:ext cx="7243763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1259160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ea typeface="新細明體" panose="02020500000000000000" pitchFamily="18" charset="-120"/>
              </a:rPr>
              <a:t>Sharing Macro Definitions and Type Definitions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Type definitions are also common in header files.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For example, instead of defining 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</a:t>
            </a:r>
            <a:r>
              <a:rPr lang="en-US" altLang="zh-TW">
                <a:ea typeface="新細明體" panose="02020500000000000000" pitchFamily="18" charset="-120"/>
              </a:rPr>
              <a:t> macro, we might use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>
                <a:ea typeface="新細明體" panose="02020500000000000000" pitchFamily="18" charset="-120"/>
              </a:rPr>
              <a:t> to create 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</a:t>
            </a:r>
            <a:r>
              <a:rPr lang="en-US" altLang="zh-TW">
                <a:ea typeface="新細明體" panose="02020500000000000000" pitchFamily="18" charset="-120"/>
              </a:rPr>
              <a:t> type.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we do,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boolean.h</a:t>
            </a:r>
            <a:r>
              <a:rPr lang="en-US" altLang="zh-TW">
                <a:ea typeface="新細明體" panose="02020500000000000000" pitchFamily="18" charset="-120"/>
              </a:rPr>
              <a:t> file will have the following appearance: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TRUE 1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FALSE 0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typedef int Bool;</a:t>
            </a:r>
          </a:p>
        </p:txBody>
      </p:sp>
    </p:spTree>
    <p:extLst>
      <p:ext uri="{BB962C8B-B14F-4D97-AF65-F5344CB8AC3E}">
        <p14:creationId xmlns:p14="http://schemas.microsoft.com/office/powerpoint/2010/main" val="372202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1187152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ea typeface="新細明體" panose="02020500000000000000" pitchFamily="18" charset="-120"/>
              </a:rPr>
              <a:t>Sharing Macro Definitions and Type Definitions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Advantages</a:t>
            </a:r>
            <a:r>
              <a:rPr lang="en-US" altLang="zh-TW" dirty="0">
                <a:ea typeface="新細明體" panose="02020500000000000000" pitchFamily="18" charset="-120"/>
              </a:rPr>
              <a:t> of putting definitions of macros and types in header files:</a:t>
            </a:r>
          </a:p>
          <a:p>
            <a:pPr lvl="1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新細明體" panose="02020500000000000000" pitchFamily="18" charset="-120"/>
              </a:rPr>
              <a:t>Saves time</a:t>
            </a:r>
            <a:r>
              <a:rPr lang="en-US" altLang="zh-TW" dirty="0">
                <a:ea typeface="新細明體" panose="02020500000000000000" pitchFamily="18" charset="-120"/>
              </a:rPr>
              <a:t>. We don’t have to copy the definitions into the source files where they’re needed.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Makes the program 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新細明體" panose="02020500000000000000" pitchFamily="18" charset="-120"/>
              </a:rPr>
              <a:t>easier to modify</a:t>
            </a:r>
            <a:r>
              <a:rPr lang="en-US" altLang="zh-TW" dirty="0">
                <a:ea typeface="新細明體" panose="02020500000000000000" pitchFamily="18" charset="-120"/>
              </a:rPr>
              <a:t>. Changing the definition of a macro or type requires editing a single header file.</a:t>
            </a:r>
          </a:p>
          <a:p>
            <a:pPr lvl="1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新細明體" panose="02020500000000000000" pitchFamily="18" charset="-120"/>
              </a:rPr>
              <a:t>Avoids inconsistencies </a:t>
            </a:r>
            <a:r>
              <a:rPr lang="en-US" altLang="zh-TW" dirty="0">
                <a:ea typeface="新細明體" panose="02020500000000000000" pitchFamily="18" charset="-120"/>
              </a:rPr>
              <a:t>caused by source files containing different definitions of the same macro or type.</a:t>
            </a:r>
          </a:p>
        </p:txBody>
      </p:sp>
    </p:spTree>
    <p:extLst>
      <p:ext uri="{BB962C8B-B14F-4D97-AF65-F5344CB8AC3E}">
        <p14:creationId xmlns:p14="http://schemas.microsoft.com/office/powerpoint/2010/main" val="2519549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Sharing Function Prototypes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Suppose that a source file contains a call of a function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that’s defined in another file,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Calling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without declaring it first is risky.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 compiler assumes that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’s return type is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It also assumes that the number of parameters matches the number of arguments in the call of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 arguments themselves are converted automatically by the default argument promotions.</a:t>
            </a:r>
          </a:p>
        </p:txBody>
      </p:sp>
    </p:spTree>
    <p:extLst>
      <p:ext uri="{BB962C8B-B14F-4D97-AF65-F5344CB8AC3E}">
        <p14:creationId xmlns:p14="http://schemas.microsoft.com/office/powerpoint/2010/main" val="769047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Sharing Function Prototypes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Declaring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in the file where it’s called solves the problem but can create a maintenance nightmare.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 better solution is to put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’s prototype in a header file (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foo.h</a:t>
            </a:r>
            <a:r>
              <a:rPr lang="en-US" altLang="zh-TW">
                <a:ea typeface="新細明體" panose="02020500000000000000" pitchFamily="18" charset="-120"/>
              </a:rPr>
              <a:t>), then include the header file in all the places where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is called.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We’ll also need to include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foo.h</a:t>
            </a:r>
            <a:r>
              <a:rPr lang="en-US" altLang="zh-TW">
                <a:ea typeface="新細明體" panose="02020500000000000000" pitchFamily="18" charset="-120"/>
              </a:rPr>
              <a:t>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>
                <a:ea typeface="新細明體" panose="02020500000000000000" pitchFamily="18" charset="-120"/>
              </a:rPr>
              <a:t>, enabling the compiler to check that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’s prototype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foo.h</a:t>
            </a:r>
            <a:r>
              <a:rPr lang="en-US" altLang="zh-TW">
                <a:ea typeface="新細明體" panose="02020500000000000000" pitchFamily="18" charset="-120"/>
              </a:rPr>
              <a:t> matches its definition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8994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Sharing Function Prototypes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>
                <a:ea typeface="新細明體" panose="02020500000000000000" pitchFamily="18" charset="-120"/>
              </a:rPr>
              <a:t> contains other functions, most of them should be declared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foo.h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Functions that are intended for use only within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>
                <a:ea typeface="新細明體" panose="02020500000000000000" pitchFamily="18" charset="-120"/>
              </a:rPr>
              <a:t> shouldn’t be declared in a header file, however; to do so would be misleading.</a:t>
            </a:r>
          </a:p>
        </p:txBody>
      </p:sp>
    </p:spTree>
    <p:extLst>
      <p:ext uri="{BB962C8B-B14F-4D97-AF65-F5344CB8AC3E}">
        <p14:creationId xmlns:p14="http://schemas.microsoft.com/office/powerpoint/2010/main" val="2933567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752600" y="4365104"/>
            <a:ext cx="8686800" cy="17281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Sharing Function Prototypes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The RPN calculator example can be used to illustrate the use of function prototypes in header files.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The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stack.c</a:t>
            </a:r>
            <a:r>
              <a:rPr lang="en-US" altLang="zh-TW" sz="2600" dirty="0">
                <a:ea typeface="新細明體" panose="02020500000000000000" pitchFamily="18" charset="-120"/>
              </a:rPr>
              <a:t> file will contain definitions of the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make_empty</a:t>
            </a:r>
            <a:r>
              <a:rPr lang="en-US" altLang="zh-TW" sz="2600" dirty="0">
                <a:ea typeface="新細明體" panose="02020500000000000000" pitchFamily="18" charset="-120"/>
              </a:rPr>
              <a:t>,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is_empty</a:t>
            </a:r>
            <a:r>
              <a:rPr lang="en-US" altLang="zh-TW" sz="2600" dirty="0">
                <a:ea typeface="新細明體" panose="02020500000000000000" pitchFamily="18" charset="-120"/>
              </a:rPr>
              <a:t>,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is_full</a:t>
            </a:r>
            <a:r>
              <a:rPr lang="en-US" altLang="zh-TW" sz="2600" dirty="0">
                <a:ea typeface="新細明體" panose="02020500000000000000" pitchFamily="18" charset="-120"/>
              </a:rPr>
              <a:t>,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push</a:t>
            </a:r>
            <a:r>
              <a:rPr lang="en-US" altLang="zh-TW" sz="2600" dirty="0">
                <a:ea typeface="新細明體" panose="02020500000000000000" pitchFamily="18" charset="-120"/>
              </a:rPr>
              <a:t>, and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pop</a:t>
            </a:r>
            <a:r>
              <a:rPr lang="en-US" altLang="zh-TW" sz="2600" dirty="0">
                <a:ea typeface="新細明體" panose="02020500000000000000" pitchFamily="18" charset="-120"/>
              </a:rPr>
              <a:t> functions.</a:t>
            </a:r>
          </a:p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Prototypes</a:t>
            </a:r>
            <a:r>
              <a:rPr lang="en-US" altLang="zh-TW" sz="2600" dirty="0">
                <a:ea typeface="新細明體" panose="02020500000000000000" pitchFamily="18" charset="-120"/>
              </a:rPr>
              <a:t> for these functions should go in the </a:t>
            </a:r>
            <a:r>
              <a:rPr lang="en-US" altLang="zh-TW" sz="26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stack.h</a:t>
            </a:r>
            <a:r>
              <a:rPr lang="en-US" altLang="zh-TW" sz="2600" dirty="0">
                <a:ea typeface="新細明體" panose="02020500000000000000" pitchFamily="18" charset="-120"/>
              </a:rPr>
              <a:t> header file: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void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make_empty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is_empty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is_full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void push(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pop(void);</a:t>
            </a:r>
          </a:p>
        </p:txBody>
      </p:sp>
    </p:spTree>
    <p:extLst>
      <p:ext uri="{BB962C8B-B14F-4D97-AF65-F5344CB8AC3E}">
        <p14:creationId xmlns:p14="http://schemas.microsoft.com/office/powerpoint/2010/main" val="2639333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Sharing Function Prototypes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We’ll include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stack.h</a:t>
            </a:r>
            <a:r>
              <a:rPr lang="en-US" altLang="zh-TW">
                <a:ea typeface="新細明體" panose="02020500000000000000" pitchFamily="18" charset="-120"/>
              </a:rPr>
              <a:t>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calc.c</a:t>
            </a:r>
            <a:r>
              <a:rPr lang="en-US" altLang="zh-TW">
                <a:ea typeface="新細明體" panose="02020500000000000000" pitchFamily="18" charset="-120"/>
              </a:rPr>
              <a:t> to allow the compiler to check any calls of stack functions that appear in the latter file.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We’ll also include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stack.h</a:t>
            </a:r>
            <a:r>
              <a:rPr lang="en-US" altLang="zh-TW">
                <a:ea typeface="新細明體" panose="02020500000000000000" pitchFamily="18" charset="-120"/>
              </a:rPr>
              <a:t>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stack.c</a:t>
            </a:r>
            <a:r>
              <a:rPr lang="en-US" altLang="zh-TW">
                <a:ea typeface="新細明體" panose="02020500000000000000" pitchFamily="18" charset="-120"/>
              </a:rPr>
              <a:t> so the compiler can verify that the prototypes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stack.h</a:t>
            </a:r>
            <a:r>
              <a:rPr lang="en-US" altLang="zh-TW">
                <a:ea typeface="新細明體" panose="02020500000000000000" pitchFamily="18" charset="-120"/>
              </a:rPr>
              <a:t> match the definitions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stack.c</a:t>
            </a:r>
            <a:r>
              <a:rPr lang="en-US" altLang="zh-TW">
                <a:ea typeface="新細明體" panose="02020500000000000000" pitchFamily="18" charset="-120"/>
              </a:rPr>
              <a:t>. 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0540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Sharing Function Prototypes</a:t>
            </a: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1" y="1422401"/>
            <a:ext cx="4562475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929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Sharing Variable Declarations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To share a function among files, we put its </a:t>
            </a:r>
            <a:r>
              <a:rPr lang="en-US" altLang="zh-TW" i="1">
                <a:ea typeface="新細明體" panose="02020500000000000000" pitchFamily="18" charset="-120"/>
              </a:rPr>
              <a:t>definition</a:t>
            </a:r>
            <a:r>
              <a:rPr lang="en-US" altLang="zh-TW">
                <a:ea typeface="新細明體" panose="02020500000000000000" pitchFamily="18" charset="-120"/>
              </a:rPr>
              <a:t> in one source file, then put </a:t>
            </a:r>
            <a:r>
              <a:rPr lang="en-US" altLang="zh-TW" i="1">
                <a:ea typeface="新細明體" panose="02020500000000000000" pitchFamily="18" charset="-120"/>
              </a:rPr>
              <a:t>declarations</a:t>
            </a:r>
            <a:r>
              <a:rPr lang="en-US" altLang="zh-TW">
                <a:ea typeface="新細明體" panose="02020500000000000000" pitchFamily="18" charset="-120"/>
              </a:rPr>
              <a:t> in other files that need to call the function.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Sharing an external variable is done in much the same way.</a:t>
            </a:r>
          </a:p>
        </p:txBody>
      </p:sp>
    </p:spTree>
    <p:extLst>
      <p:ext uri="{BB962C8B-B14F-4D97-AF65-F5344CB8AC3E}">
        <p14:creationId xmlns:p14="http://schemas.microsoft.com/office/powerpoint/2010/main" val="73542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Source Files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Consider the problem of writing a simple calculator program.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program will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evaluate integer expressions </a:t>
            </a:r>
            <a:r>
              <a:rPr lang="en-US" altLang="zh-TW" dirty="0">
                <a:ea typeface="新細明體" panose="02020500000000000000" pitchFamily="18" charset="-120"/>
              </a:rPr>
              <a:t>entered in Reverse Polish notation (RPN), in which operators follow operands.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the user enters an expression such as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30 5 - 7 *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the program should print its value (175, in this case).</a:t>
            </a:r>
          </a:p>
        </p:txBody>
      </p:sp>
    </p:spTree>
    <p:extLst>
      <p:ext uri="{BB962C8B-B14F-4D97-AF65-F5344CB8AC3E}">
        <p14:creationId xmlns:p14="http://schemas.microsoft.com/office/powerpoint/2010/main" val="3442053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Sharing Variable Declarations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An example that both declares and defines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(causing the compiler to set aside space):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sz="2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keyword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extern</a:t>
            </a:r>
            <a:r>
              <a:rPr lang="en-US" altLang="zh-TW" dirty="0">
                <a:ea typeface="新細明體" panose="02020500000000000000" pitchFamily="18" charset="-120"/>
              </a:rPr>
              <a:t> is used to declare a variable without defining it: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extern </a:t>
            </a:r>
            <a:r>
              <a:rPr lang="en-US" altLang="zh-TW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extern</a:t>
            </a:r>
            <a:r>
              <a:rPr lang="en-US" altLang="zh-TW" dirty="0">
                <a:ea typeface="新細明體" panose="02020500000000000000" pitchFamily="18" charset="-120"/>
              </a:rPr>
              <a:t> informs the compiler that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is defined elsewhere in the program, so there’s no need to allocate space for it.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858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Sharing Variable Declarations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When we use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extern</a:t>
            </a:r>
            <a:r>
              <a:rPr lang="en-US" altLang="zh-TW" dirty="0">
                <a:ea typeface="新細明體" panose="02020500000000000000" pitchFamily="18" charset="-120"/>
              </a:rPr>
              <a:t> in the declaration of an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array</a:t>
            </a:r>
            <a:r>
              <a:rPr lang="en-US" altLang="zh-TW" dirty="0">
                <a:ea typeface="新細明體" panose="02020500000000000000" pitchFamily="18" charset="-120"/>
              </a:rPr>
              <a:t>, we can omit the length of the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extern </a:t>
            </a:r>
            <a:r>
              <a:rPr lang="en-US" altLang="zh-TW" sz="2400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a[];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Since the compiler doesn’t allocate space for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at this time, there’s no need for it to know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’s length.</a:t>
            </a:r>
          </a:p>
        </p:txBody>
      </p:sp>
    </p:spTree>
    <p:extLst>
      <p:ext uri="{BB962C8B-B14F-4D97-AF65-F5344CB8AC3E}">
        <p14:creationId xmlns:p14="http://schemas.microsoft.com/office/powerpoint/2010/main" val="3382256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Sharing Variable Declarations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To share a variable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among several source files, we first put a definition of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in one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int i;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needs to be initialized, the initializer would go here.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other files will contain declarations of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extern int i;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By declaring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in each file, it becomes possible to access and/or modify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within those files.</a:t>
            </a:r>
          </a:p>
        </p:txBody>
      </p:sp>
    </p:spTree>
    <p:extLst>
      <p:ext uri="{BB962C8B-B14F-4D97-AF65-F5344CB8AC3E}">
        <p14:creationId xmlns:p14="http://schemas.microsoft.com/office/powerpoint/2010/main" val="852423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Sharing Variable Declarations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When declarations of the same variable appear in different files, the compiler can’t check that the declarations match the variable’s definition.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For example, one file may contain the definition</a:t>
            </a:r>
          </a:p>
          <a:p>
            <a:pPr>
              <a:buFontTx/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int i;</a:t>
            </a:r>
          </a:p>
          <a:p>
            <a:pPr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	while another file contains the declaration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extern long i;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An error of this kind can cause the program to behave unpredictably.</a:t>
            </a:r>
          </a:p>
        </p:txBody>
      </p:sp>
    </p:spTree>
    <p:extLst>
      <p:ext uri="{BB962C8B-B14F-4D97-AF65-F5344CB8AC3E}">
        <p14:creationId xmlns:p14="http://schemas.microsoft.com/office/powerpoint/2010/main" val="12320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Sharing Variable Declarations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To avoid inconsistency, declarations of shared variables are usually put in header files.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 source file that needs access to a particular variable can then include the appropriate header file.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In addition, each header file that contains a variable declaration is included in the source file that contains the variable’s definition, enabling the compiler to check that the two match.</a:t>
            </a:r>
          </a:p>
        </p:txBody>
      </p:sp>
    </p:spTree>
    <p:extLst>
      <p:ext uri="{BB962C8B-B14F-4D97-AF65-F5344CB8AC3E}">
        <p14:creationId xmlns:p14="http://schemas.microsoft.com/office/powerpoint/2010/main" val="2141671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Nested Includes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>
                <a:ea typeface="新細明體" panose="02020500000000000000" pitchFamily="18" charset="-120"/>
              </a:rPr>
              <a:t>A header file may contain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 sz="2700">
                <a:ea typeface="新細明體" panose="02020500000000000000" pitchFamily="18" charset="-120"/>
              </a:rPr>
              <a:t> directives.</a:t>
            </a:r>
          </a:p>
          <a:p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stack.h</a:t>
            </a:r>
            <a:r>
              <a:rPr lang="en-US" altLang="zh-TW" sz="2700">
                <a:ea typeface="新細明體" panose="02020500000000000000" pitchFamily="18" charset="-120"/>
              </a:rPr>
              <a:t> contains the following prototypes: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int is_empty(void);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int is_full(void);</a:t>
            </a:r>
          </a:p>
          <a:p>
            <a:r>
              <a:rPr lang="en-US" altLang="zh-TW" sz="2700">
                <a:ea typeface="新細明體" panose="02020500000000000000" pitchFamily="18" charset="-120"/>
              </a:rPr>
              <a:t>Since these functions return only 0 or 1, it’s a good idea to declare their return type to be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</a:t>
            </a:r>
            <a:r>
              <a:rPr lang="en-US" altLang="zh-TW" sz="270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Bool is_empty(void);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Bool is_full(void);</a:t>
            </a:r>
          </a:p>
          <a:p>
            <a:r>
              <a:rPr lang="en-US" altLang="zh-TW" sz="2700">
                <a:ea typeface="新細明體" panose="02020500000000000000" pitchFamily="18" charset="-120"/>
              </a:rPr>
              <a:t>We’ll need to include the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boolean.h</a:t>
            </a:r>
            <a:r>
              <a:rPr lang="en-US" altLang="zh-TW" sz="2700">
                <a:ea typeface="新細明體" panose="02020500000000000000" pitchFamily="18" charset="-120"/>
              </a:rPr>
              <a:t> file in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stack.h</a:t>
            </a:r>
            <a:r>
              <a:rPr lang="en-US" altLang="zh-TW" sz="2700">
                <a:ea typeface="新細明體" panose="02020500000000000000" pitchFamily="18" charset="-120"/>
              </a:rPr>
              <a:t> so that the definition of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</a:t>
            </a:r>
            <a:r>
              <a:rPr lang="en-US" altLang="zh-TW" sz="2700">
                <a:ea typeface="新細明體" panose="02020500000000000000" pitchFamily="18" charset="-120"/>
              </a:rPr>
              <a:t> is available when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stack.h</a:t>
            </a:r>
            <a:r>
              <a:rPr lang="en-US" altLang="zh-TW" sz="2700">
                <a:ea typeface="新細明體" panose="02020500000000000000" pitchFamily="18" charset="-120"/>
              </a:rPr>
              <a:t> is compiled.</a:t>
            </a:r>
          </a:p>
        </p:txBody>
      </p:sp>
    </p:spTree>
    <p:extLst>
      <p:ext uri="{BB962C8B-B14F-4D97-AF65-F5344CB8AC3E}">
        <p14:creationId xmlns:p14="http://schemas.microsoft.com/office/powerpoint/2010/main" val="129883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Nested Includes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Traditionally, C programmers shun nested includes.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However, the bias against nested includes has largely faded away, in part because nested includes are common practice in C++.</a:t>
            </a:r>
          </a:p>
        </p:txBody>
      </p:sp>
    </p:spTree>
    <p:extLst>
      <p:ext uri="{BB962C8B-B14F-4D97-AF65-F5344CB8AC3E}">
        <p14:creationId xmlns:p14="http://schemas.microsoft.com/office/powerpoint/2010/main" val="2267135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Protecting Header Files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a source file includes the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same header </a:t>
            </a:r>
            <a:r>
              <a:rPr lang="en-US" altLang="zh-TW" dirty="0">
                <a:ea typeface="新細明體" panose="02020500000000000000" pitchFamily="18" charset="-120"/>
              </a:rPr>
              <a:t>file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twice</a:t>
            </a:r>
            <a:r>
              <a:rPr lang="en-US" altLang="zh-TW" dirty="0">
                <a:ea typeface="新細明體" panose="02020500000000000000" pitchFamily="18" charset="-120"/>
              </a:rPr>
              <a:t>, compilation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errors</a:t>
            </a:r>
            <a:r>
              <a:rPr lang="en-US" altLang="zh-TW" dirty="0">
                <a:ea typeface="新細明體" panose="02020500000000000000" pitchFamily="18" charset="-120"/>
              </a:rPr>
              <a:t> may result.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This problem is common when header files include other header files.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Suppose that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file1.h</a:t>
            </a:r>
            <a:r>
              <a:rPr lang="en-US" altLang="zh-TW" dirty="0">
                <a:ea typeface="新細明體" panose="02020500000000000000" pitchFamily="18" charset="-120"/>
              </a:rPr>
              <a:t> includes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file3.h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file2.h</a:t>
            </a:r>
            <a:r>
              <a:rPr lang="en-US" altLang="zh-TW" dirty="0">
                <a:ea typeface="新細明體" panose="02020500000000000000" pitchFamily="18" charset="-120"/>
              </a:rPr>
              <a:t> includes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file3.h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prog.c</a:t>
            </a:r>
            <a:r>
              <a:rPr lang="en-US" altLang="zh-TW" dirty="0">
                <a:ea typeface="新細明體" panose="02020500000000000000" pitchFamily="18" charset="-120"/>
              </a:rPr>
              <a:t> includes both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file1.h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file2.h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474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Protecting Header Files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200" dirty="0">
              <a:ea typeface="新細明體" panose="02020500000000000000" pitchFamily="18" charset="-120"/>
            </a:endParaRPr>
          </a:p>
          <a:p>
            <a:r>
              <a:rPr lang="en-US" altLang="zh-TW" sz="2200" dirty="0">
                <a:ea typeface="新細明體" panose="02020500000000000000" pitchFamily="18" charset="-120"/>
              </a:rPr>
              <a:t>When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prog.c</a:t>
            </a:r>
            <a:r>
              <a:rPr lang="en-US" altLang="zh-TW" sz="2200" dirty="0">
                <a:ea typeface="新細明體" panose="02020500000000000000" pitchFamily="18" charset="-120"/>
              </a:rPr>
              <a:t> is compiled, </a:t>
            </a:r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file3.h</a:t>
            </a:r>
            <a:r>
              <a:rPr lang="en-US" altLang="zh-TW" sz="2200" dirty="0">
                <a:ea typeface="新細明體" panose="02020500000000000000" pitchFamily="18" charset="-120"/>
              </a:rPr>
              <a:t> will be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compiled twice</a:t>
            </a:r>
            <a:r>
              <a:rPr lang="en-US" altLang="zh-TW" sz="2200" dirty="0">
                <a:ea typeface="新細明體" panose="02020500000000000000" pitchFamily="18" charset="-120"/>
              </a:rPr>
              <a:t>.</a:t>
            </a:r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46" y="1412777"/>
            <a:ext cx="5084108" cy="37605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022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Protecting Header Files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Including the same header file twice doesn’t always cause a compilation error.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the file contains only macro definitions, function prototypes, and/or variable declarations, there won’t be any difficulty.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the file contains a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type definition</a:t>
            </a:r>
            <a:r>
              <a:rPr lang="en-US" altLang="zh-TW" dirty="0">
                <a:ea typeface="新細明體" panose="02020500000000000000" pitchFamily="18" charset="-120"/>
              </a:rPr>
              <a:t>, however, we’ll 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新細明體" panose="02020500000000000000" pitchFamily="18" charset="-120"/>
              </a:rPr>
              <a:t>get a compilation error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15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Source Files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program will read operands and operators, one by one, using a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stack</a:t>
            </a:r>
            <a:r>
              <a:rPr lang="en-US" altLang="zh-TW" dirty="0">
                <a:ea typeface="新細明體" panose="02020500000000000000" pitchFamily="18" charset="-120"/>
              </a:rPr>
              <a:t> to keep track of intermediate results.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the program </a:t>
            </a:r>
            <a:r>
              <a:rPr lang="en-US" altLang="zh-TW" i="1" u="sng" dirty="0">
                <a:ln w="0"/>
                <a:solidFill>
                  <a:schemeClr val="tx1"/>
                </a:solidFill>
                <a:ea typeface="新細明體" panose="02020500000000000000" pitchFamily="18" charset="-120"/>
              </a:rPr>
              <a:t>reads a number</a:t>
            </a:r>
            <a:r>
              <a:rPr lang="en-US" altLang="zh-TW" dirty="0">
                <a:ea typeface="新細明體" panose="02020500000000000000" pitchFamily="18" charset="-120"/>
              </a:rPr>
              <a:t>, it will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i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新細明體" panose="02020500000000000000" pitchFamily="18" charset="-120"/>
              </a:rPr>
              <a:t>push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the number onto the stack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the program </a:t>
            </a:r>
            <a:r>
              <a:rPr lang="en-US" altLang="zh-TW" i="1" u="sng" dirty="0">
                <a:ln w="0"/>
                <a:solidFill>
                  <a:schemeClr val="tx1"/>
                </a:solidFill>
                <a:ea typeface="新細明體" panose="02020500000000000000" pitchFamily="18" charset="-120"/>
              </a:rPr>
              <a:t>reads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u="sng" dirty="0">
                <a:ln w="0"/>
                <a:solidFill>
                  <a:schemeClr val="tx1"/>
                </a:solidFill>
                <a:ea typeface="新細明體" panose="02020500000000000000" pitchFamily="18" charset="-120"/>
              </a:rPr>
              <a:t>an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u="sng" dirty="0">
                <a:ln w="0"/>
                <a:solidFill>
                  <a:schemeClr val="tx1"/>
                </a:solidFill>
                <a:ea typeface="新細明體" panose="02020500000000000000" pitchFamily="18" charset="-120"/>
              </a:rPr>
              <a:t>operator</a:t>
            </a:r>
            <a:r>
              <a:rPr lang="en-US" altLang="zh-TW" dirty="0">
                <a:ea typeface="新細明體" panose="02020500000000000000" pitchFamily="18" charset="-120"/>
              </a:rPr>
              <a:t>, it will </a:t>
            </a:r>
            <a:r>
              <a:rPr lang="en-US" altLang="zh-TW" i="1" u="sng" dirty="0">
                <a:ln w="0"/>
                <a:solidFill>
                  <a:schemeClr val="tx1"/>
                </a:solidFill>
                <a:ea typeface="新細明體" panose="02020500000000000000" pitchFamily="18" charset="-120"/>
              </a:rPr>
              <a:t>pop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u="sng" dirty="0">
                <a:ln w="0"/>
                <a:solidFill>
                  <a:schemeClr val="tx1"/>
                </a:solidFill>
                <a:ea typeface="新細明體" panose="02020500000000000000" pitchFamily="18" charset="-120"/>
              </a:rPr>
              <a:t>two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u="sng" dirty="0">
                <a:ln w="0"/>
                <a:solidFill>
                  <a:schemeClr val="tx1"/>
                </a:solidFill>
                <a:ea typeface="新細明體" panose="02020500000000000000" pitchFamily="18" charset="-120"/>
              </a:rPr>
              <a:t>numbers</a:t>
            </a:r>
            <a:r>
              <a:rPr lang="en-US" altLang="zh-TW" dirty="0">
                <a:ea typeface="新細明體" panose="02020500000000000000" pitchFamily="18" charset="-120"/>
              </a:rPr>
              <a:t> from the stack, </a:t>
            </a:r>
            <a:r>
              <a:rPr lang="en-US" altLang="zh-TW" i="1" u="sng" dirty="0">
                <a:ln w="0"/>
                <a:solidFill>
                  <a:schemeClr val="tx1"/>
                </a:solidFill>
                <a:ea typeface="新細明體" panose="02020500000000000000" pitchFamily="18" charset="-120"/>
              </a:rPr>
              <a:t>perform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u="sng" dirty="0">
                <a:ln w="0"/>
                <a:solidFill>
                  <a:schemeClr val="tx1"/>
                </a:solidFill>
                <a:ea typeface="新細明體" panose="02020500000000000000" pitchFamily="18" charset="-120"/>
              </a:rPr>
              <a:t>the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u="sng" dirty="0">
                <a:ln w="0"/>
                <a:solidFill>
                  <a:schemeClr val="tx1"/>
                </a:solidFill>
                <a:ea typeface="新細明體" panose="02020500000000000000" pitchFamily="18" charset="-120"/>
              </a:rPr>
              <a:t>operation</a:t>
            </a:r>
            <a:r>
              <a:rPr lang="en-US" altLang="zh-TW" dirty="0">
                <a:ea typeface="新細明體" panose="02020500000000000000" pitchFamily="18" charset="-120"/>
              </a:rPr>
              <a:t>, and then push the result back onto the stack.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the program </a:t>
            </a:r>
            <a:r>
              <a:rPr lang="en-US" altLang="zh-TW" i="1" u="sng" dirty="0">
                <a:ln w="0"/>
                <a:ea typeface="新細明體" panose="02020500000000000000" pitchFamily="18" charset="-120"/>
              </a:rPr>
              <a:t>reaches</a:t>
            </a:r>
            <a:r>
              <a:rPr lang="en-US" altLang="zh-TW" dirty="0">
                <a:ea typeface="新細明體" panose="02020500000000000000" pitchFamily="18" charset="-120"/>
              </a:rPr>
              <a:t> the </a:t>
            </a:r>
            <a:r>
              <a:rPr lang="en-US" altLang="zh-TW" i="1" u="sng" dirty="0">
                <a:ln w="0"/>
                <a:ea typeface="新細明體" panose="02020500000000000000" pitchFamily="18" charset="-120"/>
              </a:rPr>
              <a:t>end</a:t>
            </a:r>
            <a:r>
              <a:rPr lang="en-US" altLang="zh-TW" dirty="0">
                <a:ea typeface="新細明體" panose="02020500000000000000" pitchFamily="18" charset="-120"/>
              </a:rPr>
              <a:t> of the user’s input, the </a:t>
            </a:r>
            <a:r>
              <a:rPr lang="en-US" altLang="zh-TW" i="1" u="sng" dirty="0">
                <a:ln w="0"/>
                <a:ea typeface="新細明體" panose="02020500000000000000" pitchFamily="18" charset="-120"/>
              </a:rPr>
              <a:t>value</a:t>
            </a:r>
            <a:r>
              <a:rPr lang="en-US" altLang="zh-TW" dirty="0">
                <a:ea typeface="新細明體" panose="02020500000000000000" pitchFamily="18" charset="-120"/>
              </a:rPr>
              <a:t> of the </a:t>
            </a:r>
            <a:r>
              <a:rPr lang="en-US" altLang="zh-TW" i="1" u="sng" dirty="0">
                <a:ln w="0"/>
                <a:ea typeface="新細明體" panose="02020500000000000000" pitchFamily="18" charset="-120"/>
              </a:rPr>
              <a:t>expression</a:t>
            </a:r>
            <a:r>
              <a:rPr lang="en-US" altLang="zh-TW" dirty="0">
                <a:ea typeface="新細明體" panose="02020500000000000000" pitchFamily="18" charset="-120"/>
              </a:rPr>
              <a:t> will be </a:t>
            </a:r>
            <a:r>
              <a:rPr lang="en-US" altLang="zh-TW" i="1" u="sng" dirty="0">
                <a:ln w="0"/>
                <a:ea typeface="新細明體" panose="02020500000000000000" pitchFamily="18" charset="-120"/>
              </a:rPr>
              <a:t>on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u="sng" dirty="0">
                <a:ln w="0"/>
                <a:ea typeface="新細明體" panose="02020500000000000000" pitchFamily="18" charset="-120"/>
              </a:rPr>
              <a:t>the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u="sng" dirty="0">
                <a:ln w="0"/>
                <a:ea typeface="新細明體" panose="02020500000000000000" pitchFamily="18" charset="-120"/>
              </a:rPr>
              <a:t>stack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01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Protecting Header Files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Just to be safe, it’s probably a good idea to protect all header files against multiple inclusion.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That way, we can add type definitions to a file later without the risk that we might forget to protect the file.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In addition, we might save some time during program development by avoiding unnecessary recompilation of the same header file.</a:t>
            </a:r>
          </a:p>
        </p:txBody>
      </p:sp>
    </p:spTree>
    <p:extLst>
      <p:ext uri="{BB962C8B-B14F-4D97-AF65-F5344CB8AC3E}">
        <p14:creationId xmlns:p14="http://schemas.microsoft.com/office/powerpoint/2010/main" val="1829630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Protecting Header Files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To protect a header file, we’ll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enclose</a:t>
            </a:r>
            <a:r>
              <a:rPr lang="en-US" altLang="zh-TW" dirty="0">
                <a:ea typeface="新細明體" panose="02020500000000000000" pitchFamily="18" charset="-120"/>
              </a:rPr>
              <a:t> the </a:t>
            </a:r>
            <a:r>
              <a:rPr lang="en-US" altLang="zh-TW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新細明體" panose="02020500000000000000" pitchFamily="18" charset="-120"/>
              </a:rPr>
              <a:t>contents of the file </a:t>
            </a:r>
            <a:r>
              <a:rPr lang="en-US" altLang="zh-TW" dirty="0">
                <a:ea typeface="新細明體" panose="02020500000000000000" pitchFamily="18" charset="-120"/>
              </a:rPr>
              <a:t>in an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ifndef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-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pair.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How to protect the </a:t>
            </a:r>
            <a:r>
              <a:rPr lang="en-US" altLang="zh-TW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boolean.h</a:t>
            </a:r>
            <a:r>
              <a:rPr lang="en-US" altLang="zh-TW" dirty="0">
                <a:ea typeface="新細明體" panose="02020500000000000000" pitchFamily="18" charset="-120"/>
              </a:rPr>
              <a:t>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ifndef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BOOLEAN_H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define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BOOLEAN_H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TRUE 1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FALSE 0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endParaRPr lang="en-US" altLang="zh-TW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14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Protecting Header Files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Making name of the macro resemble the name of the header file is a good way to avoid conflicts with other macros.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Since we can’t name the macro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BOOLEAN.H</a:t>
            </a:r>
            <a:r>
              <a:rPr lang="en-US" altLang="zh-TW">
                <a:ea typeface="新細明體" panose="02020500000000000000" pitchFamily="18" charset="-120"/>
              </a:rPr>
              <a:t>, a name such as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BOOLEAN_H</a:t>
            </a:r>
            <a:r>
              <a:rPr lang="en-US" altLang="zh-TW">
                <a:ea typeface="新細明體" panose="02020500000000000000" pitchFamily="18" charset="-120"/>
              </a:rPr>
              <a:t> is a good alternative.</a:t>
            </a:r>
          </a:p>
        </p:txBody>
      </p:sp>
    </p:spTree>
    <p:extLst>
      <p:ext uri="{BB962C8B-B14F-4D97-AF65-F5344CB8AC3E}">
        <p14:creationId xmlns:p14="http://schemas.microsoft.com/office/powerpoint/2010/main" val="3474881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407846" cy="1325563"/>
          </a:xfrm>
        </p:spPr>
        <p:txBody>
          <a:bodyPr/>
          <a:lstStyle/>
          <a:p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#error</a:t>
            </a:r>
            <a:r>
              <a:rPr lang="en-US" altLang="zh-TW" dirty="0">
                <a:ea typeface="新細明體" panose="02020500000000000000" pitchFamily="18" charset="-120"/>
              </a:rPr>
              <a:t> Directives in Header Files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848600" cy="4800600"/>
          </a:xfrm>
        </p:spPr>
        <p:txBody>
          <a:bodyPr>
            <a:normAutofit/>
          </a:bodyPr>
          <a:lstStyle/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#error</a:t>
            </a:r>
            <a:r>
              <a:rPr lang="en-US" altLang="zh-TW">
                <a:ea typeface="新細明體" panose="02020500000000000000" pitchFamily="18" charset="-120"/>
              </a:rPr>
              <a:t> directives are often put in header files to check for conditions under which the header file shouldn’t be included.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Suppose that a header file uses a feature that didn’t exist prior to the original C89 standard.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#ifndef</a:t>
            </a:r>
            <a:r>
              <a:rPr lang="en-US" altLang="zh-TW">
                <a:ea typeface="新細明體" panose="02020500000000000000" pitchFamily="18" charset="-120"/>
              </a:rPr>
              <a:t> directive that tests for the existence of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__STDC__</a:t>
            </a:r>
            <a:r>
              <a:rPr lang="en-US" altLang="zh-TW">
                <a:ea typeface="新細明體" panose="02020500000000000000" pitchFamily="18" charset="-120"/>
              </a:rPr>
              <a:t> macro: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#ifndef __STDC__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#error</a:t>
            </a:r>
            <a:r>
              <a:rPr lang="en-US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This</a:t>
            </a:r>
            <a:r>
              <a:rPr lang="en-US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header</a:t>
            </a:r>
            <a:r>
              <a:rPr lang="en-US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requires</a:t>
            </a:r>
            <a:r>
              <a:rPr lang="en-US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Standard</a:t>
            </a:r>
            <a:r>
              <a:rPr lang="en-US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</a:t>
            </a:r>
            <a:r>
              <a:rPr lang="en-US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compiler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#endif</a:t>
            </a:r>
          </a:p>
        </p:txBody>
      </p:sp>
    </p:spTree>
    <p:extLst>
      <p:ext uri="{BB962C8B-B14F-4D97-AF65-F5344CB8AC3E}">
        <p14:creationId xmlns:p14="http://schemas.microsoft.com/office/powerpoint/2010/main" val="1092859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Dividing a Program into Files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Designing a program involves determining what functions it will need and arranging the functions into logically related groups.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Once a program has been designed, there is a simple technique for dividing it into files.</a:t>
            </a:r>
          </a:p>
        </p:txBody>
      </p:sp>
    </p:spTree>
    <p:extLst>
      <p:ext uri="{BB962C8B-B14F-4D97-AF65-F5344CB8AC3E}">
        <p14:creationId xmlns:p14="http://schemas.microsoft.com/office/powerpoint/2010/main" val="1926793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Dividing a Program into Files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>
                <a:ea typeface="新細明體" panose="02020500000000000000" pitchFamily="18" charset="-120"/>
              </a:rPr>
              <a:t>Each set of functions will go into a separate source file (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 sz="2400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Each source file will have a matching header file (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foo.h</a:t>
            </a:r>
            <a:r>
              <a:rPr lang="en-US" altLang="zh-TW" sz="2400">
                <a:ea typeface="新細明體" panose="02020500000000000000" pitchFamily="18" charset="-120"/>
              </a:rPr>
              <a:t>).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foo.h</a:t>
            </a:r>
            <a:r>
              <a:rPr lang="en-US" altLang="zh-TW">
                <a:ea typeface="新細明體" panose="02020500000000000000" pitchFamily="18" charset="-120"/>
              </a:rPr>
              <a:t> will contain prototypes for the functions defined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Functions to be used only within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>
                <a:ea typeface="新細明體" panose="02020500000000000000" pitchFamily="18" charset="-120"/>
              </a:rPr>
              <a:t> should not be declared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foo.h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foo.h</a:t>
            </a:r>
            <a:r>
              <a:rPr lang="en-US" altLang="zh-TW" sz="2400">
                <a:ea typeface="新細明體" panose="02020500000000000000" pitchFamily="18" charset="-120"/>
              </a:rPr>
              <a:t> will be included in each source file that needs to call a function defined in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foo.h</a:t>
            </a:r>
            <a:r>
              <a:rPr lang="en-US" altLang="zh-TW" sz="2400">
                <a:ea typeface="新細明體" panose="02020500000000000000" pitchFamily="18" charset="-120"/>
              </a:rPr>
              <a:t> will also be included in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 sz="2400">
                <a:ea typeface="新細明體" panose="02020500000000000000" pitchFamily="18" charset="-120"/>
              </a:rPr>
              <a:t> so the compiler can check that the prototypes in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foo.h</a:t>
            </a:r>
            <a:r>
              <a:rPr lang="en-US" altLang="zh-TW" sz="2400">
                <a:ea typeface="新細明體" panose="02020500000000000000" pitchFamily="18" charset="-120"/>
              </a:rPr>
              <a:t> match the definitions in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579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Dividing a Program into Files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</a:t>
            </a:r>
            <a:r>
              <a:rPr lang="en-US" altLang="zh-TW">
                <a:ea typeface="新細明體" panose="02020500000000000000" pitchFamily="18" charset="-120"/>
              </a:rPr>
              <a:t> function will go in a file whose name matches the name of the program.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It’s possible that there are other functions in the same file as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</a:t>
            </a:r>
            <a:r>
              <a:rPr lang="en-US" altLang="zh-TW">
                <a:ea typeface="新細明體" panose="02020500000000000000" pitchFamily="18" charset="-120"/>
              </a:rPr>
              <a:t>, so long as they’re not called from other files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1255358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Text Formatting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Let’s apply this technique to a small text-formatting program named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justify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Assume that a file named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quote</a:t>
            </a:r>
            <a:r>
              <a:rPr lang="en-US" dirty="0"/>
              <a:t> contains the following sample input:</a:t>
            </a:r>
          </a:p>
          <a:p>
            <a:pPr>
              <a:lnSpc>
                <a:spcPct val="80000"/>
              </a:lnSpc>
              <a:spcBef>
                <a:spcPts val="900"/>
              </a:spcBef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   C     is quirky,  flawed,    and  an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enormous   success.      Although accidents of   history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 surely  helped,   it evidently    satisfied   a   need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    for  a   system  implementation    language    efficient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 enough   to  displace         assembly   language,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   yet sufficiently   abstract   and fluent    to describe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  algorithms   and     interactions    in a   wide   variety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of   environments.  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                     --      Dennis     M.        Ritchie</a:t>
            </a:r>
          </a:p>
        </p:txBody>
      </p:sp>
    </p:spTree>
    <p:extLst>
      <p:ext uri="{BB962C8B-B14F-4D97-AF65-F5344CB8AC3E}">
        <p14:creationId xmlns:p14="http://schemas.microsoft.com/office/powerpoint/2010/main" val="1202330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Text Formatting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To run the program from a UNIX or Windows prompt, we’d enter the command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justify &lt;quote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dirty="0">
                <a:ea typeface="新細明體" panose="02020500000000000000" pitchFamily="18" charset="-120"/>
              </a:rPr>
              <a:t> symbol informs the operating system that justify will read from the file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quote</a:t>
            </a:r>
            <a:r>
              <a:rPr lang="en-US" altLang="zh-TW" dirty="0">
                <a:ea typeface="新細明體" panose="02020500000000000000" pitchFamily="18" charset="-120"/>
              </a:rPr>
              <a:t> instead of accepting input from the keyboard.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This feature, supported by UNIX, Windows, and other operating systems, is called </a:t>
            </a:r>
            <a:r>
              <a:rPr lang="en-US" altLang="zh-TW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input redirection</a:t>
            </a:r>
            <a:r>
              <a:rPr lang="en-US" altLang="zh-TW" b="1" i="1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936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Text Formatting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8077200" cy="4800600"/>
          </a:xfrm>
        </p:spPr>
        <p:txBody>
          <a:bodyPr/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Output of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</a:t>
            </a:r>
            <a:r>
              <a:rPr lang="en-US" altLang="zh-TW" sz="2600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 is quirky,  flawed,  and  an  enormous  success.  Although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accidents of history surely helped, it evidently satisfied a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need for a system implementation language  efficient  enough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 displace assembly language, yet sufficiently abstract and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fluent to describe algorithms and  interactions  in  a  wide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variety of environments. -- Dennis M. Ritchie</a:t>
            </a:r>
          </a:p>
          <a:p>
            <a:pPr>
              <a:spcBef>
                <a:spcPts val="675"/>
              </a:spcBef>
            </a:pPr>
            <a:r>
              <a:rPr lang="en-US" altLang="zh-TW" sz="2600" dirty="0">
                <a:ea typeface="新細明體" panose="02020500000000000000" pitchFamily="18" charset="-120"/>
              </a:rPr>
              <a:t>The output of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</a:t>
            </a:r>
            <a:r>
              <a:rPr lang="en-US" altLang="zh-TW" sz="2600" dirty="0">
                <a:ea typeface="新細明體" panose="02020500000000000000" pitchFamily="18" charset="-120"/>
              </a:rPr>
              <a:t> will normally appear on the screen, but we can save it in a file by using </a:t>
            </a:r>
            <a:r>
              <a:rPr lang="en-US" altLang="zh-TW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output</a:t>
            </a:r>
            <a:r>
              <a:rPr lang="en-US" altLang="zh-TW" sz="2600" b="1" i="1" dirty="0">
                <a:ea typeface="新細明體" panose="02020500000000000000" pitchFamily="18" charset="-120"/>
              </a:rPr>
              <a:t> </a:t>
            </a:r>
            <a:r>
              <a:rPr lang="en-US" altLang="zh-TW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redirection</a:t>
            </a:r>
            <a:r>
              <a:rPr lang="en-US" altLang="zh-TW" sz="2600" b="1" i="1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justify &lt;quote </a:t>
            </a:r>
            <a:r>
              <a:rPr lang="en-US" altLang="zh-TW" sz="22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sz="2200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newquote</a:t>
            </a:r>
            <a:endParaRPr lang="en-US" altLang="zh-TW" sz="22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535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Source Files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How the expression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30</a:t>
            </a:r>
            <a:r>
              <a:rPr lang="en-US" altLang="zh-TW" sz="2600" dirty="0">
                <a:ea typeface="新細明體" panose="02020500000000000000" pitchFamily="18" charset="-120"/>
              </a:rPr>
              <a:t> 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</a:t>
            </a:r>
            <a:r>
              <a:rPr lang="en-US" altLang="zh-TW" sz="2600" dirty="0">
                <a:ea typeface="新細明體" panose="02020500000000000000" pitchFamily="18" charset="-120"/>
              </a:rPr>
              <a:t> 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600" dirty="0">
                <a:ea typeface="新細明體" panose="02020500000000000000" pitchFamily="18" charset="-120"/>
              </a:rPr>
              <a:t> 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7</a:t>
            </a:r>
            <a:r>
              <a:rPr lang="en-US" altLang="zh-TW" sz="2600" dirty="0">
                <a:ea typeface="新細明體" panose="02020500000000000000" pitchFamily="18" charset="-120"/>
              </a:rPr>
              <a:t> 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600" dirty="0">
                <a:ea typeface="新細明體" panose="02020500000000000000" pitchFamily="18" charset="-120"/>
              </a:rPr>
              <a:t>: will be evaluated: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新細明體" panose="02020500000000000000" pitchFamily="18" charset="-120"/>
              </a:rPr>
              <a:t>Push</a:t>
            </a:r>
            <a:r>
              <a:rPr lang="en-US" altLang="zh-TW" dirty="0">
                <a:ea typeface="新細明體" panose="02020500000000000000" pitchFamily="18" charset="-120"/>
              </a:rPr>
              <a:t> 30 onto the stack.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新細明體" panose="02020500000000000000" pitchFamily="18" charset="-120"/>
              </a:rPr>
              <a:t>Push</a:t>
            </a:r>
            <a:r>
              <a:rPr lang="en-US" altLang="zh-TW" dirty="0">
                <a:ea typeface="新細明體" panose="02020500000000000000" pitchFamily="18" charset="-120"/>
              </a:rPr>
              <a:t> 5 onto the stack.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ea typeface="新細明體" panose="02020500000000000000" pitchFamily="18" charset="-120"/>
              </a:rPr>
              <a:t>Pop</a:t>
            </a:r>
            <a:r>
              <a:rPr lang="en-US" altLang="zh-TW" dirty="0">
                <a:ea typeface="新細明體" panose="02020500000000000000" pitchFamily="18" charset="-120"/>
              </a:rPr>
              <a:t> the top two numbers from the stack, subtract 5 from 30, giving 25, and then 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新細明體" panose="02020500000000000000" pitchFamily="18" charset="-120"/>
              </a:rPr>
              <a:t>push</a:t>
            </a:r>
            <a:r>
              <a:rPr lang="en-US" altLang="zh-TW" dirty="0">
                <a:ea typeface="新細明體" panose="02020500000000000000" pitchFamily="18" charset="-120"/>
              </a:rPr>
              <a:t> the result back onto the stack.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新細明體" panose="02020500000000000000" pitchFamily="18" charset="-120"/>
              </a:rPr>
              <a:t>Push</a:t>
            </a:r>
            <a:r>
              <a:rPr lang="en-US" altLang="zh-TW" dirty="0">
                <a:ea typeface="新細明體" panose="02020500000000000000" pitchFamily="18" charset="-120"/>
              </a:rPr>
              <a:t> 7 onto the stack.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ea typeface="新細明體" panose="02020500000000000000" pitchFamily="18" charset="-120"/>
              </a:rPr>
              <a:t>Pop</a:t>
            </a:r>
            <a:r>
              <a:rPr lang="en-US" altLang="zh-TW" dirty="0">
                <a:ea typeface="新細明體" panose="02020500000000000000" pitchFamily="18" charset="-120"/>
              </a:rPr>
              <a:t> the top two numbers from the stack, multiply them, and then 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新細明體" panose="02020500000000000000" pitchFamily="18" charset="-120"/>
              </a:rPr>
              <a:t>push</a:t>
            </a:r>
            <a:r>
              <a:rPr lang="en-US" altLang="zh-TW" dirty="0">
                <a:ea typeface="新細明體" panose="02020500000000000000" pitchFamily="18" charset="-120"/>
              </a:rPr>
              <a:t> the result back onto the stack.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The stack will now contain 175, the value of the expression.</a:t>
            </a:r>
          </a:p>
        </p:txBody>
      </p:sp>
    </p:spTree>
    <p:extLst>
      <p:ext uri="{BB962C8B-B14F-4D97-AF65-F5344CB8AC3E}">
        <p14:creationId xmlns:p14="http://schemas.microsoft.com/office/powerpoint/2010/main" val="14405147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Text Formatting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</a:t>
            </a:r>
            <a:r>
              <a:rPr lang="en-US" altLang="zh-TW">
                <a:ea typeface="新細明體" panose="02020500000000000000" pitchFamily="18" charset="-120"/>
              </a:rPr>
              <a:t> will delete extra spaces and blank lines as well as filling and justifying lines.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“Filling” a line means adding words until one more word would cause the line to overflow.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“Justifying” a line means adding extra spaces between words so that each line has exactly the same length (60 characters).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Justification must be done so that the space between words in a line is equal (or nearly equal).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last line of the output won’t be justified.</a:t>
            </a:r>
          </a:p>
        </p:txBody>
      </p:sp>
    </p:spTree>
    <p:extLst>
      <p:ext uri="{BB962C8B-B14F-4D97-AF65-F5344CB8AC3E}">
        <p14:creationId xmlns:p14="http://schemas.microsoft.com/office/powerpoint/2010/main" val="1723922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Text Formatting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We assume that no word is longer than 20 characters, including any adjacent punctuation.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the program encounters a longer word, it must ignore all characters after the first 20, replacing them with a single asterisk.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For example, the word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antidisestablishmentarianism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would be printed as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antidisestablishment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715370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Text Formatting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program can’t write words one by one as they’re read.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Instead, it will have to store them in a “line buffer” until there are enough to fill a line.</a:t>
            </a:r>
          </a:p>
        </p:txBody>
      </p:sp>
    </p:spTree>
    <p:extLst>
      <p:ext uri="{BB962C8B-B14F-4D97-AF65-F5344CB8AC3E}">
        <p14:creationId xmlns:p14="http://schemas.microsoft.com/office/powerpoint/2010/main" val="4287262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2182242" y="0"/>
            <a:ext cx="7886700" cy="47158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Program: Text Formatting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2063552" y="548680"/>
            <a:ext cx="8208912" cy="5904656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heart of the program will be a loop: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for (;;) 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zh-TW" altLang="en-US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i="1" dirty="0">
                <a:solidFill>
                  <a:srgbClr val="FFC000"/>
                </a:solidFill>
                <a:ea typeface="新細明體" panose="02020500000000000000" pitchFamily="18" charset="-120"/>
              </a:rPr>
              <a:t>read word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if (</a:t>
            </a:r>
            <a:r>
              <a:rPr lang="en-US" altLang="zh-TW" sz="2400" i="1" dirty="0">
                <a:ea typeface="新細明體" panose="02020500000000000000" pitchFamily="18" charset="-120"/>
              </a:rPr>
              <a:t>can’t read word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zh-TW" altLang="en-US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zh-TW" altLang="en-US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</a:t>
            </a:r>
            <a:r>
              <a:rPr lang="en-US" altLang="zh-TW" sz="2400" i="1" dirty="0">
                <a:ea typeface="新細明體" panose="02020500000000000000" pitchFamily="18" charset="-120"/>
              </a:rPr>
              <a:t>write contents of line buffer without justification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</a:t>
            </a:r>
            <a:r>
              <a:rPr lang="en-US" altLang="zh-TW" sz="2400" i="1" dirty="0">
                <a:ea typeface="新細明體" panose="02020500000000000000" pitchFamily="18" charset="-120"/>
              </a:rPr>
              <a:t>terminate program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}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if (</a:t>
            </a:r>
            <a:r>
              <a:rPr lang="en-US" altLang="zh-TW" sz="2400" i="1" dirty="0">
                <a:ea typeface="新細明體" panose="02020500000000000000" pitchFamily="18" charset="-120"/>
              </a:rPr>
              <a:t>word doesn’t fit in line buffer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zh-TW" altLang="en-US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400" i="1" dirty="0">
                <a:ea typeface="新細明體" panose="02020500000000000000" pitchFamily="18" charset="-120"/>
              </a:rPr>
              <a:t>write contents of line buffer with justification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400" i="1" dirty="0">
                <a:ea typeface="新細明體" panose="02020500000000000000" pitchFamily="18" charset="-120"/>
              </a:rPr>
              <a:t>clear line buffer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}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i="1" dirty="0">
                <a:solidFill>
                  <a:srgbClr val="FFC000"/>
                </a:solidFill>
                <a:ea typeface="新細明體" panose="02020500000000000000" pitchFamily="18" charset="-120"/>
              </a:rPr>
              <a:t>add word to line buffer;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92018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2182242" y="0"/>
            <a:ext cx="7886700" cy="47158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Program: Text Formatting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1524000" y="548680"/>
            <a:ext cx="9144000" cy="5904656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The heart of the program will be a loop: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(;;) 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i="1" dirty="0">
                <a:solidFill>
                  <a:srgbClr val="FFC000"/>
                </a:solidFill>
                <a:ea typeface="新細明體" panose="02020500000000000000" pitchFamily="18" charset="-120"/>
              </a:rPr>
              <a:t>read word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//</a:t>
            </a:r>
            <a:r>
              <a:rPr lang="en-US" altLang="zh-TW" sz="20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readWord</a:t>
            </a:r>
            <a:r>
              <a:rPr lang="en-US" altLang="zh-TW" sz="20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(char *word, </a:t>
            </a:r>
            <a:r>
              <a:rPr lang="en-US" altLang="zh-TW" sz="20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000" i="1" dirty="0">
                <a:ea typeface="新細明體" panose="02020500000000000000" pitchFamily="18" charset="-120"/>
              </a:rPr>
              <a:t>can’t read word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endParaRPr lang="en-US" altLang="zh-TW" sz="2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</a:t>
            </a:r>
            <a:r>
              <a:rPr lang="en-US" altLang="zh-TW" sz="2000" i="1" dirty="0">
                <a:ea typeface="新細明體" panose="02020500000000000000" pitchFamily="18" charset="-120"/>
              </a:rPr>
              <a:t>write contents of line buffer without justification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</a:t>
            </a:r>
            <a:r>
              <a:rPr lang="en-US" altLang="zh-TW" sz="2000" i="1" dirty="0">
                <a:ea typeface="新細明體" panose="02020500000000000000" pitchFamily="18" charset="-120"/>
              </a:rPr>
              <a:t>terminate program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000" i="1" dirty="0">
                <a:ea typeface="新細明體" panose="02020500000000000000" pitchFamily="18" charset="-120"/>
              </a:rPr>
              <a:t>word doesn’t fit in line buffer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i="1" dirty="0">
                <a:ea typeface="新細明體" panose="02020500000000000000" pitchFamily="18" charset="-120"/>
              </a:rPr>
              <a:t>write contents of line buffer with justification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i="1" dirty="0">
                <a:ea typeface="新細明體" panose="02020500000000000000" pitchFamily="18" charset="-120"/>
              </a:rPr>
              <a:t>clear line buffer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i="1" dirty="0">
                <a:solidFill>
                  <a:srgbClr val="FFC000"/>
                </a:solidFill>
                <a:ea typeface="新細明體" panose="02020500000000000000" pitchFamily="18" charset="-120"/>
              </a:rPr>
              <a:t>add word to </a:t>
            </a:r>
            <a:r>
              <a:rPr lang="en-US" altLang="zh-TW" sz="2000" b="1" i="1" dirty="0" err="1">
                <a:solidFill>
                  <a:srgbClr val="FFC000"/>
                </a:solidFill>
                <a:ea typeface="新細明體" panose="02020500000000000000" pitchFamily="18" charset="-120"/>
              </a:rPr>
              <a:t>lineBuffer</a:t>
            </a:r>
            <a:r>
              <a:rPr lang="en-US" altLang="zh-TW" sz="2000" b="1" i="1" dirty="0">
                <a:solidFill>
                  <a:srgbClr val="FFC000"/>
                </a:solidFill>
                <a:ea typeface="新細明體" panose="02020500000000000000" pitchFamily="18" charset="-120"/>
              </a:rPr>
              <a:t>; //</a:t>
            </a:r>
            <a:r>
              <a:rPr lang="en-US" altLang="zh-TW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addWord</a:t>
            </a:r>
            <a:r>
              <a:rPr lang="en-US" altLang="zh-TW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char *word);</a:t>
            </a:r>
            <a:endParaRPr lang="en-US" altLang="zh-TW" sz="2000" b="1" i="1" dirty="0">
              <a:solidFill>
                <a:srgbClr val="FFC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ea typeface="新細明體" panose="02020500000000000000" pitchFamily="18" charset="-120"/>
            </a:endParaRP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200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45333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(;;) 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i="1" dirty="0">
                <a:solidFill>
                  <a:srgbClr val="FFC000"/>
                </a:solidFill>
                <a:ea typeface="新細明體" panose="02020500000000000000" pitchFamily="18" charset="-120"/>
              </a:rPr>
              <a:t>read word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//</a:t>
            </a:r>
            <a:r>
              <a:rPr lang="en-US" altLang="zh-TW" sz="20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readWord</a:t>
            </a:r>
            <a:r>
              <a:rPr lang="en-US" altLang="zh-TW" sz="20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(char *word, </a:t>
            </a:r>
            <a:r>
              <a:rPr lang="en-US" altLang="zh-TW" sz="20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zh-TW" sz="2000" b="1" dirty="0">
              <a:solidFill>
                <a:srgbClr val="FFC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000" i="1" dirty="0">
                <a:ea typeface="新細明體" panose="02020500000000000000" pitchFamily="18" charset="-120"/>
              </a:rPr>
              <a:t>can’t read word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endParaRPr lang="en-US" altLang="zh-TW" sz="2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</a:t>
            </a:r>
            <a:r>
              <a:rPr lang="en-US" altLang="zh-TW" sz="2000" i="1" dirty="0">
                <a:ea typeface="新細明體" panose="02020500000000000000" pitchFamily="18" charset="-120"/>
              </a:rPr>
              <a:t>write contents of line buffer without justification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</a:t>
            </a:r>
            <a:r>
              <a:rPr lang="en-US" altLang="zh-TW" sz="2000" i="1" dirty="0">
                <a:ea typeface="新細明體" panose="02020500000000000000" pitchFamily="18" charset="-120"/>
              </a:rPr>
              <a:t>terminate program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000" i="1" dirty="0">
                <a:ea typeface="新細明體" panose="02020500000000000000" pitchFamily="18" charset="-120"/>
              </a:rPr>
              <a:t>word doesn’t fit in line buffer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i="1" dirty="0">
                <a:ea typeface="新細明體" panose="02020500000000000000" pitchFamily="18" charset="-120"/>
              </a:rPr>
              <a:t>write contents of line buffer with justification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	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void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i="1" dirty="0">
                <a:ea typeface="新細明體" panose="02020500000000000000" pitchFamily="18" charset="-120"/>
              </a:rPr>
              <a:t>clear line buffer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	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void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clearLine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i="1" dirty="0">
                <a:solidFill>
                  <a:srgbClr val="FFC000"/>
                </a:solidFill>
                <a:ea typeface="新細明體" panose="02020500000000000000" pitchFamily="18" charset="-120"/>
              </a:rPr>
              <a:t>add word to </a:t>
            </a:r>
            <a:r>
              <a:rPr lang="en-US" altLang="zh-TW" sz="2000" b="1" i="1" dirty="0" err="1">
                <a:solidFill>
                  <a:srgbClr val="FFC000"/>
                </a:solidFill>
                <a:ea typeface="新細明體" panose="02020500000000000000" pitchFamily="18" charset="-120"/>
              </a:rPr>
              <a:t>lineBuffer</a:t>
            </a:r>
            <a:r>
              <a:rPr lang="en-US" altLang="zh-TW" sz="2000" b="1" i="1" dirty="0">
                <a:solidFill>
                  <a:srgbClr val="FFC000"/>
                </a:solidFill>
                <a:ea typeface="新細明體" panose="02020500000000000000" pitchFamily="18" charset="-120"/>
              </a:rPr>
              <a:t>; //</a:t>
            </a:r>
            <a:r>
              <a:rPr lang="en-US" altLang="zh-TW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addWord</a:t>
            </a:r>
            <a:r>
              <a:rPr lang="en-US" altLang="zh-TW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char *word);</a:t>
            </a:r>
            <a:endParaRPr lang="en-US" altLang="zh-TW" sz="2000" b="1" i="1" dirty="0">
              <a:solidFill>
                <a:srgbClr val="FFC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ea typeface="新細明體" panose="02020500000000000000" pitchFamily="18" charset="-120"/>
            </a:endParaRP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40601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45333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(;;) 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i="1" dirty="0">
                <a:solidFill>
                  <a:srgbClr val="FFC000"/>
                </a:solidFill>
                <a:ea typeface="新細明體" panose="02020500000000000000" pitchFamily="18" charset="-120"/>
              </a:rPr>
              <a:t>read word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//</a:t>
            </a:r>
            <a:r>
              <a:rPr lang="en-US" altLang="zh-TW" sz="20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readWord</a:t>
            </a:r>
            <a:r>
              <a:rPr lang="en-US" altLang="zh-TW" sz="20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(char *word, </a:t>
            </a:r>
            <a:r>
              <a:rPr lang="en-US" altLang="zh-TW" sz="20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zh-TW" sz="2000" b="1" dirty="0">
              <a:solidFill>
                <a:srgbClr val="FFC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000" i="1" dirty="0">
                <a:ea typeface="新細明體" panose="02020500000000000000" pitchFamily="18" charset="-120"/>
              </a:rPr>
              <a:t>can’t read word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endParaRPr lang="en-US" altLang="zh-TW" sz="2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</a:t>
            </a:r>
            <a:r>
              <a:rPr lang="en-US" altLang="zh-TW" sz="2000" i="1" dirty="0">
                <a:ea typeface="新細明體" panose="02020500000000000000" pitchFamily="18" charset="-120"/>
              </a:rPr>
              <a:t>write contents of line buffer without justification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void </a:t>
            </a:r>
            <a:r>
              <a:rPr lang="en-US" altLang="zh-TW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flushLine</a:t>
            </a:r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</a:t>
            </a:r>
            <a:r>
              <a:rPr lang="en-US" altLang="zh-TW" sz="2000" i="1" dirty="0">
                <a:ea typeface="新細明體" panose="02020500000000000000" pitchFamily="18" charset="-120"/>
              </a:rPr>
              <a:t>terminate program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000" i="1" dirty="0">
                <a:ea typeface="新細明體" panose="02020500000000000000" pitchFamily="18" charset="-120"/>
              </a:rPr>
              <a:t>word doesn’t fit in line buffer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i="1" dirty="0">
                <a:ea typeface="新細明體" panose="02020500000000000000" pitchFamily="18" charset="-120"/>
              </a:rPr>
              <a:t>write contents of line buffer with justification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	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void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i="1" dirty="0">
                <a:ea typeface="新細明體" panose="02020500000000000000" pitchFamily="18" charset="-120"/>
              </a:rPr>
              <a:t>clear line buffer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	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void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clearLine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i="1" dirty="0">
                <a:solidFill>
                  <a:srgbClr val="FFC000"/>
                </a:solidFill>
                <a:ea typeface="新細明體" panose="02020500000000000000" pitchFamily="18" charset="-120"/>
              </a:rPr>
              <a:t>add word </a:t>
            </a:r>
            <a:r>
              <a:rPr lang="en-US" altLang="zh-TW" sz="1400" b="1" i="1" dirty="0">
                <a:solidFill>
                  <a:srgbClr val="FFC000"/>
                </a:solidFill>
                <a:ea typeface="新細明體" panose="02020500000000000000" pitchFamily="18" charset="-120"/>
              </a:rPr>
              <a:t>to </a:t>
            </a:r>
            <a:r>
              <a:rPr lang="en-US" altLang="zh-TW" sz="2000" b="1" i="1" dirty="0" err="1">
                <a:solidFill>
                  <a:srgbClr val="FFC000"/>
                </a:solidFill>
                <a:ea typeface="新細明體" panose="02020500000000000000" pitchFamily="18" charset="-120"/>
              </a:rPr>
              <a:t>lineBuffer</a:t>
            </a:r>
            <a:r>
              <a:rPr lang="en-US" altLang="zh-TW" sz="2000" b="1" i="1" dirty="0">
                <a:solidFill>
                  <a:srgbClr val="FFC000"/>
                </a:solidFill>
                <a:ea typeface="新細明體" panose="02020500000000000000" pitchFamily="18" charset="-120"/>
              </a:rPr>
              <a:t>; //</a:t>
            </a:r>
            <a:r>
              <a:rPr lang="en-US" altLang="zh-TW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addWord</a:t>
            </a:r>
            <a:r>
              <a:rPr lang="en-US" altLang="zh-TW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char *word);</a:t>
            </a:r>
            <a:endParaRPr lang="en-US" altLang="zh-TW" sz="2000" b="1" i="1" dirty="0">
              <a:solidFill>
                <a:srgbClr val="FFC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ea typeface="新細明體" panose="02020500000000000000" pitchFamily="18" charset="-120"/>
            </a:endParaRP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31778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1703512" y="0"/>
            <a:ext cx="8640960" cy="666936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MAX_WORD_LEN 20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char word[MAX_WORD_LEN+2];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clearLine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	</a:t>
            </a:r>
            <a:endParaRPr lang="en-US" altLang="zh-TW" sz="18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(;;) </a:t>
            </a: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(word, MAX_WORD_LEN+1); </a:t>
            </a:r>
            <a:endParaRPr lang="en-US" altLang="zh-TW" sz="1800" b="1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(word);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flushLine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 </a:t>
            </a:r>
            <a:endParaRPr lang="en-US" altLang="zh-TW" sz="18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&gt; MAX_WORD_LEN)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word[MAX_WORD_LEN] = '*';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+ 1 &gt;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spaceRemaining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writeLine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clearLine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 </a:t>
            </a:r>
            <a:endParaRPr lang="en-US" altLang="zh-TW" sz="18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addWord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(word); </a:t>
            </a:r>
            <a:endParaRPr lang="en-US" altLang="zh-TW" sz="18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067960" y="260648"/>
            <a:ext cx="2117887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justify.c</a:t>
            </a:r>
            <a:endParaRPr lang="en-US" altLang="zh-TW" sz="28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396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1703512" y="0"/>
            <a:ext cx="8640960" cy="666936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MAX_WORD_LEN 20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char word[MAX_WORD_LEN+2];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clearLine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	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// relate to  </a:t>
            </a:r>
            <a:r>
              <a:rPr lang="en-US" altLang="zh-TW" sz="1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line…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(;;) </a:t>
            </a: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(word, MAX_WORD_LEN+1);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relate to </a:t>
            </a:r>
            <a:r>
              <a:rPr lang="en-US" altLang="zh-TW" sz="18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word…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(word);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flushLine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relate to </a:t>
            </a:r>
            <a:r>
              <a:rPr lang="en-US" altLang="zh-TW" sz="1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line…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&gt; MAX_WORD_LEN)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word[MAX_WORD_LEN] = '*';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+ 1 &gt;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spaceRemaining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writeLine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relate to </a:t>
            </a:r>
            <a:r>
              <a:rPr lang="en-US" altLang="zh-TW" sz="1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line…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clearLine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relate to </a:t>
            </a:r>
            <a:r>
              <a:rPr lang="en-US" altLang="zh-TW" sz="1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line…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addWord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(word);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relate to </a:t>
            </a:r>
            <a:r>
              <a:rPr lang="en-US" altLang="zh-TW" sz="1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line…</a:t>
            </a:r>
            <a:endParaRPr lang="en-US" altLang="zh-TW" sz="18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067960" y="260648"/>
            <a:ext cx="2117887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justify.c</a:t>
            </a:r>
            <a:endParaRPr lang="en-US" altLang="zh-TW" sz="28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38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1555907" y="0"/>
            <a:ext cx="8716557" cy="659735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readChar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'\n' ||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'\t')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return ' 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return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endParaRPr lang="en-US" altLang="zh-TW"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(char *word,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pos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while ((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readChar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()) == ' ')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!= ' ' &amp;&amp;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!= EOF)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if 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pos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word[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pos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++] =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readChar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word[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pos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= '\0';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endParaRPr lang="en-US" altLang="zh-TW"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048328" y="764705"/>
            <a:ext cx="129073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word.c</a:t>
            </a:r>
            <a:endParaRPr lang="en-US" altLang="zh-TW" sz="24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8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Source Files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program’s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</a:t>
            </a:r>
            <a:r>
              <a:rPr lang="en-US" altLang="zh-TW" dirty="0">
                <a:ea typeface="新細明體" panose="02020500000000000000" pitchFamily="18" charset="-120"/>
              </a:rPr>
              <a:t> function will contain a loop that performs the following actions: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Read a “token” (a number or an operator).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the token is a number, push it onto the stack.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the token is an operator, 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pop its operands from the stack, 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perform the operation, and then 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push the result back onto the stack.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dividing a program like this one into files, it makes sense to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put related functions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variables</a:t>
            </a:r>
            <a:r>
              <a:rPr lang="en-US" altLang="zh-TW" dirty="0">
                <a:ea typeface="新細明體" panose="02020500000000000000" pitchFamily="18" charset="-120"/>
              </a:rPr>
              <a:t> into the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same</a:t>
            </a:r>
            <a:r>
              <a:rPr lang="en-US" altLang="zh-TW" dirty="0">
                <a:ea typeface="新細明體" panose="02020500000000000000" pitchFamily="18" charset="-12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962179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2063552" y="44624"/>
            <a:ext cx="7918648" cy="6279976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MAX_LINE_LEN 60</a:t>
            </a: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 line[MAX_LINE_LEN+1];</a:t>
            </a: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</a:t>
            </a: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numWords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</a:t>
            </a: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clearLine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</a:t>
            </a:r>
          </a:p>
          <a:p>
            <a:pPr marL="514350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line[0] = '\0';</a:t>
            </a: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</a:t>
            </a:r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numWords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</a:t>
            </a:r>
          </a:p>
          <a:p>
            <a:pPr marL="514350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514350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flushLine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arenR"/>
            </a:pP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</a:p>
          <a:p>
            <a:pPr marL="514350" indent="-514350">
              <a:lnSpc>
                <a:spcPct val="8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puts(line);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arenR"/>
            </a:pP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92344" y="188641"/>
            <a:ext cx="129073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532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1991544" y="188640"/>
            <a:ext cx="7990656" cy="61359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7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addWord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char *word)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17"/>
            </a:pP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7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numWords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&gt; 0) {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7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line[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= ' ';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7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line[lineLen+1] = '\0';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7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7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7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strcat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(line, word);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7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(word);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7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numWords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17"/>
            </a:pP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7"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7"/>
            </a:pP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spaceRemaining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17"/>
            </a:pP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7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return MAX_LINE_LEN -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17"/>
            </a:pP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9192344" y="188641"/>
            <a:ext cx="129073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248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1631504" y="116632"/>
            <a:ext cx="9036496" cy="620796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writeLine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extraTpaces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spacesToInsert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j;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extraSpaces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MAX_LINE_LEN -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for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++)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if (line[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!= ' ')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putchar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(line[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else 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spacesToInsert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  				 			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extraSpaces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numWords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- 1);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for (j= 1; j&lt;=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spacesToInsert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+ 1; j++)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putchar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(' ');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extraSpaces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spacesToInsert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numWords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--;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putchar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('\n');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92344" y="188641"/>
            <a:ext cx="129073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945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407846" cy="1325563"/>
          </a:xfrm>
        </p:spPr>
        <p:txBody>
          <a:bodyPr/>
          <a:lstStyle/>
          <a:p>
            <a:r>
              <a:rPr lang="en-US" altLang="zh-TW" dirty="0"/>
              <a:t>So, we have three files in this project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398066"/>
              </p:ext>
            </p:extLst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3981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Text Formatting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The program will be split into three source files: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word.c</a:t>
            </a:r>
            <a:r>
              <a:rPr lang="en-US" altLang="zh-TW">
                <a:ea typeface="新細明體" panose="02020500000000000000" pitchFamily="18" charset="-120"/>
              </a:rPr>
              <a:t>: functions related to words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line.c</a:t>
            </a:r>
            <a:r>
              <a:rPr lang="en-US" altLang="zh-TW">
                <a:ea typeface="新細明體" panose="02020500000000000000" pitchFamily="18" charset="-120"/>
              </a:rPr>
              <a:t>: functions related to the line buffer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justify.c</a:t>
            </a:r>
            <a:r>
              <a:rPr lang="en-US" altLang="zh-TW">
                <a:ea typeface="新細明體" panose="02020500000000000000" pitchFamily="18" charset="-120"/>
              </a:rPr>
              <a:t>: contains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</a:t>
            </a:r>
            <a:r>
              <a:rPr lang="en-US" altLang="zh-TW">
                <a:ea typeface="新細明體" panose="02020500000000000000" pitchFamily="18" charset="-120"/>
              </a:rPr>
              <a:t> function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We’ll also need two header files: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word.h</a:t>
            </a:r>
            <a:r>
              <a:rPr lang="en-US" altLang="zh-TW">
                <a:ea typeface="新細明體" panose="02020500000000000000" pitchFamily="18" charset="-120"/>
              </a:rPr>
              <a:t>: prototypes for the functions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word.c</a:t>
            </a:r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r>
              <a:rPr lang="en-US" altLang="zh-TW">
                <a:ea typeface="新細明體" panose="02020500000000000000" pitchFamily="18" charset="-120"/>
              </a:rPr>
              <a:t>: prototypes for the functions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line.c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word.h</a:t>
            </a:r>
            <a:r>
              <a:rPr lang="en-US" altLang="zh-TW">
                <a:ea typeface="新細明體" panose="02020500000000000000" pitchFamily="18" charset="-120"/>
              </a:rPr>
              <a:t> will contain the prototype for a function that reads a word.</a:t>
            </a:r>
          </a:p>
        </p:txBody>
      </p:sp>
    </p:spTree>
    <p:extLst>
      <p:ext uri="{BB962C8B-B14F-4D97-AF65-F5344CB8AC3E}">
        <p14:creationId xmlns:p14="http://schemas.microsoft.com/office/powerpoint/2010/main" val="18184458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1703512" y="0"/>
            <a:ext cx="8640960" cy="666936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string.h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"</a:t>
            </a:r>
            <a:r>
              <a:rPr lang="en-US" altLang="zh-TW" sz="16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"</a:t>
            </a:r>
            <a:r>
              <a:rPr lang="en-US" altLang="zh-TW" sz="1600" b="1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word.h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MAX_WORD_LEN 20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char word[MAX_WORD_LEN+2];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clearLine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	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// 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declared in </a:t>
            </a:r>
            <a:r>
              <a:rPr lang="en-US" altLang="zh-TW" sz="16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endParaRPr lang="en-US" altLang="zh-TW" sz="16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(;;) </a:t>
            </a:r>
            <a:r>
              <a:rPr lang="en-US" altLang="zh-TW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(word, MAX_WORD_LEN+1); 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declared in </a:t>
            </a:r>
            <a:r>
              <a:rPr lang="en-US" altLang="zh-TW" sz="1600" b="1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word.h</a:t>
            </a:r>
            <a:endParaRPr lang="en-US" altLang="zh-TW" sz="1600" b="1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strlen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(word);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flushLine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 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declared in </a:t>
            </a:r>
            <a:r>
              <a:rPr lang="en-US" altLang="zh-TW" sz="16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endParaRPr lang="en-US" altLang="zh-TW" sz="16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&gt; MAX_WORD_LEN)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word[MAX_WORD_LEN] = '*';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+ 1 &gt;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spaceRemaining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writeLine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 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declared in </a:t>
            </a:r>
            <a:r>
              <a:rPr lang="en-US" altLang="zh-TW" sz="16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endParaRPr lang="en-US" altLang="zh-TW" sz="16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clearLine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 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declared in </a:t>
            </a:r>
            <a:r>
              <a:rPr lang="en-US" altLang="zh-TW" sz="16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endParaRPr lang="en-US" altLang="zh-TW" sz="16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addWord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(word); 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declared in </a:t>
            </a:r>
            <a:r>
              <a:rPr lang="en-US" altLang="zh-TW" sz="16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endParaRPr lang="en-US" altLang="zh-TW" sz="16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067960" y="260648"/>
            <a:ext cx="2117887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justify.c</a:t>
            </a:r>
            <a:endParaRPr lang="en-US" altLang="zh-TW" sz="28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1843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1905000" y="476672"/>
            <a:ext cx="8382000" cy="5847928"/>
          </a:xfrm>
        </p:spPr>
        <p:txBody>
          <a:bodyPr/>
          <a:lstStyle/>
          <a:p>
            <a:pPr algn="ctr">
              <a:spcBef>
                <a:spcPts val="600"/>
              </a:spcBef>
              <a:buNone/>
            </a:pP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word.h</a:t>
            </a:r>
            <a:endParaRPr lang="en-US" altLang="zh-TW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None/>
            </a:pPr>
            <a:endParaRPr lang="en-US" altLang="zh-TW" sz="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ifndef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WORD_H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WORD_H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 Reads the next word from the input and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stores it in word. Makes word empty if no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word could be read because of end-of-file.  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Truncates the word if its length exceeds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                         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(char *word,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endParaRPr lang="en-US" altLang="zh-TW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255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Text Formatting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outline of the main loop reveals the need for functions that perform the following operations: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Write contents of line buffer without justification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Determine how many characters are left in line buffer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Write contents of line buffer with justification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Clear line buffer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Add word to line buffer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We’ll call these functions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flushLine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spaceRemaining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writeLine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clearLine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addWord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1887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905000" y="476672"/>
            <a:ext cx="8382000" cy="5847928"/>
          </a:xfrm>
        </p:spPr>
        <p:txBody>
          <a:bodyPr>
            <a:normAutofit fontScale="92500"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endParaRPr lang="en-US" altLang="zh-TW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None/>
            </a:pPr>
            <a:endParaRPr lang="en-US" altLang="zh-TW" sz="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ifndef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LINE_H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LINE_H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clearLine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 Clears the current line.    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clearLine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addWord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 Adds word to the end of the current line.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If this is not the first word on the line,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puts one space before word.   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addWord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char *word);</a:t>
            </a:r>
          </a:p>
        </p:txBody>
      </p:sp>
    </p:spTree>
    <p:extLst>
      <p:ext uri="{BB962C8B-B14F-4D97-AF65-F5344CB8AC3E}">
        <p14:creationId xmlns:p14="http://schemas.microsoft.com/office/powerpoint/2010/main" val="21659358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1905000" y="762000"/>
            <a:ext cx="83820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spaceRemaining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 Returns the number of characters left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      in the current line.   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spaceRemaining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writeLine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 Writes the current line with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 justification.              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writeLine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flushLine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 Writes the current line without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 justification. If the line is empty, does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 nothing.                    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flushLine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endParaRPr lang="en-US" altLang="zh-TW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3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Source Files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function that reads tokens could go into one source file (</a:t>
            </a:r>
            <a:r>
              <a:rPr lang="en-US" altLang="zh-TW" b="1" dirty="0" err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token.c</a:t>
            </a:r>
            <a:r>
              <a:rPr lang="en-US" altLang="zh-TW" dirty="0">
                <a:ea typeface="新細明體" panose="02020500000000000000" pitchFamily="18" charset="-120"/>
              </a:rPr>
              <a:t>, say), together with any functions that have to do with tokens.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Stack-related functions such as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push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pop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make_empty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is_empty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is_full</a:t>
            </a:r>
            <a:r>
              <a:rPr lang="en-US" altLang="zh-TW" dirty="0">
                <a:ea typeface="新細明體" panose="02020500000000000000" pitchFamily="18" charset="-120"/>
              </a:rPr>
              <a:t> could go into a different file, </a:t>
            </a:r>
            <a:r>
              <a:rPr lang="en-US" altLang="zh-TW" b="1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stack.c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variables that represent the stack would also go into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stack.c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</a:t>
            </a:r>
            <a:r>
              <a:rPr lang="en-US" altLang="zh-TW" dirty="0">
                <a:ea typeface="新細明體" panose="02020500000000000000" pitchFamily="18" charset="-120"/>
              </a:rPr>
              <a:t> function would go into yet another file, </a:t>
            </a:r>
            <a:r>
              <a:rPr lang="en-US" altLang="zh-TW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calc.c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25842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Text Formatting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Before we write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word.c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line.c</a:t>
            </a:r>
            <a:r>
              <a:rPr lang="en-US" altLang="zh-TW">
                <a:ea typeface="新細明體" panose="02020500000000000000" pitchFamily="18" charset="-120"/>
              </a:rPr>
              <a:t> files, we can use the functions declared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word.h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r>
              <a:rPr lang="en-US" altLang="zh-TW">
                <a:ea typeface="新細明體" panose="02020500000000000000" pitchFamily="18" charset="-120"/>
              </a:rPr>
              <a:t> to write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justify.c</a:t>
            </a:r>
            <a:r>
              <a:rPr lang="en-US" altLang="zh-TW">
                <a:ea typeface="新細明體" panose="02020500000000000000" pitchFamily="18" charset="-120"/>
              </a:rPr>
              <a:t>, the main program.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Writing this file is mostly a matter of translating the original loop design into C.</a:t>
            </a:r>
          </a:p>
        </p:txBody>
      </p:sp>
    </p:spTree>
    <p:extLst>
      <p:ext uri="{BB962C8B-B14F-4D97-AF65-F5344CB8AC3E}">
        <p14:creationId xmlns:p14="http://schemas.microsoft.com/office/powerpoint/2010/main" val="32546360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1703512" y="0"/>
            <a:ext cx="8640960" cy="666936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string.h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"</a:t>
            </a:r>
            <a:r>
              <a:rPr lang="en-US" altLang="zh-TW" sz="16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"</a:t>
            </a:r>
            <a:r>
              <a:rPr lang="en-US" altLang="zh-TW" sz="1600" b="1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word.h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MAX_WORD_LEN 20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char word[MAX_WORD_LEN+2];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clearLine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	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// 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declared in </a:t>
            </a:r>
            <a:r>
              <a:rPr lang="en-US" altLang="zh-TW" sz="16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endParaRPr lang="en-US" altLang="zh-TW" sz="16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(;;) </a:t>
            </a:r>
            <a:r>
              <a:rPr lang="en-US" altLang="zh-TW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(word, MAX_WORD_LEN+1); 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declared in </a:t>
            </a:r>
            <a:r>
              <a:rPr lang="en-US" altLang="zh-TW" sz="1600" b="1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word.h</a:t>
            </a:r>
            <a:endParaRPr lang="en-US" altLang="zh-TW" sz="1600" b="1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strlen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(word);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flushLine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 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declared in </a:t>
            </a:r>
            <a:r>
              <a:rPr lang="en-US" altLang="zh-TW" sz="16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endParaRPr lang="en-US" altLang="zh-TW" sz="16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&gt; MAX_WORD_LEN)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word[MAX_WORD_LEN] = '*';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+ 1 &gt;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spaceRemaining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writeLine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 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declared in </a:t>
            </a:r>
            <a:r>
              <a:rPr lang="en-US" altLang="zh-TW" sz="16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endParaRPr lang="en-US" altLang="zh-TW" sz="16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clearLine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 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declared in </a:t>
            </a:r>
            <a:r>
              <a:rPr lang="en-US" altLang="zh-TW" sz="16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endParaRPr lang="en-US" altLang="zh-TW" sz="16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addWord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(word); 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declared in </a:t>
            </a:r>
            <a:r>
              <a:rPr lang="en-US" altLang="zh-TW" sz="16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endParaRPr lang="en-US" altLang="zh-TW" sz="16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6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067960" y="260648"/>
            <a:ext cx="2117887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justify.c</a:t>
            </a:r>
            <a:endParaRPr lang="en-US" altLang="zh-TW" sz="28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947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Text Formatting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</a:t>
            </a:r>
            <a:r>
              <a:rPr lang="en-US" altLang="zh-TW" dirty="0">
                <a:ea typeface="新細明體" panose="02020500000000000000" pitchFamily="18" charset="-120"/>
              </a:rPr>
              <a:t> uses a trick to handle words that exceed 20 characters.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it calls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</a:t>
            </a:r>
            <a:r>
              <a:rPr lang="en-US" altLang="zh-TW" dirty="0">
                <a:ea typeface="新細明體" panose="02020500000000000000" pitchFamily="18" charset="-120"/>
              </a:rPr>
              <a:t> tells it to truncate any word that exceeds 21 characters.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After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dirty="0">
                <a:ea typeface="新細明體" panose="02020500000000000000" pitchFamily="18" charset="-120"/>
              </a:rPr>
              <a:t> returns,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</a:t>
            </a:r>
            <a:r>
              <a:rPr lang="en-US" altLang="zh-TW" dirty="0">
                <a:ea typeface="新細明體" panose="02020500000000000000" pitchFamily="18" charset="-120"/>
              </a:rPr>
              <a:t> checks whether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</a:t>
            </a:r>
            <a:r>
              <a:rPr lang="en-US" altLang="zh-TW" dirty="0">
                <a:ea typeface="新細明體" panose="02020500000000000000" pitchFamily="18" charset="-120"/>
              </a:rPr>
              <a:t> contains a string that’s longer than 20 characters.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so, the word must have been at least 21 characters long (before truncation), so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</a:t>
            </a:r>
            <a:r>
              <a:rPr lang="en-US" altLang="zh-TW" dirty="0">
                <a:ea typeface="新細明體" panose="02020500000000000000" pitchFamily="18" charset="-120"/>
              </a:rPr>
              <a:t> replaces its 21st character by an asterisk.</a:t>
            </a:r>
          </a:p>
        </p:txBody>
      </p:sp>
    </p:spTree>
    <p:extLst>
      <p:ext uri="{BB962C8B-B14F-4D97-AF65-F5344CB8AC3E}">
        <p14:creationId xmlns:p14="http://schemas.microsoft.com/office/powerpoint/2010/main" val="14593564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Text Formatting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word.h</a:t>
            </a:r>
            <a:r>
              <a:rPr lang="en-US" altLang="zh-TW" dirty="0">
                <a:ea typeface="新細明體" panose="02020500000000000000" pitchFamily="18" charset="-120"/>
              </a:rPr>
              <a:t> header file has a prototype for only one function,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dirty="0">
                <a:ea typeface="新細明體" panose="02020500000000000000" pitchFamily="18" charset="-120"/>
              </a:rPr>
              <a:t> is easier to write if we add a small “helper” function,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readChar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readChar</a:t>
            </a:r>
            <a:r>
              <a:rPr lang="en-US" altLang="zh-TW" dirty="0" err="1">
                <a:ea typeface="新細明體" panose="02020500000000000000" pitchFamily="18" charset="-120"/>
              </a:rPr>
              <a:t>’s</a:t>
            </a:r>
            <a:r>
              <a:rPr lang="en-US" altLang="zh-TW" dirty="0">
                <a:ea typeface="新細明體" panose="02020500000000000000" pitchFamily="18" charset="-120"/>
              </a:rPr>
              <a:t> job is to read a single character and, if it’s a new-line character or tab, convert it to a space.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Having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dirty="0">
                <a:ea typeface="新細明體" panose="02020500000000000000" pitchFamily="18" charset="-120"/>
              </a:rPr>
              <a:t> call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readChar</a:t>
            </a:r>
            <a:r>
              <a:rPr lang="en-US" altLang="zh-TW" dirty="0">
                <a:ea typeface="新細明體" panose="02020500000000000000" pitchFamily="18" charset="-120"/>
              </a:rPr>
              <a:t> instead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dirty="0">
                <a:ea typeface="新細明體" panose="02020500000000000000" pitchFamily="18" charset="-120"/>
              </a:rPr>
              <a:t> solves the problem of treating new-line characters and tabs as spaces.</a:t>
            </a:r>
          </a:p>
        </p:txBody>
      </p:sp>
    </p:spTree>
    <p:extLst>
      <p:ext uri="{BB962C8B-B14F-4D97-AF65-F5344CB8AC3E}">
        <p14:creationId xmlns:p14="http://schemas.microsoft.com/office/powerpoint/2010/main" val="38623587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1555907" y="0"/>
            <a:ext cx="8716557" cy="659735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</a:t>
            </a:r>
            <a:r>
              <a:rPr lang="en-US" altLang="zh-TW" sz="1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1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word.h</a:t>
            </a:r>
            <a:r>
              <a:rPr lang="en-US" altLang="zh-TW" sz="1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readChar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'\n' ||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'\t')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return ' 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return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(char *word,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pos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while ((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readChar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()) == ' ')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!= ' ' &amp;&amp;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!= EOF)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if 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pos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word[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pos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++] =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readChar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word[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pos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= '\0';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endParaRPr lang="en-US" altLang="zh-TW"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048328" y="764705"/>
            <a:ext cx="129073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word.c</a:t>
            </a:r>
            <a:endParaRPr lang="en-US" altLang="zh-TW" sz="24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281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Text Formatting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line.c</a:t>
            </a:r>
            <a:r>
              <a:rPr lang="en-US" altLang="zh-TW" dirty="0">
                <a:ea typeface="新細明體" panose="02020500000000000000" pitchFamily="18" charset="-120"/>
              </a:rPr>
              <a:t> supplies definitions of the functions declared in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line.c</a:t>
            </a:r>
            <a:r>
              <a:rPr lang="en-US" altLang="zh-TW" dirty="0">
                <a:ea typeface="新細明體" panose="02020500000000000000" pitchFamily="18" charset="-120"/>
              </a:rPr>
              <a:t> will also need variables to keep track of the state of the line buffer: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</a:t>
            </a:r>
            <a:r>
              <a:rPr lang="en-US" altLang="zh-TW" dirty="0">
                <a:ea typeface="新細明體" panose="02020500000000000000" pitchFamily="18" charset="-120"/>
              </a:rPr>
              <a:t>: characters in the current line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dirty="0">
                <a:ea typeface="新細明體" panose="02020500000000000000" pitchFamily="18" charset="-120"/>
              </a:rPr>
              <a:t>: number of characters in the current line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numWords</a:t>
            </a:r>
            <a:r>
              <a:rPr lang="en-US" altLang="zh-TW" dirty="0">
                <a:ea typeface="新細明體" panose="02020500000000000000" pitchFamily="18" charset="-120"/>
              </a:rPr>
              <a:t>: number of words in the current line</a:t>
            </a:r>
          </a:p>
        </p:txBody>
      </p:sp>
    </p:spTree>
    <p:extLst>
      <p:ext uri="{BB962C8B-B14F-4D97-AF65-F5344CB8AC3E}">
        <p14:creationId xmlns:p14="http://schemas.microsoft.com/office/powerpoint/2010/main" val="39812610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2063552" y="44624"/>
            <a:ext cx="7918648" cy="6279976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US" altLang="zh-TW" sz="36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line.c</a:t>
            </a:r>
            <a:endParaRPr lang="en-US" altLang="zh-TW" sz="36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None/>
            </a:pPr>
            <a:endParaRPr lang="en-US" altLang="zh-TW" sz="1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string.h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"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MAX_LINE_LEN 60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 line[MAX_LINE_LEN+1];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numWords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clearLine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line[0] = '\0';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numWords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0017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1991544" y="188640"/>
            <a:ext cx="7990656" cy="61359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6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addWord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char *word)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numWords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&gt;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line[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= ' 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line[lineLen+1] = '\0';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strcat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(line, word);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(word);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numWords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2"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2"/>
            </a:pP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spaceRemaining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2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return MAX_LINE_LEN -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22995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1631504" y="116632"/>
            <a:ext cx="9036496" cy="620796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writeLine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extraSpaces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spacesToInsert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j;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extraSpaces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MAX_LINE_LEN -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for 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if (line[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!= ' ')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putchar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(line[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else 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spacesToInsert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extraSpaces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/(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numWords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- 1);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for (j = 1; j &lt;=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spacesToInsert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+ 1; j++)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putchar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(' ');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extraSpaces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-=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spacesToInsert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numWords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--;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putchar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('\n');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endParaRPr lang="en-US" altLang="zh-TW" sz="2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flushLine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lineLen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&gt; 0)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 typeface="+mj-lt"/>
              <a:buAutoNum type="arabicParenR" startAt="32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puts(line);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 typeface="+mj-lt"/>
              <a:buAutoNum type="arabicParenR" startAt="32"/>
            </a:pPr>
            <a:r>
              <a:rPr lang="en-US" altLang="zh-TW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1747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Building a Multiple-File Program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Building a large program requires the same basic steps as building a small one: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Compiling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Linking</a:t>
            </a:r>
          </a:p>
        </p:txBody>
      </p:sp>
    </p:spTree>
    <p:extLst>
      <p:ext uri="{BB962C8B-B14F-4D97-AF65-F5344CB8AC3E}">
        <p14:creationId xmlns:p14="http://schemas.microsoft.com/office/powerpoint/2010/main" val="32927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Source Files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Splitting a program into multiple source files has significant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advantages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Grouping related functions and variables into a single file helps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clarify the structure of the program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Each source file can be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compiled</a:t>
            </a:r>
            <a:r>
              <a:rPr lang="en-US" altLang="zh-TW" dirty="0">
                <a:ea typeface="新細明體" panose="02020500000000000000" pitchFamily="18" charset="-120"/>
              </a:rPr>
              <a:t> separately, which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saves time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Functions are more easily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reused</a:t>
            </a:r>
            <a:r>
              <a:rPr lang="en-US" altLang="zh-TW" dirty="0">
                <a:ea typeface="新細明體" panose="02020500000000000000" pitchFamily="18" charset="-120"/>
              </a:rPr>
              <a:t> in other programs when grouped in separate source files.</a:t>
            </a:r>
          </a:p>
        </p:txBody>
      </p:sp>
    </p:spTree>
    <p:extLst>
      <p:ext uri="{BB962C8B-B14F-4D97-AF65-F5344CB8AC3E}">
        <p14:creationId xmlns:p14="http://schemas.microsoft.com/office/powerpoint/2010/main" val="34215831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Building a Multiple-File Program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Each source file in the program must be compiled separately.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Header files don’t need to be compiled.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contents of a header file are automatically compiled whenever a source file that includes it is compiled.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For each source file, the compiler generates a file containing object code.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These files—known as </a:t>
            </a:r>
            <a:r>
              <a:rPr lang="en-US" altLang="zh-TW" b="1" i="1">
                <a:ea typeface="新細明體" panose="02020500000000000000" pitchFamily="18" charset="-120"/>
              </a:rPr>
              <a:t>object files</a:t>
            </a:r>
            <a:r>
              <a:rPr lang="en-US" altLang="zh-TW">
                <a:ea typeface="新細明體" panose="02020500000000000000" pitchFamily="18" charset="-120"/>
              </a:rPr>
              <a:t>—have the extension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.o</a:t>
            </a:r>
            <a:r>
              <a:rPr lang="en-US" altLang="zh-TW">
                <a:ea typeface="新細明體" panose="02020500000000000000" pitchFamily="18" charset="-120"/>
              </a:rPr>
              <a:t> in UNIX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.obj</a:t>
            </a:r>
            <a:r>
              <a:rPr lang="en-US" altLang="zh-TW">
                <a:ea typeface="新細明體" panose="02020500000000000000" pitchFamily="18" charset="-120"/>
              </a:rPr>
              <a:t> in Windows.</a:t>
            </a:r>
          </a:p>
        </p:txBody>
      </p:sp>
    </p:spTree>
    <p:extLst>
      <p:ext uri="{BB962C8B-B14F-4D97-AF65-F5344CB8AC3E}">
        <p14:creationId xmlns:p14="http://schemas.microsoft.com/office/powerpoint/2010/main" val="8630835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Building a Multiple-File Program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linker combines the object files created in the previous step—along with code for library functions—to produce an executable file.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Among other duties, the linker is responsible for resolving external references left behind by the compiler.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An external reference occurs when a function in one file calls a function defined in another file or accesses a variable defined in another file.</a:t>
            </a:r>
          </a:p>
        </p:txBody>
      </p:sp>
    </p:spTree>
    <p:extLst>
      <p:ext uri="{BB962C8B-B14F-4D97-AF65-F5344CB8AC3E}">
        <p14:creationId xmlns:p14="http://schemas.microsoft.com/office/powerpoint/2010/main" val="20419224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Building a Multiple-File Program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Most compilers allow us to build a program in a single step.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 GCC command that builds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gcc -o justify justify.c line.c word.c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three source files are first compiled into object code.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object files are then automatically passed to the linker, which combines them into a single file.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-o</a:t>
            </a:r>
            <a:r>
              <a:rPr lang="en-US" altLang="zh-TW">
                <a:ea typeface="新細明體" panose="02020500000000000000" pitchFamily="18" charset="-120"/>
              </a:rPr>
              <a:t> option specifies that we want the executable file to be named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5267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Makefiles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To make it easier to build large programs, UNIX originated the concept of the </a:t>
            </a:r>
            <a:r>
              <a:rPr lang="en-US" altLang="zh-TW" b="1" i="1">
                <a:ea typeface="新細明體" panose="02020500000000000000" pitchFamily="18" charset="-120"/>
              </a:rPr>
              <a:t>makefile.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 makefile not only lists the files that are part of the program, but also describes </a:t>
            </a:r>
            <a:r>
              <a:rPr lang="en-US" altLang="zh-TW" b="1" i="1">
                <a:ea typeface="新細明體" panose="02020500000000000000" pitchFamily="18" charset="-120"/>
              </a:rPr>
              <a:t>dependencies</a:t>
            </a:r>
            <a:r>
              <a:rPr lang="en-US" altLang="zh-TW">
                <a:ea typeface="新細明體" panose="02020500000000000000" pitchFamily="18" charset="-120"/>
              </a:rPr>
              <a:t> among the files.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Suppose that the file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>
                <a:ea typeface="新細明體" panose="02020500000000000000" pitchFamily="18" charset="-120"/>
              </a:rPr>
              <a:t> includes the file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bar.h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We say that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>
                <a:ea typeface="新細明體" panose="02020500000000000000" pitchFamily="18" charset="-120"/>
              </a:rPr>
              <a:t> “depends” on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bar.h</a:t>
            </a:r>
            <a:r>
              <a:rPr lang="en-US" altLang="zh-TW">
                <a:ea typeface="新細明體" panose="02020500000000000000" pitchFamily="18" charset="-120"/>
              </a:rPr>
              <a:t>, because a change to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bar.h</a:t>
            </a:r>
            <a:r>
              <a:rPr lang="en-US" altLang="zh-TW">
                <a:ea typeface="新細明體" panose="02020500000000000000" pitchFamily="18" charset="-120"/>
              </a:rPr>
              <a:t> will require us to recompile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25253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Makefiles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8001000" cy="4800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 UNIX makefile for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</a:t>
            </a:r>
            <a:r>
              <a:rPr lang="en-US" altLang="zh-TW">
                <a:ea typeface="新細明體" panose="02020500000000000000" pitchFamily="18" charset="-120"/>
              </a:rPr>
              <a:t> program: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justify: justify.o word.o line.o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gcc -o justify justify.o word.o line.o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justify.o: justify.c word.h line.h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gcc -c justify.c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word.o: word.c word.h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gcc -c word.c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line.o: line.c line.h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gcc -c line.c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1546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Makefiles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There are four groups of lines; each group is known as a </a:t>
            </a:r>
            <a:r>
              <a:rPr lang="en-US" altLang="zh-TW" b="1" i="1">
                <a:ea typeface="新細明體" panose="02020500000000000000" pitchFamily="18" charset="-120"/>
              </a:rPr>
              <a:t>rule.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first line in each rule gives a </a:t>
            </a:r>
            <a:r>
              <a:rPr lang="en-US" altLang="zh-TW" b="1" i="1">
                <a:ea typeface="新細明體" panose="02020500000000000000" pitchFamily="18" charset="-120"/>
              </a:rPr>
              <a:t>target</a:t>
            </a:r>
            <a:r>
              <a:rPr lang="en-US" altLang="zh-TW">
                <a:ea typeface="新細明體" panose="02020500000000000000" pitchFamily="18" charset="-120"/>
              </a:rPr>
              <a:t> file, followed by the files on which it depends.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second line is a </a:t>
            </a:r>
            <a:r>
              <a:rPr lang="en-US" altLang="zh-TW" b="1" i="1">
                <a:ea typeface="新細明體" panose="02020500000000000000" pitchFamily="18" charset="-120"/>
              </a:rPr>
              <a:t>command</a:t>
            </a:r>
            <a:r>
              <a:rPr lang="en-US" altLang="zh-TW">
                <a:ea typeface="新細明體" panose="02020500000000000000" pitchFamily="18" charset="-120"/>
              </a:rPr>
              <a:t> to be executed if the target should need to be rebuilt because of a change to one of its dependent files.</a:t>
            </a:r>
          </a:p>
        </p:txBody>
      </p:sp>
    </p:spTree>
    <p:extLst>
      <p:ext uri="{BB962C8B-B14F-4D97-AF65-F5344CB8AC3E}">
        <p14:creationId xmlns:p14="http://schemas.microsoft.com/office/powerpoint/2010/main" val="19607645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Makefiles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848600" cy="4800600"/>
          </a:xfrm>
        </p:spPr>
        <p:txBody>
          <a:bodyPr>
            <a:normAutofit/>
          </a:bodyPr>
          <a:lstStyle/>
          <a:p>
            <a:r>
              <a:rPr lang="en-US" altLang="zh-TW" sz="2700">
                <a:ea typeface="新細明體" panose="02020500000000000000" pitchFamily="18" charset="-120"/>
              </a:rPr>
              <a:t>In the first rule,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</a:t>
            </a:r>
            <a:r>
              <a:rPr lang="en-US" altLang="zh-TW" sz="2700">
                <a:ea typeface="新細明體" panose="02020500000000000000" pitchFamily="18" charset="-120"/>
              </a:rPr>
              <a:t> (the executable file) is the target: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1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justify: justify.o word.o line.o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1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gcc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-o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justify.o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word.o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line.o</a:t>
            </a:r>
          </a:p>
          <a:p>
            <a:r>
              <a:rPr lang="en-US" altLang="zh-TW" sz="2700">
                <a:ea typeface="新細明體" panose="02020500000000000000" pitchFamily="18" charset="-120"/>
              </a:rPr>
              <a:t>The first line states that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</a:t>
            </a:r>
            <a:r>
              <a:rPr lang="en-US" altLang="zh-TW" sz="2700">
                <a:ea typeface="新細明體" panose="02020500000000000000" pitchFamily="18" charset="-120"/>
              </a:rPr>
              <a:t> depends on the files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justify.o</a:t>
            </a:r>
            <a:r>
              <a:rPr lang="en-US" altLang="zh-TW" sz="2700">
                <a:ea typeface="新細明體" panose="02020500000000000000" pitchFamily="18" charset="-120"/>
              </a:rPr>
              <a:t>,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word.o</a:t>
            </a:r>
            <a:r>
              <a:rPr lang="en-US" altLang="zh-TW" sz="2700">
                <a:ea typeface="新細明體" panose="02020500000000000000" pitchFamily="18" charset="-120"/>
              </a:rPr>
              <a:t>, and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line.o</a:t>
            </a:r>
            <a:r>
              <a:rPr lang="en-US" altLang="zh-TW" sz="270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700">
                <a:ea typeface="新細明體" panose="02020500000000000000" pitchFamily="18" charset="-120"/>
              </a:rPr>
              <a:t>If any of these files have changed since the program was last built,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</a:t>
            </a:r>
            <a:r>
              <a:rPr lang="en-US" altLang="zh-TW" sz="2700">
                <a:ea typeface="新細明體" panose="02020500000000000000" pitchFamily="18" charset="-120"/>
              </a:rPr>
              <a:t> needs to be rebuilt.</a:t>
            </a:r>
          </a:p>
          <a:p>
            <a:r>
              <a:rPr lang="en-US" altLang="zh-TW" sz="2700">
                <a:ea typeface="新細明體" panose="02020500000000000000" pitchFamily="18" charset="-120"/>
              </a:rPr>
              <a:t>The command on the following line shows how the rebuilding is to be done.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55372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Makefiles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In the second rule,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justify.o</a:t>
            </a:r>
            <a:r>
              <a:rPr lang="en-US" altLang="zh-TW">
                <a:ea typeface="新細明體" panose="02020500000000000000" pitchFamily="18" charset="-120"/>
              </a:rPr>
              <a:t> is the target: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justify.o: justify.c word.h line.h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gcc -c justify.c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first line indicates that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justify.o</a:t>
            </a:r>
            <a:r>
              <a:rPr lang="en-US" altLang="zh-TW">
                <a:ea typeface="新細明體" panose="02020500000000000000" pitchFamily="18" charset="-120"/>
              </a:rPr>
              <a:t> needs to be rebuilt if there’s been a change to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justify.c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word.h</a:t>
            </a:r>
            <a:r>
              <a:rPr lang="en-US" altLang="zh-TW">
                <a:ea typeface="新細明體" panose="02020500000000000000" pitchFamily="18" charset="-120"/>
              </a:rPr>
              <a:t>, 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line.h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next line shows how to update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justify.o</a:t>
            </a:r>
            <a:r>
              <a:rPr lang="en-US" altLang="zh-TW">
                <a:ea typeface="新細明體" panose="02020500000000000000" pitchFamily="18" charset="-120"/>
              </a:rPr>
              <a:t> (by recompiling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justify.c</a:t>
            </a:r>
            <a:r>
              <a:rPr lang="en-US" altLang="zh-TW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-c</a:t>
            </a:r>
            <a:r>
              <a:rPr lang="en-US" altLang="zh-TW">
                <a:ea typeface="新細明體" panose="02020500000000000000" pitchFamily="18" charset="-120"/>
              </a:rPr>
              <a:t> option tells the compiler to compile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justify.c</a:t>
            </a:r>
            <a:r>
              <a:rPr lang="en-US" altLang="zh-TW">
                <a:ea typeface="新細明體" panose="02020500000000000000" pitchFamily="18" charset="-120"/>
              </a:rPr>
              <a:t> but not attempt to link it.</a:t>
            </a:r>
          </a:p>
        </p:txBody>
      </p:sp>
    </p:spTree>
    <p:extLst>
      <p:ext uri="{BB962C8B-B14F-4D97-AF65-F5344CB8AC3E}">
        <p14:creationId xmlns:p14="http://schemas.microsoft.com/office/powerpoint/2010/main" val="596638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Makefiles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Once we’ve created a makefile for a program, we can use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make</a:t>
            </a:r>
            <a:r>
              <a:rPr lang="en-US" altLang="zh-TW">
                <a:ea typeface="新細明體" panose="02020500000000000000" pitchFamily="18" charset="-120"/>
              </a:rPr>
              <a:t> utility to build (or rebuild) the program.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By checking the time and date associated with each file in the program,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make</a:t>
            </a:r>
            <a:r>
              <a:rPr lang="en-US" altLang="zh-TW">
                <a:ea typeface="新細明體" panose="02020500000000000000" pitchFamily="18" charset="-120"/>
              </a:rPr>
              <a:t> can determine which files are out of date.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It then invokes the commands necessary to rebuild the program.</a:t>
            </a:r>
          </a:p>
        </p:txBody>
      </p:sp>
    </p:spTree>
    <p:extLst>
      <p:ext uri="{BB962C8B-B14F-4D97-AF65-F5344CB8AC3E}">
        <p14:creationId xmlns:p14="http://schemas.microsoft.com/office/powerpoint/2010/main" val="5371029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Makefiles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Each command in a makefile must be preceded by a tab character, not a series of spaces.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 makefile is normally stored in a file named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Makefile</a:t>
            </a:r>
            <a:r>
              <a:rPr lang="en-US" altLang="zh-TW">
                <a:ea typeface="新細明體" panose="02020500000000000000" pitchFamily="18" charset="-120"/>
              </a:rPr>
              <a:t> (or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makefile</a:t>
            </a:r>
            <a:r>
              <a:rPr lang="en-US" altLang="zh-TW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When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make</a:t>
            </a:r>
            <a:r>
              <a:rPr lang="en-US" altLang="zh-TW">
                <a:ea typeface="新細明體" panose="02020500000000000000" pitchFamily="18" charset="-120"/>
              </a:rPr>
              <a:t> utility is used, it automatically checks the current directory for a file with one of these names.</a:t>
            </a:r>
          </a:p>
        </p:txBody>
      </p:sp>
    </p:spTree>
    <p:extLst>
      <p:ext uri="{BB962C8B-B14F-4D97-AF65-F5344CB8AC3E}">
        <p14:creationId xmlns:p14="http://schemas.microsoft.com/office/powerpoint/2010/main" val="313688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Header Files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Problems that arise when a program is divided into several source files: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How can a function in one file call a function that’s defined in another file?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How can a function access an external variable in another file?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How can two files share the same macro definition or type definition?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answer lies with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>
                <a:ea typeface="新細明體" panose="02020500000000000000" pitchFamily="18" charset="-120"/>
              </a:rPr>
              <a:t> directive, which makes it possible to share information among any number of source files.</a:t>
            </a:r>
          </a:p>
        </p:txBody>
      </p:sp>
    </p:spTree>
    <p:extLst>
      <p:ext uri="{BB962C8B-B14F-4D97-AF65-F5344CB8AC3E}">
        <p14:creationId xmlns:p14="http://schemas.microsoft.com/office/powerpoint/2010/main" val="11262945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Makefiles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To invoke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make</a:t>
            </a:r>
            <a:r>
              <a:rPr lang="en-US" altLang="zh-TW">
                <a:ea typeface="新細明體" panose="02020500000000000000" pitchFamily="18" charset="-120"/>
              </a:rPr>
              <a:t>, use the command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make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target</a:t>
            </a:r>
          </a:p>
          <a:p>
            <a:pPr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	where </a:t>
            </a:r>
            <a:r>
              <a:rPr lang="en-US" altLang="zh-TW" i="1">
                <a:ea typeface="新細明體" panose="02020500000000000000" pitchFamily="18" charset="-120"/>
              </a:rPr>
              <a:t>target</a:t>
            </a:r>
            <a:r>
              <a:rPr lang="en-US" altLang="zh-TW">
                <a:ea typeface="新細明體" panose="02020500000000000000" pitchFamily="18" charset="-120"/>
              </a:rPr>
              <a:t> is one of the targets listed in the makefile.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no target is specified when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make</a:t>
            </a:r>
            <a:r>
              <a:rPr lang="en-US" altLang="zh-TW">
                <a:ea typeface="新細明體" panose="02020500000000000000" pitchFamily="18" charset="-120"/>
              </a:rPr>
              <a:t> is invoked, it will build the target of the first rule.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Except for this special property of the first rule, the order of rules in a makefile is arbitrary.</a:t>
            </a:r>
          </a:p>
        </p:txBody>
      </p:sp>
    </p:spTree>
    <p:extLst>
      <p:ext uri="{BB962C8B-B14F-4D97-AF65-F5344CB8AC3E}">
        <p14:creationId xmlns:p14="http://schemas.microsoft.com/office/powerpoint/2010/main" val="42631788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Makefiles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Real makefiles aren’t always easy to understand.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There are numerous techniques that reduce the amount of redundancy in makefiles and make them easier to modify.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These techniques greatly reduce the readability of makefiles.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Alternatives to makefiles include the “project files” supported by some integrated development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4727815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Errors During Linking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Some errors that can’t be detected during compilation will be found during linking.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the definition of a function or variable is missing from a program, the linker will be unable to resolve external references to it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result is a message such as </a:t>
            </a:r>
            <a:r>
              <a:rPr lang="en-US" altLang="zh-TW" i="1">
                <a:ea typeface="新細明體" panose="02020500000000000000" pitchFamily="18" charset="-120"/>
              </a:rPr>
              <a:t>“undefined symbol”</a:t>
            </a:r>
            <a:r>
              <a:rPr lang="en-US" altLang="zh-TW">
                <a:ea typeface="新細明體" panose="02020500000000000000" pitchFamily="18" charset="-120"/>
              </a:rPr>
              <a:t> or </a:t>
            </a:r>
            <a:r>
              <a:rPr lang="en-US" altLang="zh-TW" i="1">
                <a:ea typeface="新細明體" panose="02020500000000000000" pitchFamily="18" charset="-120"/>
              </a:rPr>
              <a:t>“undefined reference.”</a:t>
            </a:r>
          </a:p>
        </p:txBody>
      </p:sp>
    </p:spTree>
    <p:extLst>
      <p:ext uri="{BB962C8B-B14F-4D97-AF65-F5344CB8AC3E}">
        <p14:creationId xmlns:p14="http://schemas.microsoft.com/office/powerpoint/2010/main" val="36548090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Errors During Linking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Common causes of errors during linking:</a:t>
            </a:r>
          </a:p>
          <a:p>
            <a:pPr lvl="1"/>
            <a:r>
              <a:rPr lang="en-US" altLang="zh-TW" b="1" i="1">
                <a:ea typeface="新細明體" panose="02020500000000000000" pitchFamily="18" charset="-120"/>
              </a:rPr>
              <a:t>Misspellings.</a:t>
            </a:r>
            <a:r>
              <a:rPr lang="en-US" altLang="zh-TW">
                <a:ea typeface="新細明體" panose="02020500000000000000" pitchFamily="18" charset="-120"/>
              </a:rPr>
              <a:t> If the name of a variable or function is misspelled, the linker will report it as missing.</a:t>
            </a:r>
          </a:p>
          <a:p>
            <a:pPr lvl="1"/>
            <a:r>
              <a:rPr lang="en-US" altLang="zh-TW" b="1" i="1">
                <a:ea typeface="新細明體" panose="02020500000000000000" pitchFamily="18" charset="-120"/>
              </a:rPr>
              <a:t>Missing files.</a:t>
            </a:r>
            <a:r>
              <a:rPr lang="en-US" altLang="zh-TW">
                <a:ea typeface="新細明體" panose="02020500000000000000" pitchFamily="18" charset="-120"/>
              </a:rPr>
              <a:t> If the linker can’t find the functions that are in file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>
                <a:ea typeface="新細明體" panose="02020500000000000000" pitchFamily="18" charset="-120"/>
              </a:rPr>
              <a:t>, it may not know about the file.</a:t>
            </a:r>
          </a:p>
          <a:p>
            <a:pPr lvl="1"/>
            <a:r>
              <a:rPr lang="en-US" altLang="zh-TW" b="1" i="1">
                <a:ea typeface="新細明體" panose="02020500000000000000" pitchFamily="18" charset="-120"/>
              </a:rPr>
              <a:t>Missing libraries.</a:t>
            </a:r>
            <a:r>
              <a:rPr lang="en-US" altLang="zh-TW">
                <a:ea typeface="新細明體" panose="02020500000000000000" pitchFamily="18" charset="-120"/>
              </a:rPr>
              <a:t> The linker may not be able to find all library functions used in the program.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In UNIX,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-lm</a:t>
            </a:r>
            <a:r>
              <a:rPr lang="en-US" altLang="zh-TW">
                <a:ea typeface="新細明體" panose="02020500000000000000" pitchFamily="18" charset="-120"/>
              </a:rPr>
              <a:t> option may need to be specified when a program that uses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&lt;math.h&gt;</a:t>
            </a:r>
            <a:r>
              <a:rPr lang="en-US" altLang="zh-TW">
                <a:ea typeface="新細明體" panose="02020500000000000000" pitchFamily="18" charset="-120"/>
              </a:rPr>
              <a:t> is linked.</a:t>
            </a:r>
          </a:p>
        </p:txBody>
      </p:sp>
    </p:spTree>
    <p:extLst>
      <p:ext uri="{BB962C8B-B14F-4D97-AF65-F5344CB8AC3E}">
        <p14:creationId xmlns:p14="http://schemas.microsoft.com/office/powerpoint/2010/main" val="9511404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Rebuilding a Program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During the development of a program, it’s rare that we’ll need to compile all its files.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To save time, the rebuilding process should recompile only those files that might be affected by the latest change.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Assume that a program has been designed with a header file for each source file.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To see how many files will need to be recompiled after a change, we need to consider two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26049983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Rebuilding a Program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If the change affects a single source file, only that file must be recompiled.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Suppose that we decide to condense the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readChar</a:t>
            </a:r>
            <a:r>
              <a:rPr lang="en-US" altLang="zh-TW" sz="2600" dirty="0">
                <a:ea typeface="新細明體" panose="02020500000000000000" pitchFamily="18" charset="-120"/>
              </a:rPr>
              <a:t> function in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word.c</a:t>
            </a:r>
            <a:r>
              <a:rPr lang="en-US" altLang="zh-TW" sz="2600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readChar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return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1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==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'\n'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||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1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'\t')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?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 '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1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This modification doesn’t affect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word.h</a:t>
            </a:r>
            <a:r>
              <a:rPr lang="en-US" altLang="zh-TW" sz="2600" dirty="0">
                <a:ea typeface="新細明體" panose="02020500000000000000" pitchFamily="18" charset="-120"/>
              </a:rPr>
              <a:t>, so we need only recompile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word.c</a:t>
            </a:r>
            <a:r>
              <a:rPr lang="en-US" altLang="zh-TW" sz="2600" dirty="0">
                <a:ea typeface="新細明體" panose="02020500000000000000" pitchFamily="18" charset="-120"/>
              </a:rPr>
              <a:t> and relink the program.</a:t>
            </a:r>
          </a:p>
        </p:txBody>
      </p:sp>
    </p:spTree>
    <p:extLst>
      <p:ext uri="{BB962C8B-B14F-4D97-AF65-F5344CB8AC3E}">
        <p14:creationId xmlns:p14="http://schemas.microsoft.com/office/powerpoint/2010/main" val="15731144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Rebuilding a Program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second possibility is that the change affects a header file.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In that case, we should recompile all files that include the header file, since they could potentially be affected by the change.</a:t>
            </a:r>
          </a:p>
        </p:txBody>
      </p:sp>
    </p:spTree>
    <p:extLst>
      <p:ext uri="{BB962C8B-B14F-4D97-AF65-F5344CB8AC3E}">
        <p14:creationId xmlns:p14="http://schemas.microsoft.com/office/powerpoint/2010/main" val="12020684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Rebuilding a Program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8001000" cy="4800600"/>
          </a:xfrm>
        </p:spPr>
        <p:txBody>
          <a:bodyPr/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Suppose that we modify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sz="2600" dirty="0">
                <a:ea typeface="新細明體" panose="02020500000000000000" pitchFamily="18" charset="-120"/>
              </a:rPr>
              <a:t> so that it returns the length of the word that it reads.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First, we change the prototype of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sz="2600" dirty="0">
                <a:ea typeface="新細明體" panose="02020500000000000000" pitchFamily="18" charset="-120"/>
              </a:rPr>
              <a:t> in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word.h</a:t>
            </a:r>
            <a:r>
              <a:rPr lang="en-US" altLang="zh-TW" sz="2600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1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 Reads the next word from the input and      *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stores it in word. Makes word empty if no   *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word could be read because of end-of-file.  *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Truncates the word if its length exceeds    *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</a:t>
            </a:r>
            <a:r>
              <a:rPr lang="en-US" altLang="zh-TW" sz="1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 </a:t>
            </a:r>
            <a:r>
              <a:rPr lang="en-US" altLang="zh-TW" sz="17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Returns the number of characters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*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</a:t>
            </a:r>
            <a:r>
              <a:rPr lang="en-US" altLang="zh-TW" sz="17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stored.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                         *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7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(char *word, </a:t>
            </a:r>
            <a:r>
              <a:rPr lang="en-US" altLang="zh-TW" sz="1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52077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Rebuilding a Program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8077200" cy="480060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Next, we change the definition of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sz="2600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1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(char *word,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pos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while ((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readChar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()) == ' ')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while (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!= ' ' &amp;&amp;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!= EOF)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if (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pos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word[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pos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++] =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readChar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word[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pos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= '\0';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return </a:t>
            </a:r>
            <a:r>
              <a:rPr lang="en-US" altLang="zh-TW" sz="21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pos</a:t>
            </a:r>
            <a:r>
              <a:rPr lang="en-US" altLang="zh-TW" sz="21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856973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Rebuilding a Program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8001000" cy="4800600"/>
          </a:xfrm>
        </p:spPr>
        <p:txBody>
          <a:bodyPr/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Finally, we modify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justify.c</a:t>
            </a:r>
            <a:r>
              <a:rPr lang="en-US" altLang="zh-TW" sz="2600" dirty="0">
                <a:ea typeface="新細明體" panose="02020500000000000000" pitchFamily="18" charset="-120"/>
              </a:rPr>
              <a:t> by removing the include of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string.h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sz="2600" dirty="0">
                <a:ea typeface="新細明體" panose="02020500000000000000" pitchFamily="18" charset="-120"/>
              </a:rPr>
              <a:t> and changing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</a:t>
            </a:r>
            <a:r>
              <a:rPr lang="en-US" altLang="zh-TW" sz="2600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word[MAX_WORD_LEN+2];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clearLine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for (;;)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1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wordLen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readWord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(word,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MAX_WORD_LEN+1);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100" dirty="0">
                <a:latin typeface="Helvetica" panose="020B0604020202020204" pitchFamily="34" charset="0"/>
                <a:ea typeface="新細明體" panose="02020500000000000000" pitchFamily="18" charset="-12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05859257"/>
      </p:ext>
    </p:extLst>
  </p:cSld>
  <p:clrMapOvr>
    <a:masterClrMapping/>
  </p:clrMapOvr>
</p:sld>
</file>

<file path=ppt/theme/theme1.xml><?xml version="1.0" encoding="utf-8"?>
<a:theme xmlns:a="http://schemas.openxmlformats.org/drawingml/2006/main" name="NT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UST" id="{E788F5F0-0CC0-423E-ACF6-8F36877D82F9}" vid="{EE128CC2-2CF0-4E77-B1CC-9BFAE2F64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A14E50D-B1C0-44E9-99F4-FE6C416BA9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NTUST</Template>
  <TotalTime>0</TotalTime>
  <Words>5146</Words>
  <Application>Microsoft Office PowerPoint</Application>
  <PresentationFormat>寬螢幕</PresentationFormat>
  <Paragraphs>903</Paragraphs>
  <Slides>105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105</vt:i4>
      </vt:variant>
    </vt:vector>
  </HeadingPairs>
  <TitlesOfParts>
    <vt:vector size="115" baseType="lpstr">
      <vt:lpstr>Adobe 楷体 Std R</vt:lpstr>
      <vt:lpstr>Adobe 繁黑體 Std B</vt:lpstr>
      <vt:lpstr>PMingLiu</vt:lpstr>
      <vt:lpstr>新細明體</vt:lpstr>
      <vt:lpstr>Arial</vt:lpstr>
      <vt:lpstr>Calibri</vt:lpstr>
      <vt:lpstr>Calibri Light</vt:lpstr>
      <vt:lpstr>Courier New</vt:lpstr>
      <vt:lpstr>Helvetica</vt:lpstr>
      <vt:lpstr>NTUST</vt:lpstr>
      <vt:lpstr>Chapter 15</vt:lpstr>
      <vt:lpstr>Source Files</vt:lpstr>
      <vt:lpstr>Source Files</vt:lpstr>
      <vt:lpstr>Source Files</vt:lpstr>
      <vt:lpstr>Source Files</vt:lpstr>
      <vt:lpstr>Source Files</vt:lpstr>
      <vt:lpstr>Source Files</vt:lpstr>
      <vt:lpstr>Source Files</vt:lpstr>
      <vt:lpstr>Header Files</vt:lpstr>
      <vt:lpstr>Header Files</vt:lpstr>
      <vt:lpstr>The #include Directive</vt:lpstr>
      <vt:lpstr>The #include Directive</vt:lpstr>
      <vt:lpstr>The #include Directive</vt:lpstr>
      <vt:lpstr>The #include Directive</vt:lpstr>
      <vt:lpstr>The #include Directive</vt:lpstr>
      <vt:lpstr>The #include Directive</vt:lpstr>
      <vt:lpstr>The #include Directive</vt:lpstr>
      <vt:lpstr>Sharing Macro Definitions and Type Definitions</vt:lpstr>
      <vt:lpstr>Sharing Macro Definitions and Type Definitions</vt:lpstr>
      <vt:lpstr>Sharing Macro Definitions and Type Definitions</vt:lpstr>
      <vt:lpstr>Sharing Macro Definitions and Type Definitions</vt:lpstr>
      <vt:lpstr>Sharing Macro Definitions and Type Definitions</vt:lpstr>
      <vt:lpstr>Sharing Function Prototypes</vt:lpstr>
      <vt:lpstr>Sharing Function Prototypes</vt:lpstr>
      <vt:lpstr>Sharing Function Prototypes</vt:lpstr>
      <vt:lpstr>Sharing Function Prototypes</vt:lpstr>
      <vt:lpstr>Sharing Function Prototypes</vt:lpstr>
      <vt:lpstr>Sharing Function Prototypes</vt:lpstr>
      <vt:lpstr>Sharing Variable Declarations</vt:lpstr>
      <vt:lpstr>Sharing Variable Declarations</vt:lpstr>
      <vt:lpstr>Sharing Variable Declarations</vt:lpstr>
      <vt:lpstr>Sharing Variable Declarations</vt:lpstr>
      <vt:lpstr>Sharing Variable Declarations</vt:lpstr>
      <vt:lpstr>Sharing Variable Declarations</vt:lpstr>
      <vt:lpstr>Nested Includes</vt:lpstr>
      <vt:lpstr>Nested Includes</vt:lpstr>
      <vt:lpstr>Protecting Header Files</vt:lpstr>
      <vt:lpstr>Protecting Header Files</vt:lpstr>
      <vt:lpstr>Protecting Header Files</vt:lpstr>
      <vt:lpstr>Protecting Header Files</vt:lpstr>
      <vt:lpstr>Protecting Header Files</vt:lpstr>
      <vt:lpstr>Protecting Header Files</vt:lpstr>
      <vt:lpstr>#error Directives in Header Files</vt:lpstr>
      <vt:lpstr>Dividing a Program into Files</vt:lpstr>
      <vt:lpstr>Dividing a Program into Files</vt:lpstr>
      <vt:lpstr>Dividing a Program into Files</vt:lpstr>
      <vt:lpstr>Program: Text Formatting</vt:lpstr>
      <vt:lpstr>Program: Text Formatting</vt:lpstr>
      <vt:lpstr>Program: Text Formatting</vt:lpstr>
      <vt:lpstr>Program: Text Formatting</vt:lpstr>
      <vt:lpstr>Program: Text Formatting</vt:lpstr>
      <vt:lpstr>Program: Text Formatting</vt:lpstr>
      <vt:lpstr>Program: Text Formatting</vt:lpstr>
      <vt:lpstr>Program: Text Formatting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So, we have three files in this project</vt:lpstr>
      <vt:lpstr>Program: Text Formatting</vt:lpstr>
      <vt:lpstr>PowerPoint 簡報</vt:lpstr>
      <vt:lpstr>PowerPoint 簡報</vt:lpstr>
      <vt:lpstr>Program: Text Formatting</vt:lpstr>
      <vt:lpstr>PowerPoint 簡報</vt:lpstr>
      <vt:lpstr>PowerPoint 簡報</vt:lpstr>
      <vt:lpstr>Program: Text Formatting</vt:lpstr>
      <vt:lpstr>PowerPoint 簡報</vt:lpstr>
      <vt:lpstr>Program: Text Formatting</vt:lpstr>
      <vt:lpstr>Program: Text Formatting</vt:lpstr>
      <vt:lpstr>PowerPoint 簡報</vt:lpstr>
      <vt:lpstr>Program: Text Formatting</vt:lpstr>
      <vt:lpstr>PowerPoint 簡報</vt:lpstr>
      <vt:lpstr>PowerPoint 簡報</vt:lpstr>
      <vt:lpstr>PowerPoint 簡報</vt:lpstr>
      <vt:lpstr>Building a Multiple-File Program</vt:lpstr>
      <vt:lpstr>Building a Multiple-File Program</vt:lpstr>
      <vt:lpstr>Building a Multiple-File Program</vt:lpstr>
      <vt:lpstr>Building a Multiple-File Program</vt:lpstr>
      <vt:lpstr>Makefiles</vt:lpstr>
      <vt:lpstr>Makefiles</vt:lpstr>
      <vt:lpstr>Makefiles</vt:lpstr>
      <vt:lpstr>Makefiles</vt:lpstr>
      <vt:lpstr>Makefiles</vt:lpstr>
      <vt:lpstr>Makefiles</vt:lpstr>
      <vt:lpstr>Makefiles</vt:lpstr>
      <vt:lpstr>Makefiles</vt:lpstr>
      <vt:lpstr>Makefiles</vt:lpstr>
      <vt:lpstr>Errors During Linking</vt:lpstr>
      <vt:lpstr>Errors During Linking</vt:lpstr>
      <vt:lpstr>Rebuilding a Program</vt:lpstr>
      <vt:lpstr>Rebuilding a Program</vt:lpstr>
      <vt:lpstr>Rebuilding a Program</vt:lpstr>
      <vt:lpstr>Rebuilding a Program</vt:lpstr>
      <vt:lpstr>Rebuilding a Program</vt:lpstr>
      <vt:lpstr>Rebuilding a Program</vt:lpstr>
      <vt:lpstr>Rebuilding a Program</vt:lpstr>
      <vt:lpstr>Rebuilding a Program</vt:lpstr>
      <vt:lpstr>Rebuilding a Program</vt:lpstr>
      <vt:lpstr>Defining Macros Outside a Program</vt:lpstr>
      <vt:lpstr>Defining Macros Outside a Program</vt:lpstr>
      <vt:lpstr>Defining Macros Outside a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2014-12-14T12:50:41Z</dcterms:created>
  <dcterms:modified xsi:type="dcterms:W3CDTF">2019-10-11T06:08:56Z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TC100851999990</vt:lpwstr>
  </property>
</Properties>
</file>