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4"/>
  </p:notesMasterIdLst>
  <p:sldIdLst>
    <p:sldId id="260" r:id="rId3"/>
    <p:sldId id="368" r:id="rId4"/>
    <p:sldId id="369" r:id="rId5"/>
    <p:sldId id="3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7" r:id="rId62"/>
    <p:sldId id="318" r:id="rId63"/>
    <p:sldId id="319" r:id="rId64"/>
    <p:sldId id="367" r:id="rId65"/>
    <p:sldId id="320" r:id="rId66"/>
    <p:sldId id="321" r:id="rId67"/>
    <p:sldId id="322" r:id="rId68"/>
    <p:sldId id="323" r:id="rId69"/>
    <p:sldId id="362" r:id="rId70"/>
    <p:sldId id="363" r:id="rId71"/>
    <p:sldId id="364" r:id="rId72"/>
    <p:sldId id="365" r:id="rId73"/>
    <p:sldId id="366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73" r:id="rId113"/>
    <p:sldId id="372" r:id="rId114"/>
    <p:sldId id="377" r:id="rId115"/>
    <p:sldId id="378" r:id="rId116"/>
    <p:sldId id="374" r:id="rId117"/>
    <p:sldId id="375" r:id="rId118"/>
    <p:sldId id="376" r:id="rId119"/>
    <p:sldId id="379" r:id="rId120"/>
    <p:sldId id="381" r:id="rId121"/>
    <p:sldId id="382" r:id="rId122"/>
    <p:sldId id="389" r:id="rId123"/>
    <p:sldId id="383" r:id="rId124"/>
    <p:sldId id="384" r:id="rId125"/>
    <p:sldId id="385" r:id="rId126"/>
    <p:sldId id="386" r:id="rId127"/>
    <p:sldId id="390" r:id="rId128"/>
    <p:sldId id="387" r:id="rId129"/>
    <p:sldId id="388" r:id="rId130"/>
    <p:sldId id="391" r:id="rId131"/>
    <p:sldId id="392" r:id="rId132"/>
    <p:sldId id="393" r:id="rId1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700" autoAdjust="0"/>
  </p:normalViewPr>
  <p:slideViewPr>
    <p:cSldViewPr>
      <p:cViewPr varScale="1">
        <p:scale>
          <a:sx n="156" d="100"/>
          <a:sy n="156" d="100"/>
        </p:scale>
        <p:origin x="112" y="112"/>
      </p:cViewPr>
      <p:guideLst/>
    </p:cSldViewPr>
  </p:slideViewPr>
  <p:outlineViewPr>
    <p:cViewPr>
      <p:scale>
        <a:sx n="33" d="100"/>
        <a:sy n="33" d="100"/>
      </p:scale>
      <p:origin x="0" y="-164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9596D-5E0C-4952-823B-6BB87B36FF32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1EA1-7059-4A73-80B6-E80A1BE31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1EA1-7059-4A73-80B6-E80A1BE31CF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0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1EA1-7059-4A73-80B6-E80A1BE31CF2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9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83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72D3-F656-4F04-B919-B680F83BF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4E6B-5EC0-440E-8FE3-9B6144108F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7F12-F1E4-4E0E-BFFF-A765564CD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0C47-F33E-4BDD-9E4D-1F1D40C7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0F13-97FF-4907-9390-2FD0628F5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9027-67C4-46E5-965F-214484F0B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6DDC-E341-4783-991D-E15E3FBA47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8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9C6F-CE54-472A-81C6-9B5ABF13A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9339-D6C7-4AB4-AFD1-893163D93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B5B7E9-1E33-4467-A92B-C08CD0BD9A67}"/>
              </a:ext>
            </a:extLst>
          </p:cNvPr>
          <p:cNvSpPr txBox="1"/>
          <p:nvPr userDrawn="1"/>
        </p:nvSpPr>
        <p:spPr>
          <a:xfrm>
            <a:off x="239349" y="6426145"/>
            <a:ext cx="115212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Structures, Unions, and Enumerations	        </a:t>
            </a:r>
            <a:fld id="{0D1175C0-8004-43C8-9478-9306F969E40A}" type="slidenum">
              <a:rPr lang="en-US" altLang="zh-TW" sz="1800" i="1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r>
              <a:rPr lang="en-US" altLang="zh-TW" sz="1800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23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3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394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66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09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0644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9497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2008 W. W. Norton &amp; Company.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E2A6-24C7-4F1C-9716-7244E2D0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16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 dirty="0">
                <a:latin typeface="Arial" panose="020B0604020202020204" pitchFamily="34" charset="0"/>
                <a:ea typeface="新細明體" panose="02020500000000000000" pitchFamily="18" charset="-120"/>
              </a:rPr>
              <a:t>Structures, Unions,</a:t>
            </a:r>
            <a:br>
              <a:rPr lang="en-US" altLang="zh-TW" sz="3600" b="1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3600" b="1" dirty="0">
                <a:latin typeface="Arial" panose="020B0604020202020204" pitchFamily="34" charset="0"/>
                <a:ea typeface="新細明體" panose="02020500000000000000" pitchFamily="18" charset="-120"/>
              </a:rPr>
              <a:t>and Enumerations</a:t>
            </a:r>
          </a:p>
        </p:txBody>
      </p:sp>
    </p:spTree>
    <p:extLst>
      <p:ext uri="{BB962C8B-B14F-4D97-AF65-F5344CB8AC3E}">
        <p14:creationId xmlns:p14="http://schemas.microsoft.com/office/powerpoint/2010/main" val="2502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Structure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For example, the following declarations can appear in the same program: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part1, part2;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sex;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employee1, employee2;</a:t>
            </a:r>
          </a:p>
        </p:txBody>
      </p:sp>
    </p:spTree>
    <p:extLst>
      <p:ext uri="{BB962C8B-B14F-4D97-AF65-F5344CB8AC3E}">
        <p14:creationId xmlns:p14="http://schemas.microsoft.com/office/powerpoint/2010/main" val="29731795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Although enumerations have little in common with structures and unions, they’re declared in a similar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CLUBS,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DIAMONDS,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HEARTS,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</a:t>
            </a:r>
            <a:r>
              <a:rPr lang="en-US" altLang="zh-TW" b="1" dirty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s1,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s2;</a:t>
            </a:r>
            <a:endParaRPr lang="en-US" altLang="zh-TW" dirty="0">
              <a:effectLst>
                <a:glow rad="101600">
                  <a:srgbClr val="FFFF00">
                    <a:alpha val="60000"/>
                  </a:srgbClr>
                </a:glow>
              </a:effectLst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names of enumeration constants</a:t>
            </a:r>
            <a:r>
              <a:rPr lang="en-US" altLang="zh-TW" dirty="0">
                <a:ea typeface="新細明體" panose="02020500000000000000" pitchFamily="18" charset="-120"/>
              </a:rPr>
              <a:t> must be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different</a:t>
            </a:r>
            <a:r>
              <a:rPr lang="en-US" altLang="zh-TW" dirty="0">
                <a:ea typeface="新細明體" panose="02020500000000000000" pitchFamily="18" charset="-120"/>
              </a:rPr>
              <a:t> from other identifiers declared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in</a:t>
            </a:r>
            <a:r>
              <a:rPr lang="en-US" altLang="zh-TW" dirty="0">
                <a:ea typeface="新細明體" panose="02020500000000000000" pitchFamily="18" charset="-120"/>
              </a:rPr>
              <a:t> the enclosing scope.</a:t>
            </a:r>
          </a:p>
        </p:txBody>
      </p:sp>
    </p:spTree>
    <p:extLst>
      <p:ext uri="{BB962C8B-B14F-4D97-AF65-F5344CB8AC3E}">
        <p14:creationId xmlns:p14="http://schemas.microsoft.com/office/powerpoint/2010/main" val="33322754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 constants are similar to constants created with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>
                <a:ea typeface="新細明體" panose="02020500000000000000" pitchFamily="18" charset="-120"/>
              </a:rPr>
              <a:t> directive, but they’re not equivalent.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an enumeration is declared inside a function, its constants won’t be visible outside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7247695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 Tags and Type Names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As with structures and unions, there are two ways to name an enumeration: by declaring a tag or by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 to create a genuine type name.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Enumeration tags resemble structure and union tags: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sz="17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{CLUBS,</a:t>
            </a:r>
            <a:r>
              <a:rPr lang="en-US" altLang="zh-TW" sz="17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DIAMONDS,</a:t>
            </a:r>
            <a:r>
              <a:rPr lang="en-US" altLang="zh-TW" sz="17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HEARTS,</a:t>
            </a:r>
            <a:r>
              <a:rPr lang="en-US" altLang="zh-TW" sz="17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SPADES};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dirty="0">
                <a:ea typeface="新細明體" panose="02020500000000000000" pitchFamily="18" charset="-120"/>
              </a:rPr>
              <a:t> variables would be declared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2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suit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s2;</a:t>
            </a:r>
          </a:p>
        </p:txBody>
      </p:sp>
    </p:spTree>
    <p:extLst>
      <p:ext uri="{BB962C8B-B14F-4D97-AF65-F5344CB8AC3E}">
        <p14:creationId xmlns:p14="http://schemas.microsoft.com/office/powerpoint/2010/main" val="13150089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 Tags and Type Names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an alternative, we could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 to make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dirty="0">
                <a:ea typeface="新細明體" panose="02020500000000000000" pitchFamily="18" charset="-120"/>
              </a:rPr>
              <a:t> a type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9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1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{CLUBS,</a:t>
            </a:r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DIAMONDS,</a:t>
            </a:r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HEARTS,</a:t>
            </a:r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SPADES}</a:t>
            </a:r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Suit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s1,</a:t>
            </a:r>
            <a:r>
              <a:rPr lang="en-US" altLang="zh-TW" sz="12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s2;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C89,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 to name an enumeration is an excellent way to create a Boolean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{FALSE,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TRUE}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64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 as Integers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Behind the scenes, C treats enumeration variables and constants as integers.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default</a:t>
            </a:r>
            <a:r>
              <a:rPr lang="en-US" altLang="zh-TW" dirty="0">
                <a:ea typeface="新細明體" panose="02020500000000000000" pitchFamily="18" charset="-120"/>
              </a:rPr>
              <a:t>, the compiler assigns the integers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0, 1, 2, … </a:t>
            </a:r>
            <a:r>
              <a:rPr lang="en-US" altLang="zh-TW" dirty="0">
                <a:ea typeface="新細明體" panose="02020500000000000000" pitchFamily="18" charset="-120"/>
              </a:rPr>
              <a:t>to the constants in a particular enumeration.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dirty="0">
                <a:ea typeface="新細明體" panose="02020500000000000000" pitchFamily="18" charset="-120"/>
              </a:rPr>
              <a:t> enumeration,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CLUBS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</a:t>
            </a:r>
            <a:r>
              <a:rPr lang="en-US" altLang="zh-TW" dirty="0">
                <a:ea typeface="新細明體" panose="02020500000000000000" pitchFamily="18" charset="-120"/>
              </a:rPr>
              <a:t> represent 0, 1, 2, and 3,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98519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 as Integers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programmer can choose different values for enumeration constants: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suit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{CLUBS =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DIAMONDS =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HEARTS =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SPADES =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values of enumeration constants may be arbitrary integers, listed in no particular order: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dept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{RESEARCH =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20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PRODUCTION 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25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It’s even legal for two or more enumeration constants to have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11222868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 as Integers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When no value is specified for an enumeration constant, its value is one greater than the value of the previous constant.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first enumeration constant has the value 0 by default.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EGA_colors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{BLACK, LT_GRAY = 7,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DK_GRAY, WHITE = 15};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BLACK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has the value 0,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LT_GRAY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7,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DK_GRAY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8, and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WHITE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15.</a:t>
            </a:r>
          </a:p>
        </p:txBody>
      </p:sp>
    </p:spTree>
    <p:extLst>
      <p:ext uri="{BB962C8B-B14F-4D97-AF65-F5344CB8AC3E}">
        <p14:creationId xmlns:p14="http://schemas.microsoft.com/office/powerpoint/2010/main" val="21637113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 as Integers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Enumeration values can be mixed with ordinary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enum {CLUBS, DIAMONDS, HEARTS, SPADES} 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2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 = DIAMONDS;   /* i is now 1        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 = 0;          /* s is now 0 (CLUBS)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s++;            /* s is now 1 (DIAMONDS)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 = s + 2;      /* i is now 3            */</a:t>
            </a:r>
          </a:p>
          <a:p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700">
                <a:ea typeface="新細明體" panose="02020500000000000000" pitchFamily="18" charset="-120"/>
              </a:rPr>
              <a:t> is treated as a variable of some integer type.</a:t>
            </a:r>
          </a:p>
          <a:p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CLUBS</a:t>
            </a:r>
            <a:r>
              <a:rPr lang="en-US" altLang="zh-TW" sz="2700">
                <a:ea typeface="新細明體" panose="02020500000000000000" pitchFamily="18" charset="-120"/>
              </a:rPr>
              <a:t>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</a:t>
            </a:r>
            <a:r>
              <a:rPr lang="en-US" altLang="zh-TW" sz="2700">
                <a:ea typeface="新細明體" panose="02020500000000000000" pitchFamily="18" charset="-120"/>
              </a:rPr>
              <a:t>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</a:t>
            </a:r>
            <a:r>
              <a:rPr lang="en-US" altLang="zh-TW" sz="2700">
                <a:ea typeface="新細明體" panose="02020500000000000000" pitchFamily="18" charset="-120"/>
              </a:rPr>
              <a:t>, and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</a:t>
            </a:r>
            <a:r>
              <a:rPr lang="en-US" altLang="zh-TW" sz="2700">
                <a:ea typeface="新細明體" panose="02020500000000000000" pitchFamily="18" charset="-120"/>
              </a:rPr>
              <a:t> are names for the integers 0, 1, 2, and 3.</a:t>
            </a:r>
          </a:p>
        </p:txBody>
      </p:sp>
    </p:spTree>
    <p:extLst>
      <p:ext uri="{BB962C8B-B14F-4D97-AF65-F5344CB8AC3E}">
        <p14:creationId xmlns:p14="http://schemas.microsoft.com/office/powerpoint/2010/main" val="36352849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 as Integers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Although it’s convenient to be able to use an enumeration value as an integer, it’s dangerous to use an integer as an enumeration value.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example, we might accidentally store the number 4—which doesn’t correspond to any suit—into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785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16773"/>
          </a:xfrm>
        </p:spPr>
        <p:txBody>
          <a:bodyPr/>
          <a:lstStyle/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Using Enumerations to Declare “Tag Fields”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639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Enumerations are perfect for determining which member of a union was the last to be assigned a value.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ea typeface="新細明體" panose="02020500000000000000" pitchFamily="18" charset="-120"/>
              </a:rPr>
              <a:t> structure, we can make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dirty="0">
                <a:ea typeface="新細明體" panose="02020500000000000000" pitchFamily="18" charset="-120"/>
              </a:rPr>
              <a:t> member an enumeration instead of an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ts val="11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enum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{INT_KIND, DOUBLE_KIND}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union {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double d;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 u;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Number;</a:t>
            </a:r>
          </a:p>
        </p:txBody>
      </p:sp>
    </p:spTree>
    <p:extLst>
      <p:ext uri="{BB962C8B-B14F-4D97-AF65-F5344CB8AC3E}">
        <p14:creationId xmlns:p14="http://schemas.microsoft.com/office/powerpoint/2010/main" val="397256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036496" cy="91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Initializing Structure Variables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A structure declaration may include an initializer: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part1 = {528, "Disk drive", 10},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part2 = {914, "Printer cable", 5};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Appearance of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sz="2600" dirty="0">
                <a:ea typeface="新細明體" panose="02020500000000000000" pitchFamily="18" charset="-120"/>
              </a:rPr>
              <a:t> after initialization: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293096"/>
            <a:ext cx="2892425" cy="1754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31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1631504" y="1"/>
            <a:ext cx="9036496" cy="916773"/>
          </a:xfrm>
        </p:spPr>
        <p:txBody>
          <a:bodyPr/>
          <a:lstStyle/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Using Enumerations to Declare “Tag Fields”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new structure is used in exactly the same way as the old one.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Advantages of the new structure: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Does away with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INT_KIND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DOUBLE_KIND</a:t>
            </a:r>
            <a:r>
              <a:rPr lang="en-US" altLang="zh-TW" dirty="0">
                <a:ea typeface="新細明體" panose="02020500000000000000" pitchFamily="18" charset="-120"/>
              </a:rPr>
              <a:t> macros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Makes it obvious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dirty="0">
                <a:ea typeface="新細明體" panose="02020500000000000000" pitchFamily="18" charset="-120"/>
              </a:rPr>
              <a:t> has only two possible values: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INT_KIND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DOUBLE_KIND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6029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44625"/>
            <a:ext cx="9144000" cy="62037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enum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en-US" altLang="zh-TW" dirty="0"/>
              <a:t> { </a:t>
            </a:r>
            <a:r>
              <a:rPr lang="en-US" altLang="zh-TW" dirty="0" err="1"/>
              <a:t>sunday</a:t>
            </a:r>
            <a:r>
              <a:rPr lang="en-US" altLang="zh-TW" dirty="0"/>
              <a:t>, </a:t>
            </a:r>
            <a:r>
              <a:rPr lang="en-US" altLang="zh-TW" dirty="0" err="1"/>
              <a:t>monday</a:t>
            </a:r>
            <a:r>
              <a:rPr lang="en-US" altLang="zh-TW" dirty="0"/>
              <a:t>, </a:t>
            </a:r>
            <a:r>
              <a:rPr lang="en-US" altLang="zh-TW" dirty="0" err="1"/>
              <a:t>tuesday</a:t>
            </a:r>
            <a:r>
              <a:rPr lang="en-US" altLang="zh-TW" dirty="0"/>
              <a:t>, 			</a:t>
            </a:r>
            <a:r>
              <a:rPr lang="en-US" altLang="zh-TW" dirty="0" err="1">
                <a:solidFill>
                  <a:srgbClr val="FFFF00"/>
                </a:solidFill>
              </a:rPr>
              <a:t>wednesday</a:t>
            </a:r>
            <a:r>
              <a:rPr lang="en-US" altLang="zh-TW" dirty="0"/>
              <a:t>, </a:t>
            </a:r>
            <a:r>
              <a:rPr lang="en-US" altLang="zh-TW" dirty="0" err="1"/>
              <a:t>thursday</a:t>
            </a:r>
            <a:r>
              <a:rPr lang="en-US" altLang="zh-TW" dirty="0"/>
              <a:t>, </a:t>
            </a:r>
            <a:r>
              <a:rPr lang="en-US" altLang="zh-TW" dirty="0" err="1"/>
              <a:t>friday</a:t>
            </a:r>
            <a:r>
              <a:rPr lang="en-US" altLang="zh-TW" dirty="0"/>
              <a:t>, </a:t>
            </a:r>
            <a:r>
              <a:rPr lang="en-US" altLang="zh-TW" dirty="0" err="1"/>
              <a:t>saturday</a:t>
            </a:r>
            <a:r>
              <a:rPr lang="en-US" altLang="zh-TW" dirty="0"/>
              <a:t> };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enum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en-US" altLang="zh-TW" dirty="0"/>
              <a:t> today;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today = </a:t>
            </a:r>
            <a:r>
              <a:rPr lang="en-US" altLang="zh-TW" dirty="0" err="1">
                <a:solidFill>
                  <a:srgbClr val="FFFF00"/>
                </a:solidFill>
              </a:rPr>
              <a:t>wednesday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(“Day %d”,today+1);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en-US" altLang="zh-TW" dirty="0"/>
              <a:t> Day 4</a:t>
            </a:r>
            <a:endParaRPr lang="zh-TW" altLang="en-US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4036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44625"/>
            <a:ext cx="9144000" cy="65527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enum</a:t>
            </a:r>
            <a:r>
              <a:rPr lang="en-US" altLang="zh-TW" dirty="0"/>
              <a:t> </a:t>
            </a:r>
            <a:r>
              <a:rPr lang="en-US" altLang="zh-TW" dirty="0" err="1"/>
              <a:t>designFlags</a:t>
            </a:r>
            <a:r>
              <a:rPr lang="en-US" altLang="zh-TW" dirty="0"/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  <a:r>
              <a:rPr lang="en-US" altLang="zh-TW" dirty="0"/>
              <a:t> = 1,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ITALICS = 2,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</a:t>
            </a:r>
            <a:r>
              <a:rPr lang="en-US" altLang="zh-TW" dirty="0"/>
              <a:t> = 4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myDesign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  <a:r>
              <a:rPr lang="en-US" altLang="zh-TW" dirty="0"/>
              <a:t> |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</a:t>
            </a:r>
            <a:r>
              <a:rPr lang="en-US" altLang="zh-TW" dirty="0"/>
              <a:t>; 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("%d", </a:t>
            </a:r>
            <a:r>
              <a:rPr lang="en-US" altLang="zh-TW" dirty="0" err="1"/>
              <a:t>myDesign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28248" y="3333151"/>
            <a:ext cx="2232248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//    00000001</a:t>
            </a:r>
          </a:p>
          <a:p>
            <a:r>
              <a:rPr lang="en-US" altLang="zh-TW" dirty="0"/>
              <a:t> //  | 00000100</a:t>
            </a:r>
          </a:p>
          <a:p>
            <a:r>
              <a:rPr lang="en-US" altLang="zh-TW" dirty="0"/>
              <a:t> //  ___________</a:t>
            </a:r>
          </a:p>
          <a:p>
            <a:r>
              <a:rPr lang="en-US" altLang="zh-TW" dirty="0"/>
              <a:t> //    00000101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5807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 of Structures</a:t>
            </a:r>
            <a:endParaRPr lang="zh-TW" altLang="en-US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6BD8AEC8-37AB-47AF-AAE4-9FB66FE8F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7954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Structures</a:t>
            </a:r>
          </a:p>
          <a:p>
            <a:pPr lvl="1"/>
            <a:r>
              <a:rPr lang="en-US" altLang="zh-TW" dirty="0"/>
              <a:t>Declaring New Structure Types and </a:t>
            </a:r>
            <a:r>
              <a:rPr lang="en-US" altLang="zh-TW" dirty="0" err="1"/>
              <a:t>struct</a:t>
            </a:r>
            <a:r>
              <a:rPr lang="en-US" altLang="zh-TW" dirty="0"/>
              <a:t> variables</a:t>
            </a:r>
          </a:p>
          <a:p>
            <a:pPr lvl="1"/>
            <a:r>
              <a:rPr lang="en-US" altLang="zh-TW" dirty="0"/>
              <a:t>Use of </a:t>
            </a:r>
            <a:r>
              <a:rPr lang="en-US" altLang="zh-TW" dirty="0" err="1"/>
              <a:t>typedef</a:t>
            </a:r>
            <a:r>
              <a:rPr lang="en-US" altLang="zh-TW" dirty="0"/>
              <a:t> with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lvl="1"/>
            <a:r>
              <a:rPr lang="en-US" altLang="zh-TW" dirty="0"/>
              <a:t>Scope of </a:t>
            </a:r>
            <a:r>
              <a:rPr lang="en-US" altLang="zh-TW" dirty="0" err="1"/>
              <a:t>struct</a:t>
            </a:r>
            <a:r>
              <a:rPr lang="en-US" altLang="zh-TW" dirty="0"/>
              <a:t> type definitions</a:t>
            </a:r>
          </a:p>
          <a:p>
            <a:pPr lvl="1"/>
            <a:r>
              <a:rPr lang="en-US" altLang="zh-TW" dirty="0"/>
              <a:t>Initializing variables of type </a:t>
            </a:r>
            <a:r>
              <a:rPr lang="en-US" altLang="zh-TW" dirty="0" err="1"/>
              <a:t>struct</a:t>
            </a:r>
            <a:endParaRPr lang="en-US" altLang="zh-TW" dirty="0"/>
          </a:p>
          <a:p>
            <a:pPr lvl="1"/>
            <a:r>
              <a:rPr lang="en-US" altLang="zh-TW" dirty="0"/>
              <a:t>Accessing data fields within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lvl="1"/>
            <a:r>
              <a:rPr lang="en-US" altLang="zh-TW" dirty="0"/>
              <a:t>Nested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lvl="1"/>
            <a:r>
              <a:rPr lang="en-US" altLang="zh-TW" dirty="0" err="1"/>
              <a:t>Structs</a:t>
            </a:r>
            <a:r>
              <a:rPr lang="en-US" altLang="zh-TW" dirty="0"/>
              <a:t> and Arrays</a:t>
            </a:r>
          </a:p>
          <a:p>
            <a:pPr lvl="1"/>
            <a:r>
              <a:rPr lang="en-US" altLang="zh-TW" dirty="0" err="1"/>
              <a:t>Structs</a:t>
            </a:r>
            <a:r>
              <a:rPr lang="en-US" altLang="zh-TW" dirty="0"/>
              <a:t> and Functions</a:t>
            </a:r>
          </a:p>
          <a:p>
            <a:pPr lvl="1"/>
            <a:r>
              <a:rPr lang="en-US" altLang="zh-TW" dirty="0" err="1"/>
              <a:t>Structs</a:t>
            </a:r>
            <a:r>
              <a:rPr lang="en-US" altLang="zh-TW" dirty="0"/>
              <a:t> and Pointers</a:t>
            </a:r>
          </a:p>
          <a:p>
            <a:pPr lvl="1"/>
            <a:r>
              <a:rPr lang="en-US" altLang="zh-TW" dirty="0" err="1"/>
              <a:t>Struct</a:t>
            </a:r>
            <a:r>
              <a:rPr lang="en-US" altLang="zh-TW" dirty="0"/>
              <a:t> bit fields</a:t>
            </a:r>
          </a:p>
          <a:p>
            <a:r>
              <a:rPr lang="en-US" altLang="zh-TW" dirty="0"/>
              <a:t>Enumerated Data Types</a:t>
            </a:r>
          </a:p>
          <a:p>
            <a:r>
              <a:rPr lang="en-US" altLang="zh-TW" dirty="0"/>
              <a:t>Unions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4045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New Structure Types and </a:t>
            </a:r>
            <a:r>
              <a:rPr lang="en-US" altLang="zh-TW" dirty="0" err="1"/>
              <a:t>struct</a:t>
            </a:r>
            <a:r>
              <a:rPr lang="en-US" altLang="zh-TW" dirty="0"/>
              <a:t>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Tagged ( Named )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Part {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number, </a:t>
            </a:r>
            <a:r>
              <a:rPr lang="en-US" altLang="zh-TW" dirty="0" err="1"/>
              <a:t>on_hand</a:t>
            </a:r>
            <a:r>
              <a:rPr lang="en-US" altLang="zh-TW" dirty="0"/>
              <a:t>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double price;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};</a:t>
            </a:r>
          </a:p>
          <a:p>
            <a:pPr marL="571500" indent="-514350"/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Part p1, p2;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9022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New Structure Types and </a:t>
            </a:r>
            <a:r>
              <a:rPr lang="en-US" altLang="zh-TW" dirty="0" err="1"/>
              <a:t>struct</a:t>
            </a:r>
            <a:r>
              <a:rPr lang="en-US" altLang="zh-TW" dirty="0"/>
              <a:t>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Tagged ( Named )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Student {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} joe, sue, </a:t>
            </a:r>
            <a:r>
              <a:rPr lang="en-US" altLang="zh-TW" dirty="0" err="1"/>
              <a:t>mary</a:t>
            </a:r>
            <a:r>
              <a:rPr lang="en-US" altLang="zh-TW" dirty="0"/>
              <a:t>;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struct</a:t>
            </a:r>
            <a:r>
              <a:rPr lang="en-US" altLang="zh-TW" dirty="0"/>
              <a:t> Student mike, </a:t>
            </a:r>
            <a:r>
              <a:rPr lang="en-US" altLang="zh-TW" dirty="0" err="1"/>
              <a:t>carla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4483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2374"/>
            <a:ext cx="9144000" cy="474299"/>
          </a:xfrm>
        </p:spPr>
        <p:txBody>
          <a:bodyPr/>
          <a:lstStyle/>
          <a:p>
            <a:r>
              <a:rPr lang="en-US" altLang="zh-TW" sz="2400" dirty="0"/>
              <a:t>Declaring New Structure Types and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variables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4656" y="548681"/>
            <a:ext cx="9144000" cy="5708741"/>
          </a:xfrm>
        </p:spPr>
        <p:txBody>
          <a:bodyPr>
            <a:normAutofit/>
          </a:bodyPr>
          <a:lstStyle/>
          <a:p>
            <a:r>
              <a:rPr lang="en-US" altLang="zh-TW" dirty="0"/>
              <a:t>Tagged ( Named )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pPr lvl="1"/>
            <a:r>
              <a:rPr lang="en-US" altLang="zh-TW" dirty="0"/>
              <a:t>create </a:t>
            </a:r>
            <a:r>
              <a:rPr lang="en-US" altLang="zh-TW" dirty="0" err="1"/>
              <a:t>struct</a:t>
            </a:r>
            <a:r>
              <a:rPr lang="en-US" altLang="zh-TW" dirty="0"/>
              <a:t> variables without creating a named </a:t>
            </a:r>
            <a:r>
              <a:rPr lang="en-US" altLang="zh-TW" dirty="0" err="1"/>
              <a:t>struct</a:t>
            </a:r>
            <a:r>
              <a:rPr lang="en-US" altLang="zh-TW" dirty="0"/>
              <a:t> type in the process</a:t>
            </a:r>
          </a:p>
          <a:p>
            <a:pPr lvl="2"/>
            <a:r>
              <a:rPr lang="en-US" altLang="zh-TW" dirty="0"/>
              <a:t>it is not possible to create additional variables of the same type, nor can they be passed to functions, etc. </a:t>
            </a:r>
          </a:p>
          <a:p>
            <a:pPr lvl="2"/>
            <a:r>
              <a:rPr lang="en-US" altLang="zh-TW" dirty="0"/>
              <a:t>Even if other </a:t>
            </a:r>
            <a:r>
              <a:rPr lang="en-US" altLang="zh-TW" dirty="0" err="1"/>
              <a:t>struct</a:t>
            </a:r>
            <a:r>
              <a:rPr lang="en-US" altLang="zh-TW" dirty="0"/>
              <a:t> variables are created with the same data types and field names in the same order, they are not considered the same type: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} </a:t>
            </a:r>
            <a:r>
              <a:rPr lang="en-US" altLang="zh-TW" dirty="0" err="1"/>
              <a:t>alice</a:t>
            </a:r>
            <a:r>
              <a:rPr lang="en-US" altLang="zh-TW" dirty="0"/>
              <a:t>, bill;  // </a:t>
            </a:r>
            <a:r>
              <a:rPr lang="en-US" altLang="zh-TW" dirty="0" err="1"/>
              <a:t>alice</a:t>
            </a:r>
            <a:r>
              <a:rPr lang="en-US" altLang="zh-TW" dirty="0"/>
              <a:t> and bill: same type, but not the same as </a:t>
            </a:r>
            <a:r>
              <a:rPr lang="en-US" altLang="zh-TW" dirty="0" err="1"/>
              <a:t>struct</a:t>
            </a:r>
            <a:r>
              <a:rPr lang="en-US" altLang="zh-TW" dirty="0"/>
              <a:t> Student</a:t>
            </a:r>
          </a:p>
          <a:p>
            <a:pPr lvl="1"/>
            <a:endParaRPr lang="en-U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} </a:t>
            </a:r>
            <a:r>
              <a:rPr lang="en-US" altLang="zh-TW" dirty="0" err="1"/>
              <a:t>charlie</a:t>
            </a:r>
            <a:r>
              <a:rPr lang="en-US" altLang="zh-TW" dirty="0"/>
              <a:t>, </a:t>
            </a:r>
            <a:r>
              <a:rPr lang="en-US" altLang="zh-TW" dirty="0" err="1"/>
              <a:t>daniel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/>
              <a:t>// </a:t>
            </a:r>
            <a:r>
              <a:rPr lang="en-US" altLang="zh-TW" dirty="0" err="1"/>
              <a:t>charlie</a:t>
            </a:r>
            <a:r>
              <a:rPr lang="en-US" altLang="zh-TW" dirty="0"/>
              <a:t> and </a:t>
            </a:r>
            <a:r>
              <a:rPr lang="en-US" altLang="zh-TW" dirty="0" err="1"/>
              <a:t>daniel</a:t>
            </a:r>
            <a:r>
              <a:rPr lang="en-US" altLang="zh-TW" dirty="0"/>
              <a:t> are the </a:t>
            </a:r>
            <a:r>
              <a:rPr lang="en-US" altLang="zh-TW" b="1" dirty="0">
                <a:solidFill>
                  <a:srgbClr val="FF0000"/>
                </a:solidFill>
              </a:rPr>
              <a:t>same</a:t>
            </a:r>
            <a:r>
              <a:rPr lang="en-US" altLang="zh-TW" dirty="0"/>
              <a:t> type as each other, </a:t>
            </a:r>
            <a:r>
              <a:rPr lang="en-US" altLang="zh-TW" b="1" dirty="0">
                <a:solidFill>
                  <a:srgbClr val="FF0000"/>
                </a:solidFill>
              </a:rPr>
              <a:t>but</a:t>
            </a:r>
            <a:r>
              <a:rPr lang="en-US" altLang="zh-TW" dirty="0"/>
              <a:t> not anyone else.</a:t>
            </a:r>
          </a:p>
        </p:txBody>
      </p:sp>
    </p:spTree>
    <p:extLst>
      <p:ext uri="{BB962C8B-B14F-4D97-AF65-F5344CB8AC3E}">
        <p14:creationId xmlns:p14="http://schemas.microsoft.com/office/powerpoint/2010/main" val="37228597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</a:t>
            </a:r>
            <a:r>
              <a:rPr lang="en-US" altLang="zh-TW" dirty="0" err="1"/>
              <a:t>typedef</a:t>
            </a:r>
            <a:r>
              <a:rPr lang="en-US" altLang="zh-TW" dirty="0"/>
              <a:t> with </a:t>
            </a:r>
            <a:r>
              <a:rPr lang="en-US" altLang="zh-TW" dirty="0" err="1"/>
              <a:t>structs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Student</a:t>
            </a:r>
            <a:r>
              <a:rPr lang="en-US" altLang="zh-TW" dirty="0"/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 </a:t>
            </a:r>
            <a:r>
              <a:rPr lang="en-US" altLang="zh-TW" dirty="0">
                <a:solidFill>
                  <a:srgbClr val="FF0000"/>
                </a:solidFill>
              </a:rPr>
              <a:t>Student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Student </a:t>
            </a:r>
            <a:r>
              <a:rPr lang="en-US" altLang="zh-TW" dirty="0" err="1"/>
              <a:t>phil</a:t>
            </a:r>
            <a:r>
              <a:rPr lang="en-US" altLang="zh-TW" dirty="0"/>
              <a:t>, </a:t>
            </a:r>
            <a:r>
              <a:rPr lang="en-US" altLang="zh-TW" dirty="0" err="1"/>
              <a:t>georgina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char name [ NAME_LEN + 1 ];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 Student;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8544272" y="4077072"/>
            <a:ext cx="1440160" cy="864096"/>
          </a:xfrm>
          <a:prstGeom prst="wedgeRoundRectCallout">
            <a:avLst>
              <a:gd name="adj1" fmla="val -63844"/>
              <a:gd name="adj2" fmla="val 238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dirty="0"/>
              <a:t>推薦</a:t>
            </a:r>
          </a:p>
        </p:txBody>
      </p:sp>
    </p:spTree>
    <p:extLst>
      <p:ext uri="{BB962C8B-B14F-4D97-AF65-F5344CB8AC3E}">
        <p14:creationId xmlns:p14="http://schemas.microsoft.com/office/powerpoint/2010/main" val="28570935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Initializing variables of type </a:t>
            </a:r>
            <a:r>
              <a:rPr lang="en-US" altLang="zh-TW" dirty="0" err="1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nClasses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char name [ NAME_LEN + 1 ];</a:t>
            </a:r>
          </a:p>
          <a:p>
            <a:pPr marL="0" indent="0">
              <a:buNone/>
            </a:pPr>
            <a:r>
              <a:rPr lang="en-US" altLang="zh-TW" dirty="0"/>
              <a:t>	double </a:t>
            </a:r>
            <a:r>
              <a:rPr lang="en-US" altLang="zh-TW" dirty="0" err="1"/>
              <a:t>gpa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} Student;</a:t>
            </a:r>
          </a:p>
          <a:p>
            <a:endParaRPr lang="en-US" altLang="zh-TW" dirty="0"/>
          </a:p>
          <a:p>
            <a:r>
              <a:rPr lang="en-US" altLang="zh-TW" dirty="0"/>
              <a:t>Student john = { 3, "John Doe", 4.0 }, </a:t>
            </a:r>
            <a:r>
              <a:rPr lang="en-US" altLang="zh-TW" dirty="0" err="1"/>
              <a:t>susie</a:t>
            </a:r>
            <a:r>
              <a:rPr lang="en-US" altLang="zh-TW" dirty="0"/>
              <a:t> = { 5, "Susie Jones" }; // Susie has a </a:t>
            </a:r>
            <a:r>
              <a:rPr lang="en-US" altLang="zh-TW" dirty="0" err="1"/>
              <a:t>gpa</a:t>
            </a:r>
            <a:r>
              <a:rPr lang="en-US" altLang="zh-TW" dirty="0"/>
              <a:t> of 0.0</a:t>
            </a:r>
          </a:p>
          <a:p>
            <a:r>
              <a:rPr lang="en-US" altLang="zh-TW" dirty="0"/>
              <a:t>Student jane = { .</a:t>
            </a:r>
            <a:r>
              <a:rPr lang="en-US" altLang="zh-TW" dirty="0" err="1"/>
              <a:t>gpa</a:t>
            </a:r>
            <a:r>
              <a:rPr lang="en-US" altLang="zh-TW" dirty="0"/>
              <a:t> = 4.0 }, sue = { .name = "Sue Smith", 3.5 }; // Sue has 0 classes and a </a:t>
            </a:r>
            <a:r>
              <a:rPr lang="en-US" altLang="zh-TW" dirty="0" err="1"/>
              <a:t>gpa</a:t>
            </a:r>
            <a:r>
              <a:rPr lang="en-US" altLang="zh-TW" dirty="0"/>
              <a:t> of 3.5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8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631504" y="188640"/>
            <a:ext cx="8928992" cy="91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Initializing Structure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Structure initializers follow rules similar to those for array initializers.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Expressions used in a structure initializer must be constant. (This restriction is relaxed in C99.)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initializer can have fewer members than the structure it’s initializing.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Any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leftover</a:t>
            </a:r>
            <a:r>
              <a:rPr lang="en-US" altLang="zh-TW" dirty="0">
                <a:ea typeface="新細明體" panose="02020500000000000000" pitchFamily="18" charset="-120"/>
              </a:rPr>
              <a:t>” members are given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as their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38316405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Accessing data fields within </a:t>
            </a:r>
            <a:r>
              <a:rPr lang="en-US" altLang="zh-TW" sz="3200" dirty="0" err="1"/>
              <a:t>structs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john.nClasses</a:t>
            </a:r>
            <a:r>
              <a:rPr lang="en-US" altLang="zh-TW" dirty="0"/>
              <a:t> = 4;</a:t>
            </a:r>
          </a:p>
          <a:p>
            <a:endParaRPr lang="en-US" altLang="zh-TW" dirty="0"/>
          </a:p>
          <a:p>
            <a:r>
              <a:rPr lang="en-US" altLang="zh-TW" dirty="0" err="1"/>
              <a:t>totalGPA</a:t>
            </a:r>
            <a:r>
              <a:rPr lang="en-US" altLang="zh-TW" dirty="0"/>
              <a:t> += </a:t>
            </a:r>
            <a:r>
              <a:rPr lang="en-US" altLang="zh-TW" dirty="0" err="1"/>
              <a:t>sue.gpa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0787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2374"/>
            <a:ext cx="9144000" cy="474299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Assigning one </a:t>
            </a:r>
            <a:r>
              <a:rPr lang="en-US" altLang="zh-TW" b="1" dirty="0" err="1"/>
              <a:t>struct</a:t>
            </a:r>
            <a:r>
              <a:rPr lang="en-US" altLang="zh-TW" b="1" dirty="0"/>
              <a:t> to another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2636912"/>
            <a:ext cx="9144000" cy="361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struct</a:t>
            </a:r>
            <a:r>
              <a:rPr lang="en-US" altLang="zh-TW" dirty="0"/>
              <a:t> Student mike, </a:t>
            </a:r>
            <a:r>
              <a:rPr lang="en-US" altLang="zh-TW" b="1" dirty="0" err="1">
                <a:solidFill>
                  <a:srgbClr val="FFC000"/>
                </a:solidFill>
              </a:rPr>
              <a:t>carla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If two variables are of the same </a:t>
            </a:r>
            <a:r>
              <a:rPr lang="en-US" altLang="zh-TW" dirty="0" err="1"/>
              <a:t>struct</a:t>
            </a:r>
            <a:r>
              <a:rPr lang="en-US" altLang="zh-TW" dirty="0"/>
              <a:t> type, then they can be directly assigned one to the other.</a:t>
            </a:r>
          </a:p>
          <a:p>
            <a:pPr lvl="1"/>
            <a:r>
              <a:rPr lang="en-US" altLang="zh-TW" dirty="0"/>
              <a:t>a potential </a:t>
            </a:r>
            <a:r>
              <a:rPr lang="en-US" altLang="zh-TW" b="1" dirty="0">
                <a:solidFill>
                  <a:srgbClr val="FF0000"/>
                </a:solidFill>
              </a:rPr>
              <a:t>problem</a:t>
            </a:r>
            <a:r>
              <a:rPr lang="en-US" altLang="zh-TW" dirty="0"/>
              <a:t> if the </a:t>
            </a:r>
            <a:r>
              <a:rPr lang="en-US" altLang="zh-TW" dirty="0" err="1"/>
              <a:t>structs</a:t>
            </a:r>
            <a:r>
              <a:rPr lang="en-US" altLang="zh-TW" dirty="0"/>
              <a:t> contain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 joe = sue;      // Legal, both of the same type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mary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FFC000"/>
                </a:solidFill>
              </a:rPr>
              <a:t>carla</a:t>
            </a:r>
            <a:r>
              <a:rPr lang="en-US" altLang="zh-TW" dirty="0"/>
              <a:t>;   // Also legal, both of the same type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alice</a:t>
            </a:r>
            <a:r>
              <a:rPr lang="en-US" altLang="zh-TW" dirty="0"/>
              <a:t> = bill;   // Still legal.  Both the same unnamed type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alice</a:t>
            </a:r>
            <a:r>
              <a:rPr lang="en-US" altLang="zh-TW" dirty="0"/>
              <a:t> = </a:t>
            </a:r>
            <a:r>
              <a:rPr lang="en-US" altLang="zh-TW" dirty="0" err="1"/>
              <a:t>charlie</a:t>
            </a:r>
            <a:r>
              <a:rPr lang="en-US" altLang="zh-TW" dirty="0"/>
              <a:t>;  //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llegal.  Different types, even though identical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824" y="522080"/>
            <a:ext cx="2952328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struct</a:t>
            </a:r>
            <a:r>
              <a:rPr lang="en-US" altLang="zh-TW" sz="2400" dirty="0"/>
              <a:t> {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nClasses</a:t>
            </a:r>
            <a:r>
              <a:rPr lang="en-US" altLang="zh-TW" sz="2400" dirty="0"/>
              <a:t>;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char name [ 11];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double </a:t>
            </a:r>
            <a:r>
              <a:rPr lang="en-US" altLang="zh-TW" sz="2400" dirty="0" err="1"/>
              <a:t>gpa</a:t>
            </a:r>
            <a:r>
              <a:rPr lang="en-US" altLang="zh-TW" sz="2400" dirty="0"/>
              <a:t>; </a:t>
            </a:r>
          </a:p>
          <a:p>
            <a:r>
              <a:rPr lang="en-US" altLang="zh-TW" sz="2400" dirty="0"/>
              <a:t>} </a:t>
            </a:r>
            <a:r>
              <a:rPr lang="en-US" altLang="zh-TW" sz="2400" dirty="0" err="1"/>
              <a:t>alice</a:t>
            </a:r>
            <a:r>
              <a:rPr lang="en-US" altLang="zh-TW" sz="2400" dirty="0"/>
              <a:t>, bill;  </a:t>
            </a:r>
          </a:p>
        </p:txBody>
      </p:sp>
      <p:sp>
        <p:nvSpPr>
          <p:cNvPr id="5" name="矩形 4"/>
          <p:cNvSpPr/>
          <p:nvPr/>
        </p:nvSpPr>
        <p:spPr>
          <a:xfrm>
            <a:off x="7464152" y="529700"/>
            <a:ext cx="2808312" cy="1938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struct</a:t>
            </a:r>
            <a:r>
              <a:rPr lang="en-US" altLang="zh-TW" sz="2400" dirty="0"/>
              <a:t> {</a:t>
            </a:r>
          </a:p>
          <a:p>
            <a:r>
              <a:rPr lang="zh-TW" altLang="en-US" sz="2400" dirty="0"/>
              <a:t>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nClasses</a:t>
            </a:r>
            <a:r>
              <a:rPr lang="en-US" altLang="zh-TW" sz="2400" dirty="0"/>
              <a:t>;</a:t>
            </a:r>
          </a:p>
          <a:p>
            <a:r>
              <a:rPr lang="zh-TW" altLang="en-US" sz="2400" dirty="0"/>
              <a:t>   </a:t>
            </a:r>
            <a:r>
              <a:rPr lang="en-US" altLang="zh-TW" sz="2400" dirty="0"/>
              <a:t>char name [11];</a:t>
            </a:r>
          </a:p>
          <a:p>
            <a:r>
              <a:rPr lang="zh-TW" altLang="en-US" sz="2400" dirty="0"/>
              <a:t>   </a:t>
            </a:r>
            <a:r>
              <a:rPr lang="en-US" altLang="zh-TW" sz="2400" dirty="0"/>
              <a:t>double </a:t>
            </a:r>
            <a:r>
              <a:rPr lang="en-US" altLang="zh-TW" sz="2400" dirty="0" err="1"/>
              <a:t>gpa</a:t>
            </a:r>
            <a:r>
              <a:rPr lang="en-US" altLang="zh-TW" sz="2400" dirty="0"/>
              <a:t>; </a:t>
            </a:r>
          </a:p>
          <a:p>
            <a:r>
              <a:rPr lang="en-US" altLang="zh-TW" sz="2400" dirty="0"/>
              <a:t>} </a:t>
            </a:r>
            <a:r>
              <a:rPr lang="en-US" altLang="zh-TW" sz="2400" dirty="0" err="1"/>
              <a:t>charlie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daniel</a:t>
            </a:r>
            <a:r>
              <a:rPr lang="en-US" altLang="zh-TW" sz="2400" dirty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1631504" y="522080"/>
            <a:ext cx="2880320" cy="1938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struct</a:t>
            </a:r>
            <a:r>
              <a:rPr lang="en-US" altLang="zh-TW" sz="2400" dirty="0"/>
              <a:t> Student 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nClasses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char name [ 11];</a:t>
            </a:r>
          </a:p>
          <a:p>
            <a:r>
              <a:rPr lang="en-US" altLang="zh-TW" sz="2400" dirty="0"/>
              <a:t>    double </a:t>
            </a:r>
            <a:r>
              <a:rPr lang="en-US" altLang="zh-TW" sz="2400" dirty="0" err="1"/>
              <a:t>gpa</a:t>
            </a:r>
            <a:r>
              <a:rPr lang="en-US" altLang="zh-TW" sz="2400" dirty="0"/>
              <a:t>; </a:t>
            </a:r>
          </a:p>
          <a:p>
            <a:r>
              <a:rPr lang="en-US" altLang="zh-TW" sz="2400" dirty="0"/>
              <a:t>} joe, sue, </a:t>
            </a:r>
            <a:r>
              <a:rPr lang="en-US" altLang="zh-TW" sz="2400" dirty="0" err="1"/>
              <a:t>mary</a:t>
            </a:r>
            <a:r>
              <a:rPr lang="en-US" altLang="zh-TW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34810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</a:t>
            </a:r>
            <a:r>
              <a:rPr lang="en-US" altLang="zh-TW" dirty="0" err="1"/>
              <a:t>Structs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struct</a:t>
            </a:r>
            <a:r>
              <a:rPr lang="en-US" altLang="zh-TW" dirty="0"/>
              <a:t> Date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      </a:t>
            </a:r>
            <a:r>
              <a:rPr lang="en-US" altLang="zh-TW" dirty="0" err="1"/>
              <a:t>int</a:t>
            </a:r>
            <a:r>
              <a:rPr lang="en-US" altLang="zh-TW" dirty="0"/>
              <a:t> day, month, year;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};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struct</a:t>
            </a:r>
            <a:r>
              <a:rPr lang="en-US" altLang="zh-TW" dirty="0"/>
              <a:t> Exam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</a:t>
            </a:r>
            <a:r>
              <a:rPr lang="en-US" altLang="zh-TW" dirty="0" err="1"/>
              <a:t>int</a:t>
            </a:r>
            <a:r>
              <a:rPr lang="en-US" altLang="zh-TW" dirty="0"/>
              <a:t> room, </a:t>
            </a:r>
            <a:r>
              <a:rPr lang="en-US" altLang="zh-TW" dirty="0" err="1">
                <a:solidFill>
                  <a:srgbClr val="FF0000"/>
                </a:solidFill>
              </a:rPr>
              <a:t>nStudents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Date </a:t>
            </a:r>
            <a:r>
              <a:rPr lang="en-US" altLang="zh-TW" dirty="0" err="1"/>
              <a:t>date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{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    </a:t>
            </a:r>
            <a:r>
              <a:rPr lang="en-US" altLang="zh-TW" dirty="0" err="1"/>
              <a:t>int</a:t>
            </a:r>
            <a:r>
              <a:rPr lang="en-US" altLang="zh-TW" dirty="0"/>
              <a:t> hour, minute;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    bool AM;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}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	</a:t>
            </a: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Score{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      </a:t>
            </a:r>
            <a:r>
              <a:rPr lang="en-US" altLang="zh-TW" dirty="0" err="1"/>
              <a:t>int</a:t>
            </a:r>
            <a:r>
              <a:rPr lang="en-US" altLang="zh-TW" dirty="0"/>
              <a:t> part1, part2, total;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	} 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	Score </a:t>
            </a:r>
            <a:r>
              <a:rPr lang="en-US" altLang="zh-TW" dirty="0">
                <a:solidFill>
                  <a:srgbClr val="FFC000"/>
                </a:solidFill>
              </a:rPr>
              <a:t>scores</a:t>
            </a:r>
            <a:r>
              <a:rPr lang="en-US" altLang="zh-TW" dirty="0"/>
              <a:t>[ 100 ];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};</a:t>
            </a:r>
          </a:p>
        </p:txBody>
      </p:sp>
      <p:sp>
        <p:nvSpPr>
          <p:cNvPr id="4" name="矩形 3"/>
          <p:cNvSpPr/>
          <p:nvPr/>
        </p:nvSpPr>
        <p:spPr>
          <a:xfrm>
            <a:off x="5600840" y="1484784"/>
            <a:ext cx="5067160" cy="34163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err="1"/>
              <a:t>struct</a:t>
            </a:r>
            <a:r>
              <a:rPr lang="en-US" altLang="zh-TW" sz="2400" dirty="0"/>
              <a:t> Exam CS107Exam2 = </a:t>
            </a:r>
          </a:p>
          <a:p>
            <a:r>
              <a:rPr lang="en-US" altLang="zh-TW" sz="2400" dirty="0"/>
              <a:t>   { 1000, </a:t>
            </a:r>
            <a:r>
              <a:rPr lang="en-US" altLang="zh-TW" sz="2400" dirty="0">
                <a:solidFill>
                  <a:srgbClr val="FF0000"/>
                </a:solidFill>
              </a:rPr>
              <a:t>50</a:t>
            </a:r>
            <a:r>
              <a:rPr lang="en-US" altLang="zh-TW" sz="2400" dirty="0"/>
              <a:t>, { 5, 4, 2013 }, </a:t>
            </a:r>
          </a:p>
          <a:p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6, 0, false }  </a:t>
            </a:r>
          </a:p>
          <a:p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/>
              <a:t>};    // All scores zero</a:t>
            </a:r>
          </a:p>
          <a:p>
            <a:endParaRPr lang="en-US" altLang="zh-TW" sz="2400" dirty="0"/>
          </a:p>
          <a:p>
            <a:r>
              <a:rPr lang="en-US" altLang="zh-TW" sz="2400" dirty="0"/>
              <a:t>CS107Exam2.</a:t>
            </a:r>
            <a:r>
              <a:rPr lang="en-US" altLang="zh-TW" sz="2400" dirty="0">
                <a:solidFill>
                  <a:srgbClr val="FF0000"/>
                </a:solidFill>
              </a:rPr>
              <a:t>nStudents</a:t>
            </a:r>
            <a:r>
              <a:rPr lang="en-US" altLang="zh-TW" sz="2400" dirty="0"/>
              <a:t> = 90;</a:t>
            </a:r>
          </a:p>
          <a:p>
            <a:r>
              <a:rPr lang="en-US" altLang="zh-TW" sz="2400" dirty="0"/>
              <a:t>CS107Exam2.date.month = APRIL; CS107Exam2.</a:t>
            </a:r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altLang="zh-TW" sz="2400" dirty="0"/>
              <a:t>.hour = 6;</a:t>
            </a:r>
          </a:p>
          <a:p>
            <a:r>
              <a:rPr lang="en-US" altLang="zh-TW" sz="2400" dirty="0"/>
              <a:t>CS107Exam2.</a:t>
            </a:r>
            <a:r>
              <a:rPr lang="en-US" altLang="zh-TW" sz="2400" dirty="0">
                <a:solidFill>
                  <a:srgbClr val="FFC000"/>
                </a:solidFill>
              </a:rPr>
              <a:t>scores</a:t>
            </a:r>
            <a:r>
              <a:rPr lang="en-US" altLang="zh-TW" sz="2400" dirty="0"/>
              <a:t>[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].part2 = 20;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97003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Structs</a:t>
            </a:r>
            <a:r>
              <a:rPr lang="en-US" altLang="zh-TW" dirty="0"/>
              <a:t> and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Structs</a:t>
            </a:r>
            <a:r>
              <a:rPr lang="en-US" altLang="zh-TW" dirty="0"/>
              <a:t> can contain arrays</a:t>
            </a:r>
          </a:p>
          <a:p>
            <a:r>
              <a:rPr lang="en-US" altLang="zh-TW" dirty="0"/>
              <a:t>Arrays can contain </a:t>
            </a:r>
            <a:r>
              <a:rPr lang="en-US" altLang="zh-TW" dirty="0" err="1"/>
              <a:t>structs</a:t>
            </a:r>
            <a:endParaRPr lang="en-US" altLang="zh-TW" dirty="0"/>
          </a:p>
          <a:p>
            <a:r>
              <a:rPr lang="en-US" altLang="zh-TW" dirty="0" err="1"/>
              <a:t>Structs</a:t>
            </a:r>
            <a:r>
              <a:rPr lang="en-US" altLang="zh-TW" dirty="0"/>
              <a:t> and Arrays can be nested in arbitrary levels of complexity.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57401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Structs</a:t>
            </a:r>
            <a:r>
              <a:rPr lang="en-US" altLang="zh-TW" dirty="0"/>
              <a:t> and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Structs</a:t>
            </a:r>
            <a:r>
              <a:rPr lang="en-US" altLang="zh-TW" dirty="0"/>
              <a:t> may be passed to and from functions just like any basic data types.</a:t>
            </a:r>
          </a:p>
          <a:p>
            <a:r>
              <a:rPr lang="en-US" altLang="zh-TW" dirty="0"/>
              <a:t>Individual </a:t>
            </a:r>
            <a:r>
              <a:rPr lang="en-US" altLang="zh-TW" dirty="0" err="1"/>
              <a:t>structs</a:t>
            </a:r>
            <a:r>
              <a:rPr lang="en-US" altLang="zh-TW" dirty="0"/>
              <a:t> are always passed by value, even if they contain arrays.</a:t>
            </a:r>
          </a:p>
          <a:p>
            <a:r>
              <a:rPr lang="en-US" altLang="zh-TW" dirty="0"/>
              <a:t>Arrays of </a:t>
            </a:r>
            <a:r>
              <a:rPr lang="en-US" altLang="zh-TW" dirty="0" err="1"/>
              <a:t>structs</a:t>
            </a:r>
            <a:r>
              <a:rPr lang="en-US" altLang="zh-TW" dirty="0"/>
              <a:t> are passed by pointer / address, just like any other array, even if they only contain a single value.</a:t>
            </a:r>
          </a:p>
          <a:p>
            <a:pPr lvl="1"/>
            <a:r>
              <a:rPr lang="en-US" altLang="zh-TW" dirty="0"/>
              <a:t>Some programmers use this trick to pass </a:t>
            </a:r>
            <a:r>
              <a:rPr lang="en-US" altLang="zh-TW" dirty="0" err="1"/>
              <a:t>struct</a:t>
            </a:r>
            <a:r>
              <a:rPr lang="en-US" altLang="zh-TW" dirty="0"/>
              <a:t> variables by pointer/address.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7814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Structs</a:t>
            </a:r>
            <a:r>
              <a:rPr lang="en-US" altLang="zh-TW" dirty="0"/>
              <a:t> and Pointers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struct</a:t>
            </a:r>
            <a:r>
              <a:rPr lang="en-US" altLang="zh-TW" dirty="0"/>
              <a:t> Student </a:t>
            </a:r>
            <a:r>
              <a:rPr lang="en-US" altLang="zh-TW" dirty="0" err="1"/>
              <a:t>alice</a:t>
            </a:r>
            <a:r>
              <a:rPr lang="en-US" altLang="zh-TW" dirty="0"/>
              <a:t>, bob, *</a:t>
            </a:r>
            <a:r>
              <a:rPr lang="en-US" altLang="zh-TW" dirty="0" err="1"/>
              <a:t>sptr</a:t>
            </a:r>
            <a:r>
              <a:rPr lang="en-US" altLang="zh-TW" dirty="0"/>
              <a:t> = &amp;</a:t>
            </a:r>
            <a:r>
              <a:rPr lang="en-US" altLang="zh-TW" dirty="0" err="1"/>
              <a:t>alice</a:t>
            </a:r>
            <a:r>
              <a:rPr lang="en-US" altLang="zh-TW" dirty="0"/>
              <a:t>, carol;</a:t>
            </a:r>
          </a:p>
          <a:p>
            <a:r>
              <a:rPr lang="en-US" altLang="zh-TW" dirty="0" err="1">
                <a:solidFill>
                  <a:srgbClr val="FFC000"/>
                </a:solidFill>
              </a:rPr>
              <a:t>sptr</a:t>
            </a:r>
            <a:r>
              <a:rPr lang="en-US" altLang="zh-TW" dirty="0">
                <a:solidFill>
                  <a:srgbClr val="FFC000"/>
                </a:solidFill>
              </a:rPr>
              <a:t>-&gt;</a:t>
            </a:r>
            <a:r>
              <a:rPr lang="en-US" altLang="zh-TW" dirty="0" err="1">
                <a:solidFill>
                  <a:srgbClr val="FFC000"/>
                </a:solidFill>
              </a:rPr>
              <a:t>gpa</a:t>
            </a:r>
            <a:r>
              <a:rPr lang="en-US" altLang="zh-TW" dirty="0">
                <a:solidFill>
                  <a:srgbClr val="FFC000"/>
                </a:solidFill>
              </a:rPr>
              <a:t> = 4.0;  </a:t>
            </a:r>
            <a:r>
              <a:rPr lang="en-US" altLang="zh-TW" dirty="0"/>
              <a:t>// Same as </a:t>
            </a:r>
            <a:r>
              <a:rPr lang="en-US" altLang="zh-TW" dirty="0">
                <a:solidFill>
                  <a:srgbClr val="FFC000"/>
                </a:solidFill>
              </a:rPr>
              <a:t>(*</a:t>
            </a:r>
            <a:r>
              <a:rPr lang="en-US" altLang="zh-TW" dirty="0" err="1">
                <a:solidFill>
                  <a:srgbClr val="FFC000"/>
                </a:solidFill>
              </a:rPr>
              <a:t>sptr</a:t>
            </a:r>
            <a:r>
              <a:rPr lang="en-US" altLang="zh-TW" dirty="0">
                <a:solidFill>
                  <a:srgbClr val="FFC000"/>
                </a:solidFill>
              </a:rPr>
              <a:t>).</a:t>
            </a:r>
            <a:r>
              <a:rPr lang="en-US" altLang="zh-TW" dirty="0" err="1">
                <a:solidFill>
                  <a:srgbClr val="FFC000"/>
                </a:solidFill>
              </a:rPr>
              <a:t>gpa</a:t>
            </a:r>
            <a:r>
              <a:rPr lang="en-US" altLang="zh-TW" dirty="0">
                <a:solidFill>
                  <a:srgbClr val="FFC000"/>
                </a:solidFill>
              </a:rPr>
              <a:t> = 4.0;</a:t>
            </a:r>
          </a:p>
          <a:p>
            <a:r>
              <a:rPr lang="en-US" altLang="zh-TW" sz="2800" dirty="0"/>
              <a:t>void </a:t>
            </a:r>
            <a:r>
              <a:rPr lang="en-US" altLang="zh-TW" sz="2800" dirty="0" err="1"/>
              <a:t>printStudent</a:t>
            </a:r>
            <a:r>
              <a:rPr lang="en-US" altLang="zh-TW" sz="2800" dirty="0"/>
              <a:t>( 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struct</a:t>
            </a:r>
            <a:r>
              <a:rPr lang="en-US" altLang="zh-TW" sz="2800" dirty="0"/>
              <a:t> Student *</a:t>
            </a:r>
            <a:r>
              <a:rPr lang="en-US" altLang="zh-TW" sz="2800" dirty="0" err="1"/>
              <a:t>imaStudent</a:t>
            </a:r>
            <a:r>
              <a:rPr lang="en-US" altLang="zh-TW" sz="2800" dirty="0"/>
              <a:t> );</a:t>
            </a:r>
          </a:p>
          <a:p>
            <a:endParaRPr lang="en-US" altLang="zh-TW" sz="2800" dirty="0"/>
          </a:p>
          <a:p>
            <a:r>
              <a:rPr lang="en-US" altLang="zh-TW" sz="2800" dirty="0"/>
              <a:t>Pointers point to specific fields of structures</a:t>
            </a:r>
          </a:p>
          <a:p>
            <a:pPr lvl="1"/>
            <a:r>
              <a:rPr lang="en-US" altLang="zh-TW" sz="2400" dirty="0"/>
              <a:t>the type of the pointer must match the type of the field being pointed to:</a:t>
            </a:r>
          </a:p>
          <a:p>
            <a:r>
              <a:rPr lang="en-US" altLang="zh-TW" dirty="0"/>
              <a:t>double *</a:t>
            </a:r>
            <a:r>
              <a:rPr lang="en-US" altLang="zh-TW" dirty="0" err="1"/>
              <a:t>gpaPtr</a:t>
            </a:r>
            <a:r>
              <a:rPr lang="en-US" altLang="zh-TW" dirty="0"/>
              <a:t> = &amp;</a:t>
            </a:r>
            <a:r>
              <a:rPr lang="en-US" altLang="zh-TW" dirty="0" err="1"/>
              <a:t>carol.gpa</a:t>
            </a:r>
            <a:r>
              <a:rPr lang="en-US" altLang="zh-TW" dirty="0"/>
              <a:t>; // </a:t>
            </a:r>
            <a:r>
              <a:rPr lang="en-US" altLang="zh-TW" sz="2400" dirty="0"/>
              <a:t>same as &amp;(</a:t>
            </a:r>
            <a:r>
              <a:rPr lang="en-US" altLang="zh-TW" sz="2400" dirty="0" err="1"/>
              <a:t>carol.gpa</a:t>
            </a:r>
            <a:r>
              <a:rPr lang="en-US" altLang="zh-TW" sz="2400" dirty="0"/>
              <a:t>)</a:t>
            </a:r>
          </a:p>
          <a:p>
            <a:r>
              <a:rPr lang="en-US" altLang="zh-TW" dirty="0"/>
              <a:t>*</a:t>
            </a:r>
            <a:r>
              <a:rPr lang="en-US" altLang="zh-TW" dirty="0" err="1"/>
              <a:t>gpaPtr</a:t>
            </a:r>
            <a:r>
              <a:rPr lang="en-US" altLang="zh-TW" dirty="0"/>
              <a:t> = 4.0;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20598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Structures can also contain pointers, either to basic types or to </a:t>
            </a:r>
            <a:r>
              <a:rPr lang="en-US" altLang="zh-TW" dirty="0" err="1"/>
              <a:t>structs</a:t>
            </a:r>
            <a:r>
              <a:rPr lang="en-US" altLang="zh-TW" dirty="0"/>
              <a:t> of the same or different types.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struct</a:t>
            </a:r>
            <a:r>
              <a:rPr lang="en-US" altLang="zh-TW" dirty="0"/>
              <a:t> Employee {</a:t>
            </a:r>
          </a:p>
          <a:p>
            <a:r>
              <a:rPr lang="en-US" altLang="zh-TW" dirty="0"/>
              <a:t>        char *name;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struct</a:t>
            </a:r>
            <a:r>
              <a:rPr lang="en-US" altLang="zh-TW" dirty="0"/>
              <a:t> Date * </a:t>
            </a:r>
            <a:r>
              <a:rPr lang="en-US" altLang="zh-TW" dirty="0" err="1"/>
              <a:t>hiringDate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};</a:t>
            </a:r>
          </a:p>
          <a:p>
            <a:r>
              <a:rPr lang="en-US" altLang="zh-TW" dirty="0"/>
              <a:t>This can cause potential problems if a </a:t>
            </a:r>
            <a:r>
              <a:rPr lang="en-US" altLang="zh-TW" dirty="0" err="1"/>
              <a:t>struct</a:t>
            </a:r>
            <a:r>
              <a:rPr lang="en-US" altLang="zh-TW" dirty="0"/>
              <a:t> containing a pointer is copied using the assignment operator, or passed by value to a function.</a:t>
            </a:r>
          </a:p>
          <a:p>
            <a:r>
              <a:rPr lang="en-US" altLang="zh-TW" dirty="0"/>
              <a:t>The problem is that a simple assignment of one </a:t>
            </a:r>
            <a:r>
              <a:rPr lang="en-US" altLang="zh-TW" dirty="0" err="1"/>
              <a:t>struct</a:t>
            </a:r>
            <a:r>
              <a:rPr lang="en-US" altLang="zh-TW" dirty="0"/>
              <a:t> to another of the same type will copy the pointer, but not the data pointed to by the pointer, which means that both </a:t>
            </a:r>
            <a:r>
              <a:rPr lang="en-US" altLang="zh-TW" dirty="0" err="1"/>
              <a:t>structs</a:t>
            </a:r>
            <a:r>
              <a:rPr lang="en-US" altLang="zh-TW" dirty="0"/>
              <a:t> will now contain pointers to the same location. This is termed a "shallow copy". Any changes made via one pointer will be seen by the other pointer.</a:t>
            </a:r>
          </a:p>
          <a:p>
            <a:r>
              <a:rPr lang="en-US" altLang="zh-TW" dirty="0"/>
              <a:t>The solution is to write a function that will perform a "deep copy", by first copying the data pointed to by the pointer, and then creating a new pointer that points to the newly copied data.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809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Struct</a:t>
            </a:r>
            <a:r>
              <a:rPr lang="en-US" altLang="zh-TW" dirty="0"/>
              <a:t> bit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Packed_data</a:t>
            </a:r>
            <a:r>
              <a:rPr lang="en-US" altLang="zh-TW" sz="2400" dirty="0"/>
              <a:t> {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isElement:1;   /* = 1 if element *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atomicNumber:8;     /* Maximum 128 */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isReactant:1;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isProduct:1;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isCatalyst:1;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   unsigned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StockIndex:16; /* Maximum 65,535 */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/>
              <a:t>     } </a:t>
            </a:r>
            <a:r>
              <a:rPr lang="en-US" altLang="zh-TW" sz="2400" dirty="0" err="1"/>
              <a:t>chemicalInventory</a:t>
            </a:r>
            <a:r>
              <a:rPr lang="en-US" altLang="zh-TW" sz="2400" dirty="0"/>
              <a:t>[ 10000 ];</a:t>
            </a:r>
          </a:p>
          <a:p>
            <a:r>
              <a:rPr lang="en-US" altLang="zh-TW" sz="2400" dirty="0"/>
              <a:t>Each data item in the above array takes up one 32-bit word ( with four bits wasted ), for a total of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dirty="0"/>
              <a:t>*10,000 bytes of storage for the entire array </a:t>
            </a:r>
          </a:p>
          <a:p>
            <a:pPr lvl="1"/>
            <a:r>
              <a:rPr lang="en-US" altLang="zh-TW" sz="2000" dirty="0"/>
              <a:t>As opposed to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US" altLang="zh-TW" sz="2000" dirty="0"/>
              <a:t>*10,000 words of storage if </a:t>
            </a:r>
            <a:r>
              <a:rPr lang="en-US" altLang="zh-TW" sz="2000" dirty="0" err="1"/>
              <a:t>bitfields</a:t>
            </a:r>
            <a:r>
              <a:rPr lang="en-US" altLang="zh-TW" sz="2000" dirty="0"/>
              <a:t> were not used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5142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Enumerated 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Enumerated types, variables, and </a:t>
            </a:r>
            <a:r>
              <a:rPr lang="en-US" altLang="zh-TW" dirty="0" err="1"/>
              <a:t>typedefs</a:t>
            </a:r>
            <a:r>
              <a:rPr lang="en-US" altLang="zh-TW" dirty="0"/>
              <a:t>, operate similarly to </a:t>
            </a:r>
            <a:r>
              <a:rPr lang="en-US" altLang="zh-TW" dirty="0" err="1"/>
              <a:t>structs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enum</a:t>
            </a:r>
            <a:r>
              <a:rPr lang="en-US" altLang="zh-TW" dirty="0"/>
              <a:t> suits { </a:t>
            </a:r>
            <a:br>
              <a:rPr lang="en-US" altLang="zh-TW" dirty="0"/>
            </a:br>
            <a:r>
              <a:rPr lang="en-US" altLang="zh-TW" dirty="0"/>
              <a:t> 	CLUBS, HEARTS, SPADES, DIAMONDS, NOTRUMP </a:t>
            </a:r>
            <a:br>
              <a:rPr lang="en-US" altLang="zh-TW" dirty="0"/>
            </a:br>
            <a:r>
              <a:rPr lang="en-US" altLang="zh-TW" dirty="0"/>
              <a:t>} trump;</a:t>
            </a:r>
          </a:p>
          <a:p>
            <a:r>
              <a:rPr lang="en-US" altLang="zh-TW" dirty="0" err="1"/>
              <a:t>enum</a:t>
            </a:r>
            <a:r>
              <a:rPr lang="en-US" altLang="zh-TW" dirty="0"/>
              <a:t> suits </a:t>
            </a:r>
            <a:r>
              <a:rPr lang="en-US" altLang="zh-TW" dirty="0" err="1"/>
              <a:t>ew_bid</a:t>
            </a:r>
            <a:r>
              <a:rPr lang="en-US" altLang="zh-TW" dirty="0"/>
              <a:t>, </a:t>
            </a:r>
            <a:r>
              <a:rPr lang="en-US" altLang="zh-TW" dirty="0" err="1"/>
              <a:t>ns_bid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enum</a:t>
            </a:r>
            <a:r>
              <a:rPr lang="en-US" altLang="zh-TW" dirty="0"/>
              <a:t> Direction {</a:t>
            </a:r>
            <a:br>
              <a:rPr lang="en-US" altLang="zh-TW" dirty="0"/>
            </a:br>
            <a:r>
              <a:rPr lang="en-US" altLang="zh-TW" dirty="0"/>
              <a:t>	 NORTH, SOUTH, EAST, WEST </a:t>
            </a:r>
            <a:br>
              <a:rPr lang="en-US" altLang="zh-TW" dirty="0"/>
            </a:br>
            <a:r>
              <a:rPr lang="en-US" altLang="zh-TW" dirty="0"/>
              <a:t>} Direction;</a:t>
            </a:r>
          </a:p>
          <a:p>
            <a:r>
              <a:rPr lang="en-US" altLang="zh-TW" dirty="0"/>
              <a:t>Direction </a:t>
            </a:r>
            <a:r>
              <a:rPr lang="en-US" altLang="zh-TW" dirty="0" err="1"/>
              <a:t>nextMove</a:t>
            </a:r>
            <a:r>
              <a:rPr lang="en-US" altLang="zh-TW" dirty="0"/>
              <a:t> = NORTH;</a:t>
            </a:r>
          </a:p>
          <a:p>
            <a:endParaRPr lang="en-US" altLang="zh-TW" dirty="0"/>
          </a:p>
          <a:p>
            <a:r>
              <a:rPr lang="en-US" altLang="zh-TW" dirty="0"/>
              <a:t>Values may be assigned to specific </a:t>
            </a:r>
            <a:r>
              <a:rPr lang="en-US" altLang="zh-TW" dirty="0" err="1"/>
              <a:t>enum</a:t>
            </a:r>
            <a:r>
              <a:rPr lang="en-US" altLang="zh-TW" dirty="0"/>
              <a:t> value names.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enum</a:t>
            </a:r>
            <a:r>
              <a:rPr lang="en-US" altLang="zh-TW" dirty="0"/>
              <a:t> Errors {  </a:t>
            </a:r>
            <a:br>
              <a:rPr lang="en-US" altLang="zh-TW" dirty="0"/>
            </a:br>
            <a:r>
              <a:rPr lang="en-US" altLang="zh-TW" dirty="0"/>
              <a:t>	NONE=0, // Redundant.  The first one would be zero anyway</a:t>
            </a:r>
            <a:br>
              <a:rPr lang="en-US" altLang="zh-TW" dirty="0"/>
            </a:br>
            <a:r>
              <a:rPr lang="en-US" altLang="zh-TW" dirty="0"/>
              <a:t>        MINOR1=100, MINOR2, MINOR3, // 100, 101, and 102</a:t>
            </a:r>
            <a:br>
              <a:rPr lang="en-US" altLang="zh-TW" dirty="0"/>
            </a:br>
            <a:r>
              <a:rPr lang="en-US" altLang="zh-TW" dirty="0"/>
              <a:t>        MAJOR1=1000, MAJOR2, DIVIDE_BY_ZERO=1000 }; </a:t>
            </a:r>
            <a:br>
              <a:rPr lang="en-US" altLang="zh-TW" dirty="0"/>
            </a:br>
            <a:r>
              <a:rPr lang="en-US" altLang="zh-TW" dirty="0"/>
              <a:t> 	// </a:t>
            </a:r>
            <a:r>
              <a:rPr lang="en-US" altLang="zh-TW" b="1" dirty="0">
                <a:solidFill>
                  <a:srgbClr val="FFC000"/>
                </a:solidFill>
              </a:rPr>
              <a:t>1000</a:t>
            </a:r>
            <a:r>
              <a:rPr lang="en-US" altLang="zh-TW" dirty="0"/>
              <a:t>, 1001, and </a:t>
            </a:r>
            <a:r>
              <a:rPr lang="en-US" altLang="zh-TW" b="1" dirty="0">
                <a:solidFill>
                  <a:srgbClr val="FFC000"/>
                </a:solidFill>
              </a:rPr>
              <a:t>1000</a:t>
            </a:r>
            <a:r>
              <a:rPr lang="en-US" altLang="zh-TW" dirty="0"/>
              <a:t>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546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Unions are declared, created, and used exactly the same as struts</a:t>
            </a:r>
            <a:br>
              <a:rPr lang="en-US" altLang="zh-TW" dirty="0"/>
            </a:br>
            <a:r>
              <a:rPr lang="en-US" altLang="zh-TW" dirty="0"/>
              <a:t>EXCEPT for one key difference:</a:t>
            </a:r>
          </a:p>
          <a:p>
            <a:pPr lvl="1"/>
            <a:r>
              <a:rPr lang="en-US" altLang="zh-TW" dirty="0" err="1"/>
              <a:t>Structs</a:t>
            </a:r>
            <a:r>
              <a:rPr lang="en-US" altLang="zh-TW" dirty="0"/>
              <a:t> allocate enough space to store all of the fields in the </a:t>
            </a:r>
            <a:r>
              <a:rPr lang="en-US" altLang="zh-TW" dirty="0" err="1"/>
              <a:t>struct</a:t>
            </a:r>
            <a:r>
              <a:rPr lang="en-US" altLang="zh-TW" dirty="0"/>
              <a:t>. The first one is stored at the beginning of the </a:t>
            </a:r>
            <a:r>
              <a:rPr lang="en-US" altLang="zh-TW" dirty="0" err="1"/>
              <a:t>struct</a:t>
            </a:r>
            <a:r>
              <a:rPr lang="en-US" altLang="zh-TW" dirty="0"/>
              <a:t>, the second is stored after that, and so on.</a:t>
            </a:r>
          </a:p>
          <a:p>
            <a:pPr lvl="1"/>
            <a:r>
              <a:rPr lang="en-US" altLang="zh-TW" dirty="0"/>
              <a:t>Unions only allocate enough space to store the largest field listed, and all fields are stored at the same space</a:t>
            </a:r>
          </a:p>
        </p:txBody>
      </p:sp>
    </p:spTree>
    <p:extLst>
      <p:ext uri="{BB962C8B-B14F-4D97-AF65-F5344CB8AC3E}">
        <p14:creationId xmlns:p14="http://schemas.microsoft.com/office/powerpoint/2010/main" val="245167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Designated Initializers (C99)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C99’s designated initializers can be used with structures.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initializer for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sz="2600" dirty="0">
                <a:ea typeface="新細明體" panose="02020500000000000000" pitchFamily="18" charset="-120"/>
              </a:rPr>
              <a:t> shown in the previous 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{528,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"Disk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drive",</a:t>
            </a:r>
            <a:r>
              <a:rPr lang="en-US" altLang="zh-TW" sz="1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10}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In a designated initializer, each value would be labeled by the name of the member that it initializes: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{.number = 528, .name = "Disk drive",</a:t>
            </a:r>
            <a:b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					.</a:t>
            </a:r>
            <a:r>
              <a:rPr lang="en-US" altLang="zh-TW" sz="2400" b="1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10}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combination of the period and the member name is called a </a:t>
            </a:r>
            <a:r>
              <a:rPr lang="en-US" altLang="zh-TW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designator</a:t>
            </a:r>
            <a:r>
              <a:rPr lang="en-US" altLang="zh-TW" sz="2600" b="1" i="1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6326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Flight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dirty="0" err="1"/>
              <a:t>enum</a:t>
            </a:r>
            <a:r>
              <a:rPr lang="en-US" altLang="zh-TW" dirty="0"/>
              <a:t> { PASSENGER, CARGO } type;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union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npassengers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    double tonnages;  // Units are not necessarily tons.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} cargo;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} Flight;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Flight flights[ 1000 ];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flights[ 42 ].type = PASSENGER;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flights[ 42 ].</a:t>
            </a:r>
            <a:r>
              <a:rPr lang="en-US" altLang="zh-TW" dirty="0" err="1"/>
              <a:t>cargo.npassengers</a:t>
            </a:r>
            <a:r>
              <a:rPr lang="en-US" altLang="zh-TW" dirty="0"/>
              <a:t> = 150;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flights[ 20 ].type = CARGO;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flights[ 20 ].</a:t>
            </a:r>
            <a:r>
              <a:rPr lang="en-US" altLang="zh-TW" dirty="0" err="1"/>
              <a:t>cargo.tonnages</a:t>
            </a:r>
            <a:r>
              <a:rPr lang="en-US" altLang="zh-TW" dirty="0"/>
              <a:t> = 356.78;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5001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Unions are sometimes also used to break up larger data items into smaller pieces</a:t>
            </a:r>
          </a:p>
          <a:p>
            <a:pPr marL="0" indent="0">
              <a:buNone/>
            </a:pPr>
            <a:r>
              <a:rPr lang="en-US" altLang="zh-TW" dirty="0"/>
              <a:t>To extract four 8-bit bytes from a 32-bit </a:t>
            </a:r>
            <a:r>
              <a:rPr lang="en-US" altLang="zh-TW" dirty="0" err="1"/>
              <a:t>int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nRead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union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unsigned </a:t>
            </a:r>
            <a:r>
              <a:rPr lang="en-US" altLang="zh-TW" dirty="0" err="1"/>
              <a:t>int</a:t>
            </a:r>
            <a:r>
              <a:rPr lang="en-US" altLang="zh-TW" dirty="0"/>
              <a:t> n;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unsigned char c[ 4 ];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} data;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dirty="0" err="1"/>
              <a:t>data.n</a:t>
            </a:r>
            <a:r>
              <a:rPr lang="en-US" altLang="zh-TW" dirty="0"/>
              <a:t> = </a:t>
            </a:r>
            <a:r>
              <a:rPr lang="en-US" altLang="zh-TW" dirty="0" err="1"/>
              <a:t>nRead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for(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4;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  </a:t>
            </a:r>
            <a:r>
              <a:rPr lang="en-US" altLang="zh-TW" dirty="0" err="1"/>
              <a:t>printf</a:t>
            </a:r>
            <a:r>
              <a:rPr lang="en-US" altLang="zh-TW" dirty="0"/>
              <a:t>( "Byte </a:t>
            </a:r>
            <a:r>
              <a:rPr lang="en-US" altLang="zh-TW" dirty="0">
                <a:solidFill>
                  <a:srgbClr val="FFC000"/>
                </a:solidFill>
              </a:rPr>
              <a:t>%d</a:t>
            </a:r>
            <a:r>
              <a:rPr lang="en-US" altLang="zh-TW" dirty="0"/>
              <a:t> of %</a:t>
            </a:r>
            <a:r>
              <a:rPr lang="en-US" altLang="zh-TW" dirty="0" err="1"/>
              <a:t>ud</a:t>
            </a:r>
            <a:r>
              <a:rPr lang="en-US" altLang="zh-TW" dirty="0"/>
              <a:t> is %</a:t>
            </a:r>
            <a:r>
              <a:rPr lang="en-US" altLang="zh-TW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</a:t>
            </a:r>
            <a:r>
              <a:rPr lang="en-US" altLang="zh-TW" dirty="0"/>
              <a:t>\n", </a:t>
            </a:r>
            <a:r>
              <a:rPr lang="en-US" altLang="zh-TW" dirty="0" err="1">
                <a:solidFill>
                  <a:srgbClr val="FFC000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nRead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1495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Designated Initializers (C99)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Designated initializers are easier to read and check for correctness.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Also, values in a designated initializer don’t have to be placed in the same order that the members are listed in the structure.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programmer doesn’t have to remember the order in which the members were originally declared.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order of the members can be changed in the future without affecting designated initializers.</a:t>
            </a:r>
          </a:p>
        </p:txBody>
      </p:sp>
    </p:spTree>
    <p:extLst>
      <p:ext uri="{BB962C8B-B14F-4D97-AF65-F5344CB8AC3E}">
        <p14:creationId xmlns:p14="http://schemas.microsoft.com/office/powerpoint/2010/main" val="37739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Designated Initializers (C99)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Not all values listed in a designated initializer need be prefixed by a designator.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{.number</a:t>
            </a: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528,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"Disk</a:t>
            </a: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drive",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.on_hand</a:t>
            </a: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10}</a:t>
            </a:r>
          </a:p>
          <a:p>
            <a:pPr>
              <a:buFontTx/>
              <a:buNone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>
                <a:ea typeface="新細明體" panose="02020500000000000000" pitchFamily="18" charset="-120"/>
              </a:rPr>
              <a:t>The compiler assumes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"Disk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drive"</a:t>
            </a:r>
            <a:r>
              <a:rPr lang="en-US" altLang="zh-TW">
                <a:ea typeface="新細明體" panose="02020500000000000000" pitchFamily="18" charset="-120"/>
              </a:rPr>
              <a:t> initializes the member that follows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>
                <a:ea typeface="新細明體" panose="02020500000000000000" pitchFamily="18" charset="-120"/>
              </a:rPr>
              <a:t> in the structure.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Any members that the initializer fails to account for are set to zero.</a:t>
            </a:r>
          </a:p>
        </p:txBody>
      </p:sp>
    </p:spTree>
    <p:extLst>
      <p:ext uri="{BB962C8B-B14F-4D97-AF65-F5344CB8AC3E}">
        <p14:creationId xmlns:p14="http://schemas.microsoft.com/office/powerpoint/2010/main" val="172072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initialize in for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for(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TW" dirty="0"/>
              <a:t> int a; float b;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/>
              <a:t> = { 0,0.5 } ; 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/>
              <a:t>.a &lt; 5 ; </a:t>
            </a:r>
            <a:br>
              <a:rPr lang="en-US" altLang="zh-TW" dirty="0"/>
            </a:br>
            <a:r>
              <a:rPr lang="en-US" altLang="zh-TW" dirty="0"/>
              <a:t>					++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/>
              <a:t>.a, ++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/>
              <a:t>.b)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 &lt;&lt;"a="&lt;&lt; </a:t>
            </a:r>
            <a:r>
              <a:rPr lang="en-US" altLang="zh-TW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 err="1"/>
              <a:t>.a</a:t>
            </a:r>
            <a:r>
              <a:rPr lang="en-US" altLang="zh-TW" dirty="0"/>
              <a:t> &lt;&lt; " b=" &lt;&lt; </a:t>
            </a:r>
            <a:r>
              <a:rPr lang="en-US" altLang="zh-TW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dirty="0" err="1"/>
              <a:t>.b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9624393" y="116633"/>
            <a:ext cx="837089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dirty="0"/>
              <a:t>Output</a:t>
            </a:r>
          </a:p>
          <a:p>
            <a:r>
              <a:rPr lang="en-US" altLang="zh-TW" sz="1200" dirty="0"/>
              <a:t>a=0 b=0.5</a:t>
            </a:r>
          </a:p>
          <a:p>
            <a:r>
              <a:rPr lang="en-US" altLang="zh-TW" sz="1200" dirty="0"/>
              <a:t>a=1 b=1.5</a:t>
            </a:r>
          </a:p>
          <a:p>
            <a:r>
              <a:rPr lang="en-US" altLang="zh-TW" sz="1200" dirty="0"/>
              <a:t>a=2 b=2.5</a:t>
            </a:r>
          </a:p>
          <a:p>
            <a:r>
              <a:rPr lang="en-US" altLang="zh-TW" sz="1200" dirty="0"/>
              <a:t>a=3 b=3.5</a:t>
            </a:r>
          </a:p>
          <a:p>
            <a:r>
              <a:rPr lang="en-US" altLang="zh-TW" sz="1200" dirty="0"/>
              <a:t>a=4 b=4.5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48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access a member </a:t>
            </a:r>
            <a:r>
              <a:rPr lang="en-US" altLang="zh-TW" dirty="0">
                <a:ea typeface="新細明體" panose="02020500000000000000" pitchFamily="18" charset="-120"/>
              </a:rPr>
              <a:t>within a structure, we write the name of the structure first, then a period, then the name of the member.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Statements that display the values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dirty="0">
                <a:ea typeface="新細明體" panose="02020500000000000000" pitchFamily="18" charset="-120"/>
              </a:rPr>
              <a:t>’s members: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number: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%d\n",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name: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%s\n",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("Quantity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hand: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%d\n",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part1.on_hand);</a:t>
            </a:r>
          </a:p>
        </p:txBody>
      </p:sp>
    </p:spTree>
    <p:extLst>
      <p:ext uri="{BB962C8B-B14F-4D97-AF65-F5344CB8AC3E}">
        <p14:creationId xmlns:p14="http://schemas.microsoft.com/office/powerpoint/2010/main" val="217946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members of a structure are </a:t>
            </a:r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lvalues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They can appear on the left side of an assignment or as the operand in an increment or decrement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part1.number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258;   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changes part1's part number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part1.onHand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increments part1's quantity on hand */</a:t>
            </a:r>
          </a:p>
        </p:txBody>
      </p:sp>
    </p:spTree>
    <p:extLst>
      <p:ext uri="{BB962C8B-B14F-4D97-AF65-F5344CB8AC3E}">
        <p14:creationId xmlns:p14="http://schemas.microsoft.com/office/powerpoint/2010/main" val="298603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period</a:t>
            </a:r>
            <a:r>
              <a:rPr lang="en-US" altLang="zh-TW" dirty="0">
                <a:ea typeface="新細明體" panose="02020500000000000000" pitchFamily="18" charset="-120"/>
              </a:rPr>
              <a:t> used to access a structure member is actually a C 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operator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takes </a:t>
            </a:r>
            <a:r>
              <a:rPr lang="en-US" altLang="zh-TW" i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precedence</a:t>
            </a:r>
            <a:r>
              <a:rPr lang="en-US" altLang="zh-TW" dirty="0">
                <a:ea typeface="新細明體" panose="02020500000000000000" pitchFamily="18" charset="-120"/>
              </a:rPr>
              <a:t> over nearly all other operators.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part1.on_hand);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operator takes precedence over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operator, so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computes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the address of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part1.on_hand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15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011" y="116632"/>
            <a:ext cx="4363092" cy="63367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97" y="2420889"/>
            <a:ext cx="4622895" cy="25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other major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operation is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assignment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part2 </a:t>
            </a:r>
            <a:r>
              <a:rPr lang="en-US" altLang="zh-TW" sz="3600" dirty="0">
                <a:solidFill>
                  <a:srgbClr val="FF000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36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part1;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effect of this statement is to 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copy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part1.number</a:t>
            </a:r>
            <a:r>
              <a:rPr lang="en-US" altLang="zh-TW" dirty="0">
                <a:ea typeface="新細明體" panose="02020500000000000000" pitchFamily="18" charset="-120"/>
              </a:rPr>
              <a:t>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part2.number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part1.name</a:t>
            </a:r>
            <a:r>
              <a:rPr lang="en-US" altLang="zh-TW" dirty="0">
                <a:ea typeface="新細明體" panose="02020500000000000000" pitchFamily="18" charset="-120"/>
              </a:rPr>
              <a:t>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part2.name</a:t>
            </a:r>
            <a:r>
              <a:rPr lang="en-US" altLang="zh-TW" dirty="0">
                <a:ea typeface="新細明體" panose="02020500000000000000" pitchFamily="18" charset="-120"/>
              </a:rPr>
              <a:t>, and so on.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7392144" y="1988840"/>
            <a:ext cx="3528392" cy="576064"/>
          </a:xfrm>
          <a:prstGeom prst="wedgeRoundRectCallout">
            <a:avLst>
              <a:gd name="adj1" fmla="val -83300"/>
              <a:gd name="adj2" fmla="val 448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latin typeface="Arial" charset="0"/>
              </a:rPr>
              <a:t>Inspire you something?</a:t>
            </a:r>
            <a:endParaRPr lang="zh-TW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Arrays can’t be copied using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operator, but an array embedded within a structure is copied when the enclosing structure is copied.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programmers exploit this property by creating “dummy” structures to enclose arrays that will be copied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 </a:t>
            </a:r>
            <a:r>
              <a:rPr lang="en-US" altLang="zh-TW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a[10]; } a1,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a1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legal,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since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a1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a2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are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structures</a:t>
            </a:r>
            <a:r>
              <a:rPr lang="en-US" altLang="zh-TW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3" name="雲朵形圖說文字 2"/>
          <p:cNvSpPr/>
          <p:nvPr/>
        </p:nvSpPr>
        <p:spPr bwMode="auto">
          <a:xfrm>
            <a:off x="8112224" y="4365104"/>
            <a:ext cx="2376264" cy="1224136"/>
          </a:xfrm>
          <a:prstGeom prst="cloudCallout">
            <a:avLst>
              <a:gd name="adj1" fmla="val -72106"/>
              <a:gd name="adj2" fmla="val -338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charset="0"/>
              </a:rPr>
              <a:t>Assignment ONLY!!!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9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Operations on Structures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operator can be used only with structures of </a:t>
            </a:r>
            <a:r>
              <a:rPr lang="en-US" altLang="zh-TW" b="1" i="1" dirty="0">
                <a:ea typeface="新細明體" panose="02020500000000000000" pitchFamily="18" charset="-120"/>
              </a:rPr>
              <a:t>compatible</a:t>
            </a:r>
            <a:r>
              <a:rPr lang="en-US" altLang="zh-TW" dirty="0">
                <a:ea typeface="新細明體" panose="02020500000000000000" pitchFamily="18" charset="-120"/>
              </a:rPr>
              <a:t> types.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Two structures declared at the same time (as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part2</a:t>
            </a:r>
            <a:r>
              <a:rPr lang="en-US" altLang="zh-TW" dirty="0">
                <a:ea typeface="新細明體" panose="02020500000000000000" pitchFamily="18" charset="-120"/>
              </a:rPr>
              <a:t> were) are compatible.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Structures declared using the same “structure tag” or the same type name are also compatible.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Other than assignment, C provides no operations on entire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particular, the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</a:t>
            </a:r>
            <a:r>
              <a:rPr lang="en-US" altLang="zh-TW" dirty="0">
                <a:ea typeface="新細明體" panose="02020500000000000000" pitchFamily="18" charset="-120"/>
              </a:rPr>
              <a:t> operators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can’t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be used with structures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78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Structure Types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Suppose that a program needs to declare several structure variables with identical members.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 need a name that represents a </a:t>
            </a:r>
            <a:r>
              <a:rPr lang="en-US" altLang="zh-TW" i="1">
                <a:ea typeface="新細明體" panose="02020500000000000000" pitchFamily="18" charset="-120"/>
              </a:rPr>
              <a:t>type</a:t>
            </a:r>
            <a:r>
              <a:rPr lang="en-US" altLang="zh-TW">
                <a:ea typeface="新細明體" panose="02020500000000000000" pitchFamily="18" charset="-120"/>
              </a:rPr>
              <a:t> of structure, not a particular structure </a:t>
            </a:r>
            <a:r>
              <a:rPr lang="en-US" altLang="zh-TW" i="1">
                <a:ea typeface="新細明體" panose="02020500000000000000" pitchFamily="18" charset="-120"/>
              </a:rPr>
              <a:t>variable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Ways to name a structure: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Declare a “structure tag”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>
                <a:ea typeface="新細明體" panose="02020500000000000000" pitchFamily="18" charset="-120"/>
              </a:rPr>
              <a:t> to define a type name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577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Declaring a Structure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Tag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62256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b="1" i="1" dirty="0">
                <a:ea typeface="新細明體" panose="02020500000000000000" pitchFamily="18" charset="-120"/>
              </a:rPr>
              <a:t>structure tag</a:t>
            </a:r>
            <a:r>
              <a:rPr lang="en-US" altLang="zh-TW" dirty="0">
                <a:ea typeface="新細明體" panose="02020500000000000000" pitchFamily="18" charset="-120"/>
              </a:rPr>
              <a:t> is a name used to identify a particular kind of structure.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declaration of a structure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tag</a:t>
            </a:r>
            <a:r>
              <a:rPr lang="en-US" altLang="zh-TW" dirty="0">
                <a:ea typeface="新細明體" panose="02020500000000000000" pitchFamily="18" charset="-120"/>
              </a:rPr>
              <a:t> named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Note that a semicolon must follow the right brace.</a:t>
            </a:r>
          </a:p>
        </p:txBody>
      </p:sp>
    </p:spTree>
    <p:extLst>
      <p:ext uri="{BB962C8B-B14F-4D97-AF65-F5344CB8AC3E}">
        <p14:creationId xmlns:p14="http://schemas.microsoft.com/office/powerpoint/2010/main" val="71655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Declaring a Structure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Tag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tag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can be used to declare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5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35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</a:t>
            </a:r>
            <a:r>
              <a:rPr lang="en-US" altLang="zh-TW" sz="3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part1, part2;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can’t</a:t>
            </a:r>
            <a:r>
              <a:rPr lang="en-US" altLang="zh-TW" dirty="0">
                <a:ea typeface="新細明體" panose="02020500000000000000" pitchFamily="18" charset="-120"/>
              </a:rPr>
              <a:t> drop the word </a:t>
            </a:r>
            <a:r>
              <a:rPr lang="en-US" altLang="zh-TW" sz="35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 part1, part2;   /***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WRONG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***/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</a:t>
            </a:r>
            <a:r>
              <a:rPr lang="en-US" altLang="zh-TW" dirty="0">
                <a:ea typeface="新細明體" panose="02020500000000000000" pitchFamily="18" charset="-120"/>
              </a:rPr>
              <a:t> isn’t a type name; without the word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, it is meaningless.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structure tags aren’t recognized unless preceded by the word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, they don’t conflict with other names used in a program.</a:t>
            </a:r>
          </a:p>
        </p:txBody>
      </p:sp>
    </p:spTree>
    <p:extLst>
      <p:ext uri="{BB962C8B-B14F-4D97-AF65-F5344CB8AC3E}">
        <p14:creationId xmlns:p14="http://schemas.microsoft.com/office/powerpoint/2010/main" val="401577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a Structure Tag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declaration of a structure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tag</a:t>
            </a:r>
            <a:r>
              <a:rPr lang="en-US" altLang="zh-TW" dirty="0">
                <a:ea typeface="新細明體" panose="02020500000000000000" pitchFamily="18" charset="-120"/>
              </a:rPr>
              <a:t> can be combined with the declaration of structure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variables</a:t>
            </a:r>
            <a:r>
              <a:rPr lang="en-US" altLang="zh-TW" i="1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part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part1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part2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768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a Structure Tag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All structures declared to have type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are compatible with one another: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{528,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"Disk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drive",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10};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part2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part1; 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legal;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have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7396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Defining a Structure Type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2376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As an alternative to declaring a structure tag, we can use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 to define a genuine type name.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definition of a type named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can be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used</a:t>
            </a:r>
            <a:r>
              <a:rPr lang="en-US" altLang="zh-TW" dirty="0">
                <a:ea typeface="新細明體" panose="02020500000000000000" pitchFamily="18" charset="-120"/>
              </a:rPr>
              <a:t> in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same</a:t>
            </a:r>
            <a:r>
              <a:rPr lang="en-US" altLang="zh-TW" dirty="0">
                <a:ea typeface="新細明體" panose="02020500000000000000" pitchFamily="18" charset="-120"/>
              </a:rPr>
              <a:t> way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dirty="0">
                <a:ea typeface="新細明體" panose="02020500000000000000" pitchFamily="18" charset="-120"/>
              </a:rPr>
              <a:t>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built-in</a:t>
            </a:r>
            <a:r>
              <a:rPr lang="en-US" altLang="zh-TW" dirty="0">
                <a:ea typeface="新細明體" panose="02020500000000000000" pitchFamily="18" charset="-120"/>
              </a:rPr>
              <a:t> types: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part1, part2;</a:t>
            </a:r>
          </a:p>
          <a:p>
            <a:pPr>
              <a:buFontTx/>
              <a:buNone/>
            </a:pP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Defining a Structure Type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it comes time to name a structure, we can usually choose either to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declare a structure tag</a:t>
            </a:r>
            <a:r>
              <a:rPr lang="en-US" altLang="zh-TW" dirty="0">
                <a:ea typeface="新細明體" panose="02020500000000000000" pitchFamily="18" charset="-120"/>
              </a:rPr>
              <a:t> or to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use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declaring a </a:t>
            </a:r>
            <a:r>
              <a:rPr lang="en-US" altLang="zh-TW" u="sng" dirty="0">
                <a:solidFill>
                  <a:srgbClr val="FFC000"/>
                </a:solidFill>
                <a:ea typeface="新細明體" panose="02020500000000000000" pitchFamily="18" charset="-120"/>
              </a:rPr>
              <a:t>structure tag </a:t>
            </a:r>
            <a:r>
              <a:rPr lang="en-US" altLang="zh-TW" dirty="0">
                <a:ea typeface="新細明體" panose="02020500000000000000" pitchFamily="18" charset="-120"/>
              </a:rPr>
              <a:t>is mandatory when the structure is to be used in a </a:t>
            </a:r>
            <a:r>
              <a:rPr lang="en-US" altLang="zh-TW" u="sng" dirty="0">
                <a:solidFill>
                  <a:srgbClr val="FFC000"/>
                </a:solidFill>
                <a:ea typeface="新細明體" panose="02020500000000000000" pitchFamily="18" charset="-120"/>
              </a:rPr>
              <a:t>linked list </a:t>
            </a:r>
            <a:r>
              <a:rPr lang="en-US" altLang="zh-TW" dirty="0">
                <a:ea typeface="新細明體" panose="02020500000000000000" pitchFamily="18" charset="-120"/>
              </a:rPr>
              <a:t>(Chapter 17).</a:t>
            </a:r>
          </a:p>
        </p:txBody>
      </p:sp>
    </p:spTree>
    <p:extLst>
      <p:ext uri="{BB962C8B-B14F-4D97-AF65-F5344CB8AC3E}">
        <p14:creationId xmlns:p14="http://schemas.microsoft.com/office/powerpoint/2010/main" val="21650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770812C-570D-4141-A24E-DC6CB6C7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2853531"/>
            <a:ext cx="5200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1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Structures as Arguments and Return Values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Functions may have structures as arguments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function with a structure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printPart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number: %d\n",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p.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name: %s\n",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p.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("Quantity on hand: %d\n",</a:t>
            </a:r>
            <a:r>
              <a:rPr lang="en-US" altLang="zh-TW" sz="1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p.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printPart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printPart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745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9108504" cy="792088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Structures as Arguments and Return Values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59496" y="908720"/>
            <a:ext cx="9108504" cy="4800600"/>
          </a:xfrm>
        </p:spPr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A function that </a:t>
            </a:r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returns</a:t>
            </a:r>
            <a:r>
              <a:rPr lang="en-US" altLang="zh-TW" sz="2600" dirty="0">
                <a:ea typeface="新細明體" panose="02020500000000000000" pitchFamily="18" charset="-120"/>
              </a:rPr>
              <a:t> a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600" dirty="0">
                <a:ea typeface="新細明體" panose="02020500000000000000" pitchFamily="18" charset="-120"/>
              </a:rPr>
              <a:t> structure:</a:t>
            </a:r>
          </a:p>
          <a:p>
            <a:pPr marL="45720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buildPart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number,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*name,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p.number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number;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(p.name, name);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p.onHand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</a:t>
            </a:r>
            <a:r>
              <a:rPr lang="en-US" altLang="zh-TW" sz="22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call of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buildPart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 = </a:t>
            </a:r>
            <a:r>
              <a:rPr lang="en-US" altLang="zh-TW" sz="2800" dirty="0" err="1"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buildPart</a:t>
            </a:r>
            <a:r>
              <a:rPr lang="en-US" altLang="zh-TW" sz="2800" dirty="0">
                <a:effectLst>
                  <a:glow rad="101600">
                    <a:srgbClr val="C0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(528, "Disk drive", 10);</a:t>
            </a:r>
          </a:p>
        </p:txBody>
      </p:sp>
    </p:spTree>
    <p:extLst>
      <p:ext uri="{BB962C8B-B14F-4D97-AF65-F5344CB8AC3E}">
        <p14:creationId xmlns:p14="http://schemas.microsoft.com/office/powerpoint/2010/main" val="507174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51797" y="0"/>
            <a:ext cx="9080707" cy="1008112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Structures as Arguments and Return Values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Passing a structure to a function and returning a structure from a function both require making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copy</a:t>
            </a:r>
            <a:r>
              <a:rPr lang="en-US" altLang="zh-TW" dirty="0">
                <a:ea typeface="新細明體" panose="02020500000000000000" pitchFamily="18" charset="-120"/>
              </a:rPr>
              <a:t> of all members in the structure.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To avoid this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overhead</a:t>
            </a:r>
            <a:r>
              <a:rPr lang="en-US" altLang="zh-TW" dirty="0">
                <a:ea typeface="新細明體" panose="02020500000000000000" pitchFamily="18" charset="-120"/>
              </a:rPr>
              <a:t>, it’s sometimes advisable to pass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 to a structure or return a pointer to a structure.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Chapter 17 gives examples of functions that have a pointer to a structure as an argument and/or return a pointer to a structure.</a:t>
            </a:r>
          </a:p>
        </p:txBody>
      </p:sp>
    </p:spTree>
    <p:extLst>
      <p:ext uri="{BB962C8B-B14F-4D97-AF65-F5344CB8AC3E}">
        <p14:creationId xmlns:p14="http://schemas.microsoft.com/office/powerpoint/2010/main" val="242481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864096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Structures as Arguments and Return Values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There are other reasons to avoid copying structures.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For example, the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700" dirty="0">
                <a:ea typeface="新細明體" panose="02020500000000000000" pitchFamily="18" charset="-120"/>
              </a:rPr>
              <a:t> header defines a type named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sz="2700" dirty="0">
                <a:ea typeface="新細明體" panose="02020500000000000000" pitchFamily="18" charset="-120"/>
              </a:rPr>
              <a:t>, which is typically a structure.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Each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sz="2700" dirty="0">
                <a:ea typeface="新細明體" panose="02020500000000000000" pitchFamily="18" charset="-120"/>
              </a:rPr>
              <a:t> structure stores information about the state of an open file and therefore must be unique in a program.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Every function in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2700" dirty="0">
                <a:ea typeface="新細明體" panose="02020500000000000000" pitchFamily="18" charset="-120"/>
              </a:rPr>
              <a:t> that opens a file returns a pointer to a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sz="2700" dirty="0">
                <a:ea typeface="新細明體" panose="02020500000000000000" pitchFamily="18" charset="-120"/>
              </a:rPr>
              <a:t> structure.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Every function that performs an operation on an open file requires a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sz="2700" dirty="0">
                <a:ea typeface="新細明體" panose="02020500000000000000" pitchFamily="18" charset="-120"/>
              </a:rPr>
              <a:t> pointer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46523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44624"/>
            <a:ext cx="9144000" cy="1080120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Structures as Arguments and Return Values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Within a function, the initializer for a structure variable can be another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f(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part1)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part2 = part1;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structure being initialized must have automatic storage duration.</a:t>
            </a:r>
          </a:p>
        </p:txBody>
      </p:sp>
    </p:spTree>
    <p:extLst>
      <p:ext uri="{BB962C8B-B14F-4D97-AF65-F5344CB8AC3E}">
        <p14:creationId xmlns:p14="http://schemas.microsoft.com/office/powerpoint/2010/main" val="240794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Compound Literals (C99)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Chapter 9 introduced the C99 feature known as the </a:t>
            </a:r>
            <a:r>
              <a:rPr lang="en-US" altLang="zh-TW" b="1" i="1">
                <a:ea typeface="新細明體" panose="02020500000000000000" pitchFamily="18" charset="-120"/>
              </a:rPr>
              <a:t>compound literal.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compound literal can be used to create a structure “on the fly,” without first storing it in a variable.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resulting structure can be passed as a parameter, returned by a function, or assigned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421526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Compound Literals (C99)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A compound literal can be used to create a</a:t>
            </a:r>
            <a:br>
              <a:rPr lang="en-US" altLang="zh-TW" sz="2600" dirty="0">
                <a:ea typeface="新細明體" panose="02020500000000000000" pitchFamily="18" charset="-120"/>
              </a:rPr>
            </a:br>
            <a:r>
              <a:rPr lang="en-US" altLang="zh-TW" sz="2600" dirty="0">
                <a:ea typeface="新細明體" panose="02020500000000000000" pitchFamily="18" charset="-120"/>
              </a:rPr>
              <a:t>structure that will be passed to a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printPart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part){528,"Disk drive", 10});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The compound literal is shown in </a:t>
            </a:r>
            <a:r>
              <a:rPr lang="en-US" altLang="zh-TW" sz="2600" b="1" dirty="0">
                <a:ea typeface="新細明體" panose="02020500000000000000" pitchFamily="18" charset="-120"/>
              </a:rPr>
              <a:t>bold</a:t>
            </a:r>
            <a:r>
              <a:rPr lang="en-US" altLang="zh-TW" sz="26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compound literal can also be assigned to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 = 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part) {528, "Disk drive", 10};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compound literal consists of a type name within parentheses, followed by a set of values in braces.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When a compound literal represents a structure, the type name can be a structure tag preceded by the word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600" dirty="0">
                <a:ea typeface="新細明體" panose="02020500000000000000" pitchFamily="18" charset="-120"/>
              </a:rPr>
              <a:t> or a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600" dirty="0">
                <a:ea typeface="新細明體" panose="02020500000000000000" pitchFamily="18" charset="-120"/>
              </a:rPr>
              <a:t> name.</a:t>
            </a:r>
            <a:endParaRPr lang="en-US" altLang="zh-TW" sz="2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44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Compound Literals (C99)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compound literal may contain designators, just like a designated initializer: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print_part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((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part) {</a:t>
            </a:r>
            <a:b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10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b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	.name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"Disk drive",</a:t>
            </a:r>
            <a:b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.number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528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compound literal may fail to provide full initialization, in which case any uninitialized members default to zero.</a:t>
            </a:r>
          </a:p>
        </p:txBody>
      </p:sp>
    </p:spTree>
    <p:extLst>
      <p:ext uri="{BB962C8B-B14F-4D97-AF65-F5344CB8AC3E}">
        <p14:creationId xmlns:p14="http://schemas.microsoft.com/office/powerpoint/2010/main" val="492716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Arrays and Structures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Structures and arrays can be combined without restriction.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Arrays may have structures as their elements, and structures may contain arrays and structures as members.</a:t>
            </a:r>
          </a:p>
        </p:txBody>
      </p:sp>
    </p:spTree>
    <p:extLst>
      <p:ext uri="{BB962C8B-B14F-4D97-AF65-F5344CB8AC3E}">
        <p14:creationId xmlns:p14="http://schemas.microsoft.com/office/powerpoint/2010/main" val="1300296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Nested Structures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Nesting one structure inside another is often useful.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dirty="0">
                <a:ea typeface="新細明體" panose="02020500000000000000" pitchFamily="18" charset="-120"/>
              </a:rPr>
              <a:t> is the following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first[FIRST_NAME_LEN+1];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middleInitial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last[LAST_NAME_LEN+1];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59464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840" y="188640"/>
            <a:ext cx="8344209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8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Structures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dirty="0">
                <a:ea typeface="新細明體" panose="02020500000000000000" pitchFamily="18" charset="-120"/>
              </a:rPr>
              <a:t> as part of a larger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student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name;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id, age;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sex;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student1, student2;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Accessing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student1</a:t>
            </a:r>
            <a:r>
              <a:rPr lang="en-US" altLang="zh-TW" dirty="0">
                <a:ea typeface="新細明體" panose="02020500000000000000" pitchFamily="18" charset="-120"/>
              </a:rPr>
              <a:t>’s first name, middle initial, or last name requires two applications of the .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strcpy</a:t>
            </a:r>
            <a:r>
              <a:rPr lang="en-US" altLang="zh-TW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(student1.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.first, "Fred");</a:t>
            </a:r>
          </a:p>
        </p:txBody>
      </p:sp>
    </p:spTree>
    <p:extLst>
      <p:ext uri="{BB962C8B-B14F-4D97-AF65-F5344CB8AC3E}">
        <p14:creationId xmlns:p14="http://schemas.microsoft.com/office/powerpoint/2010/main" val="409320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Structures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Having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 sz="2600" dirty="0">
                <a:ea typeface="新細明體" panose="02020500000000000000" pitchFamily="18" charset="-120"/>
              </a:rPr>
              <a:t> be a structure makes it easier to treat names as units of data.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function that displays a name could be passed one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sz="2600" dirty="0">
                <a:ea typeface="新細明體" panose="02020500000000000000" pitchFamily="18" charset="-120"/>
              </a:rPr>
              <a:t> argument instead of three arguments: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displayName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(student1.name);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Copying the information from a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sz="2600" dirty="0">
                <a:ea typeface="新細明體" panose="02020500000000000000" pitchFamily="18" charset="-120"/>
              </a:rPr>
              <a:t> structure to the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 sz="2600" dirty="0">
                <a:ea typeface="新細明體" panose="02020500000000000000" pitchFamily="18" charset="-120"/>
              </a:rPr>
              <a:t> member of a student structure would take one assignment instead of three: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personName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newName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student1.name =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newName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624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Arrays of Structures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One of the most common combinations of arrays and structures is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an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array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whose elements are </a:t>
            </a:r>
            <a:r>
              <a:rPr lang="en-US" altLang="zh-TW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kind of array can serve as a simple database.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array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dirty="0">
                <a:ea typeface="新細明體" panose="02020500000000000000" pitchFamily="18" charset="-120"/>
              </a:rPr>
              <a:t> structures capable of storing information about 100 parts: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[100];</a:t>
            </a:r>
          </a:p>
        </p:txBody>
      </p:sp>
    </p:spTree>
    <p:extLst>
      <p:ext uri="{BB962C8B-B14F-4D97-AF65-F5344CB8AC3E}">
        <p14:creationId xmlns:p14="http://schemas.microsoft.com/office/powerpoint/2010/main" val="1482717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Arrays of Structures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Accessing a part in the array is done by using subscripting: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printPart</a:t>
            </a:r>
            <a:r>
              <a:rPr lang="en-US" altLang="zh-TW" sz="2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(inventory[</a:t>
            </a:r>
            <a:r>
              <a:rPr lang="en-US" altLang="zh-TW" sz="28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]);</a:t>
            </a:r>
            <a:endParaRPr lang="en-US" altLang="zh-TW" sz="2800" b="1" dirty="0">
              <a:solidFill>
                <a:srgbClr val="FFC000"/>
              </a:solidFill>
              <a:ea typeface="新細明體" panose="02020500000000000000" pitchFamily="18" charset="-120"/>
            </a:endParaRPr>
          </a:p>
          <a:p>
            <a:r>
              <a:rPr lang="en-US" altLang="zh-TW" sz="2700" dirty="0">
                <a:ea typeface="新細明體" panose="02020500000000000000" pitchFamily="18" charset="-120"/>
              </a:rPr>
              <a:t>Accessing a member within a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2700" dirty="0">
                <a:ea typeface="新細明體" panose="02020500000000000000" pitchFamily="18" charset="-120"/>
              </a:rPr>
              <a:t> structure requires a combination of subscripting and member selection: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inventory[</a:t>
            </a:r>
            <a:r>
              <a:rPr lang="en-US" altLang="zh-TW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].number = 883;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Accessing a single character in a part name requires subscripting, followed by selection, followed by subscripting: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inventory[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].name[0] = '\0';</a:t>
            </a:r>
            <a:endParaRPr lang="en-US" altLang="zh-TW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40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Initializing an Array of Structures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Initializing an array of structures is done in much the same way as initializing a multidimensional array.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Each structure has its own brace-enclosed initializer; the array initializer wraps another set of braces around the structure initializers.</a:t>
            </a:r>
          </a:p>
        </p:txBody>
      </p:sp>
    </p:spTree>
    <p:extLst>
      <p:ext uri="{BB962C8B-B14F-4D97-AF65-F5344CB8AC3E}">
        <p14:creationId xmlns:p14="http://schemas.microsoft.com/office/powerpoint/2010/main" val="2891761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Initializing an Array of Structures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One reason for initializing an array of structures is that it contains information that won’t change during program execution.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 an array that contains country codes used when making international telephone calls.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elements of the array will be structures that store the name of a country along with its code: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dialing_code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*country;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788504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5724128" cy="1296144"/>
          </a:xfrm>
        </p:spPr>
        <p:txBody>
          <a:bodyPr/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Initializing an Array of Structures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305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dialingCode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countryCodes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 =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"Argentina",            54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{"Bangladesh",      880},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{"Brazil",               55}, {"Burma (Myanmar)",  95},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{"China",                86}, {"Colombia",         57},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{"Congo, Dem. Rep. of", 243}, {"Egypt",            20},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{"Ethiopia",            251}, {"France",           33},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{"Germany",              49}, {"India",            91},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{"Indonesia",            62}, {"Iran",             98},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{"Italy",                39}, {"Japan",            81},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{"Mexico",               52}, {"Nigeria",         234},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{"Pakistan",             92}, {"Philippines",      63},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{"Poland",               48}, {"Russia",            7},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{"South Africa",         27}, {"South Korea",      82},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{"Spain",                34}, {"Sudan",           249},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{"Thailand",             66}, {"Turkey",           90},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{"Ukraine",             380}, {"United Kingdom",   44},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{"United States",         1}, {"Vietnam",          84}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 inner braces around each structure value are optional.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7320136" y="116632"/>
            <a:ext cx="3240360" cy="1296144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dialingCode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*country;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4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Initializing an Array of Structures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C99’s designated initializers allow an item to have more than one designator.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declaration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 array that uses a designated initializer to create a single part: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inventory[100] =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{[0].number = 528, [0].</a:t>
            </a:r>
            <a:r>
              <a:rPr lang="en-US" altLang="zh-TW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10,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[0].name[0] = '\0'};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first two items in the initializer use two designators; the last item uses three.</a:t>
            </a:r>
          </a:p>
        </p:txBody>
      </p:sp>
    </p:spTree>
    <p:extLst>
      <p:ext uri="{BB962C8B-B14F-4D97-AF65-F5344CB8AC3E}">
        <p14:creationId xmlns:p14="http://schemas.microsoft.com/office/powerpoint/2010/main" val="438999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inventory.c</a:t>
            </a:r>
            <a:r>
              <a:rPr lang="en-US" altLang="zh-TW" dirty="0">
                <a:ea typeface="新細明體" panose="02020500000000000000" pitchFamily="18" charset="-120"/>
              </a:rPr>
              <a:t> program illustrates how nested arrays and structures are used in practice.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program tracks parts stored in a warehouse.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Information about the parts is stored in an array of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Contents of each structure: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Part number</a:t>
            </a:r>
          </a:p>
          <a:p>
            <a:pPr lvl="1"/>
            <a:r>
              <a:rPr lang="en-US" altLang="zh-TW" dirty="0">
                <a:solidFill>
                  <a:schemeClr val="bg2">
                    <a:lumMod val="25000"/>
                    <a:lumOff val="75000"/>
                  </a:schemeClr>
                </a:solidFill>
                <a:ea typeface="新細明體" panose="02020500000000000000" pitchFamily="18" charset="-120"/>
              </a:rPr>
              <a:t>Name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Quantity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698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Operations supported by the program:</a:t>
            </a:r>
          </a:p>
          <a:p>
            <a:pPr lvl="1"/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Add</a:t>
            </a:r>
            <a:r>
              <a:rPr lang="en-US" altLang="zh-TW" dirty="0">
                <a:ea typeface="新細明體" panose="02020500000000000000" pitchFamily="18" charset="-120"/>
              </a:rPr>
              <a:t> a new part number, part name, and initial quantity on hand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Given a part number,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print</a:t>
            </a:r>
            <a:r>
              <a:rPr lang="en-US" altLang="zh-TW" dirty="0">
                <a:ea typeface="新細明體" panose="02020500000000000000" pitchFamily="18" charset="-120"/>
              </a:rPr>
              <a:t> the name of the part and the current quantity on hand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Given a part number,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change</a:t>
            </a:r>
            <a:r>
              <a:rPr lang="en-US" altLang="zh-TW" dirty="0">
                <a:ea typeface="新細明體" panose="02020500000000000000" pitchFamily="18" charset="-120"/>
              </a:rPr>
              <a:t> the quantity on hand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Print a table showing all information in the database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Terminate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71404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Structure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properties of a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are different from those of an array.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elements of a structure (its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members</a:t>
            </a:r>
            <a:r>
              <a:rPr lang="en-US" altLang="zh-TW" dirty="0">
                <a:ea typeface="新細明體" panose="02020500000000000000" pitchFamily="18" charset="-120"/>
              </a:rPr>
              <a:t>) aren’t required to have the same type.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members of a structure have names; to select a particular member, we specify its name, not its position.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some languages, </a:t>
            </a:r>
            <a:r>
              <a:rPr lang="en-US" altLang="zh-TW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structures</a:t>
            </a:r>
            <a:r>
              <a:rPr lang="en-US" altLang="zh-TW" u="sng" dirty="0">
                <a:ea typeface="新細明體" panose="02020500000000000000" pitchFamily="18" charset="-120"/>
              </a:rPr>
              <a:t> are called </a:t>
            </a:r>
            <a:r>
              <a:rPr lang="en-US" altLang="zh-TW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records</a:t>
            </a:r>
            <a:r>
              <a:rPr lang="en-US" altLang="zh-TW" b="1" i="1" dirty="0">
                <a:ea typeface="新細明體" panose="02020500000000000000" pitchFamily="18" charset="-120"/>
              </a:rPr>
              <a:t>,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members</a:t>
            </a:r>
            <a:r>
              <a:rPr lang="en-US" altLang="zh-TW" u="sng" dirty="0">
                <a:ea typeface="新細明體" panose="02020500000000000000" pitchFamily="18" charset="-120"/>
              </a:rPr>
              <a:t> are known as 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fields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697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19536" y="1329680"/>
            <a:ext cx="8280920" cy="4979640"/>
          </a:xfrm>
        </p:spPr>
        <p:txBody>
          <a:bodyPr/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codes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600" dirty="0">
                <a:ea typeface="新細明體" panose="02020500000000000000" pitchFamily="18" charset="-120"/>
              </a:rPr>
              <a:t> (insert),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600" dirty="0">
                <a:ea typeface="新細明體" panose="02020500000000000000" pitchFamily="18" charset="-120"/>
              </a:rPr>
              <a:t> (search),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600" dirty="0">
                <a:ea typeface="新細明體" panose="02020500000000000000" pitchFamily="18" charset="-120"/>
              </a:rPr>
              <a:t> (update),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600" dirty="0">
                <a:ea typeface="新細明體" panose="02020500000000000000" pitchFamily="18" charset="-120"/>
              </a:rPr>
              <a:t> (print), and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sz="2600" dirty="0">
                <a:ea typeface="新細明體" panose="02020500000000000000" pitchFamily="18" charset="-120"/>
              </a:rPr>
              <a:t> (quit) will be used to represent these operations.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session with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endParaRPr lang="en-US" altLang="zh-TW" sz="1900" u="sng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name: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quantity on hand: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Quantity on hand: 10</a:t>
            </a:r>
          </a:p>
        </p:txBody>
      </p:sp>
    </p:spTree>
    <p:extLst>
      <p:ext uri="{BB962C8B-B14F-4D97-AF65-F5344CB8AC3E}">
        <p14:creationId xmlns:p14="http://schemas.microsoft.com/office/powerpoint/2010/main" val="2085879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65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 not found.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name: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Printer cable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quantity on hand: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change in quantity on hand: </a:t>
            </a:r>
            <a:r>
              <a:rPr lang="en-US" altLang="zh-TW" sz="19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1681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65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Quantity on hand: 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Part Number   Part Name             Quantity on Hand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528       Disk drive                    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914       Printer cable                 5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operation code: </a:t>
            </a:r>
            <a:r>
              <a:rPr lang="en-US" altLang="zh-TW" sz="19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5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program will store information about each part in a structure.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structures will be stored in an array named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variable named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dirty="0">
                <a:ea typeface="新細明體" panose="02020500000000000000" pitchFamily="18" charset="-120"/>
              </a:rPr>
              <a:t> will keep track of the number of parts currently stored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696996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An outline of the program’s main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prompt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user to enter 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operation code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read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code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switch (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code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case '</a:t>
            </a:r>
            <a:r>
              <a:rPr lang="en-US" altLang="zh-TW" sz="24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perform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insert operation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case '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perform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search operation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case '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perform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update operation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case '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perform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print operation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case '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q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terminate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program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default:  </a:t>
            </a:r>
            <a:r>
              <a:rPr lang="en-US" altLang="zh-TW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print</a:t>
            </a:r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error message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34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Separate functions will perform the insert, search, update, and print operations.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Since the functions will all need access to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700" dirty="0">
                <a:ea typeface="新細明體" panose="02020500000000000000" pitchFamily="18" charset="-120"/>
              </a:rPr>
              <a:t> and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700" dirty="0">
                <a:ea typeface="新細明體" panose="02020500000000000000" pitchFamily="18" charset="-120"/>
              </a:rPr>
              <a:t>, these variables will be external.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The program is split into </a:t>
            </a:r>
            <a:r>
              <a:rPr lang="en-US" altLang="zh-TW" sz="2700" dirty="0">
                <a:solidFill>
                  <a:srgbClr val="FFC000"/>
                </a:solidFill>
                <a:ea typeface="新細明體" panose="02020500000000000000" pitchFamily="18" charset="-120"/>
              </a:rPr>
              <a:t>three</a:t>
            </a:r>
            <a:r>
              <a:rPr lang="en-US" altLang="zh-TW" sz="2700" dirty="0">
                <a:ea typeface="新細明體" panose="02020500000000000000" pitchFamily="18" charset="-120"/>
              </a:rPr>
              <a:t> files:</a:t>
            </a:r>
          </a:p>
          <a:p>
            <a:pPr lvl="1"/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inventory.c</a:t>
            </a:r>
            <a:r>
              <a:rPr lang="en-US" altLang="zh-TW" sz="2300" dirty="0">
                <a:ea typeface="新細明體" panose="02020500000000000000" pitchFamily="18" charset="-120"/>
              </a:rPr>
              <a:t> (the bulk of the program)</a:t>
            </a:r>
          </a:p>
          <a:p>
            <a:pPr lvl="1"/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readLine.h</a:t>
            </a:r>
            <a:r>
              <a:rPr lang="en-US" altLang="zh-TW" sz="2300" dirty="0">
                <a:ea typeface="新細明體" panose="02020500000000000000" pitchFamily="18" charset="-120"/>
                <a:cs typeface="Courier New" panose="02070309020205020404" pitchFamily="49" charset="0"/>
              </a:rPr>
              <a:t> (contains </a:t>
            </a:r>
            <a:r>
              <a:rPr lang="en-US" altLang="zh-TW" sz="2300" dirty="0">
                <a:ea typeface="新細明體" panose="02020500000000000000" pitchFamily="18" charset="-120"/>
              </a:rPr>
              <a:t>the prototype for the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300" dirty="0">
                <a:ea typeface="新細明體" panose="02020500000000000000" pitchFamily="18" charset="-120"/>
              </a:rPr>
              <a:t> function)</a:t>
            </a:r>
          </a:p>
          <a:p>
            <a:pPr lvl="1"/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readLine.c</a:t>
            </a:r>
            <a:r>
              <a:rPr lang="en-US" altLang="zh-TW" sz="2300" dirty="0">
                <a:ea typeface="新細明體" panose="02020500000000000000" pitchFamily="18" charset="-120"/>
              </a:rPr>
              <a:t> (contains the definition of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300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933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165304"/>
          </a:xfrm>
        </p:spPr>
        <p:txBody>
          <a:bodyPr/>
          <a:lstStyle/>
          <a:p>
            <a:pPr>
              <a:spcBef>
                <a:spcPts val="200"/>
              </a:spcBef>
              <a:buFont typeface="+mj-lt"/>
              <a:buAutoNum type="arabicParenR"/>
            </a:pPr>
            <a:endParaRPr lang="en-US" altLang="zh-TW" sz="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Maintains a parts database (array version) */ 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NAME_LEN 25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20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100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/* no. of parts currently stored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insert(void);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search(void);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update(void);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print(void);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248129" y="692697"/>
            <a:ext cx="32351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inventory.c</a:t>
            </a:r>
            <a:endParaRPr lang="en-US" altLang="zh-TW" sz="36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9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253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code;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(;;)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operation code: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 %c", &amp;code);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!= '\n');/* skips to end of line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switch (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code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case '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case '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case '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update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case '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case '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default: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("Illegal code\n");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}//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endof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for loop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151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524000" y="116632"/>
            <a:ext cx="9144000" cy="620796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Looks up a part number in the inventory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array. Returns the array index if the part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number is found; otherwise, returns -1.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(inventory[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].number ==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-1;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228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1524000" y="44624"/>
            <a:ext cx="9144000" cy="64807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partNumber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 if (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MAX_PARTS)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("Database is full; can't add more parts.\n");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partNumber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partNumber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&gt;=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already exists.\n");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  <a:r>
              <a:rPr lang="zh-TW" altLang="en-US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].number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partNumber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name: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].name, NAME_LEN);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3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Declaring Structure Variables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435133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structure is a logical choice for storing a collection of related data items.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declaration of two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variables</a:t>
            </a:r>
            <a:r>
              <a:rPr lang="en-US" altLang="zh-TW" dirty="0">
                <a:ea typeface="新細明體" panose="02020500000000000000" pitchFamily="18" charset="-120"/>
              </a:rPr>
              <a:t> that store information about parts in a warehouse: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part1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part2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9468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567923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search: Prompts the user to enter a part number, then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looks up the part in the database. If the part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exists, prints the name and quantity on hand;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if not, prints an error message.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search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&gt;= 0)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name: %s\n",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].name);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("Quantity on hand:%d\n",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not found.\n");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777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30932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update: Prompts the user to enter a part number.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Prints an error message if the part doesn't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exist; otherwise, prompts the user to enter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change in quantity on hand and updates the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database.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update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number, change;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findPart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&gt;= 0)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("Enter change in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&amp;change);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+= change;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not found.\n");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796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23731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print: Prints a listing of all parts in the database,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showing the part number, part name, and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quantity on hand. Parts are printed in the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order in which they were entered into the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database. 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</a:t>
            </a:r>
            <a:r>
              <a:rPr lang="en-US" altLang="zh-TW" sz="1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("Part Number   Part Name                  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"Quantity on Hand\n");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("%7d       %-25s%11d\n",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].number,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].name,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].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14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516" y="24048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zh-TW" dirty="0"/>
              <a:t>Accessing The Structure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3512" y="620688"/>
            <a:ext cx="8640960" cy="59766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Card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char  *face;  // pointer to char type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char  *suit;   // pointer to char type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void main()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Card  p;   // declare the </a:t>
            </a:r>
            <a:r>
              <a:rPr lang="en-US" altLang="zh-TW" dirty="0" err="1"/>
              <a:t>struct</a:t>
            </a:r>
            <a:r>
              <a:rPr lang="en-US" altLang="zh-TW" dirty="0"/>
              <a:t> type variables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Card 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SPtr</a:t>
            </a:r>
            <a:r>
              <a:rPr lang="en-US" altLang="zh-TW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p.face</a:t>
            </a:r>
            <a:r>
              <a:rPr lang="en-US" altLang="zh-TW" dirty="0"/>
              <a:t> = "Ace";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p.suit</a:t>
            </a:r>
            <a:r>
              <a:rPr lang="en-US" altLang="zh-TW" dirty="0"/>
              <a:t> = "Spades";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SPtr</a:t>
            </a:r>
            <a:r>
              <a:rPr lang="en-US" altLang="zh-TW" dirty="0"/>
              <a:t> = &amp;p;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("Accessing structure element:\n“);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 ("\n\'</a:t>
            </a:r>
            <a:r>
              <a:rPr lang="en-US" altLang="zh-TW" dirty="0" err="1"/>
              <a:t>SPtr</a:t>
            </a:r>
            <a:r>
              <a:rPr lang="en-US" altLang="zh-TW" dirty="0"/>
              <a:t>-&gt;suit\'  = “,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SPtr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TW" dirty="0"/>
              <a:t>suit);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("\'</a:t>
            </a:r>
            <a:r>
              <a:rPr lang="en-US" altLang="zh-TW" dirty="0" err="1"/>
              <a:t>SPtr</a:t>
            </a:r>
            <a:r>
              <a:rPr lang="en-US" altLang="zh-TW" dirty="0"/>
              <a:t>-&gt;face\'  = “,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SPtr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TW" dirty="0"/>
              <a:t>face);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191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The version of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700" dirty="0">
                <a:ea typeface="新細明體" panose="02020500000000000000" pitchFamily="18" charset="-120"/>
              </a:rPr>
              <a:t> in Chapter 13 won’t work properly in the current program.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Consider what happens when the user inserts a part: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number: </a:t>
            </a:r>
            <a:r>
              <a:rPr lang="en-US" altLang="zh-TW" sz="23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Enter part name: </a:t>
            </a:r>
            <a:r>
              <a:rPr lang="en-US" altLang="zh-TW" sz="23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Disk drive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The user presses the Enter key after entering the part number, leaving an invisible new-line character that the program must read.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When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700" dirty="0">
                <a:ea typeface="新細明體" panose="02020500000000000000" pitchFamily="18" charset="-120"/>
              </a:rPr>
              <a:t> reads the part number, it consumes the 5, 2, and 8, but leaves the new-line character unread.</a:t>
            </a:r>
          </a:p>
        </p:txBody>
      </p:sp>
    </p:spTree>
    <p:extLst>
      <p:ext uri="{BB962C8B-B14F-4D97-AF65-F5344CB8AC3E}">
        <p14:creationId xmlns:p14="http://schemas.microsoft.com/office/powerpoint/2010/main" val="4294366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Program: Maintaining a Parts Database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If we try to read the part name using the original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700" dirty="0">
                <a:ea typeface="新細明體" panose="02020500000000000000" pitchFamily="18" charset="-120"/>
              </a:rPr>
              <a:t> function, it will encounter the new-line character immediately and stop reading.</a:t>
            </a:r>
          </a:p>
          <a:p>
            <a:r>
              <a:rPr lang="en-US" altLang="zh-TW" sz="2700" dirty="0">
                <a:solidFill>
                  <a:srgbClr val="FFC000"/>
                </a:solidFill>
                <a:ea typeface="新細明體" panose="02020500000000000000" pitchFamily="18" charset="-120"/>
              </a:rPr>
              <a:t>This problem is common when numerical input is followed by character input.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One solution is to write a version of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700" dirty="0">
                <a:ea typeface="新細明體" panose="02020500000000000000" pitchFamily="18" charset="-120"/>
              </a:rPr>
              <a:t> that skips white-space characters before it begins storing characters.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This solves the new-line problem and also allows us to avoid storing blanks that precede the part name.</a:t>
            </a:r>
          </a:p>
        </p:txBody>
      </p:sp>
    </p:spTree>
    <p:extLst>
      <p:ext uri="{BB962C8B-B14F-4D97-AF65-F5344CB8AC3E}">
        <p14:creationId xmlns:p14="http://schemas.microsoft.com/office/powerpoint/2010/main" val="1895457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631504" y="44624"/>
            <a:ext cx="9036496" cy="5562600"/>
          </a:xfrm>
        </p:spPr>
        <p:txBody>
          <a:bodyPr/>
          <a:lstStyle/>
          <a:p>
            <a:pPr algn="ctr">
              <a:spcBef>
                <a:spcPts val="600"/>
              </a:spcBef>
              <a:buNone/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readLine.h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zh-TW" sz="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READLINE_H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READLINE_H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 Skips leading white-space characters, then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reads the remainder of the input line and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stores it in str. Truncates the line if its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length exceeds n. Returns the number of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           characters stored.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[],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sz="1800" dirty="0">
                <a:ea typeface="新細明體" panose="02020500000000000000" pitchFamily="18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0930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775520" y="0"/>
            <a:ext cx="8587680" cy="6324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ctype.h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"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(char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n)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while (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isspace</a:t>
            </a:r>
            <a:r>
              <a:rPr lang="en-US" altLang="zh-TW" sz="28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'\n' &amp;&amp;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EOF) 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++]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'\0';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8688288" y="188640"/>
            <a:ext cx="15632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readLine.c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1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 of a computer processor can read </a:t>
            </a:r>
          </a:p>
          <a:p>
            <a:pPr lvl="1"/>
            <a:r>
              <a:rPr lang="en-US" altLang="zh-TW" dirty="0"/>
              <a:t>1 word (4 byte in </a:t>
            </a:r>
            <a:r>
              <a:rPr lang="en-US" altLang="zh-TW" dirty="0">
                <a:solidFill>
                  <a:srgbClr val="FFC000"/>
                </a:solidFill>
              </a:rPr>
              <a:t>32-bit</a:t>
            </a:r>
            <a:r>
              <a:rPr lang="en-US" altLang="zh-TW" dirty="0"/>
              <a:t> CPU)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8</a:t>
            </a:r>
            <a:r>
              <a:rPr lang="en-US" altLang="zh-TW" dirty="0"/>
              <a:t>-byte in </a:t>
            </a:r>
            <a:r>
              <a:rPr lang="en-US" altLang="zh-TW" dirty="0">
                <a:solidFill>
                  <a:srgbClr val="FFFF00"/>
                </a:solidFill>
              </a:rPr>
              <a:t>64-bit</a:t>
            </a:r>
            <a:r>
              <a:rPr lang="en-US" altLang="zh-TW" dirty="0"/>
              <a:t> CPU</a:t>
            </a:r>
          </a:p>
          <a:p>
            <a:pPr marL="457200" lvl="1" indent="0">
              <a:buNone/>
            </a:pPr>
            <a:r>
              <a:rPr lang="en-US" altLang="zh-TW" dirty="0"/>
              <a:t>from memory at a time.</a:t>
            </a:r>
          </a:p>
          <a:p>
            <a:r>
              <a:rPr lang="en-US" altLang="zh-TW" sz="2800" dirty="0"/>
              <a:t>So, data are always aligned as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/>
              <a:t> bytes package which leads to insert empty addresses between other member’s address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7930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344" y="45637"/>
            <a:ext cx="10515600" cy="5030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Structure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384" y="764703"/>
            <a:ext cx="4608512" cy="5331627"/>
          </a:xfrm>
        </p:spPr>
        <p:txBody>
          <a:bodyPr>
            <a:noAutofit/>
          </a:bodyPr>
          <a:lstStyle/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&gt;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string.h</a:t>
            </a:r>
            <a:r>
              <a:rPr lang="en-US" altLang="zh-TW" sz="2000" dirty="0"/>
              <a:t>&gt;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// structure1 and 2 are the </a:t>
            </a:r>
            <a:br>
              <a:rPr lang="en-US" altLang="zh-TW" sz="2000" dirty="0"/>
            </a:br>
            <a:r>
              <a:rPr lang="en-US" altLang="zh-TW" sz="2000" dirty="0"/>
              <a:t>// same. They differ only in</a:t>
            </a:r>
            <a:br>
              <a:rPr lang="en-US" altLang="zh-TW" sz="2000" dirty="0"/>
            </a:br>
            <a:r>
              <a:rPr lang="en-US" altLang="zh-TW" sz="2000" dirty="0"/>
              <a:t>// member’s  alignment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 err="1"/>
              <a:t>struct</a:t>
            </a:r>
            <a:r>
              <a:rPr lang="en-US" altLang="zh-TW" sz="2000" dirty="0"/>
              <a:t> structure1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{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id1;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id2;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char name;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char c;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float percentage;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};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 err="1"/>
              <a:t>struct</a:t>
            </a:r>
            <a:r>
              <a:rPr lang="en-US" altLang="zh-TW" sz="2000" dirty="0"/>
              <a:t> structure2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{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id1;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char name;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id2;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char c;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       float percentage;                     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/>
              <a:t>};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sz="2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087888" y="916774"/>
            <a:ext cx="5472608" cy="533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main()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{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struct</a:t>
            </a:r>
            <a:r>
              <a:rPr lang="en-US" altLang="zh-TW" sz="1400" dirty="0"/>
              <a:t> structure1 a;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struct</a:t>
            </a:r>
            <a:r>
              <a:rPr lang="en-US" altLang="zh-TW" sz="1400" dirty="0"/>
              <a:t> structure2 b;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endParaRPr lang="en-US" altLang="zh-TW" sz="14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    </a:t>
            </a:r>
            <a:r>
              <a:rPr lang="en-US" altLang="zh-TW" sz="14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printf</a:t>
            </a: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("size of structure1 in bytes : %d\n",  </a:t>
            </a:r>
            <a:r>
              <a:rPr lang="en-US" altLang="zh-TW" sz="14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sizeof</a:t>
            </a: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(a));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id1        = %u", &amp;a.id1 );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id2        = %u", &amp;a.id2 );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name       = %u", &amp;a.name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c          = %u", &amp;</a:t>
            </a:r>
            <a:r>
              <a:rPr lang="en-US" altLang="zh-TW" sz="1400" dirty="0" err="1"/>
              <a:t>a.c</a:t>
            </a:r>
            <a:r>
              <a:rPr lang="en-US" altLang="zh-TW" sz="1400" dirty="0"/>
              <a:t>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percentage = %u", &amp;</a:t>
            </a:r>
            <a:r>
              <a:rPr lang="en-US" altLang="zh-TW" sz="1400" dirty="0" err="1"/>
              <a:t>a.percentage</a:t>
            </a:r>
            <a:r>
              <a:rPr lang="en-US" altLang="zh-TW" sz="1400" dirty="0"/>
              <a:t>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endParaRPr lang="en-US" altLang="zh-TW" sz="14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printf</a:t>
            </a: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("   \n\</a:t>
            </a:r>
            <a:r>
              <a:rPr lang="en-US" altLang="zh-TW" sz="14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nsize</a:t>
            </a: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 of structure2 in bytes : %d\n",  </a:t>
            </a:r>
            <a:r>
              <a:rPr lang="en-US" altLang="zh-TW" sz="1400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sizeof</a:t>
            </a:r>
            <a:r>
              <a:rPr lang="en-US" altLang="zh-TW" sz="1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(b));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id1        = %u", &amp;b.id1 );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name       = %u", &amp;b.name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id2        = %u", &amp;b.id2 );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c          = %u", &amp;</a:t>
            </a:r>
            <a:r>
              <a:rPr lang="en-US" altLang="zh-TW" sz="1400" dirty="0" err="1"/>
              <a:t>b.c</a:t>
            </a:r>
            <a:r>
              <a:rPr lang="en-US" altLang="zh-TW" sz="1400" dirty="0"/>
              <a:t>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 ( "\n   Address of percentage = %u", &amp;</a:t>
            </a:r>
            <a:r>
              <a:rPr lang="en-US" altLang="zh-TW" sz="1400" dirty="0" err="1"/>
              <a:t>b.percentage</a:t>
            </a:r>
            <a:r>
              <a:rPr lang="en-US" altLang="zh-TW" sz="1400" dirty="0"/>
              <a:t> 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getchar</a:t>
            </a:r>
            <a:r>
              <a:rPr lang="en-US" altLang="zh-TW" sz="1400" dirty="0"/>
              <a:t>();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    return 0;</a:t>
            </a:r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r>
              <a:rPr lang="en-US" altLang="zh-TW" sz="1400" dirty="0"/>
              <a:t>}</a:t>
            </a:r>
            <a:endParaRPr lang="zh-TW" altLang="en-US" sz="1400" dirty="0"/>
          </a:p>
          <a:p>
            <a:pPr marL="514350" indent="-514350">
              <a:lnSpc>
                <a:spcPts val="1680"/>
              </a:lnSpc>
              <a:spcBef>
                <a:spcPts val="0"/>
              </a:spcBef>
              <a:buFont typeface="+mj-lt"/>
              <a:buAutoNum type="arabicParenR" startAt="21"/>
            </a:pPr>
            <a:endParaRPr lang="en-US" altLang="zh-TW" sz="1400" kern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3" y="120142"/>
            <a:ext cx="1685725" cy="17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Declaring Structure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1424" y="1556792"/>
            <a:ext cx="6187752" cy="426375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members</a:t>
            </a:r>
            <a:r>
              <a:rPr lang="en-US" altLang="zh-TW" dirty="0">
                <a:ea typeface="新細明體" panose="02020500000000000000" pitchFamily="18" charset="-120"/>
              </a:rPr>
              <a:t> of a structure are stored in memory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in the order in which they’re declared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Appearance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Assumptions:</a:t>
            </a:r>
          </a:p>
          <a:p>
            <a:pPr lvl="1">
              <a:lnSpc>
                <a:spcPts val="2875"/>
              </a:lnSpc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part1</a:t>
            </a:r>
            <a:r>
              <a:rPr lang="en-US" altLang="zh-TW" dirty="0">
                <a:ea typeface="新細明體" panose="02020500000000000000" pitchFamily="18" charset="-120"/>
              </a:rPr>
              <a:t> is located at address 2000.</a:t>
            </a:r>
          </a:p>
          <a:p>
            <a:pPr lvl="1">
              <a:lnSpc>
                <a:spcPts val="2875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Integers occupy four bytes.</a:t>
            </a:r>
          </a:p>
          <a:p>
            <a:pPr lvl="1">
              <a:lnSpc>
                <a:spcPts val="2875"/>
              </a:lnSpc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NAME_LEN</a:t>
            </a:r>
            <a:r>
              <a:rPr lang="en-US" altLang="zh-TW" dirty="0">
                <a:ea typeface="新細明體" panose="02020500000000000000" pitchFamily="18" charset="-120"/>
              </a:rPr>
              <a:t> has the value 25.</a:t>
            </a:r>
          </a:p>
          <a:p>
            <a:pPr lvl="1">
              <a:lnSpc>
                <a:spcPts val="2875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There are no gaps between the members.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7" y="1412777"/>
            <a:ext cx="2352675" cy="471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91" name="Straight Arrow Connector 7"/>
          <p:cNvCxnSpPr>
            <a:cxnSpLocks noChangeShapeType="1"/>
          </p:cNvCxnSpPr>
          <p:nvPr/>
        </p:nvCxnSpPr>
        <p:spPr bwMode="auto">
          <a:xfrm>
            <a:off x="6276020" y="2996952"/>
            <a:ext cx="1615244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</p:cxnSp>
    </p:spTree>
    <p:extLst>
      <p:ext uri="{BB962C8B-B14F-4D97-AF65-F5344CB8AC3E}">
        <p14:creationId xmlns:p14="http://schemas.microsoft.com/office/powerpoint/2010/main" val="8255185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structure1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</a:t>
            </a:r>
            <a:r>
              <a:rPr lang="en-US" altLang="zh-TW" dirty="0" err="1"/>
              <a:t>int</a:t>
            </a:r>
            <a:r>
              <a:rPr lang="en-US" altLang="zh-TW" dirty="0"/>
              <a:t> id1;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</a:t>
            </a:r>
            <a:r>
              <a:rPr lang="en-US" altLang="zh-TW" dirty="0" err="1"/>
              <a:t>int</a:t>
            </a:r>
            <a:r>
              <a:rPr lang="en-US" altLang="zh-TW" dirty="0"/>
              <a:t> id2;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char name;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char c;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float percentage;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9" y="1844411"/>
            <a:ext cx="4609383" cy="2009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373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structure2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</a:t>
            </a:r>
            <a:r>
              <a:rPr lang="en-US" altLang="zh-TW" dirty="0" err="1"/>
              <a:t>int</a:t>
            </a:r>
            <a:r>
              <a:rPr lang="en-US" altLang="zh-TW" dirty="0"/>
              <a:t> id1;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char name;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</a:t>
            </a:r>
            <a:r>
              <a:rPr lang="en-US" altLang="zh-TW" dirty="0" err="1"/>
              <a:t>int</a:t>
            </a:r>
            <a:r>
              <a:rPr lang="en-US" altLang="zh-TW" dirty="0"/>
              <a:t> id2;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char c;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   float percentage;                  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5" y="1831173"/>
            <a:ext cx="4873451" cy="217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28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avoid structure padding in C?</a:t>
            </a:r>
          </a:p>
          <a:p>
            <a:pPr lvl="1"/>
            <a:r>
              <a:rPr lang="en-US" altLang="zh-TW" dirty="0">
                <a:effectLst>
                  <a:glow rad="101600">
                    <a:srgbClr val="00B050">
                      <a:alpha val="60000"/>
                    </a:srgbClr>
                  </a:glow>
                </a:effectLst>
              </a:rPr>
              <a:t>#pragma pack ( 1 ) </a:t>
            </a:r>
          </a:p>
          <a:p>
            <a:pPr lvl="2"/>
            <a:r>
              <a:rPr lang="en-US" altLang="zh-TW" dirty="0"/>
              <a:t>Arranging memory for </a:t>
            </a:r>
            <a:br>
              <a:rPr lang="en-US" altLang="zh-TW" dirty="0"/>
            </a:br>
            <a:r>
              <a:rPr lang="en-US" altLang="zh-TW" dirty="0"/>
              <a:t>structure members very </a:t>
            </a:r>
            <a:br>
              <a:rPr lang="en-US" altLang="zh-TW" dirty="0"/>
            </a:br>
            <a:r>
              <a:rPr lang="en-US" altLang="zh-TW" dirty="0"/>
              <a:t>next to the end of other </a:t>
            </a:r>
            <a:br>
              <a:rPr lang="en-US" altLang="zh-TW" dirty="0"/>
            </a:br>
            <a:r>
              <a:rPr lang="en-US" altLang="zh-TW" dirty="0"/>
              <a:t>structure members.</a:t>
            </a:r>
          </a:p>
          <a:p>
            <a:pPr lvl="1"/>
            <a:r>
              <a:rPr lang="en-US" altLang="zh-TW" dirty="0"/>
              <a:t>VC++ supports this feature. </a:t>
            </a:r>
            <a:br>
              <a:rPr lang="en-US" altLang="zh-TW" dirty="0"/>
            </a:br>
            <a:r>
              <a:rPr lang="en-US" altLang="zh-TW" dirty="0"/>
              <a:t>But, some not!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1628801"/>
            <a:ext cx="3710299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10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b="1" i="1" dirty="0">
                <a:ea typeface="新細明體" panose="02020500000000000000" pitchFamily="18" charset="-120"/>
              </a:rPr>
              <a:t>union,</a:t>
            </a:r>
            <a:r>
              <a:rPr lang="en-US" altLang="zh-TW" dirty="0">
                <a:ea typeface="新細明體" panose="02020500000000000000" pitchFamily="18" charset="-120"/>
              </a:rPr>
              <a:t> like a structure, consists of one or more members, possibly of different types.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compiler allocates only enough space for the largest of the members, which overlay each other within this space.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Assigning a new value to one member alters the values of the other members as well.</a:t>
            </a:r>
          </a:p>
        </p:txBody>
      </p:sp>
    </p:spTree>
    <p:extLst>
      <p:ext uri="{BB962C8B-B14F-4D97-AF65-F5344CB8AC3E}">
        <p14:creationId xmlns:p14="http://schemas.microsoft.com/office/powerpoint/2010/main" val="1402418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 example of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union</a:t>
            </a:r>
            <a:r>
              <a:rPr lang="en-US" altLang="zh-TW" dirty="0">
                <a:ea typeface="新細明體" panose="02020500000000000000" pitchFamily="18" charset="-120"/>
              </a:rPr>
              <a:t> variable:</a:t>
            </a:r>
          </a:p>
          <a:p>
            <a:pPr marL="1619250" indent="-161925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union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1619250" indent="-161925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1619250" indent="-161925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d;</a:t>
            </a:r>
          </a:p>
          <a:p>
            <a:pPr marL="1619250" indent="-161925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declaration of a union closely resembles a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declaration:</a:t>
            </a:r>
          </a:p>
          <a:p>
            <a:pPr marL="1792288" indent="-1792288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1792288" indent="-1792288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1792288" indent="-1792288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d;</a:t>
            </a:r>
          </a:p>
          <a:p>
            <a:pPr marL="1792288" indent="-1792288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75"/>
              </a:spcBef>
            </a:pP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TW" sz="24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33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9848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structure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and the union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differ in just one way.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members of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are stored at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different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addresses</a:t>
            </a:r>
            <a:r>
              <a:rPr lang="en-US" altLang="zh-TW" dirty="0">
                <a:ea typeface="新細明體" panose="02020500000000000000" pitchFamily="18" charset="-120"/>
              </a:rPr>
              <a:t> in memory.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members of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are stored at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address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809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135012"/>
            <a:ext cx="3422650" cy="4684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13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Members of a union are accessed in the same way as members of a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82;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74.8;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Changing one member of a union alters any value previously stored in any of the other members.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Storing a value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u.d</a:t>
            </a:r>
            <a:r>
              <a:rPr lang="en-US" altLang="zh-TW" dirty="0">
                <a:ea typeface="新細明體" panose="02020500000000000000" pitchFamily="18" charset="-120"/>
              </a:rPr>
              <a:t> causes any value previously stored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u.i</a:t>
            </a:r>
            <a:r>
              <a:rPr lang="en-US" altLang="zh-TW" dirty="0">
                <a:ea typeface="新細明體" panose="02020500000000000000" pitchFamily="18" charset="-120"/>
              </a:rPr>
              <a:t> to be lost.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Changing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u.i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corrupts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u.d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6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properties of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unions</a:t>
            </a:r>
            <a:r>
              <a:rPr lang="en-US" altLang="zh-TW" dirty="0">
                <a:ea typeface="新細明體" panose="02020500000000000000" pitchFamily="18" charset="-120"/>
              </a:rPr>
              <a:t> are 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almost identical</a:t>
            </a:r>
            <a:r>
              <a:rPr lang="en-US" altLang="zh-TW" dirty="0">
                <a:ea typeface="新細明體" panose="02020500000000000000" pitchFamily="18" charset="-120"/>
              </a:rPr>
              <a:t> to the properties of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structures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declare union tags and union types in the same way we declare structure tags and types.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Like structures, unions can be copied using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operator, passed to functions, and returned by functions.</a:t>
            </a:r>
          </a:p>
        </p:txBody>
      </p:sp>
    </p:spTree>
    <p:extLst>
      <p:ext uri="{BB962C8B-B14F-4D97-AF65-F5344CB8AC3E}">
        <p14:creationId xmlns:p14="http://schemas.microsoft.com/office/powerpoint/2010/main" val="4486754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Only the first member of a union can be given an initial value.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to initialize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member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to 0: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u =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{0}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expression inside the braces must be constant. (The rules are slightly different in C99.)</a:t>
            </a:r>
          </a:p>
        </p:txBody>
      </p:sp>
    </p:spTree>
    <p:extLst>
      <p:ext uri="{BB962C8B-B14F-4D97-AF65-F5344CB8AC3E}">
        <p14:creationId xmlns:p14="http://schemas.microsoft.com/office/powerpoint/2010/main" val="1167155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Designated initializers can also be used with unions.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designated initializer allows us to specify which member of a union should be initialized: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u = {.d = 10.0}</a:t>
            </a:r>
            <a:r>
              <a:rPr lang="en-US" altLang="zh-TW" sz="2400" dirty="0"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Only one member can be initialized, but it doesn’t have to be the first one.</a:t>
            </a:r>
          </a:p>
        </p:txBody>
      </p:sp>
    </p:spTree>
    <p:extLst>
      <p:ext uri="{BB962C8B-B14F-4D97-AF65-F5344CB8AC3E}">
        <p14:creationId xmlns:p14="http://schemas.microsoft.com/office/powerpoint/2010/main" val="538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Structure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 representations of a structure: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Member values will go in the boxes later.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04" y="2276872"/>
            <a:ext cx="2319337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53" y="2420888"/>
            <a:ext cx="25574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92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Applications for unions: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Saving space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Building mixed data structures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Viewing storage in different ways (discussed in Chapter 20)</a:t>
            </a:r>
          </a:p>
        </p:txBody>
      </p:sp>
    </p:spTree>
    <p:extLst>
      <p:ext uri="{BB962C8B-B14F-4D97-AF65-F5344CB8AC3E}">
        <p14:creationId xmlns:p14="http://schemas.microsoft.com/office/powerpoint/2010/main" val="16791288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Unions can be used to save space in structures.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we’re designing a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that will 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contain information about an item </a:t>
            </a:r>
            <a:r>
              <a:rPr lang="en-US" altLang="zh-TW" dirty="0">
                <a:ea typeface="新細明體" panose="02020500000000000000" pitchFamily="18" charset="-120"/>
              </a:rPr>
              <a:t>that’s sold through a gift catalog.</a:t>
            </a:r>
          </a:p>
          <a:p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新細明體" panose="02020500000000000000" pitchFamily="18" charset="-120"/>
              </a:rPr>
              <a:t>Each item has </a:t>
            </a:r>
            <a:r>
              <a:rPr lang="en-US" altLang="zh-TW" dirty="0">
                <a:ea typeface="新細明體" panose="02020500000000000000" pitchFamily="18" charset="-120"/>
              </a:rPr>
              <a:t>a stock number and a price, as well as other information that depends on the type of the item:</a:t>
            </a:r>
          </a:p>
          <a:p>
            <a:pPr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effectLst>
                  <a:glow rad="127000">
                    <a:srgbClr val="FFC000"/>
                  </a:glow>
                </a:effectLst>
                <a:ea typeface="新細明體" panose="02020500000000000000" pitchFamily="18" charset="-120"/>
              </a:rPr>
              <a:t>Books</a:t>
            </a:r>
            <a:r>
              <a:rPr lang="en-US" altLang="zh-TW" sz="2400" i="1" dirty="0"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ea typeface="新細明體" panose="02020500000000000000" pitchFamily="18" charset="-120"/>
              </a:rPr>
              <a:t> Title, author, number of pages</a:t>
            </a:r>
          </a:p>
          <a:p>
            <a:pPr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effectLst>
                  <a:glow rad="127000">
                    <a:srgbClr val="92D050"/>
                  </a:glow>
                </a:effectLst>
                <a:ea typeface="新細明體" panose="02020500000000000000" pitchFamily="18" charset="-120"/>
              </a:rPr>
              <a:t>Mugs</a:t>
            </a:r>
            <a:r>
              <a:rPr lang="en-US" altLang="zh-TW" sz="2400" i="1" dirty="0"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ea typeface="新細明體" panose="02020500000000000000" pitchFamily="18" charset="-120"/>
              </a:rPr>
              <a:t> Design</a:t>
            </a:r>
          </a:p>
          <a:p>
            <a:pPr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effectLst>
                  <a:glow rad="127000">
                    <a:srgbClr val="00B0F0"/>
                  </a:glow>
                </a:effectLst>
                <a:ea typeface="新細明體" panose="02020500000000000000" pitchFamily="18" charset="-120"/>
              </a:rPr>
              <a:t>Shirts</a:t>
            </a:r>
            <a:r>
              <a:rPr lang="en-US" altLang="zh-TW" sz="2400" i="1" dirty="0">
                <a:ea typeface="新細明體" panose="02020500000000000000" pitchFamily="18" charset="-120"/>
              </a:rPr>
              <a:t>:</a:t>
            </a:r>
            <a:r>
              <a:rPr lang="en-US" altLang="zh-TW" sz="2400" dirty="0">
                <a:ea typeface="新細明體" panose="02020500000000000000" pitchFamily="18" charset="-120"/>
              </a:rPr>
              <a:t> Design, colors available, sizes available</a:t>
            </a:r>
          </a:p>
        </p:txBody>
      </p:sp>
    </p:spTree>
    <p:extLst>
      <p:ext uri="{BB962C8B-B14F-4D97-AF65-F5344CB8AC3E}">
        <p14:creationId xmlns:p14="http://schemas.microsoft.com/office/powerpoint/2010/main" val="3432191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A first attempt at designing the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sz="2700" dirty="0">
                <a:ea typeface="新細明體" panose="02020500000000000000" pitchFamily="18" charset="-120"/>
              </a:rPr>
              <a:t> structure: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stockNumber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price;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itemType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title[TITLE_LEN+1];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author[AUTHOR_LEN+1];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numPages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char design[DESIGN_LEN+1];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colors;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sizes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288670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itemType</a:t>
            </a:r>
            <a:r>
              <a:rPr lang="en-US" altLang="zh-TW" dirty="0">
                <a:ea typeface="新細明體" panose="02020500000000000000" pitchFamily="18" charset="-120"/>
              </a:rPr>
              <a:t> member would have one of the values </a:t>
            </a:r>
            <a:r>
              <a:rPr lang="en-US" altLang="zh-TW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BOOK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MUG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SHIRT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colors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sizes</a:t>
            </a:r>
            <a:r>
              <a:rPr lang="en-US" altLang="zh-TW" dirty="0">
                <a:ea typeface="新細明體" panose="02020500000000000000" pitchFamily="18" charset="-120"/>
              </a:rPr>
              <a:t> members would store encoded combinations of colors and sizes.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structure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panose="02020500000000000000" pitchFamily="18" charset="-120"/>
              </a:rPr>
              <a:t>wastes space</a:t>
            </a:r>
            <a:r>
              <a:rPr lang="en-US" altLang="zh-TW" dirty="0">
                <a:ea typeface="新細明體" panose="02020500000000000000" pitchFamily="18" charset="-120"/>
              </a:rPr>
              <a:t>, since only part of the information in the structure is common to all items in the catalog.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putting a union inside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dirty="0">
                <a:ea typeface="新細明體" panose="02020500000000000000" pitchFamily="18" charset="-120"/>
              </a:rPr>
              <a:t> structure, we can reduce the space required by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38538080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8760296" y="2374"/>
            <a:ext cx="1907704" cy="227449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1487488" y="260648"/>
            <a:ext cx="9144000" cy="58028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stockNumber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double price;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itemType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union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char title[TITLE_LEN+1];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char author[AUTHOR_LEN+1];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numPages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book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char design[DESIGN_LEN+1];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mug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char design[DESIGN_LEN+1];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colors;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sizes;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effectLst>
                  <a:glow rad="101600">
                    <a:srgbClr val="92D05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shirt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879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is a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dirty="0">
                <a:ea typeface="新細明體" panose="02020500000000000000" pitchFamily="18" charset="-120"/>
              </a:rPr>
              <a:t> structure that represents a book, we can print the book’s title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("%s", </a:t>
            </a:r>
            <a:r>
              <a:rPr lang="en-US" altLang="zh-TW" sz="2400" dirty="0" err="1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c.item.book.title</a:t>
            </a:r>
            <a:r>
              <a:rPr lang="en-US" altLang="zh-TW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As this example shows, accessing a union that’s nested inside a structure can be awkward.</a:t>
            </a:r>
          </a:p>
        </p:txBody>
      </p:sp>
    </p:spTree>
    <p:extLst>
      <p:ext uri="{BB962C8B-B14F-4D97-AF65-F5344CB8AC3E}">
        <p14:creationId xmlns:p14="http://schemas.microsoft.com/office/powerpoint/2010/main" val="1034659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sz="2600" dirty="0">
                <a:ea typeface="新細明體" panose="02020500000000000000" pitchFamily="18" charset="-120"/>
              </a:rPr>
              <a:t> structure can be used to illustrate an interesting aspect of unions.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Normally, it’s not a good idea to store a value into one member of a union and then access the data through a different member.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However, there is a special case: two or more of the members of the union are structures, and the structures begin with one or more matching members.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If one of the structures is currently valid, then the matching members in the other structures will also be valid.</a:t>
            </a:r>
          </a:p>
        </p:txBody>
      </p:sp>
    </p:spTree>
    <p:extLst>
      <p:ext uri="{BB962C8B-B14F-4D97-AF65-F5344CB8AC3E}">
        <p14:creationId xmlns:p14="http://schemas.microsoft.com/office/powerpoint/2010/main" val="942918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Unions to Save Space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>
                <a:ea typeface="新細明體" panose="02020500000000000000" pitchFamily="18" charset="-120"/>
              </a:rPr>
              <a:t>The union embedded in the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catalog_item</a:t>
            </a:r>
            <a:r>
              <a:rPr lang="en-US" altLang="zh-TW" sz="2600">
                <a:ea typeface="新細明體" panose="02020500000000000000" pitchFamily="18" charset="-120"/>
              </a:rPr>
              <a:t> structure contains three structures as members.</a:t>
            </a:r>
          </a:p>
          <a:p>
            <a:r>
              <a:rPr lang="en-US" altLang="zh-TW" sz="2600">
                <a:ea typeface="新細明體" panose="02020500000000000000" pitchFamily="18" charset="-120"/>
              </a:rPr>
              <a:t>Two of these (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mug</a:t>
            </a:r>
            <a:r>
              <a:rPr lang="en-US" altLang="zh-TW" sz="2600">
                <a:ea typeface="新細明體" panose="02020500000000000000" pitchFamily="18" charset="-120"/>
              </a:rPr>
              <a:t> and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shirt</a:t>
            </a:r>
            <a:r>
              <a:rPr lang="en-US" altLang="zh-TW" sz="2600">
                <a:ea typeface="新細明體" panose="02020500000000000000" pitchFamily="18" charset="-120"/>
              </a:rPr>
              <a:t>) begin with a matching member (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design</a:t>
            </a:r>
            <a:r>
              <a:rPr lang="en-US" altLang="zh-TW" sz="260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600">
                <a:ea typeface="新細明體" panose="02020500000000000000" pitchFamily="18" charset="-120"/>
              </a:rPr>
              <a:t>Now, suppose that we assign a value to one of the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design</a:t>
            </a:r>
            <a:r>
              <a:rPr lang="en-US" altLang="zh-TW" sz="2600">
                <a:ea typeface="新細明體" panose="02020500000000000000" pitchFamily="18" charset="-120"/>
              </a:rPr>
              <a:t> members: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strcpy(c.item.mug.design, "Cats")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600">
                <a:ea typeface="新細明體" panose="02020500000000000000" pitchFamily="18" charset="-120"/>
              </a:rPr>
              <a:t>The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design</a:t>
            </a:r>
            <a:r>
              <a:rPr lang="en-US" altLang="zh-TW" sz="2600">
                <a:ea typeface="新細明體" panose="02020500000000000000" pitchFamily="18" charset="-120"/>
              </a:rPr>
              <a:t> member in the other structure will be defined and have the same value: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printf("%s", c.item.shirt.design);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prints "Cats" */</a:t>
            </a:r>
          </a:p>
        </p:txBody>
      </p:sp>
    </p:spTree>
    <p:extLst>
      <p:ext uri="{BB962C8B-B14F-4D97-AF65-F5344CB8AC3E}">
        <p14:creationId xmlns:p14="http://schemas.microsoft.com/office/powerpoint/2010/main" val="32807873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1524000" y="44624"/>
            <a:ext cx="9144000" cy="1008112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Using Unions to Build Mixed Data Structures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Unions can be used to create data structures that contain a mixture of data of different types.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we need an array whose elements are a mixture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dirty="0">
                <a:ea typeface="新細明體" panose="02020500000000000000" pitchFamily="18" charset="-120"/>
              </a:rPr>
              <a:t> values.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First, we define a union type whose members represent the different kinds of data to be stored in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union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37076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52736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Using Unions to Build Mixed Data Structures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Next, we create an array whose elements are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ea typeface="新細明體" panose="02020500000000000000" pitchFamily="18" charset="-120"/>
              </a:rPr>
              <a:t> values: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numberArray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[1000];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ea typeface="新細明體" panose="02020500000000000000" pitchFamily="18" charset="-120"/>
              </a:rPr>
              <a:t> union can store either an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value or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dirty="0">
                <a:ea typeface="新細明體" panose="02020500000000000000" pitchFamily="18" charset="-120"/>
              </a:rPr>
              <a:t> value.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makes it possible to store a mixture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dirty="0">
                <a:ea typeface="新細明體" panose="02020500000000000000" pitchFamily="18" charset="-120"/>
              </a:rPr>
              <a:t> values in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numberArray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numberArray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[0].</a:t>
            </a:r>
            <a:r>
              <a:rPr lang="en-US" altLang="zh-TW" sz="2400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numberArray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[1].</a:t>
            </a:r>
            <a:r>
              <a:rPr lang="en-US" altLang="zh-TW" sz="2400" b="1" dirty="0">
                <a:solidFill>
                  <a:srgbClr val="92D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8.395;</a:t>
            </a:r>
          </a:p>
        </p:txBody>
      </p:sp>
    </p:spTree>
    <p:extLst>
      <p:ext uri="{BB962C8B-B14F-4D97-AF65-F5344CB8AC3E}">
        <p14:creationId xmlns:p14="http://schemas.microsoft.com/office/powerpoint/2010/main" val="248537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Declaring Structure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Each structure represents a new 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scope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Any names declared in that scope won’t conflict with other names in a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C terminology, each structure has a separate </a:t>
            </a:r>
            <a:r>
              <a:rPr lang="en-US" altLang="zh-TW" b="1" i="1" dirty="0">
                <a:ea typeface="新細明體" panose="02020500000000000000" pitchFamily="18" charset="-120"/>
              </a:rPr>
              <a:t>name space</a:t>
            </a:r>
            <a:r>
              <a:rPr lang="en-US" altLang="zh-TW" dirty="0">
                <a:ea typeface="新細明體" panose="02020500000000000000" pitchFamily="18" charset="-120"/>
              </a:rPr>
              <a:t> for its members.</a:t>
            </a:r>
          </a:p>
        </p:txBody>
      </p:sp>
    </p:spTree>
    <p:extLst>
      <p:ext uri="{BB962C8B-B14F-4D97-AF65-F5344CB8AC3E}">
        <p14:creationId xmlns:p14="http://schemas.microsoft.com/office/powerpoint/2010/main" val="3843569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Adding a “Tag Field” to a Union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There’s no easy way to tell which member of a union was last changed and therefore contains a meaningful value.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Consider the problem of writing a function that displays the value stored in a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400" dirty="0">
                <a:ea typeface="新細明體" panose="02020500000000000000" pitchFamily="18" charset="-120"/>
              </a:rPr>
              <a:t> union:</a:t>
            </a:r>
          </a:p>
          <a:p>
            <a:pPr marL="45720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sz="2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printNumber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 n) 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(n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i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contains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i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an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i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  <a:cs typeface="Courier New" panose="02070309020205020404" pitchFamily="49" charset="0"/>
              </a:rPr>
              <a:t>integer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0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</a:t>
            </a:r>
            <a:r>
              <a:rPr lang="en-US" altLang="zh-TW" sz="20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n.i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0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("%g", </a:t>
            </a:r>
            <a:r>
              <a:rPr lang="en-US" altLang="zh-TW" sz="20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n.d</a:t>
            </a: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0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There’s no way for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printNumber</a:t>
            </a:r>
            <a:r>
              <a:rPr lang="en-US" altLang="zh-TW" sz="2400" dirty="0">
                <a:ea typeface="新細明體" panose="02020500000000000000" pitchFamily="18" charset="-120"/>
              </a:rPr>
              <a:t> to determine whether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contains an integer or a floating-point number.</a:t>
            </a:r>
          </a:p>
        </p:txBody>
      </p:sp>
    </p:spTree>
    <p:extLst>
      <p:ext uri="{BB962C8B-B14F-4D97-AF65-F5344CB8AC3E}">
        <p14:creationId xmlns:p14="http://schemas.microsoft.com/office/powerpoint/2010/main" val="3836746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Adding a “Tag Field” to a Union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order to keep track of this information, we can embed the union within a structure that has one other member: a “tag field” or “discriminant.”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purpose of a tag field is to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remind us what’s currently stored in the union.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itemType</a:t>
            </a:r>
            <a:r>
              <a:rPr lang="en-US" altLang="zh-TW" dirty="0">
                <a:ea typeface="新細明體" panose="02020500000000000000" pitchFamily="18" charset="-120"/>
              </a:rPr>
              <a:t> served this purpose in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catalogItem</a:t>
            </a:r>
            <a:r>
              <a:rPr lang="en-US" altLang="zh-TW" dirty="0">
                <a:ea typeface="新細明體" panose="02020500000000000000" pitchFamily="18" charset="-120"/>
              </a:rPr>
              <a:t> structure.</a:t>
            </a:r>
          </a:p>
        </p:txBody>
      </p:sp>
    </p:spTree>
    <p:extLst>
      <p:ext uri="{BB962C8B-B14F-4D97-AF65-F5344CB8AC3E}">
        <p14:creationId xmlns:p14="http://schemas.microsoft.com/office/powerpoint/2010/main" val="1941705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Adding a “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Tag Field</a:t>
            </a:r>
            <a:r>
              <a:rPr lang="en-US" altLang="zh-TW" dirty="0">
                <a:ea typeface="新細明體" panose="02020500000000000000" pitchFamily="18" charset="-120"/>
              </a:rPr>
              <a:t>” to a Union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sz="2500" dirty="0">
                <a:ea typeface="新細明體" panose="02020500000000000000" pitchFamily="18" charset="-120"/>
              </a:rPr>
              <a:t>The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sz="2500" dirty="0">
                <a:ea typeface="新細明體" panose="02020500000000000000" pitchFamily="18" charset="-120"/>
              </a:rPr>
              <a:t> type as a structure with an embedded union: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INT_KIND 0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DOUBLE_KIND 1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typedef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  /* tag field */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union {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double d;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Number;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The value of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sz="2500" dirty="0">
                <a:ea typeface="新細明體" panose="02020500000000000000" pitchFamily="18" charset="-120"/>
              </a:rPr>
              <a:t> will be either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INT_KIND</a:t>
            </a:r>
            <a:r>
              <a:rPr lang="en-US" altLang="zh-TW" sz="2500" dirty="0">
                <a:ea typeface="新細明體" panose="02020500000000000000" pitchFamily="18" charset="-120"/>
              </a:rPr>
              <a:t> or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DOUBLE_KIND</a:t>
            </a:r>
            <a:r>
              <a:rPr lang="en-US" altLang="zh-TW" sz="2500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525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Adding a “Tag Field” to a Union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Each time we assign a value to a member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we’ll also change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dirty="0">
                <a:ea typeface="新細明體" panose="02020500000000000000" pitchFamily="18" charset="-120"/>
              </a:rPr>
              <a:t> to remind us which member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we modified.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example that assigns a value to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member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n.kind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INT_KIND;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.i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82;</a:t>
            </a:r>
          </a:p>
          <a:p>
            <a:pPr>
              <a:spcBef>
                <a:spcPts val="675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 is assumed to be a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 variable.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TW" dirty="0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843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Adding a “Tag Field” to a Union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When the number stored in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</a:t>
            </a:r>
            <a:r>
              <a:rPr lang="en-US" altLang="zh-TW" dirty="0">
                <a:ea typeface="新細明體" panose="02020500000000000000" pitchFamily="18" charset="-120"/>
              </a:rPr>
              <a:t> variable is retrieved,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kind</a:t>
            </a:r>
            <a:r>
              <a:rPr lang="en-US" altLang="zh-TW" dirty="0">
                <a:ea typeface="新細明體" panose="02020500000000000000" pitchFamily="18" charset="-120"/>
              </a:rPr>
              <a:t> will tell us which member of the union was the last to be assigned a value.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function that takes advantage of this capability: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print_number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 n)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n.kind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INT_KIND)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else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("%g",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n.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564899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many programs, we’ll need variables that have only a small set of meaningful values.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variable that stores the suit of a playing card should have only four potential values: “clubs,” “diamonds,” “hearts,” and “spades.”</a:t>
            </a:r>
          </a:p>
        </p:txBody>
      </p:sp>
    </p:spTree>
    <p:extLst>
      <p:ext uri="{BB962C8B-B14F-4D97-AF65-F5344CB8AC3E}">
        <p14:creationId xmlns:p14="http://schemas.microsoft.com/office/powerpoint/2010/main" val="23530881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1847528" y="1196752"/>
            <a:ext cx="8712968" cy="497964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“suit” variable can be declared as an integer, with a set of codes that represent the possible values of the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s;   /* s will store a suit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 = 2;   /* 2 represents "hearts"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Problems with this technique: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can’t tell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has only four possible values.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significance of 2 isn’t apparent.</a:t>
            </a:r>
          </a:p>
        </p:txBody>
      </p:sp>
    </p:spTree>
    <p:extLst>
      <p:ext uri="{BB962C8B-B14F-4D97-AF65-F5344CB8AC3E}">
        <p14:creationId xmlns:p14="http://schemas.microsoft.com/office/powerpoint/2010/main" val="3617868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6392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Using macros to define a suit “type” and names for the various suits is a step in the right direction: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CLUBS    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DIAMONDS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SPADES   3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updated version of the previous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SUIT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 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712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Problems with this technique: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There’s no indication to someone reading the program that the macros represent values of the same “type.”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the number of possible values is more than a few, defining a separate macro for each will be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tedious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names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CLUBS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DIAMONDS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HEARTS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SPADES</a:t>
            </a:r>
            <a:r>
              <a:rPr lang="en-US" altLang="zh-TW" dirty="0">
                <a:ea typeface="新細明體" panose="02020500000000000000" pitchFamily="18" charset="-120"/>
              </a:rPr>
              <a:t> will be removed by the preprocessor, so they won’t be available during debugging.</a:t>
            </a:r>
          </a:p>
        </p:txBody>
      </p:sp>
    </p:spTree>
    <p:extLst>
      <p:ext uri="{BB962C8B-B14F-4D97-AF65-F5344CB8AC3E}">
        <p14:creationId xmlns:p14="http://schemas.microsoft.com/office/powerpoint/2010/main" val="21559361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Enumerations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 provides a special kind of type designed specifically for variables that have a small number of possible values.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</a:t>
            </a:r>
            <a:r>
              <a:rPr lang="en-US" altLang="zh-TW" b="1" i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enumerated type</a:t>
            </a:r>
            <a:r>
              <a:rPr lang="en-US" altLang="zh-TW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a type whose values are listed (“enumerated”) by the programmer.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value must have a name (an </a:t>
            </a:r>
            <a:r>
              <a:rPr lang="en-US" altLang="zh-TW" b="1" i="1" dirty="0">
                <a:ea typeface="新細明體" panose="02020500000000000000" pitchFamily="18" charset="-120"/>
              </a:rPr>
              <a:t>enumeration constant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6848404"/>
      </p:ext>
    </p:extLst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94BA08-C81E-4260-B252-A50F4CCF48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2799</TotalTime>
  <Words>5798</Words>
  <Application>Microsoft Office PowerPoint</Application>
  <PresentationFormat>寬螢幕</PresentationFormat>
  <Paragraphs>1180</Paragraphs>
  <Slides>131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131</vt:i4>
      </vt:variant>
    </vt:vector>
  </HeadingPairs>
  <TitlesOfParts>
    <vt:vector size="139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ITIC</vt:lpstr>
      <vt:lpstr>Chapter 16</vt:lpstr>
      <vt:lpstr>PowerPoint 簡報</vt:lpstr>
      <vt:lpstr>PowerPoint 簡報</vt:lpstr>
      <vt:lpstr>PowerPoint 簡報</vt:lpstr>
      <vt:lpstr>Structure Variables</vt:lpstr>
      <vt:lpstr>Declaring Structure Variables</vt:lpstr>
      <vt:lpstr>Declaring Structure Variables</vt:lpstr>
      <vt:lpstr>Declaring Structure Variables</vt:lpstr>
      <vt:lpstr>Declaring Structure Variables</vt:lpstr>
      <vt:lpstr>Declaring Structure Variables</vt:lpstr>
      <vt:lpstr>Initializing Structure Variables</vt:lpstr>
      <vt:lpstr>Initializing Structure Variables</vt:lpstr>
      <vt:lpstr>Designated Initializers (C99)</vt:lpstr>
      <vt:lpstr>Designated Initializers (C99)</vt:lpstr>
      <vt:lpstr>Designated Initializers (C99)</vt:lpstr>
      <vt:lpstr>Example: initialize in for loop</vt:lpstr>
      <vt:lpstr>Operations on Structures</vt:lpstr>
      <vt:lpstr>Operations on Structures</vt:lpstr>
      <vt:lpstr>Operations on Structures</vt:lpstr>
      <vt:lpstr>Operations on Structures</vt:lpstr>
      <vt:lpstr>Operations on Structures</vt:lpstr>
      <vt:lpstr>Operations on Structures</vt:lpstr>
      <vt:lpstr>Structure Types</vt:lpstr>
      <vt:lpstr>Declaring a Structure Tag</vt:lpstr>
      <vt:lpstr>Declaring a Structure Tag</vt:lpstr>
      <vt:lpstr>Declaring a Structure Tag</vt:lpstr>
      <vt:lpstr>Declaring a Structure Tag</vt:lpstr>
      <vt:lpstr>Defining a Structure Type</vt:lpstr>
      <vt:lpstr>Defining a Structure Type</vt:lpstr>
      <vt:lpstr>Structures as Arguments and Return Values</vt:lpstr>
      <vt:lpstr>Structures as Arguments and Return Values</vt:lpstr>
      <vt:lpstr>Structures as Arguments and Return Values</vt:lpstr>
      <vt:lpstr>Structures as Arguments and Return Values</vt:lpstr>
      <vt:lpstr>Structures as Arguments and Return Values</vt:lpstr>
      <vt:lpstr>Compound Literals (C99)</vt:lpstr>
      <vt:lpstr>Compound Literals (C99)</vt:lpstr>
      <vt:lpstr>Compound Literals (C99)</vt:lpstr>
      <vt:lpstr>Nested Arrays and Structures</vt:lpstr>
      <vt:lpstr>Nested Structures</vt:lpstr>
      <vt:lpstr>Nested Structures</vt:lpstr>
      <vt:lpstr>Nested Structures</vt:lpstr>
      <vt:lpstr>Arrays of Structures</vt:lpstr>
      <vt:lpstr>Arrays of Structures</vt:lpstr>
      <vt:lpstr>Initializing an Array of Structures</vt:lpstr>
      <vt:lpstr>Initializing an Array of Structures</vt:lpstr>
      <vt:lpstr>Initializing an Array of Structures</vt:lpstr>
      <vt:lpstr>Initializing an Array of Structures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Accessing The Structure Element</vt:lpstr>
      <vt:lpstr>Program: Maintaining a Parts Database</vt:lpstr>
      <vt:lpstr>Program: Maintaining a Parts Database</vt:lpstr>
      <vt:lpstr>PowerPoint 簡報</vt:lpstr>
      <vt:lpstr>PowerPoint 簡報</vt:lpstr>
      <vt:lpstr>Structure Padding</vt:lpstr>
      <vt:lpstr>Structure Padding</vt:lpstr>
      <vt:lpstr>Structure Padding</vt:lpstr>
      <vt:lpstr>Structure Padding</vt:lpstr>
      <vt:lpstr>Structure Padding</vt:lpstr>
      <vt:lpstr>Unions</vt:lpstr>
      <vt:lpstr>Unions</vt:lpstr>
      <vt:lpstr>Unions</vt:lpstr>
      <vt:lpstr>Unions</vt:lpstr>
      <vt:lpstr>Unions</vt:lpstr>
      <vt:lpstr>Unions</vt:lpstr>
      <vt:lpstr>Unions</vt:lpstr>
      <vt:lpstr>Unions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Build Mixed Data Structures</vt:lpstr>
      <vt:lpstr>Using Unions to Build Mixed Data Structures</vt:lpstr>
      <vt:lpstr>Adding a “Tag Field” to a Union</vt:lpstr>
      <vt:lpstr>Adding a “Tag Field” to a Union</vt:lpstr>
      <vt:lpstr>Adding a “Tag Field” to a Union</vt:lpstr>
      <vt:lpstr>Adding a “Tag Field” to a Union</vt:lpstr>
      <vt:lpstr>Adding a “Tag Field” to a Union</vt:lpstr>
      <vt:lpstr>Enumerations</vt:lpstr>
      <vt:lpstr>Enumerations</vt:lpstr>
      <vt:lpstr>Enumerations</vt:lpstr>
      <vt:lpstr>Enumerations</vt:lpstr>
      <vt:lpstr>Enumerations</vt:lpstr>
      <vt:lpstr>Enumerations</vt:lpstr>
      <vt:lpstr>Enumerations</vt:lpstr>
      <vt:lpstr>Enumeration Tags and Type Names</vt:lpstr>
      <vt:lpstr>Enumeration Tags and Type Names</vt:lpstr>
      <vt:lpstr>Enumerations as Integers</vt:lpstr>
      <vt:lpstr>Enumerations as Integers</vt:lpstr>
      <vt:lpstr>Enumerations as Integers</vt:lpstr>
      <vt:lpstr>Enumerations as Integers</vt:lpstr>
      <vt:lpstr>Enumerations as Integers</vt:lpstr>
      <vt:lpstr>Using Enumerations to Declare “Tag Fields”</vt:lpstr>
      <vt:lpstr>Using Enumerations to Declare “Tag Fields”</vt:lpstr>
      <vt:lpstr>PowerPoint 簡報</vt:lpstr>
      <vt:lpstr>PowerPoint 簡報</vt:lpstr>
      <vt:lpstr>Summary of Structures</vt:lpstr>
      <vt:lpstr>PowerPoint 簡報</vt:lpstr>
      <vt:lpstr>Declaring New Structure Types and struct variables</vt:lpstr>
      <vt:lpstr>Declaring New Structure Types and struct variables</vt:lpstr>
      <vt:lpstr>Declaring New Structure Types and struct variables</vt:lpstr>
      <vt:lpstr>Use of typedef with structs</vt:lpstr>
      <vt:lpstr>Initializing variables of type struct</vt:lpstr>
      <vt:lpstr>Accessing data fields within structs</vt:lpstr>
      <vt:lpstr>Assigning one struct to another</vt:lpstr>
      <vt:lpstr>Nested Structs</vt:lpstr>
      <vt:lpstr>Structs and Arrays</vt:lpstr>
      <vt:lpstr>Structs and Functions</vt:lpstr>
      <vt:lpstr>Structs and Pointers</vt:lpstr>
      <vt:lpstr>PowerPoint 簡報</vt:lpstr>
      <vt:lpstr>Struct bit fields</vt:lpstr>
      <vt:lpstr>Enumerated Data Types</vt:lpstr>
      <vt:lpstr>Unions</vt:lpstr>
      <vt:lpstr>Unions</vt:lpstr>
      <vt:lpstr>Unions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subject/>
  <dc:creator>twk</dc:creator>
  <cp:keywords/>
  <dc:description/>
  <cp:lastModifiedBy>Windows 使用者</cp:lastModifiedBy>
  <cp:revision>110</cp:revision>
  <cp:lastPrinted>1601-01-01T00:00:00Z</cp:lastPrinted>
  <dcterms:created xsi:type="dcterms:W3CDTF">2014-12-18T11:19:36Z</dcterms:created>
  <dcterms:modified xsi:type="dcterms:W3CDTF">2019-10-21T02:09:32Z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TC010721191028</vt:lpwstr>
  </property>
</Properties>
</file>