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4"/>
  </p:notesMasterIdLst>
  <p:sldIdLst>
    <p:sldId id="382" r:id="rId2"/>
    <p:sldId id="546" r:id="rId3"/>
    <p:sldId id="547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549" r:id="rId21"/>
    <p:sldId id="400" r:id="rId22"/>
    <p:sldId id="548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561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  <p:sldId id="450" r:id="rId74"/>
    <p:sldId id="451" r:id="rId75"/>
    <p:sldId id="452" r:id="rId76"/>
    <p:sldId id="453" r:id="rId77"/>
    <p:sldId id="454" r:id="rId78"/>
    <p:sldId id="455" r:id="rId79"/>
    <p:sldId id="456" r:id="rId80"/>
    <p:sldId id="457" r:id="rId81"/>
    <p:sldId id="458" r:id="rId82"/>
    <p:sldId id="459" r:id="rId83"/>
    <p:sldId id="460" r:id="rId84"/>
    <p:sldId id="461" r:id="rId85"/>
    <p:sldId id="462" r:id="rId86"/>
    <p:sldId id="463" r:id="rId87"/>
    <p:sldId id="464" r:id="rId88"/>
    <p:sldId id="465" r:id="rId89"/>
    <p:sldId id="466" r:id="rId90"/>
    <p:sldId id="467" r:id="rId91"/>
    <p:sldId id="468" r:id="rId92"/>
    <p:sldId id="469" r:id="rId93"/>
    <p:sldId id="470" r:id="rId94"/>
    <p:sldId id="471" r:id="rId95"/>
    <p:sldId id="472" r:id="rId96"/>
    <p:sldId id="473" r:id="rId97"/>
    <p:sldId id="474" r:id="rId98"/>
    <p:sldId id="475" r:id="rId99"/>
    <p:sldId id="476" r:id="rId100"/>
    <p:sldId id="477" r:id="rId101"/>
    <p:sldId id="478" r:id="rId102"/>
    <p:sldId id="479" r:id="rId103"/>
    <p:sldId id="480" r:id="rId104"/>
    <p:sldId id="481" r:id="rId105"/>
    <p:sldId id="482" r:id="rId106"/>
    <p:sldId id="483" r:id="rId107"/>
    <p:sldId id="484" r:id="rId108"/>
    <p:sldId id="485" r:id="rId109"/>
    <p:sldId id="486" r:id="rId110"/>
    <p:sldId id="487" r:id="rId111"/>
    <p:sldId id="488" r:id="rId112"/>
    <p:sldId id="489" r:id="rId113"/>
    <p:sldId id="490" r:id="rId114"/>
    <p:sldId id="491" r:id="rId115"/>
    <p:sldId id="492" r:id="rId116"/>
    <p:sldId id="493" r:id="rId117"/>
    <p:sldId id="494" r:id="rId118"/>
    <p:sldId id="495" r:id="rId119"/>
    <p:sldId id="496" r:id="rId120"/>
    <p:sldId id="497" r:id="rId121"/>
    <p:sldId id="498" r:id="rId122"/>
    <p:sldId id="499" r:id="rId123"/>
    <p:sldId id="500" r:id="rId124"/>
    <p:sldId id="501" r:id="rId125"/>
    <p:sldId id="502" r:id="rId126"/>
    <p:sldId id="503" r:id="rId127"/>
    <p:sldId id="504" r:id="rId128"/>
    <p:sldId id="505" r:id="rId129"/>
    <p:sldId id="507" r:id="rId130"/>
    <p:sldId id="508" r:id="rId131"/>
    <p:sldId id="509" r:id="rId132"/>
    <p:sldId id="510" r:id="rId133"/>
    <p:sldId id="511" r:id="rId134"/>
    <p:sldId id="512" r:id="rId135"/>
    <p:sldId id="513" r:id="rId136"/>
    <p:sldId id="550" r:id="rId137"/>
    <p:sldId id="560" r:id="rId138"/>
    <p:sldId id="514" r:id="rId139"/>
    <p:sldId id="515" r:id="rId140"/>
    <p:sldId id="516" r:id="rId141"/>
    <p:sldId id="517" r:id="rId142"/>
    <p:sldId id="518" r:id="rId143"/>
    <p:sldId id="556" r:id="rId144"/>
    <p:sldId id="557" r:id="rId145"/>
    <p:sldId id="553" r:id="rId146"/>
    <p:sldId id="554" r:id="rId147"/>
    <p:sldId id="552" r:id="rId148"/>
    <p:sldId id="519" r:id="rId149"/>
    <p:sldId id="520" r:id="rId150"/>
    <p:sldId id="521" r:id="rId151"/>
    <p:sldId id="522" r:id="rId152"/>
    <p:sldId id="523" r:id="rId153"/>
    <p:sldId id="524" r:id="rId154"/>
    <p:sldId id="525" r:id="rId155"/>
    <p:sldId id="526" r:id="rId156"/>
    <p:sldId id="559" r:id="rId157"/>
    <p:sldId id="527" r:id="rId158"/>
    <p:sldId id="528" r:id="rId159"/>
    <p:sldId id="529" r:id="rId160"/>
    <p:sldId id="530" r:id="rId161"/>
    <p:sldId id="533" r:id="rId162"/>
    <p:sldId id="534" r:id="rId163"/>
    <p:sldId id="535" r:id="rId164"/>
    <p:sldId id="536" r:id="rId165"/>
    <p:sldId id="537" r:id="rId166"/>
    <p:sldId id="538" r:id="rId167"/>
    <p:sldId id="545" r:id="rId168"/>
    <p:sldId id="539" r:id="rId169"/>
    <p:sldId id="540" r:id="rId170"/>
    <p:sldId id="541" r:id="rId171"/>
    <p:sldId id="542" r:id="rId172"/>
    <p:sldId id="543" r:id="rId1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8073" autoAdjust="0"/>
  </p:normalViewPr>
  <p:slideViewPr>
    <p:cSldViewPr>
      <p:cViewPr varScale="1">
        <p:scale>
          <a:sx n="103" d="100"/>
          <a:sy n="103" d="100"/>
        </p:scale>
        <p:origin x="7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1069-35BE-41BF-A55E-2F26B787AFF6}" type="datetimeFigureOut">
              <a:rPr lang="zh-TW" altLang="en-US" smtClean="0"/>
              <a:pPr/>
              <a:t>2020/10/5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5439A-89AB-4ABD-90CA-D0DA2823EE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8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5439A-89AB-4ABD-90CA-D0DA2823EE5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4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75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01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83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344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193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254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092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01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129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911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>
          <a:xfrm>
            <a:off x="609600" y="6356352"/>
            <a:ext cx="142240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0989734" y="6356352"/>
            <a:ext cx="778933" cy="365125"/>
          </a:xfrm>
          <a:prstGeom prst="rect">
            <a:avLst/>
          </a:prstGeom>
        </p:spPr>
        <p:txBody>
          <a:bodyPr/>
          <a:lstStyle/>
          <a:p>
            <a:fld id="{74D65B77-3AAE-4254-9547-BFE02E1C3B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2218267" y="6356352"/>
            <a:ext cx="860213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4903" y="230190"/>
            <a:ext cx="792056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  <a:endParaRPr lang="de-DE" altLang="zh-TW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53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22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9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9933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1643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849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9996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4125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72" r:id="rId19"/>
  </p:sldLayoutIdLst>
  <p:transition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u="sng" dirty="0"/>
              <a:t>Chapter 22 </a:t>
            </a:r>
            <a:r>
              <a:rPr lang="en-US" altLang="zh-TW" sz="66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Input/Output</a:t>
            </a:r>
            <a:endParaRPr lang="zh-TW" altLang="en-US" sz="6600" u="sng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93C193-817E-4950-93DA-102CCF388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Standard Streams and Redirection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I/O functions discussed in previous chapters obtain input from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>
                <a:ea typeface="新細明體" panose="02020500000000000000" pitchFamily="18" charset="-120"/>
              </a:rPr>
              <a:t> and send output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Many operating systems allow these default meanings to be changed via a mechanism known as </a:t>
            </a:r>
            <a:r>
              <a:rPr lang="en-US" altLang="zh-TW" b="1" i="1">
                <a:ea typeface="新細明體" panose="02020500000000000000" pitchFamily="18" charset="-120"/>
              </a:rPr>
              <a:t>redirection.</a:t>
            </a:r>
          </a:p>
        </p:txBody>
      </p:sp>
    </p:spTree>
    <p:extLst>
      <p:ext uri="{BB962C8B-B14F-4D97-AF65-F5344CB8AC3E}">
        <p14:creationId xmlns:p14="http://schemas.microsoft.com/office/powerpoint/2010/main" val="3885773993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9248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[</a:t>
            </a:r>
            <a:r>
              <a:rPr lang="en-US" altLang="zh-TW" dirty="0">
                <a:ea typeface="新細明體" panose="02020500000000000000" pitchFamily="18" charset="-120"/>
              </a:rPr>
              <a:t>	Matches a nonempty sequence of characters from a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ea typeface="新細明體" panose="02020500000000000000" pitchFamily="18" charset="-120"/>
              </a:rPr>
              <a:t>scanset</a:t>
            </a:r>
            <a:r>
              <a:rPr lang="en-US" altLang="zh-TW" dirty="0">
                <a:ea typeface="新細明體" panose="02020500000000000000" pitchFamily="18" charset="-120"/>
              </a:rPr>
              <a:t>, then adds a null character at the end.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corresponding argument is assumed to be a pointer to   		a character array.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</a:t>
            </a:r>
            <a:r>
              <a:rPr lang="en-US" altLang="zh-TW" dirty="0">
                <a:ea typeface="新細明體" panose="02020500000000000000" pitchFamily="18" charset="-120"/>
              </a:rPr>
              <a:t>	Matches a pointer value in the form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would have written it. The corresponding argument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assumed to be a pointer to a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object.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</a:t>
            </a:r>
            <a:r>
              <a:rPr lang="en-US" altLang="zh-TW" dirty="0">
                <a:ea typeface="新細明體" panose="02020500000000000000" pitchFamily="18" charset="-120"/>
              </a:rPr>
              <a:t>	The corresponding argument must point to an object  		of 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. Stores in this object the number of  			characters read so far by this call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. No input 	 	is consumed and the return value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isn’t  	 	affected.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%</a:t>
            </a:r>
            <a:r>
              <a:rPr lang="en-US" altLang="zh-TW" dirty="0">
                <a:ea typeface="新細明體" panose="02020500000000000000" pitchFamily="18" charset="-120"/>
              </a:rPr>
              <a:t>	Matches the character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077459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Numeric data items can always begin with a sign (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specifiers convert the item to unsigned form, however, so they’re not normally used to read negative numbers.</a:t>
            </a:r>
          </a:p>
        </p:txBody>
      </p:sp>
    </p:spTree>
    <p:extLst>
      <p:ext uri="{BB962C8B-B14F-4D97-AF65-F5344CB8AC3E}">
        <p14:creationId xmlns:p14="http://schemas.microsoft.com/office/powerpoint/2010/main" val="3771924209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>
                <a:ea typeface="新細明體" panose="02020500000000000000" pitchFamily="18" charset="-120"/>
              </a:rPr>
              <a:t>The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500" dirty="0">
                <a:ea typeface="新細明體" panose="02020500000000000000" pitchFamily="18" charset="-120"/>
              </a:rPr>
              <a:t> specifier is a more complicated (and more flexible) version of the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500" dirty="0">
                <a:ea typeface="新細明體" panose="02020500000000000000" pitchFamily="18" charset="-120"/>
              </a:rPr>
              <a:t> specifier.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A conversion specification using </a:t>
            </a:r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[</a:t>
            </a:r>
            <a:r>
              <a:rPr lang="en-US" altLang="zh-TW" sz="2500" dirty="0">
                <a:ea typeface="新細明體" panose="02020500000000000000" pitchFamily="18" charset="-120"/>
              </a:rPr>
              <a:t> has the form </a:t>
            </a:r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%[set] </a:t>
            </a:r>
            <a:r>
              <a:rPr lang="en-US" altLang="zh-TW" sz="2500" dirty="0">
                <a:ea typeface="新細明體" panose="02020500000000000000" pitchFamily="18" charset="-120"/>
              </a:rPr>
              <a:t>or </a:t>
            </a:r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%[^</a:t>
            </a:r>
            <a:r>
              <a:rPr lang="en-US" altLang="zh-TW" sz="2500" b="1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set</a:t>
            </a:r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sz="2500" dirty="0">
                <a:ea typeface="新細明體" panose="02020500000000000000" pitchFamily="18" charset="-120"/>
              </a:rPr>
              <a:t>, where </a:t>
            </a:r>
            <a:r>
              <a:rPr lang="en-US" altLang="zh-TW" sz="2500" i="1" dirty="0">
                <a:ea typeface="新細明體" panose="02020500000000000000" pitchFamily="18" charset="-120"/>
              </a:rPr>
              <a:t>set</a:t>
            </a:r>
            <a:r>
              <a:rPr lang="en-US" altLang="zh-TW" sz="2500" dirty="0">
                <a:ea typeface="新細明體" panose="02020500000000000000" pitchFamily="18" charset="-120"/>
              </a:rPr>
              <a:t> can be any set of characters.</a:t>
            </a:r>
          </a:p>
          <a:p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%[set] </a:t>
            </a:r>
            <a:r>
              <a:rPr lang="en-US" altLang="zh-TW" sz="2500" dirty="0">
                <a:ea typeface="新細明體" panose="02020500000000000000" pitchFamily="18" charset="-120"/>
              </a:rPr>
              <a:t>matches any sequence of characters in </a:t>
            </a:r>
            <a:r>
              <a:rPr lang="en-US" altLang="zh-TW" sz="2500" i="1" dirty="0">
                <a:ea typeface="新細明體" panose="02020500000000000000" pitchFamily="18" charset="-120"/>
              </a:rPr>
              <a:t>set</a:t>
            </a:r>
            <a:r>
              <a:rPr lang="en-US" altLang="zh-TW" sz="2500" dirty="0">
                <a:ea typeface="新細明體" panose="02020500000000000000" pitchFamily="18" charset="-120"/>
              </a:rPr>
              <a:t> (the </a:t>
            </a:r>
            <a:r>
              <a:rPr lang="en-US" altLang="zh-TW" sz="2500" b="1" i="1" dirty="0" err="1">
                <a:ea typeface="新細明體" panose="02020500000000000000" pitchFamily="18" charset="-120"/>
              </a:rPr>
              <a:t>scanset</a:t>
            </a:r>
            <a:r>
              <a:rPr lang="en-US" altLang="zh-TW" sz="2500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5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%[^set] </a:t>
            </a:r>
            <a:r>
              <a:rPr lang="en-US" altLang="zh-TW" sz="2500" dirty="0">
                <a:ea typeface="新細明體" panose="02020500000000000000" pitchFamily="18" charset="-120"/>
              </a:rPr>
              <a:t>matches any sequence of characters </a:t>
            </a:r>
            <a:r>
              <a:rPr lang="en-US" altLang="zh-TW" sz="2500" b="1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500" dirty="0">
                <a:ea typeface="新細明體" panose="02020500000000000000" pitchFamily="18" charset="-120"/>
              </a:rPr>
              <a:t> in </a:t>
            </a:r>
            <a:r>
              <a:rPr lang="en-US" altLang="zh-TW" sz="2500" i="1" dirty="0">
                <a:ea typeface="新細明體" panose="02020500000000000000" pitchFamily="18" charset="-120"/>
              </a:rPr>
              <a:t>set</a:t>
            </a:r>
            <a:r>
              <a:rPr lang="en-US" altLang="zh-TW" sz="25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Examples:</a:t>
            </a:r>
          </a:p>
          <a:p>
            <a:pPr>
              <a:buFontTx/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%[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sz="2300" dirty="0">
                <a:ea typeface="新細明體" panose="02020500000000000000" pitchFamily="18" charset="-120"/>
              </a:rPr>
              <a:t> matches any string containing only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</a:t>
            </a:r>
            <a:r>
              <a:rPr lang="en-US" altLang="zh-TW" sz="2300" dirty="0">
                <a:ea typeface="新細明體" panose="02020500000000000000" pitchFamily="18" charset="-120"/>
              </a:rPr>
              <a:t>, and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sz="2300" dirty="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%[^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sz="2300" dirty="0">
                <a:ea typeface="新細明體" panose="02020500000000000000" pitchFamily="18" charset="-120"/>
              </a:rPr>
              <a:t> matches any string that doesn’t contain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</a:t>
            </a:r>
            <a:r>
              <a:rPr lang="en-US" altLang="zh-TW" sz="2300" dirty="0">
                <a:ea typeface="新細明體" panose="02020500000000000000" pitchFamily="18" charset="-120"/>
              </a:rPr>
              <a:t>, or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sz="2300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907413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Many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specifiers are closely related to the numeric conversion functions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&lt;stdlib.h&gt;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functions convert strings (like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"-297"</a:t>
            </a:r>
            <a:r>
              <a:rPr lang="en-US" altLang="zh-TW">
                <a:ea typeface="新細明體" panose="02020500000000000000" pitchFamily="18" charset="-120"/>
              </a:rPr>
              <a:t>) to their equivalent numeric values (–297).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specifier, for example, looks for an optional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 sign, followed by decimal digits; this is the same form that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strtol</a:t>
            </a:r>
            <a:r>
              <a:rPr lang="en-US" altLang="zh-TW">
                <a:ea typeface="新細明體" panose="02020500000000000000" pitchFamily="18" charset="-120"/>
              </a:rPr>
              <a:t> function requires.</a:t>
            </a:r>
          </a:p>
        </p:txBody>
      </p:sp>
    </p:spTree>
    <p:extLst>
      <p:ext uri="{BB962C8B-B14F-4D97-AF65-F5344CB8AC3E}">
        <p14:creationId xmlns:p14="http://schemas.microsoft.com/office/powerpoint/2010/main" val="3905004050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00200" algn="ctr"/>
                <a:tab pos="32639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Correspondence between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specifiers and numeric conversion functions: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 b="1" i="1">
                <a:ea typeface="新細明體" panose="02020500000000000000" pitchFamily="18" charset="-120"/>
              </a:rPr>
              <a:t>		Conversion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 b="1" i="1">
                <a:ea typeface="新細明體" panose="02020500000000000000" pitchFamily="18" charset="-120"/>
              </a:rPr>
              <a:t>		Specifier	Numeric Conversion Function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d	strtol</a:t>
            </a:r>
            <a:r>
              <a:rPr lang="en-US" altLang="zh-TW" sz="2400">
                <a:ea typeface="新細明體" panose="02020500000000000000" pitchFamily="18" charset="-120"/>
              </a:rPr>
              <a:t> with 10 as the base</a:t>
            </a: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i	strtol</a:t>
            </a:r>
            <a:r>
              <a:rPr lang="en-US" altLang="zh-TW" sz="2400">
                <a:ea typeface="新細明體" panose="02020500000000000000" pitchFamily="18" charset="-120"/>
              </a:rPr>
              <a:t> with 0 as the base</a:t>
            </a: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o	strtoul</a:t>
            </a:r>
            <a:r>
              <a:rPr lang="en-US" altLang="zh-TW" sz="2400">
                <a:ea typeface="新細明體" panose="02020500000000000000" pitchFamily="18" charset="-120"/>
              </a:rPr>
              <a:t> with 8 as the base</a:t>
            </a: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u	strtoul</a:t>
            </a:r>
            <a:r>
              <a:rPr lang="en-US" altLang="zh-TW" sz="2400">
                <a:ea typeface="新細明體" panose="02020500000000000000" pitchFamily="18" charset="-120"/>
              </a:rPr>
              <a:t> with 10 as the base</a:t>
            </a: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x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	strtoul</a:t>
            </a:r>
            <a:r>
              <a:rPr lang="en-US" altLang="zh-TW" sz="2400">
                <a:ea typeface="新細明體" panose="02020500000000000000" pitchFamily="18" charset="-120"/>
              </a:rPr>
              <a:t> with 16 as the base</a:t>
            </a: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600200" algn="ctr"/>
                <a:tab pos="32639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a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	strtod</a:t>
            </a:r>
          </a:p>
          <a:p>
            <a:pPr>
              <a:tabLst>
                <a:tab pos="1600200" algn="ctr"/>
                <a:tab pos="3263900" algn="l"/>
              </a:tabLst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173116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C99 Changes to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C99 changes to the conversion specifications for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Additional length modifiers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Additional conversion specifiers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Ability to read infinity and NaN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Support for wide characters</a:t>
            </a:r>
          </a:p>
        </p:txBody>
      </p:sp>
    </p:spTree>
    <p:extLst>
      <p:ext uri="{BB962C8B-B14F-4D97-AF65-F5344CB8AC3E}">
        <p14:creationId xmlns:p14="http://schemas.microsoft.com/office/powerpoint/2010/main" val="2488196904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 Examples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next three tables contain sample calls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Characters printed in strikeout are consumed by the call.</a:t>
            </a:r>
          </a:p>
        </p:txBody>
      </p:sp>
    </p:spTree>
    <p:extLst>
      <p:ext uri="{BB962C8B-B14F-4D97-AF65-F5344CB8AC3E}">
        <p14:creationId xmlns:p14="http://schemas.microsoft.com/office/powerpoint/2010/main" val="4004095372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 Examples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5207000" algn="ctr"/>
                <a:tab pos="61722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Examples that combine conversion specifications, white-space characters, and non-white-space characters:</a:t>
            </a:r>
          </a:p>
          <a:p>
            <a:pPr>
              <a:lnSpc>
                <a:spcPct val="70000"/>
              </a:lnSpc>
              <a:spcBef>
                <a:spcPts val="12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Call	Input	  Variables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d%d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12•,•34¤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20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unchanged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d,%d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12•,•34¤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20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unchanged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 ,%d", &amp;</a:t>
            </a:r>
            <a:r>
              <a:rPr lang="en-US" altLang="zh-TW" sz="20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12•,•34¤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20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34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("%d, %d", 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12•,•34¤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20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5207000" algn="ctr"/>
                <a:tab pos="61722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unchanged</a:t>
            </a:r>
          </a:p>
        </p:txBody>
      </p:sp>
      <p:cxnSp>
        <p:nvCxnSpPr>
          <p:cNvPr id="116742" name="Straight Connector 12"/>
          <p:cNvCxnSpPr>
            <a:cxnSpLocks noChangeShapeType="1"/>
          </p:cNvCxnSpPr>
          <p:nvPr/>
        </p:nvCxnSpPr>
        <p:spPr bwMode="auto">
          <a:xfrm>
            <a:off x="6896101" y="4646613"/>
            <a:ext cx="1050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3" name="Straight Connector 10"/>
          <p:cNvCxnSpPr>
            <a:cxnSpLocks noChangeShapeType="1"/>
          </p:cNvCxnSpPr>
          <p:nvPr/>
        </p:nvCxnSpPr>
        <p:spPr bwMode="auto">
          <a:xfrm>
            <a:off x="6908800" y="5537200"/>
            <a:ext cx="292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4" name="Straight Connector 14"/>
          <p:cNvCxnSpPr>
            <a:cxnSpLocks noChangeShapeType="1"/>
          </p:cNvCxnSpPr>
          <p:nvPr/>
        </p:nvCxnSpPr>
        <p:spPr bwMode="auto">
          <a:xfrm>
            <a:off x="6883400" y="2857500"/>
            <a:ext cx="4381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5" name="Straight Connector 10"/>
          <p:cNvCxnSpPr>
            <a:cxnSpLocks noChangeShapeType="1"/>
          </p:cNvCxnSpPr>
          <p:nvPr/>
        </p:nvCxnSpPr>
        <p:spPr bwMode="auto">
          <a:xfrm>
            <a:off x="6894513" y="3746500"/>
            <a:ext cx="292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5228001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 Examples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4" cy="4351338"/>
          </a:xfrm>
        </p:spPr>
        <p:txBody>
          <a:bodyPr>
            <a:normAutofit lnSpcReduction="10000"/>
          </a:bodyPr>
          <a:lstStyle/>
          <a:p>
            <a:pPr>
              <a:tabLst>
                <a:tab pos="3886200" algn="l"/>
                <a:tab pos="60579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Examples showing the effect of assignment suppression and specifying a field width:</a:t>
            </a:r>
          </a:p>
          <a:p>
            <a:pPr>
              <a:lnSpc>
                <a:spcPct val="70000"/>
              </a:lnSpc>
              <a:spcBef>
                <a:spcPts val="12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Call	Input	Variables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(“%*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d%d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	12•34¤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2000" dirty="0">
                <a:ea typeface="新細明體" panose="02020500000000000000" pitchFamily="18" charset="-120"/>
              </a:rPr>
              <a:t>: 34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("%*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s%s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str);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My•Fair•Lady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str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"Fair"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("%1d%2d%3d",</a:t>
            </a:r>
            <a:r>
              <a:rPr lang="en-US" altLang="zh-TW" sz="2000" dirty="0">
                <a:ea typeface="新細明體" panose="02020500000000000000" pitchFamily="18" charset="-120"/>
              </a:rPr>
              <a:t> 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12345¤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3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&amp;j, &amp;k); 		i</a:t>
            </a:r>
            <a:r>
              <a:rPr lang="en-US" altLang="zh-TW" sz="20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23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k</a:t>
            </a:r>
            <a:r>
              <a:rPr lang="en-US" altLang="zh-TW" sz="2000" dirty="0">
                <a:ea typeface="新細明體" panose="02020500000000000000" pitchFamily="18" charset="-120"/>
              </a:rPr>
              <a:t>: 45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("%2d%2s%2d",</a:t>
            </a:r>
            <a:r>
              <a:rPr lang="en-US" altLang="zh-TW" sz="2000" dirty="0">
                <a:ea typeface="新細明體" panose="02020500000000000000" pitchFamily="18" charset="-120"/>
              </a:rPr>
              <a:t> 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123456¤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3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str, &amp;j); 		i</a:t>
            </a:r>
            <a:r>
              <a:rPr lang="en-US" altLang="zh-TW" sz="20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str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"34"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3886200" algn="l"/>
                <a:tab pos="6057900" algn="l"/>
              </a:tabLst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2000" dirty="0">
                <a:ea typeface="新細明體" panose="02020500000000000000" pitchFamily="18" charset="-120"/>
              </a:rPr>
              <a:t>: 56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0C25E8CA-0E9A-4471-AA58-8975FAE670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3356992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94DF5331-5C0E-4E8F-B971-C0DA7E1956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3861048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4645D398-2603-4541-9A6B-7C6E1480C2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3773" y="4941168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3069331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1919536" y="52388"/>
            <a:ext cx="8229600" cy="727348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Examples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1559496" y="779736"/>
            <a:ext cx="9108504" cy="5544864"/>
          </a:xfrm>
        </p:spPr>
        <p:txBody>
          <a:bodyPr>
            <a:normAutofit/>
          </a:bodyPr>
          <a:lstStyle/>
          <a:p>
            <a:pPr>
              <a:tabLst>
                <a:tab pos="4572000" algn="l"/>
                <a:tab pos="6400800" algn="l"/>
              </a:tabLst>
            </a:pPr>
            <a:r>
              <a:rPr lang="en-US" altLang="zh-TW" sz="2400" dirty="0">
                <a:ea typeface="新細明體" panose="02020500000000000000" pitchFamily="18" charset="-120"/>
              </a:rPr>
              <a:t>Examples that illustrate the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dirty="0">
                <a:ea typeface="新細明體" panose="02020500000000000000" pitchFamily="18" charset="-120"/>
              </a:rPr>
              <a:t>, and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conversion specifiers: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b="1" dirty="0">
                <a:ea typeface="新細明體" panose="02020500000000000000" pitchFamily="18" charset="-120"/>
              </a:rPr>
              <a:t> </a:t>
            </a:r>
            <a:r>
              <a:rPr lang="en-US" altLang="zh-TW" sz="1800" b="1" i="1" dirty="0">
                <a:ea typeface="新細明體" panose="02020500000000000000" pitchFamily="18" charset="-120"/>
              </a:rPr>
              <a:t>Call	Input	Variables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i%i%i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&amp;j,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&amp;k);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12•012•0x12¤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800" dirty="0">
                <a:ea typeface="新細明體" panose="02020500000000000000" pitchFamily="18" charset="-120"/>
              </a:rPr>
              <a:t>: 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1800" dirty="0">
                <a:ea typeface="新細明體" panose="02020500000000000000" pitchFamily="18" charset="-120"/>
              </a:rPr>
              <a:t>: 12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1800" dirty="0">
                <a:ea typeface="新細明體" panose="02020500000000000000" pitchFamily="18" charset="-120"/>
              </a:rPr>
              <a:t>: 10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k</a:t>
            </a:r>
            <a:r>
              <a:rPr lang="en-US" altLang="zh-TW" sz="1800" dirty="0">
                <a:ea typeface="新細明體" panose="02020500000000000000" pitchFamily="18" charset="-120"/>
              </a:rPr>
              <a:t>: 18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("%[0123456789]",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123abc¤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8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"123"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5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5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("%[0123456789]",</a:t>
            </a:r>
            <a:r>
              <a:rPr lang="en-US" altLang="zh-TW" sz="15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abc123¤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800" dirty="0">
                <a:ea typeface="新細明體" panose="02020500000000000000" pitchFamily="18" charset="-120"/>
              </a:rPr>
              <a:t>: 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ea typeface="新細明體" panose="02020500000000000000" pitchFamily="18" charset="-120"/>
              </a:rPr>
              <a:t>: unchanged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5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5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("%[^0123456789]",</a:t>
            </a:r>
            <a:r>
              <a:rPr lang="en-US" altLang="zh-TW" sz="15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abc123¤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</a:t>
            </a:r>
            <a:r>
              <a:rPr lang="en-US" altLang="zh-TW" sz="18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("%*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d%d%n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&amp;j);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10•20•30¤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1800" dirty="0">
                <a:ea typeface="新細明體" panose="02020500000000000000" pitchFamily="18" charset="-120"/>
              </a:rPr>
              <a:t>: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sz="1800" dirty="0">
                <a:ea typeface="新細明體" panose="02020500000000000000" pitchFamily="18" charset="-120"/>
              </a:rPr>
              <a:t>: 20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4572000" algn="l"/>
                <a:tab pos="6400800" algn="l"/>
              </a:tabLst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j</a:t>
            </a:r>
            <a:r>
              <a:rPr lang="en-US" altLang="zh-TW" sz="1800" dirty="0">
                <a:ea typeface="新細明體" panose="02020500000000000000" pitchFamily="18" charset="-120"/>
              </a:rPr>
              <a:t>: 5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D70B3642-B934-42AD-A18E-D2311B3A87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9496" y="2780928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796F5A2-FD25-4206-BC01-EEC84952DE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9496" y="3356992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C25E73B9-33AF-4B75-8358-57F0E84140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9496" y="3933056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A85BD244-C765-47C8-9E39-945F7A8358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9496" y="4581128"/>
            <a:ext cx="763406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74561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Standard Streams and Redirection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typical technique for forcing a program to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obtain its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input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from a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file</a:t>
            </a:r>
            <a:r>
              <a:rPr lang="en-US" altLang="zh-TW" dirty="0">
                <a:ea typeface="新細明體" panose="02020500000000000000" pitchFamily="18" charset="-120"/>
              </a:rPr>
              <a:t> instead of from the keyboard: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 &lt;in.dat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This technique is known as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input redirection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Output redirection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similar: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 &gt;out.dat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All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data written </a:t>
            </a:r>
            <a:r>
              <a:rPr lang="en-US" altLang="zh-TW" dirty="0">
                <a:ea typeface="新細明體" panose="02020500000000000000" pitchFamily="18" charset="-120"/>
              </a:rPr>
              <a:t>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 will now go into the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out.dat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file </a:t>
            </a:r>
            <a:r>
              <a:rPr lang="en-US" altLang="zh-TW" dirty="0">
                <a:ea typeface="新細明體" panose="02020500000000000000" pitchFamily="18" charset="-120"/>
              </a:rPr>
              <a:t>instead of appearing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956827520"/>
      </p:ext>
    </p:extLst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we ask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 to read and store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data items, we expect its return value to be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the return value is less than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, something went wrong: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End-of-file.</a:t>
            </a:r>
            <a:r>
              <a:rPr lang="en-US" altLang="zh-TW">
                <a:ea typeface="新細明體" panose="02020500000000000000" pitchFamily="18" charset="-120"/>
              </a:rPr>
              <a:t> The function encountered end-of-file before matching the format string completely.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Read error.</a:t>
            </a:r>
            <a:r>
              <a:rPr lang="en-US" altLang="zh-TW">
                <a:ea typeface="新細明體" panose="02020500000000000000" pitchFamily="18" charset="-120"/>
              </a:rPr>
              <a:t> The function was unable to read characters from the stream.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Matching failure.</a:t>
            </a:r>
            <a:r>
              <a:rPr lang="en-US" altLang="zh-TW">
                <a:ea typeface="新細明體" panose="02020500000000000000" pitchFamily="18" charset="-120"/>
              </a:rPr>
              <a:t> A data item was in the wrong format.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063496"/>
      </p:ext>
    </p:extLst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Every stream has two indicators associated with it: an </a:t>
            </a:r>
            <a:r>
              <a:rPr lang="en-US" altLang="zh-TW" b="1" i="1">
                <a:ea typeface="新細明體" panose="02020500000000000000" pitchFamily="18" charset="-120"/>
              </a:rPr>
              <a:t>error indicator</a:t>
            </a:r>
            <a:r>
              <a:rPr lang="en-US" altLang="zh-TW">
                <a:ea typeface="新細明體" panose="02020500000000000000" pitchFamily="18" charset="-120"/>
              </a:rPr>
              <a:t> and an </a:t>
            </a:r>
            <a:r>
              <a:rPr lang="en-US" altLang="zh-TW" b="1" i="1">
                <a:ea typeface="新細明體" panose="02020500000000000000" pitchFamily="18" charset="-120"/>
              </a:rPr>
              <a:t>end-of-file indicator.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indicators are cleared when the stream is opened.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Encountering end-of-file sets the end-of-file indicator, and a read error sets the error indicator.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error indicator is also set when a write error occurs on an output stream.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matching failure doesn’t change either indicator.</a:t>
            </a:r>
          </a:p>
        </p:txBody>
      </p:sp>
    </p:spTree>
    <p:extLst>
      <p:ext uri="{BB962C8B-B14F-4D97-AF65-F5344CB8AC3E}">
        <p14:creationId xmlns:p14="http://schemas.microsoft.com/office/powerpoint/2010/main" val="3574548187"/>
      </p:ext>
    </p:extLst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 dirty="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Once the </a:t>
            </a:r>
            <a:r>
              <a:rPr lang="en-US" altLang="zh-TW" dirty="0">
                <a:solidFill>
                  <a:srgbClr val="FF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error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end-of-file</a:t>
            </a:r>
            <a:r>
              <a:rPr lang="en-US" altLang="zh-TW" dirty="0">
                <a:ea typeface="新細明體" panose="02020500000000000000" pitchFamily="18" charset="-120"/>
              </a:rPr>
              <a:t> indicator is set, it remains in that state until it’s explicitly cleared, perhaps by a call of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clearerr</a:t>
            </a:r>
            <a:r>
              <a:rPr lang="en-US" altLang="zh-TW" dirty="0">
                <a:ea typeface="新細明體" panose="02020500000000000000" pitchFamily="18" charset="-120"/>
              </a:rPr>
              <a:t> function.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clearerr</a:t>
            </a:r>
            <a:r>
              <a:rPr lang="en-US" altLang="zh-TW" dirty="0">
                <a:ea typeface="新細明體" panose="02020500000000000000" pitchFamily="18" charset="-120"/>
              </a:rPr>
              <a:t> clears both the end-of-file and error indicators: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clearerr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clears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error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indicators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clearerr</a:t>
            </a:r>
            <a:r>
              <a:rPr lang="en-US" altLang="zh-TW" dirty="0">
                <a:ea typeface="新細明體" panose="02020500000000000000" pitchFamily="18" charset="-120"/>
              </a:rPr>
              <a:t> isn’t needed often, since some of the other library functions clear one or both indicators as a side effect.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614941"/>
      </p:ext>
    </p:extLst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 dirty="0">
                <a:ea typeface="新細明體" panose="02020500000000000000" pitchFamily="18" charset="-120"/>
              </a:rPr>
              <a:t> functions can be used to test a stream’s indicators to determine why a prior operation on the stream failed.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call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returns a nonzero value if the end-of-file indicator is set for the stream associated with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call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returns a nonzero value if the error indicator is set.</a:t>
            </a:r>
          </a:p>
        </p:txBody>
      </p:sp>
    </p:spTree>
    <p:extLst>
      <p:ext uri="{BB962C8B-B14F-4D97-AF65-F5344CB8AC3E}">
        <p14:creationId xmlns:p14="http://schemas.microsoft.com/office/powerpoint/2010/main" val="2134441682"/>
      </p:ext>
    </p:extLst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returns a smaller-than-expected value,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 dirty="0">
                <a:ea typeface="新細明體" panose="02020500000000000000" pitchFamily="18" charset="-120"/>
              </a:rPr>
              <a:t> can be used to determine the reason.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 dirty="0">
                <a:ea typeface="新細明體" panose="02020500000000000000" pitchFamily="18" charset="-120"/>
              </a:rPr>
              <a:t> returns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nonzero</a:t>
            </a:r>
            <a:r>
              <a:rPr lang="en-US" altLang="zh-TW" dirty="0">
                <a:ea typeface="新細明體" panose="02020500000000000000" pitchFamily="18" charset="-120"/>
              </a:rPr>
              <a:t> value, the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 dirty="0">
                <a:ea typeface="新細明體" panose="02020500000000000000" pitchFamily="18" charset="-120"/>
              </a:rPr>
              <a:t> of the input file has been reached.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 dirty="0">
                <a:ea typeface="新細明體" panose="02020500000000000000" pitchFamily="18" charset="-120"/>
              </a:rPr>
              <a:t> returns a nonzero value, a read error occurred during input.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neither returns a nonzero value, a matching failure must have occurred.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return value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indicates how many data items were read before the problem occurred.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621338"/>
      </p:ext>
    </p:extLst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100">
                <a:ea typeface="新細明體" panose="02020500000000000000" pitchFamily="18" charset="-120"/>
              </a:rPr>
              <a:t>Detecting End-of-File and Error Conditions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find_int</a:t>
            </a:r>
            <a:r>
              <a:rPr lang="en-US" altLang="zh-TW">
                <a:ea typeface="新細明體" panose="02020500000000000000" pitchFamily="18" charset="-120"/>
              </a:rPr>
              <a:t> function is an example that shows how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>
                <a:ea typeface="新細明體" panose="02020500000000000000" pitchFamily="18" charset="-120"/>
              </a:rPr>
              <a:t> might be used.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find_int</a:t>
            </a:r>
            <a:r>
              <a:rPr lang="en-US" altLang="zh-TW">
                <a:ea typeface="新細明體" panose="02020500000000000000" pitchFamily="18" charset="-120"/>
              </a:rPr>
              <a:t> searches a file for a line that begins with an integer: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 = find_int("foo");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find_int</a:t>
            </a:r>
            <a:r>
              <a:rPr lang="en-US" altLang="zh-TW">
                <a:ea typeface="新細明體" panose="02020500000000000000" pitchFamily="18" charset="-120"/>
              </a:rPr>
              <a:t> returns the value of the integer that it finds or an error code:</a:t>
            </a:r>
          </a:p>
          <a:p>
            <a:pPr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–1	File can’t be opened</a:t>
            </a:r>
          </a:p>
          <a:p>
            <a:pPr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–2	Read error</a:t>
            </a:r>
          </a:p>
          <a:p>
            <a:pPr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–3	No line begins with an integer</a:t>
            </a:r>
          </a:p>
        </p:txBody>
      </p:sp>
    </p:spTree>
    <p:extLst>
      <p:ext uri="{BB962C8B-B14F-4D97-AF65-F5344CB8AC3E}">
        <p14:creationId xmlns:p14="http://schemas.microsoft.com/office/powerpoint/2010/main" val="3293152435"/>
      </p:ext>
    </p:extLst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1775520" y="0"/>
            <a:ext cx="8892480" cy="681337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find_int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*filename)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*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(filename, "r");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 return -1;  /* can't open file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while (</a:t>
            </a:r>
            <a:r>
              <a:rPr lang="en-US" altLang="zh-TW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"%d", &amp;n) != 1)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-2;             /* read error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return -3;             /* integer not found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"%*[^\n]");   /* skips rest of line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n;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2000" b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597007"/>
      </p:ext>
    </p:extLst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Character I/O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next group of library functions can read and write single characters.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functions work equally well with text streams and binary streams.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functions treat characters as values of type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, not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One reason is that the input functions indicate an end-of-file (or error) condition by returning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>
                <a:ea typeface="新細明體" panose="02020500000000000000" pitchFamily="18" charset="-120"/>
              </a:rPr>
              <a:t>, which is a negative integer constant.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80119"/>
      </p:ext>
    </p:extLst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writes one character to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  /* writes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to </a:t>
            </a:r>
            <a:r>
              <a:rPr lang="en-US" altLang="zh-TW" sz="23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fputc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write a character to an arbitrary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3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/* writes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to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 /* writes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to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usually implemented as a macro (as well as a function), while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fputc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is implemented only as a function.</a:t>
            </a:r>
            <a:endParaRPr lang="en-US" altLang="zh-TW" sz="23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032507"/>
      </p:ext>
    </p:extLst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sz="2700">
                <a:ea typeface="新細明體" panose="02020500000000000000" pitchFamily="18" charset="-120"/>
              </a:rPr>
              <a:t> itself is usually a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putchar(c) putc((c), stdout)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The C standard allows the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</a:t>
            </a:r>
            <a:r>
              <a:rPr lang="en-US" altLang="zh-TW" sz="2700">
                <a:ea typeface="新細明體" panose="02020500000000000000" pitchFamily="18" charset="-120"/>
              </a:rPr>
              <a:t> macro to evaluate the stream argument more than once, which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fputc</a:t>
            </a:r>
            <a:r>
              <a:rPr lang="en-US" altLang="zh-TW" sz="2700">
                <a:ea typeface="新細明體" panose="02020500000000000000" pitchFamily="18" charset="-120"/>
              </a:rPr>
              <a:t> isn’t permitted to do.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Programmers usually prefer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</a:t>
            </a:r>
            <a:r>
              <a:rPr lang="en-US" altLang="zh-TW" sz="2700">
                <a:ea typeface="新細明體" panose="02020500000000000000" pitchFamily="18" charset="-120"/>
              </a:rPr>
              <a:t>, which gives a faster program.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If a write error occurs, all three functions set the error indicator for the stream and return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sz="27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Otherwise, they return the character that was written.</a:t>
            </a:r>
          </a:p>
        </p:txBody>
      </p:sp>
    </p:spTree>
    <p:extLst>
      <p:ext uri="{BB962C8B-B14F-4D97-AF65-F5344CB8AC3E}">
        <p14:creationId xmlns:p14="http://schemas.microsoft.com/office/powerpoint/2010/main" val="12276142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Standard Streams and Redirection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redirection and output redirection can be combined: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 &lt;in.dat &gt;out.dat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characters don’t have to be adjacent to file names, and the order in which the redirected files are listed doesn’t matter: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 &lt; in.dat &gt; out.dat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demo &gt;out.dat &lt;in.dat</a:t>
            </a:r>
          </a:p>
        </p:txBody>
      </p:sp>
    </p:spTree>
    <p:extLst>
      <p:ext uri="{BB962C8B-B14F-4D97-AF65-F5344CB8AC3E}">
        <p14:creationId xmlns:p14="http://schemas.microsoft.com/office/powerpoint/2010/main" val="1915340825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700" dirty="0">
                <a:ea typeface="新細明體" panose="02020500000000000000" pitchFamily="18" charset="-120"/>
                <a:cs typeface="Courier New" panose="02070309020205020404" pitchFamily="49" charset="0"/>
              </a:rPr>
              <a:t> reads a character from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2700" dirty="0"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 sz="2700" dirty="0">
                <a:ea typeface="新細明體" panose="02020500000000000000" pitchFamily="18" charset="-120"/>
                <a:cs typeface="Courier New" panose="02070309020205020404" pitchFamily="49" charset="0"/>
              </a:rPr>
              <a:t> and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700" dirty="0">
                <a:ea typeface="新細明體" panose="02020500000000000000" pitchFamily="18" charset="-120"/>
                <a:cs typeface="Courier New" panose="02070309020205020404" pitchFamily="49" charset="0"/>
              </a:rPr>
              <a:t> read a character from an arbitrary stream: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3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All three functions treat the character as an </a:t>
            </a:r>
            <a:r>
              <a:rPr lang="en-US" altLang="zh-TW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700" dirty="0">
                <a:ea typeface="新細明體" panose="02020500000000000000" pitchFamily="18" charset="-120"/>
              </a:rPr>
              <a:t>value (which is then converted to </a:t>
            </a:r>
            <a:r>
              <a:rPr lang="en-US" altLang="zh-TW" sz="27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700" dirty="0">
                <a:ea typeface="新細明體" panose="02020500000000000000" pitchFamily="18" charset="-120"/>
              </a:rPr>
              <a:t> type before it’s returned).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As a result, they </a:t>
            </a:r>
            <a:r>
              <a:rPr lang="en-US" altLang="zh-TW" sz="2700" dirty="0">
                <a:solidFill>
                  <a:srgbClr val="002060"/>
                </a:solidFill>
                <a:ea typeface="新細明體" panose="02020500000000000000" pitchFamily="18" charset="-120"/>
              </a:rPr>
              <a:t>never</a:t>
            </a:r>
            <a:r>
              <a:rPr lang="en-US" altLang="zh-TW" sz="2700" dirty="0">
                <a:ea typeface="新細明體" panose="02020500000000000000" pitchFamily="18" charset="-120"/>
              </a:rPr>
              <a:t> return a </a:t>
            </a:r>
            <a:r>
              <a:rPr lang="en-US" altLang="zh-TW" sz="2700" dirty="0">
                <a:solidFill>
                  <a:srgbClr val="002060"/>
                </a:solidFill>
                <a:ea typeface="新細明體" panose="02020500000000000000" pitchFamily="18" charset="-120"/>
              </a:rPr>
              <a:t>negative</a:t>
            </a:r>
            <a:r>
              <a:rPr lang="en-US" altLang="zh-TW" sz="2700" dirty="0">
                <a:ea typeface="新細明體" panose="02020500000000000000" pitchFamily="18" charset="-120"/>
              </a:rPr>
              <a:t> value other than </a:t>
            </a:r>
            <a:r>
              <a:rPr lang="en-US" altLang="zh-TW" sz="27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sz="2700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59152"/>
      </p:ext>
    </p:extLst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dirty="0">
                <a:ea typeface="新細明體" panose="02020500000000000000" pitchFamily="18" charset="-120"/>
              </a:rPr>
              <a:t> is usually implemented as a macro (as well as a function), while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 dirty="0">
                <a:ea typeface="新細明體" panose="02020500000000000000" pitchFamily="18" charset="-120"/>
              </a:rPr>
              <a:t> is implemented only as a function.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dirty="0">
                <a:ea typeface="新細明體" panose="02020500000000000000" pitchFamily="18" charset="-120"/>
              </a:rPr>
              <a:t> is normally a macro as well: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</a:t>
            </a: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Programmers usually prefer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dirty="0">
                <a:ea typeface="新細明體" panose="02020500000000000000" pitchFamily="18" charset="-120"/>
              </a:rPr>
              <a:t> over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205505"/>
      </p:ext>
    </p:extLst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>
                <a:ea typeface="新細明體" panose="02020500000000000000" pitchFamily="18" charset="-120"/>
              </a:rPr>
              <a:t> functions behave the same if a problem occurs.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At end-of-file, they set the stream’s end-of-file indicator and return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a read error occurs, they set the stream’s error indicator and return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To differentiate between the two situations, we can call either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feof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ferror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640584"/>
      </p:ext>
    </p:extLst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One of the most common uses of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dirty="0">
                <a:ea typeface="新細明體" panose="02020500000000000000" pitchFamily="18" charset="-120"/>
              </a:rPr>
              <a:t> is to read characters from a file.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typical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loop for that purpose: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((</a:t>
            </a:r>
            <a:r>
              <a:rPr lang="en-US" altLang="zh-TW" sz="24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!= EOF)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Always store the return value in an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variable, not a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variable.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Testing a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variable against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may give the wrong result.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014"/>
      </p:ext>
    </p:extLst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4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ungetc</a:t>
            </a:r>
            <a:r>
              <a:rPr lang="en-US" altLang="zh-TW" dirty="0">
                <a:ea typeface="新細明體" panose="02020500000000000000" pitchFamily="18" charset="-120"/>
              </a:rPr>
              <a:t> function “</a:t>
            </a:r>
            <a:r>
              <a:rPr lang="en-US" altLang="zh-TW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pushes back</a:t>
            </a:r>
            <a:r>
              <a:rPr lang="en-US" altLang="zh-TW" dirty="0">
                <a:ea typeface="新細明體" panose="02020500000000000000" pitchFamily="18" charset="-120"/>
              </a:rPr>
              <a:t>” a character read from a stream and clears the stream’s end-of-file indicator.</a:t>
            </a:r>
          </a:p>
          <a:p>
            <a:r>
              <a:rPr lang="en-US" altLang="zh-TW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A loop that reads a series of digits, stopping at the first </a:t>
            </a:r>
            <a:r>
              <a:rPr lang="en-US" altLang="zh-TW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nondigit</a:t>
            </a:r>
            <a:r>
              <a:rPr lang="en-US" altLang="zh-TW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while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isdigit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ungetc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pushes back last character read */</a:t>
            </a:r>
          </a:p>
        </p:txBody>
      </p:sp>
    </p:spTree>
    <p:extLst>
      <p:ext uri="{BB962C8B-B14F-4D97-AF65-F5344CB8AC3E}">
        <p14:creationId xmlns:p14="http://schemas.microsoft.com/office/powerpoint/2010/main" val="2882653372"/>
      </p:ext>
    </p:extLst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number of characters that can be pushed back by consecutive calls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ungetc</a:t>
            </a:r>
            <a:r>
              <a:rPr lang="en-US" altLang="zh-TW">
                <a:ea typeface="新細明體" panose="02020500000000000000" pitchFamily="18" charset="-120"/>
              </a:rPr>
              <a:t> varies; only the first call is guaranteed to succeed.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Calling a file-positioning function (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fsetpos</a:t>
            </a:r>
            <a:r>
              <a:rPr lang="en-US" altLang="zh-TW">
                <a:ea typeface="新細明體" panose="02020500000000000000" pitchFamily="18" charset="-120"/>
              </a:rPr>
              <a:t>,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rewind</a:t>
            </a:r>
            <a:r>
              <a:rPr lang="en-US" altLang="zh-TW">
                <a:ea typeface="新細明體" panose="02020500000000000000" pitchFamily="18" charset="-120"/>
              </a:rPr>
              <a:t>) causes the pushed-back characters to be lost.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ungetc</a:t>
            </a:r>
            <a:r>
              <a:rPr lang="en-US" altLang="zh-TW">
                <a:ea typeface="新細明體" panose="02020500000000000000" pitchFamily="18" charset="-120"/>
              </a:rPr>
              <a:t> returns the character it was asked to push back.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 returns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>
                <a:ea typeface="新細明體" panose="02020500000000000000" pitchFamily="18" charset="-120"/>
              </a:rPr>
              <a:t> if an attempt is made to push back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>
                <a:ea typeface="新細明體" panose="02020500000000000000" pitchFamily="18" charset="-120"/>
              </a:rPr>
              <a:t> or to push back more characters than allowed.</a:t>
            </a:r>
          </a:p>
        </p:txBody>
      </p:sp>
    </p:spTree>
    <p:extLst>
      <p:ext uri="{BB962C8B-B14F-4D97-AF65-F5344CB8AC3E}">
        <p14:creationId xmlns:p14="http://schemas.microsoft.com/office/powerpoint/2010/main" val="3749008098"/>
      </p:ext>
    </p:extLst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Copying a File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fcopy.c</a:t>
            </a:r>
            <a:r>
              <a:rPr lang="en-US" altLang="zh-TW" dirty="0">
                <a:ea typeface="新細明體" panose="02020500000000000000" pitchFamily="18" charset="-120"/>
              </a:rPr>
              <a:t> program makes a copy of a file.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names of the original file and the new file will be specified on the command line when the program is executed.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example that uses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fcopy</a:t>
            </a:r>
            <a:r>
              <a:rPr lang="en-US" altLang="zh-TW" dirty="0">
                <a:ea typeface="新細明體" panose="02020500000000000000" pitchFamily="18" charset="-120"/>
              </a:rPr>
              <a:t> to copy the file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f1.c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f2.c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fcopy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f1.c f2.c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fcopy</a:t>
            </a:r>
            <a:r>
              <a:rPr lang="en-US" altLang="zh-TW" dirty="0">
                <a:ea typeface="新細明體" panose="02020500000000000000" pitchFamily="18" charset="-120"/>
              </a:rPr>
              <a:t> will issue an error message if there aren’t exactly two file names on the command line or if either file can’t be opened.</a:t>
            </a:r>
          </a:p>
        </p:txBody>
      </p:sp>
    </p:spTree>
    <p:extLst>
      <p:ext uri="{BB962C8B-B14F-4D97-AF65-F5344CB8AC3E}">
        <p14:creationId xmlns:p14="http://schemas.microsoft.com/office/powerpoint/2010/main" val="1929045608"/>
      </p:ext>
    </p:extLst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Program: Copying a File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rb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ea typeface="新細明體" panose="02020500000000000000" pitchFamily="18" charset="-120"/>
              </a:rPr>
              <a:t> as the file modes enables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fcopy</a:t>
            </a:r>
            <a:r>
              <a:rPr lang="en-US" altLang="zh-TW" dirty="0">
                <a:ea typeface="新細明體" panose="02020500000000000000" pitchFamily="18" charset="-120"/>
              </a:rPr>
              <a:t> to copy </a:t>
            </a:r>
            <a:r>
              <a:rPr lang="en-US" altLang="zh-TW" b="1" dirty="0">
                <a:solidFill>
                  <a:srgbClr val="FFFF00"/>
                </a:solidFill>
                <a:ea typeface="新細明體" panose="02020500000000000000" pitchFamily="18" charset="-120"/>
              </a:rPr>
              <a:t>both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 files.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we used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"r"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"w"</a:t>
            </a:r>
            <a:r>
              <a:rPr lang="en-US" altLang="zh-TW" dirty="0">
                <a:ea typeface="新細明體" panose="02020500000000000000" pitchFamily="18" charset="-120"/>
              </a:rPr>
              <a:t> instead, the program wouldn’t necessarily be able to copy binary files.</a:t>
            </a:r>
          </a:p>
        </p:txBody>
      </p:sp>
    </p:spTree>
    <p:extLst>
      <p:ext uri="{BB962C8B-B14F-4D97-AF65-F5344CB8AC3E}">
        <p14:creationId xmlns:p14="http://schemas.microsoft.com/office/powerpoint/2010/main" val="186315645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492052" y="-14250"/>
            <a:ext cx="9144000" cy="67556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FFC000"/>
              </a:buClr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*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sourceFp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*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destFp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!= 3){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,"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usage:fcopy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source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\n");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exit(EXIT_FAILURE);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sourceFp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[1], "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"))== NULL) {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,"Can't open %s\n",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exit(EXIT_FAILURE);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if ((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destFp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[2], "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"))== NULL) {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,"Can't open %s\n",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sourceFp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exit(EXIT_FAILURE);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while ((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sourceFp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!= EOF)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destFp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sourceFp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destFp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return 0;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518326" y="1049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fcopy.c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6206" y="386079"/>
            <a:ext cx="29498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fcopy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f1.c f2.c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606249"/>
      </p:ext>
    </p:extLst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Line I/O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Library functions in the next group are able to read and write lines.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These functions are used mostly with </a:t>
            </a:r>
            <a:r>
              <a:rPr lang="en-US" altLang="zh-TW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ea typeface="新細明體" panose="02020500000000000000" pitchFamily="18" charset="-120"/>
              </a:rPr>
              <a:t> streams, although it’s legal to use them with binary streams as well.</a:t>
            </a:r>
          </a:p>
        </p:txBody>
      </p:sp>
    </p:spTree>
    <p:extLst>
      <p:ext uri="{BB962C8B-B14F-4D97-AF65-F5344CB8AC3E}">
        <p14:creationId xmlns:p14="http://schemas.microsoft.com/office/powerpoint/2010/main" val="35553932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Standard Streams and Redirection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One problem with output redirection is that </a:t>
            </a:r>
            <a:r>
              <a:rPr lang="en-US" altLang="zh-TW" i="1" dirty="0">
                <a:ea typeface="新細明體" panose="02020500000000000000" pitchFamily="18" charset="-120"/>
              </a:rPr>
              <a:t>everything</a:t>
            </a:r>
            <a:r>
              <a:rPr lang="en-US" altLang="zh-TW" dirty="0">
                <a:ea typeface="新細明體" panose="02020500000000000000" pitchFamily="18" charset="-120"/>
              </a:rPr>
              <a:t> written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 is put into a file.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Writing error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messages to </a:t>
            </a:r>
            <a:r>
              <a:rPr lang="en-US" altLang="zh-TW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instead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 guarantees that they </a:t>
            </a:r>
            <a:r>
              <a:rPr lang="en-US" altLang="zh-TW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will appear on the screen</a:t>
            </a:r>
            <a:r>
              <a:rPr lang="en-US" altLang="zh-TW" dirty="0">
                <a:ea typeface="新細明體" panose="02020500000000000000" pitchFamily="18" charset="-120"/>
              </a:rPr>
              <a:t> even when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 has been redirected.</a:t>
            </a:r>
          </a:p>
        </p:txBody>
      </p:sp>
    </p:spTree>
    <p:extLst>
      <p:ext uri="{BB962C8B-B14F-4D97-AF65-F5344CB8AC3E}">
        <p14:creationId xmlns:p14="http://schemas.microsoft.com/office/powerpoint/2010/main" val="295694981"/>
      </p:ext>
    </p:extLst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dirty="0">
                <a:ea typeface="新細明體" panose="02020500000000000000" pitchFamily="18" charset="-120"/>
              </a:rPr>
              <a:t> function writes a string of characters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puts("Hi, there!");  /* writes to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it writes the characters in the string,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dirty="0">
                <a:ea typeface="新細明體" panose="02020500000000000000" pitchFamily="18" charset="-120"/>
              </a:rPr>
              <a:t> always adds a new-line character. </a:t>
            </a:r>
          </a:p>
        </p:txBody>
      </p:sp>
    </p:spTree>
    <p:extLst>
      <p:ext uri="{BB962C8B-B14F-4D97-AF65-F5344CB8AC3E}">
        <p14:creationId xmlns:p14="http://schemas.microsoft.com/office/powerpoint/2010/main" val="1178994550"/>
      </p:ext>
    </p:extLst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fputs</a:t>
            </a:r>
            <a:r>
              <a:rPr lang="en-US" altLang="zh-TW" dirty="0">
                <a:ea typeface="新細明體" panose="02020500000000000000" pitchFamily="18" charset="-120"/>
              </a:rPr>
              <a:t> is a more general version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Its second argument indicates the stream to which the output should be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fputs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("Hi,</a:t>
            </a:r>
            <a:r>
              <a:rPr lang="en-US" altLang="zh-TW" sz="19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there!",</a:t>
            </a:r>
            <a:r>
              <a:rPr lang="en-US" altLang="zh-TW" sz="19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r>
              <a:rPr lang="en-US" altLang="zh-TW" sz="19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writes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Unlike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dirty="0">
                <a:ea typeface="新細明體" panose="02020500000000000000" pitchFamily="18" charset="-120"/>
              </a:rPr>
              <a:t>,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fputs</a:t>
            </a:r>
            <a:r>
              <a:rPr lang="en-US" altLang="zh-TW" dirty="0">
                <a:ea typeface="新細明體" panose="02020500000000000000" pitchFamily="18" charset="-120"/>
              </a:rPr>
              <a:t> function doesn’t write a new-line character unless one is present in the string.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Both functions return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dirty="0">
                <a:ea typeface="新細明體" panose="02020500000000000000" pitchFamily="18" charset="-120"/>
              </a:rPr>
              <a:t> if a write error occurs; otherwise, they return a nonnegative number.</a:t>
            </a:r>
          </a:p>
        </p:txBody>
      </p:sp>
    </p:spTree>
    <p:extLst>
      <p:ext uri="{BB962C8B-B14F-4D97-AF65-F5344CB8AC3E}">
        <p14:creationId xmlns:p14="http://schemas.microsoft.com/office/powerpoint/2010/main" val="667250432"/>
      </p:ext>
    </p:extLst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>
                <a:ea typeface="新細明體" panose="02020500000000000000" pitchFamily="18" charset="-120"/>
              </a:rPr>
              <a:t> function reads a line of input from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gets(str); /* reads a line from stdin */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>
                <a:ea typeface="新細明體" panose="02020500000000000000" pitchFamily="18" charset="-120"/>
              </a:rPr>
              <a:t> reads characters one by one, storing them in the array pointed to by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>
                <a:ea typeface="新細明體" panose="02020500000000000000" pitchFamily="18" charset="-120"/>
              </a:rPr>
              <a:t>, until it reads a new-line character (which it discards).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>
                <a:ea typeface="新細明體" panose="02020500000000000000" pitchFamily="18" charset="-120"/>
              </a:rPr>
              <a:t> is a more general version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>
                <a:ea typeface="新細明體" panose="02020500000000000000" pitchFamily="18" charset="-120"/>
              </a:rPr>
              <a:t> that can read from any stream.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>
                <a:ea typeface="新細明體" panose="02020500000000000000" pitchFamily="18" charset="-120"/>
              </a:rPr>
              <a:t> is also safer than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>
                <a:ea typeface="新細明體" panose="02020500000000000000" pitchFamily="18" charset="-120"/>
              </a:rPr>
              <a:t>, since it limits the number of characters that it will store.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995015"/>
      </p:ext>
    </p:extLst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that reads a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line</a:t>
            </a:r>
            <a:r>
              <a:rPr lang="en-US" altLang="zh-TW" dirty="0">
                <a:ea typeface="新細明體" panose="02020500000000000000" pitchFamily="18" charset="-120"/>
              </a:rPr>
              <a:t> into a character array named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will read characters until it reaches the first new-line character 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– 1 characters have been read.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it reads the new-line character,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stores it along with the other characters.</a:t>
            </a:r>
          </a:p>
        </p:txBody>
      </p:sp>
    </p:spTree>
    <p:extLst>
      <p:ext uri="{BB962C8B-B14F-4D97-AF65-F5344CB8AC3E}">
        <p14:creationId xmlns:p14="http://schemas.microsoft.com/office/powerpoint/2010/main" val="524584016"/>
      </p:ext>
    </p:extLst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Both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>
                <a:ea typeface="新細明體" panose="02020500000000000000" pitchFamily="18" charset="-120"/>
              </a:rPr>
              <a:t> return a null pointer if a read error occurs or they reach the end of the input stream before storing any characters.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Otherwise, both return their first argument, which points to the array in which the input was stored.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Both functions store a null character at the end of the string.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363814"/>
      </p:ext>
    </p:extLst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should be used instead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 dirty="0">
                <a:ea typeface="新細明體" panose="02020500000000000000" pitchFamily="18" charset="-120"/>
              </a:rPr>
              <a:t> in most situations.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 dirty="0">
                <a:ea typeface="新細明體" panose="02020500000000000000" pitchFamily="18" charset="-120"/>
              </a:rPr>
              <a:t> is safe to use only when the string being read is </a:t>
            </a:r>
            <a:r>
              <a:rPr lang="en-US" altLang="zh-TW" i="1" dirty="0">
                <a:ea typeface="新細明體" panose="02020500000000000000" pitchFamily="18" charset="-120"/>
              </a:rPr>
              <a:t>guaranteed</a:t>
            </a:r>
            <a:r>
              <a:rPr lang="en-US" altLang="zh-TW" dirty="0">
                <a:ea typeface="新細明體" panose="02020500000000000000" pitchFamily="18" charset="-120"/>
              </a:rPr>
              <a:t> to fit into the array.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there’s no guarantee (and there usually isn’t), it’s much safer to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will read from the standard input stream if passed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dirty="0">
                <a:ea typeface="新細明體" panose="02020500000000000000" pitchFamily="18" charset="-120"/>
              </a:rPr>
              <a:t> as its third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742567"/>
      </p:ext>
    </p:extLst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152" y="116632"/>
            <a:ext cx="2756992" cy="158417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zh-TW" sz="2800" dirty="0"/>
              <a:t>OPENING, READING, WRITING one line of characters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enum</a:t>
            </a:r>
            <a:r>
              <a:rPr lang="en-US" altLang="zh-TW" dirty="0"/>
              <a:t> {SUCCESS, FAIL, </a:t>
            </a:r>
            <a:r>
              <a:rPr lang="en-US" altLang="zh-TW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MAX_LEN</a:t>
            </a:r>
            <a:r>
              <a:rPr lang="en-US" altLang="zh-TW" dirty="0"/>
              <a:t> = 100};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void </a:t>
            </a:r>
            <a:r>
              <a:rPr lang="en-US" altLang="zh-TW" dirty="0" err="1"/>
              <a:t>LineReadWrite</a:t>
            </a:r>
            <a:r>
              <a:rPr lang="en-US" altLang="zh-TW" dirty="0"/>
              <a:t>(FILE *fin, FILE *</a:t>
            </a:r>
            <a:r>
              <a:rPr lang="en-US" altLang="zh-TW" dirty="0" err="1"/>
              <a:t>fout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FILE *fptr1, *fptr2;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filename1[] = "c:\\testhree.txt";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filename2[] = "c:\\testfour.txt";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</a:t>
            </a:r>
            <a:r>
              <a:rPr lang="en-US" altLang="zh-TW" dirty="0" err="1"/>
              <a:t>reval</a:t>
            </a:r>
            <a:r>
              <a:rPr lang="en-US" altLang="zh-TW" dirty="0"/>
              <a:t> = SUCCESS;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// test opening testhree.txt file for writing, if fail...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if((fptr1 =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zh-TW" dirty="0"/>
              <a:t>(filename1,“w”)) == NULL)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{</a:t>
            </a:r>
            <a:r>
              <a:rPr lang="zh-TW" altLang="en-US" dirty="0"/>
              <a:t> </a:t>
            </a:r>
            <a:r>
              <a:rPr lang="en-US" altLang="zh-TW" dirty="0"/>
              <a:t>	…</a:t>
            </a:r>
            <a:r>
              <a:rPr lang="zh-TW" altLang="en-US" dirty="0"/>
              <a:t> </a:t>
            </a:r>
            <a:r>
              <a:rPr lang="en-US" altLang="zh-TW" dirty="0"/>
              <a:t>. </a:t>
            </a:r>
            <a:r>
              <a:rPr lang="en-US" altLang="zh-TW" dirty="0" err="1"/>
              <a:t>reval</a:t>
            </a:r>
            <a:r>
              <a:rPr lang="en-US" altLang="zh-TW" dirty="0"/>
              <a:t> = FAIL;</a:t>
            </a:r>
            <a:r>
              <a:rPr lang="zh-TW" altLang="en-US" dirty="0"/>
              <a:t>  </a:t>
            </a:r>
            <a:r>
              <a:rPr lang="en-US" altLang="zh-TW" dirty="0"/>
              <a:t> 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else if((fptr2=</a:t>
            </a:r>
            <a:r>
              <a:rPr lang="en-US" altLang="zh-TW" sz="2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zh-TW" dirty="0"/>
              <a:t>(filename2, "r"))==NULL)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{</a:t>
            </a:r>
            <a:r>
              <a:rPr lang="zh-TW" altLang="en-US" dirty="0"/>
              <a:t> </a:t>
            </a:r>
            <a:r>
              <a:rPr lang="en-US" altLang="zh-TW" dirty="0"/>
              <a:t>	…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 err="1"/>
              <a:t>reval</a:t>
            </a:r>
            <a:r>
              <a:rPr lang="en-US" altLang="zh-TW" dirty="0"/>
              <a:t> = FAIL;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else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{</a:t>
            </a:r>
            <a:r>
              <a:rPr lang="zh-TW" altLang="en-US" dirty="0"/>
              <a:t> </a:t>
            </a:r>
            <a:r>
              <a:rPr lang="en-US" altLang="zh-TW" dirty="0"/>
              <a:t>// function call for read and write, line by line...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LineReadWrite</a:t>
            </a:r>
            <a:r>
              <a:rPr lang="en-US" altLang="zh-TW" dirty="0"/>
              <a:t>(fptr2, fptr1);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  </a:t>
            </a:r>
            <a:r>
              <a:rPr lang="en-US" altLang="zh-TW" dirty="0"/>
              <a:t>// close both files stream...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if(</a:t>
            </a:r>
            <a:r>
              <a:rPr lang="en-US" altLang="zh-TW" sz="2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zh-TW" dirty="0"/>
              <a:t>(fptr1)==0)</a:t>
            </a:r>
            <a:r>
              <a:rPr lang="zh-TW" altLang="en-US" dirty="0"/>
              <a:t> </a:t>
            </a:r>
            <a:r>
              <a:rPr lang="en-US" altLang="zh-TW" dirty="0" err="1"/>
              <a:t>printf</a:t>
            </a:r>
            <a:r>
              <a:rPr lang="en-US" altLang="zh-TW" dirty="0"/>
              <a:t>("%s successfully closed.\n", filename1);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if(</a:t>
            </a:r>
            <a:r>
              <a:rPr lang="en-US" altLang="zh-TW" sz="2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zh-TW" dirty="0"/>
              <a:t>(fptr2)==0)</a:t>
            </a:r>
            <a:r>
              <a:rPr lang="zh-TW" altLang="en-US" dirty="0"/>
              <a:t> </a:t>
            </a:r>
            <a:r>
              <a:rPr lang="en-US" altLang="zh-TW" dirty="0" err="1"/>
              <a:t>printf</a:t>
            </a:r>
            <a:r>
              <a:rPr lang="en-US" altLang="zh-TW" dirty="0"/>
              <a:t>("%s successfully closed.\n", filename2);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return </a:t>
            </a:r>
            <a:r>
              <a:rPr lang="en-US" altLang="zh-TW" dirty="0" err="1"/>
              <a:t>reval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00521"/>
      </p:ext>
    </p:extLst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512" y="116632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3200" dirty="0"/>
              <a:t> void </a:t>
            </a:r>
            <a:r>
              <a:rPr lang="en-US" altLang="zh-TW" sz="32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LineReadWrite</a:t>
            </a:r>
            <a:r>
              <a:rPr lang="en-US" altLang="zh-TW" sz="3200" dirty="0"/>
              <a:t>(FILE *</a:t>
            </a:r>
            <a:r>
              <a:rPr lang="en-US" altLang="zh-TW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en-US" altLang="zh-TW" sz="3200" dirty="0"/>
              <a:t>, FILE *</a:t>
            </a:r>
            <a:r>
              <a:rPr lang="en-US" altLang="zh-TW" sz="3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fout</a:t>
            </a:r>
            <a:r>
              <a:rPr lang="en-US" altLang="zh-TW" sz="3200" dirty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3200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char buff[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MAX_LEN</a:t>
            </a:r>
            <a:r>
              <a:rPr lang="en-US" altLang="zh-TW" sz="3200" dirty="0"/>
              <a:t>];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while(</a:t>
            </a:r>
            <a:r>
              <a:rPr lang="en-US" altLang="zh-TW" sz="3200" dirty="0" err="1"/>
              <a:t>fgets</a:t>
            </a:r>
            <a:r>
              <a:rPr lang="en-US" altLang="zh-TW" sz="3200" dirty="0"/>
              <a:t>(buff,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MAX_LEN</a:t>
            </a:r>
            <a:r>
              <a:rPr lang="en-US" altLang="zh-TW" sz="3200" dirty="0"/>
              <a:t>, </a:t>
            </a:r>
            <a:r>
              <a:rPr lang="en-US" altLang="zh-TW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en-US" altLang="zh-TW" sz="3200" dirty="0"/>
              <a:t>) !=NULL)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3200" dirty="0"/>
              <a:t> 		</a:t>
            </a:r>
            <a:r>
              <a:rPr lang="en-US" altLang="zh-TW" sz="3200" dirty="0" err="1"/>
              <a:t>fputs</a:t>
            </a:r>
            <a:r>
              <a:rPr lang="en-US" altLang="zh-TW" sz="3200" dirty="0"/>
              <a:t>(buff, </a:t>
            </a:r>
            <a:r>
              <a:rPr lang="en-US" altLang="zh-TW" sz="3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fout</a:t>
            </a:r>
            <a:r>
              <a:rPr lang="en-US" altLang="zh-TW" sz="3200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	// write to screen...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	</a:t>
            </a:r>
            <a:r>
              <a:rPr lang="en-US" altLang="zh-TW" sz="3200" dirty="0" err="1"/>
              <a:t>printf</a:t>
            </a:r>
            <a:r>
              <a:rPr lang="en-US" altLang="zh-TW" sz="3200" dirty="0"/>
              <a:t>("%s", buff);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3200" dirty="0"/>
              <a:t> </a:t>
            </a:r>
            <a:r>
              <a:rPr lang="en-US" altLang="zh-TW" sz="3200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3200" dirty="0"/>
              <a:t>}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2280242"/>
      </p:ext>
    </p:extLst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Block I/O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dirty="0">
                <a:ea typeface="新細明體" panose="02020500000000000000" pitchFamily="18" charset="-120"/>
              </a:rPr>
              <a:t> functions allow a program to read and write large </a:t>
            </a:r>
            <a:r>
              <a:rPr lang="en-US" altLang="zh-TW" b="1" dirty="0">
                <a:solidFill>
                  <a:srgbClr val="FFFF00"/>
                </a:solidFill>
                <a:ea typeface="新細明體" panose="02020500000000000000" pitchFamily="18" charset="-120"/>
              </a:rPr>
              <a:t>blocks</a:t>
            </a:r>
            <a:r>
              <a:rPr lang="en-US" altLang="zh-TW" dirty="0">
                <a:ea typeface="新細明體" panose="02020500000000000000" pitchFamily="18" charset="-120"/>
              </a:rPr>
              <a:t> of data in a single step.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dirty="0">
                <a:ea typeface="新細明體" panose="02020500000000000000" pitchFamily="18" charset="-120"/>
              </a:rPr>
              <a:t> are used primarily with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 streams, although—with care—it’s possible to use them with text streams as well.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354091"/>
      </p:ext>
    </p:extLst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Block I/O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1631504" y="1412776"/>
            <a:ext cx="9036496" cy="4911824"/>
          </a:xfrm>
        </p:spPr>
        <p:txBody>
          <a:bodyPr/>
          <a:lstStyle/>
          <a:p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sz="2700" dirty="0">
                <a:ea typeface="新細明體" panose="02020500000000000000" pitchFamily="18" charset="-120"/>
              </a:rPr>
              <a:t> is designed to copy an array from memory to a stream.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Arguments in a call of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sz="2700" dirty="0">
                <a:ea typeface="新細明體" panose="02020500000000000000" pitchFamily="18" charset="-120"/>
              </a:rPr>
              <a:t>:</a:t>
            </a:r>
          </a:p>
          <a:p>
            <a:pPr lvl="1">
              <a:spcBef>
                <a:spcPts val="500"/>
              </a:spcBef>
            </a:pPr>
            <a:r>
              <a:rPr lang="en-US" altLang="zh-TW" sz="2300" dirty="0">
                <a:ea typeface="新細明體" panose="02020500000000000000" pitchFamily="18" charset="-120"/>
              </a:rPr>
              <a:t>Address of array</a:t>
            </a:r>
          </a:p>
          <a:p>
            <a:pPr lvl="1">
              <a:spcBef>
                <a:spcPts val="500"/>
              </a:spcBef>
            </a:pPr>
            <a:r>
              <a:rPr lang="en-US" altLang="zh-TW" sz="2300" dirty="0">
                <a:ea typeface="新細明體" panose="02020500000000000000" pitchFamily="18" charset="-120"/>
              </a:rPr>
              <a:t>Size of each array element (in bytes)</a:t>
            </a:r>
          </a:p>
          <a:p>
            <a:pPr lvl="1">
              <a:spcBef>
                <a:spcPts val="500"/>
              </a:spcBef>
            </a:pPr>
            <a:r>
              <a:rPr lang="en-US" altLang="zh-TW" sz="2300" dirty="0">
                <a:ea typeface="新細明體" panose="02020500000000000000" pitchFamily="18" charset="-120"/>
              </a:rPr>
              <a:t>Number of elements to write</a:t>
            </a:r>
          </a:p>
          <a:p>
            <a:pPr lvl="1">
              <a:spcBef>
                <a:spcPts val="500"/>
              </a:spcBef>
            </a:pPr>
            <a:r>
              <a:rPr lang="en-US" altLang="zh-TW" sz="2300" dirty="0">
                <a:ea typeface="新細明體" panose="02020500000000000000" pitchFamily="18" charset="-120"/>
              </a:rPr>
              <a:t>File pointer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 call of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sz="2700" dirty="0">
                <a:ea typeface="新細明體" panose="02020500000000000000" pitchFamily="18" charset="-120"/>
              </a:rPr>
              <a:t> that writes the entire contents of the array 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7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[0]),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)/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[0]),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6146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supports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two kinds of files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bytes in a </a:t>
            </a:r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text file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represent </a:t>
            </a:r>
            <a:r>
              <a:rPr lang="en-US" altLang="zh-TW" b="1" i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characters</a:t>
            </a:r>
            <a:r>
              <a:rPr lang="en-US" altLang="zh-TW" dirty="0">
                <a:ea typeface="新細明體" panose="02020500000000000000" pitchFamily="18" charset="-120"/>
              </a:rPr>
              <a:t>, allowing humans to examine or edit the file.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source code for a C program is stored in a text file.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a </a:t>
            </a:r>
            <a:r>
              <a:rPr lang="en-US" altLang="zh-TW" b="1" i="1" dirty="0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 file</a:t>
            </a:r>
            <a:r>
              <a:rPr lang="en-US" altLang="zh-TW" b="1" i="1" dirty="0">
                <a:ea typeface="新細明體" panose="02020500000000000000" pitchFamily="18" charset="-120"/>
              </a:rPr>
              <a:t>,</a:t>
            </a:r>
            <a:r>
              <a:rPr lang="en-US" altLang="zh-TW" dirty="0">
                <a:ea typeface="新細明體" panose="02020500000000000000" pitchFamily="18" charset="-120"/>
              </a:rPr>
              <a:t> bytes don’t necessarily represent characters.</a:t>
            </a:r>
          </a:p>
          <a:p>
            <a:pPr lvl="1"/>
            <a:r>
              <a:rPr lang="en-US" altLang="zh-TW" sz="2600" b="1" i="1" dirty="0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Groups of bytes </a:t>
            </a:r>
            <a:r>
              <a:rPr lang="en-US" altLang="zh-TW" sz="2300" dirty="0">
                <a:ea typeface="新細明體" panose="02020500000000000000" pitchFamily="18" charset="-120"/>
              </a:rPr>
              <a:t>might represent other types of data, such as integers and floating-point numbers.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 executable C program is stored in a binary file.</a:t>
            </a:r>
          </a:p>
        </p:txBody>
      </p:sp>
    </p:spTree>
    <p:extLst>
      <p:ext uri="{BB962C8B-B14F-4D97-AF65-F5344CB8AC3E}">
        <p14:creationId xmlns:p14="http://schemas.microsoft.com/office/powerpoint/2010/main" val="3570130020"/>
      </p:ext>
    </p:extLst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Block I/O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returns</a:t>
            </a:r>
            <a:r>
              <a:rPr lang="en-US" altLang="zh-TW" dirty="0">
                <a:ea typeface="新細明體" panose="02020500000000000000" pitchFamily="18" charset="-120"/>
              </a:rPr>
              <a:t> the number of elements actually written.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number will be less than the third argument if a write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error</a:t>
            </a:r>
            <a:r>
              <a:rPr lang="en-US" altLang="zh-TW" dirty="0">
                <a:ea typeface="新細明體" panose="02020500000000000000" pitchFamily="18" charset="-120"/>
              </a:rPr>
              <a:t> occurs.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951995"/>
      </p:ext>
    </p:extLst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Block I/O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911824"/>
          </a:xfrm>
        </p:spPr>
        <p:txBody>
          <a:bodyPr>
            <a:normAutofit/>
          </a:bodyPr>
          <a:lstStyle/>
          <a:p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sz="2700" dirty="0">
                <a:ea typeface="新細明體" panose="02020500000000000000" pitchFamily="18" charset="-120"/>
              </a:rPr>
              <a:t> will read the elements of an array from a stream.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A call of </a:t>
            </a:r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sz="2700" dirty="0">
                <a:ea typeface="新細明體" panose="02020500000000000000" pitchFamily="18" charset="-120"/>
              </a:rPr>
              <a:t> that reads the contents of a file into the array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7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3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[0]),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)/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7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[0]),</a:t>
            </a:r>
            <a:r>
              <a:rPr lang="en-US" altLang="zh-TW" sz="23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sz="2700" dirty="0" err="1">
                <a:ea typeface="新細明體" panose="02020500000000000000" pitchFamily="18" charset="-120"/>
              </a:rPr>
              <a:t>’s</a:t>
            </a:r>
            <a:r>
              <a:rPr lang="en-US" altLang="zh-TW" sz="2700" dirty="0">
                <a:ea typeface="新細明體" panose="02020500000000000000" pitchFamily="18" charset="-120"/>
              </a:rPr>
              <a:t> </a:t>
            </a:r>
            <a:r>
              <a:rPr lang="en-US" altLang="zh-TW" sz="23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700" dirty="0">
                <a:ea typeface="新細明體" panose="02020500000000000000" pitchFamily="18" charset="-120"/>
              </a:rPr>
              <a:t> value indicates </a:t>
            </a:r>
            <a:r>
              <a:rPr lang="en-US" altLang="zh-TW" sz="2300" b="1" u="sng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 actual number of elements read</a:t>
            </a:r>
            <a:r>
              <a:rPr lang="en-US" altLang="zh-TW" sz="27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700" dirty="0">
                <a:ea typeface="新細明體" panose="02020500000000000000" pitchFamily="18" charset="-120"/>
              </a:rPr>
              <a:t>This number should equal the third argument unless the end of the input file was reached or a read error occurred.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102540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Block I/O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dirty="0">
                <a:ea typeface="新細明體" panose="02020500000000000000" pitchFamily="18" charset="-120"/>
              </a:rPr>
              <a:t> is convenient for a program that needs to store data in a file before terminating.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Later, the program (or another program) can use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fread</a:t>
            </a:r>
            <a:r>
              <a:rPr lang="en-US" altLang="zh-TW" dirty="0">
                <a:ea typeface="新細明體" panose="02020500000000000000" pitchFamily="18" charset="-120"/>
              </a:rPr>
              <a:t> to read the data back into memory.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data doesn’t need to be in array form.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dirty="0">
                <a:ea typeface="新細明體" panose="02020500000000000000" pitchFamily="18" charset="-120"/>
              </a:rPr>
              <a:t> that writes a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structure</a:t>
            </a:r>
            <a:r>
              <a:rPr lang="en-US" altLang="zh-TW" dirty="0">
                <a:ea typeface="新細明體" panose="02020500000000000000" pitchFamily="18" charset="-120"/>
              </a:rPr>
              <a:t> variable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to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fwrite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(&amp;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1, 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550286"/>
      </p:ext>
    </p:extLst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0"/>
            <a:ext cx="8686800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</a:t>
            </a:r>
            <a:r>
              <a:rPr lang="en-US" altLang="zh-TW" dirty="0"/>
              <a:t>	{</a:t>
            </a:r>
            <a:r>
              <a:rPr lang="zh-TW" altLang="en-US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x,y,z</a:t>
            </a:r>
            <a:r>
              <a:rPr lang="en-US" altLang="zh-TW" dirty="0"/>
              <a:t>;</a:t>
            </a:r>
            <a:r>
              <a:rPr lang="zh-TW" altLang="en-US" dirty="0"/>
              <a:t>  </a:t>
            </a:r>
            <a:r>
              <a:rPr lang="en-US" altLang="zh-TW" dirty="0"/>
              <a:t>};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counter;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FILE *</a:t>
            </a:r>
            <a:r>
              <a:rPr lang="en-US" altLang="zh-TW" dirty="0" err="1"/>
              <a:t>ptrMyfile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TW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 </a:t>
            </a:r>
            <a:r>
              <a:rPr lang="en-US" altLang="zh-TW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myRecord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ptrMyfile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zh-TW" dirty="0"/>
              <a:t>("test.bin","</a:t>
            </a:r>
            <a:r>
              <a:rPr lang="en-US" altLang="zh-TW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</a:t>
            </a:r>
            <a:r>
              <a:rPr lang="en-US" altLang="zh-TW" dirty="0"/>
              <a:t>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if (!</a:t>
            </a:r>
            <a:r>
              <a:rPr lang="en-US" altLang="zh-TW" dirty="0" err="1"/>
              <a:t>ptrMyfile</a:t>
            </a:r>
            <a:r>
              <a:rPr lang="en-US" altLang="zh-TW" dirty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("Unable to open file!");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return 1;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for ( counter=1; counter &lt;= 10; counter++)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dirty="0" err="1"/>
              <a:t>myRecord.x</a:t>
            </a:r>
            <a:r>
              <a:rPr lang="en-US" altLang="zh-TW" dirty="0"/>
              <a:t>= counter;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sz="3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fwrite</a:t>
            </a:r>
            <a:r>
              <a:rPr lang="en-US" altLang="zh-TW" dirty="0"/>
              <a:t>(&amp;</a:t>
            </a:r>
            <a:r>
              <a:rPr lang="en-US" altLang="zh-TW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myRecord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rec), 1,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zh-TW" dirty="0"/>
              <a:t>(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return 0;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616280" y="188640"/>
            <a:ext cx="1892896" cy="316835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OPENING, READING AND WRITING ONE BLOCK OF DATA</a:t>
            </a:r>
          </a:p>
          <a:p>
            <a:r>
              <a:rPr lang="en-US" altLang="zh-TW" sz="2800" dirty="0"/>
              <a:t>Example 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012791"/>
      </p:ext>
    </p:extLst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0"/>
            <a:ext cx="9108504" cy="685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rec	{</a:t>
            </a:r>
            <a:r>
              <a:rPr lang="zh-TW" altLang="en-US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x,y,z</a:t>
            </a:r>
            <a:r>
              <a:rPr lang="en-US" altLang="zh-TW" dirty="0"/>
              <a:t>;	};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counter;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FILE *</a:t>
            </a:r>
            <a:r>
              <a:rPr lang="en-US" altLang="zh-TW" dirty="0" err="1"/>
              <a:t>ptrMyfile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rec </a:t>
            </a:r>
            <a:r>
              <a:rPr lang="en-US" altLang="zh-TW" dirty="0" err="1"/>
              <a:t>myRecord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ptrMyfile</a:t>
            </a:r>
            <a:r>
              <a:rPr lang="en-US" altLang="zh-TW" dirty="0"/>
              <a:t>=</a:t>
            </a:r>
            <a:r>
              <a:rPr lang="en-US" altLang="zh-TW" dirty="0" err="1"/>
              <a:t>fopen</a:t>
            </a:r>
            <a:r>
              <a:rPr lang="en-US" altLang="zh-TW" dirty="0"/>
              <a:t>("test.bin","</a:t>
            </a:r>
            <a:r>
              <a:rPr lang="en-US" altLang="zh-TW" sz="3800" dirty="0" err="1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</a:t>
            </a:r>
            <a:r>
              <a:rPr lang="en-US" altLang="zh-TW" dirty="0"/>
              <a:t>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if (!</a:t>
            </a:r>
            <a:r>
              <a:rPr lang="en-US" altLang="zh-TW" dirty="0" err="1"/>
              <a:t>ptrMyfile</a:t>
            </a:r>
            <a:r>
              <a:rPr lang="en-US" altLang="zh-TW" dirty="0"/>
              <a:t>)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("Unable to open file!");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return 1;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for ( counter=1; counter &lt;= 10; counter++)</a:t>
            </a:r>
            <a:r>
              <a:rPr lang="zh-TW" altLang="en-US" dirty="0"/>
              <a:t> </a:t>
            </a: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zh-TW" altLang="en-US" dirty="0"/>
              <a:t>   </a:t>
            </a:r>
            <a:r>
              <a:rPr lang="en-US" altLang="zh-TW" sz="5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fread</a:t>
            </a:r>
            <a:r>
              <a:rPr lang="en-US" altLang="zh-TW" dirty="0"/>
              <a:t>(&amp;</a:t>
            </a:r>
            <a:r>
              <a:rPr lang="en-US" altLang="zh-TW" dirty="0" err="1"/>
              <a:t>myRecord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rec),</a:t>
            </a:r>
            <a:r>
              <a:rPr lang="zh-TW" altLang="en-US" dirty="0"/>
              <a:t>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("%d\n",</a:t>
            </a:r>
            <a:r>
              <a:rPr lang="en-US" altLang="zh-TW" dirty="0" err="1"/>
              <a:t>myRecord.x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fclose</a:t>
            </a:r>
            <a:r>
              <a:rPr lang="en-US" altLang="zh-TW" dirty="0"/>
              <a:t>(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return 0;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40217" y="692697"/>
            <a:ext cx="194155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200" b="1" dirty="0"/>
              <a:t>Example II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8339485"/>
      </p:ext>
    </p:extLst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enum</a:t>
            </a:r>
            <a:r>
              <a:rPr lang="en-US" altLang="zh-TW" dirty="0"/>
              <a:t> {SUCCESS, FAIL, </a:t>
            </a:r>
            <a:r>
              <a:rPr lang="en-US" altLang="zh-TW" b="1" dirty="0">
                <a:solidFill>
                  <a:srgbClr val="FF0000"/>
                </a:solidFill>
              </a:rPr>
              <a:t>MAX_LEN</a:t>
            </a:r>
            <a:r>
              <a:rPr lang="en-US" altLang="zh-TW" dirty="0"/>
              <a:t> = 80};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void </a:t>
            </a:r>
            <a:r>
              <a:rPr lang="en-US" altLang="zh-TW" dirty="0" err="1"/>
              <a:t>BlockReadWrite</a:t>
            </a:r>
            <a:r>
              <a:rPr lang="en-US" altLang="zh-TW" dirty="0"/>
              <a:t>(FILE *fin, FILE *</a:t>
            </a:r>
            <a:r>
              <a:rPr lang="en-US" altLang="zh-TW" dirty="0" err="1"/>
              <a:t>fout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ErrorMsg</a:t>
            </a:r>
            <a:r>
              <a:rPr lang="en-US" altLang="zh-TW" dirty="0"/>
              <a:t>(char *</a:t>
            </a:r>
            <a:r>
              <a:rPr lang="en-US" altLang="zh-TW" dirty="0" err="1"/>
              <a:t>str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FILE *fptr1, *fptr2;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filename1[] = "c:\\Temp\\testfive.txt";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filename2[] = "c:\\Temp\\testsix.txt";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reval</a:t>
            </a:r>
            <a:r>
              <a:rPr lang="en-US" altLang="zh-TW" dirty="0"/>
              <a:t> = SUCCESS;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if((fptr1 = </a:t>
            </a:r>
            <a:r>
              <a:rPr lang="en-US" altLang="zh-TW" dirty="0" err="1"/>
              <a:t>fopen</a:t>
            </a:r>
            <a:r>
              <a:rPr lang="en-US" altLang="zh-TW" dirty="0"/>
              <a:t>(filename1, "w")) == NULL)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				{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 err="1"/>
              <a:t>reval</a:t>
            </a:r>
            <a:r>
              <a:rPr lang="en-US" altLang="zh-TW" dirty="0"/>
              <a:t> = </a:t>
            </a:r>
            <a:r>
              <a:rPr lang="en-US" altLang="zh-TW" dirty="0" err="1"/>
              <a:t>ErrorMsg</a:t>
            </a:r>
            <a:r>
              <a:rPr lang="en-US" altLang="zh-TW" dirty="0"/>
              <a:t>(filename1);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else if ((fptr2 = </a:t>
            </a:r>
            <a:r>
              <a:rPr lang="en-US" altLang="zh-TW" dirty="0" err="1"/>
              <a:t>fopen</a:t>
            </a:r>
            <a:r>
              <a:rPr lang="en-US" altLang="zh-TW" dirty="0"/>
              <a:t>(filename2, "r")) == NULL)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{</a:t>
            </a:r>
            <a:r>
              <a:rPr lang="zh-TW" altLang="en-US" dirty="0"/>
              <a:t> </a:t>
            </a:r>
            <a:r>
              <a:rPr lang="en-US" altLang="zh-TW" dirty="0" err="1"/>
              <a:t>reval</a:t>
            </a:r>
            <a:r>
              <a:rPr lang="en-US" altLang="zh-TW" dirty="0"/>
              <a:t> = </a:t>
            </a:r>
            <a:r>
              <a:rPr lang="en-US" altLang="zh-TW" dirty="0" err="1"/>
              <a:t>ErrorMsg</a:t>
            </a:r>
            <a:r>
              <a:rPr lang="en-US" altLang="zh-TW" dirty="0"/>
              <a:t>(filename2);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else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BlockReadWrite</a:t>
            </a:r>
            <a:r>
              <a:rPr lang="en-US" altLang="zh-TW" dirty="0"/>
              <a:t>(fptr2, fptr1);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if(</a:t>
            </a:r>
            <a:r>
              <a:rPr lang="en-US" altLang="zh-TW" dirty="0" err="1"/>
              <a:t>fclose</a:t>
            </a:r>
            <a:r>
              <a:rPr lang="en-US" altLang="zh-TW" dirty="0"/>
              <a:t>(fptr1)==0)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 err="1"/>
              <a:t>printf</a:t>
            </a:r>
            <a:r>
              <a:rPr lang="en-US" altLang="zh-TW" dirty="0"/>
              <a:t>("%s successfully closed\n", filename1);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if(</a:t>
            </a:r>
            <a:r>
              <a:rPr lang="en-US" altLang="zh-TW" dirty="0" err="1"/>
              <a:t>fclose</a:t>
            </a:r>
            <a:r>
              <a:rPr lang="en-US" altLang="zh-TW" dirty="0"/>
              <a:t>(fptr2)==0)</a:t>
            </a:r>
            <a:r>
              <a:rPr lang="zh-TW" altLang="en-US" dirty="0"/>
              <a:t>  </a:t>
            </a:r>
            <a:r>
              <a:rPr lang="en-US" altLang="zh-TW" dirty="0" err="1"/>
              <a:t>printf</a:t>
            </a:r>
            <a:r>
              <a:rPr lang="en-US" altLang="zh-TW" dirty="0"/>
              <a:t>("%s successfully closed\n", filename2);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 </a:t>
            </a: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("\n");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 </a:t>
            </a:r>
            <a:r>
              <a:rPr lang="en-US" altLang="zh-TW" dirty="0"/>
              <a:t>	return </a:t>
            </a:r>
            <a:r>
              <a:rPr lang="en-US" altLang="zh-TW" dirty="0" err="1"/>
              <a:t>reval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84233" y="188641"/>
            <a:ext cx="205056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200" b="1" dirty="0"/>
              <a:t>Example III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3001107"/>
      </p:ext>
    </p:extLst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1504" y="116632"/>
            <a:ext cx="8229600" cy="49118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void </a:t>
            </a:r>
            <a:r>
              <a:rPr lang="en-US" altLang="zh-TW" dirty="0" err="1"/>
              <a:t>BlockReadWrite</a:t>
            </a:r>
            <a:r>
              <a:rPr lang="en-US" altLang="zh-TW" dirty="0"/>
              <a:t>(FILE *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en-US" altLang="zh-TW" dirty="0"/>
              <a:t>, FILE *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fout</a:t>
            </a:r>
            <a:r>
              <a:rPr lang="en-US" altLang="zh-TW" dirty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char 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</a:t>
            </a:r>
            <a:r>
              <a:rPr lang="en-US" altLang="zh-TW" dirty="0"/>
              <a:t>[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MAX_LEN</a:t>
            </a:r>
            <a:r>
              <a:rPr lang="en-US" altLang="zh-TW" dirty="0"/>
              <a:t> + 1];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// while not end of file for input file, do...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 while(!</a:t>
            </a:r>
            <a:r>
              <a:rPr lang="en-US" altLang="zh-TW" dirty="0" err="1"/>
              <a:t>feof</a:t>
            </a:r>
            <a:r>
              <a:rPr lang="en-US" altLang="zh-TW" dirty="0"/>
              <a:t>(fin))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// reading...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FFC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fread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MAX_LEN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	//append a null character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</a:t>
            </a:r>
            <a:r>
              <a:rPr lang="en-US" altLang="zh-TW" dirty="0"/>
              <a:t>[</a:t>
            </a:r>
            <a:r>
              <a:rPr lang="en-US" altLang="zh-TW" dirty="0" err="1"/>
              <a:t>num</a:t>
            </a:r>
            <a:r>
              <a:rPr lang="en-US" altLang="zh-TW" dirty="0"/>
              <a:t> * </a:t>
            </a:r>
            <a:r>
              <a:rPr lang="en-US" altLang="zh-TW" dirty="0" err="1"/>
              <a:t>sizeof</a:t>
            </a:r>
            <a:r>
              <a:rPr lang="en-US" altLang="zh-TW" dirty="0"/>
              <a:t>(char)] = '\0';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("%s", 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// writing...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en-US" altLang="zh-TW" b="1" dirty="0" err="1">
                <a:solidFill>
                  <a:srgbClr val="FFC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fwrite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TW" dirty="0"/>
              <a:t>,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fout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dirty="0"/>
              <a:t> </a:t>
            </a: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863753" y="4581128"/>
            <a:ext cx="6329553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ErrorMsg</a:t>
            </a:r>
            <a:r>
              <a:rPr lang="en-US" altLang="zh-TW" sz="2400" dirty="0"/>
              <a:t>(char *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2400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2400" dirty="0"/>
              <a:t> </a:t>
            </a:r>
            <a:r>
              <a:rPr lang="en-US" altLang="zh-TW" sz="2400" dirty="0"/>
              <a:t>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("Problem, cannot open %s.\n",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2400" dirty="0"/>
              <a:t> </a:t>
            </a:r>
            <a:r>
              <a:rPr lang="en-US" altLang="zh-TW" sz="2400" dirty="0"/>
              <a:t>	return FAIL;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513830"/>
      </p:ext>
    </p:extLst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3429000"/>
            <a:ext cx="9036496" cy="100811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1124744"/>
            <a:ext cx="9036496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1542888" y="0"/>
            <a:ext cx="9144000" cy="67413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NAME_LEN 25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MAX_PARTS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100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char name[NAME_LEN+1];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onHand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MAX_PARTS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numParts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FILE *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("inventory.dat", "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 == NULL)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"Can't open inventory file\n");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exit(EXIT_FAILURE);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numParts</a:t>
            </a:r>
            <a:r>
              <a:rPr lang="en-US" altLang="zh-TW" sz="1800" b="1" dirty="0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MAX_PARTS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numParts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onHand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rewind(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inventory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struct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part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numParts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/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rabicParenR"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104752" y="0"/>
            <a:ext cx="15632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invclear.c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17913"/>
      </p:ext>
    </p:extLst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Every stream has an associated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file position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 file is opened, the file position is set at the beginning of the file.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“append” mode, the initial file position may be at the beginning or end, depending on the implementation.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read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write</a:t>
            </a:r>
            <a:r>
              <a:rPr lang="en-US" altLang="zh-TW" dirty="0">
                <a:ea typeface="新細明體" panose="02020500000000000000" pitchFamily="18" charset="-120"/>
              </a:rPr>
              <a:t> operation is performed, the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file position advances automatically</a:t>
            </a:r>
            <a:r>
              <a:rPr lang="en-US" altLang="zh-TW" dirty="0">
                <a:ea typeface="新細明體" panose="02020500000000000000" pitchFamily="18" charset="-120"/>
              </a:rPr>
              <a:t>, providing sequential access to data.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125046"/>
      </p:ext>
    </p:extLst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Although sequential access is fine for many applications, some programs need the ability to jump around within a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a file contains a series of records, we might want to jump directly to a particular record.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&lt;stdio.h&gt;</a:t>
            </a:r>
            <a:r>
              <a:rPr lang="en-US" altLang="zh-TW">
                <a:ea typeface="新細明體" panose="02020500000000000000" pitchFamily="18" charset="-120"/>
              </a:rPr>
              <a:t> provides five functions that allow a program to determine the current file position or to change it.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3367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Text files have two characteristics that binary files don’t possess.</a:t>
            </a:r>
          </a:p>
          <a:p>
            <a:r>
              <a:rPr lang="en-US" altLang="zh-TW" b="1" i="1" dirty="0">
                <a:solidFill>
                  <a:srgbClr val="FFFF00"/>
                </a:solidFill>
                <a:ea typeface="新細明體" panose="02020500000000000000" pitchFamily="18" charset="-120"/>
              </a:rPr>
              <a:t>Text files </a:t>
            </a:r>
            <a:r>
              <a:rPr lang="en-US" altLang="zh-TW" b="1" i="1" dirty="0">
                <a:ea typeface="新細明體" panose="02020500000000000000" pitchFamily="18" charset="-120"/>
              </a:rPr>
              <a:t>are divided into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lines</a:t>
            </a:r>
            <a:r>
              <a:rPr lang="en-US" altLang="zh-TW" b="1" i="1" dirty="0">
                <a:ea typeface="新細明體" panose="02020500000000000000" pitchFamily="18" charset="-120"/>
              </a:rPr>
              <a:t>. </a:t>
            </a:r>
            <a:r>
              <a:rPr lang="en-US" altLang="zh-TW" dirty="0">
                <a:ea typeface="新細明體" panose="02020500000000000000" pitchFamily="18" charset="-120"/>
              </a:rPr>
              <a:t>Each line in a text file normally ends with one or two special characters.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Windows: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carriage-return</a:t>
            </a:r>
            <a:r>
              <a:rPr lang="en-US" altLang="zh-TW" dirty="0">
                <a:ea typeface="新細明體" panose="02020500000000000000" pitchFamily="18" charset="-120"/>
              </a:rPr>
              <a:t> character (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'\x0d'</a:t>
            </a:r>
            <a:r>
              <a:rPr lang="en-US" altLang="zh-TW" dirty="0">
                <a:ea typeface="新細明體" panose="02020500000000000000" pitchFamily="18" charset="-120"/>
              </a:rPr>
              <a:t>) followed by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line-feed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character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'\x0a'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UNIX and newer versions of Mac OS: line-feed character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Older versions of Mac OS: carriage-return character</a:t>
            </a:r>
          </a:p>
        </p:txBody>
      </p:sp>
    </p:spTree>
    <p:extLst>
      <p:ext uri="{BB962C8B-B14F-4D97-AF65-F5344CB8AC3E}">
        <p14:creationId xmlns:p14="http://schemas.microsoft.com/office/powerpoint/2010/main" val="3031657193"/>
      </p:ext>
    </p:extLst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function changes the file position associated with the first argument (a file pointer).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third argument is one of three macros: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SEEK_SET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Beginning</a:t>
            </a:r>
            <a:r>
              <a:rPr lang="en-US" altLang="zh-TW" dirty="0">
                <a:ea typeface="新細明體" panose="02020500000000000000" pitchFamily="18" charset="-120"/>
              </a:rPr>
              <a:t> of file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SEEK_CUR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Current</a:t>
            </a:r>
            <a:r>
              <a:rPr lang="en-US" altLang="zh-TW" dirty="0">
                <a:ea typeface="新細明體" panose="02020500000000000000" pitchFamily="18" charset="-120"/>
              </a:rPr>
              <a:t> file position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SEEK_END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 dirty="0">
                <a:ea typeface="新細明體" panose="02020500000000000000" pitchFamily="18" charset="-120"/>
              </a:rPr>
              <a:t> of file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second argument, which has 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is a (possibly negative)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byte</a:t>
            </a:r>
            <a:r>
              <a:rPr lang="en-US" altLang="zh-TW" dirty="0">
                <a:ea typeface="新細明體" panose="02020500000000000000" pitchFamily="18" charset="-120"/>
              </a:rPr>
              <a:t> count.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383792"/>
      </p:ext>
    </p:extLst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to move to the beginning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0L, SEEK_SET);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to move to the end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0L, SEEK_END);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move back </a:t>
            </a:r>
            <a:r>
              <a:rPr lang="en-US" altLang="zh-TW" dirty="0">
                <a:ea typeface="新細明體" panose="02020500000000000000" pitchFamily="18" charset="-120"/>
              </a:rPr>
              <a:t>10 bytes: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-10L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SEEK_CUR);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an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error</a:t>
            </a:r>
            <a:r>
              <a:rPr lang="en-US" altLang="zh-TW" dirty="0">
                <a:ea typeface="新細明體" panose="02020500000000000000" pitchFamily="18" charset="-120"/>
              </a:rPr>
              <a:t> occurs (the requested position doesn’t exist, for example),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returns a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nonzero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value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2989903"/>
      </p:ext>
    </p:extLst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6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file-positioning functions are best used with binary streams.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 doesn’t prohibit programs from using them with text streams, but certain restrictions apply.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text streams,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>
                <a:ea typeface="新細明體" panose="02020500000000000000" pitchFamily="18" charset="-120"/>
              </a:rPr>
              <a:t> can be used only to move to the beginning or end of a text stream or to return to a place that was visited previously.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binary streams,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>
                <a:ea typeface="新細明體" panose="02020500000000000000" pitchFamily="18" charset="-120"/>
              </a:rPr>
              <a:t> isn’t required to support calls in which the third argument is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SEEK_END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593801"/>
      </p:ext>
    </p:extLst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</a:t>
            </a:r>
            <a:r>
              <a:rPr lang="en-US" altLang="zh-TW" dirty="0">
                <a:ea typeface="新細明體" panose="02020500000000000000" pitchFamily="18" charset="-120"/>
              </a:rPr>
              <a:t> function returns the current file position as a long integer.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value returned by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</a:t>
            </a:r>
            <a:r>
              <a:rPr lang="en-US" altLang="zh-TW" dirty="0">
                <a:ea typeface="新細明體" panose="02020500000000000000" pitchFamily="18" charset="-120"/>
              </a:rPr>
              <a:t> may be saved and later supplied to 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long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filePos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filePos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saves current position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filePos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SEEK_SET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returns to old position */</a:t>
            </a:r>
          </a:p>
        </p:txBody>
      </p:sp>
    </p:spTree>
    <p:extLst>
      <p:ext uri="{BB962C8B-B14F-4D97-AF65-F5344CB8AC3E}">
        <p14:creationId xmlns:p14="http://schemas.microsoft.com/office/powerpoint/2010/main" val="2873927902"/>
      </p:ext>
    </p:extLst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>
                <a:ea typeface="新細明體" panose="02020500000000000000" pitchFamily="18" charset="-120"/>
              </a:rPr>
              <a:t> is a binary stream, the call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ftell(fp)</a:t>
            </a:r>
            <a:r>
              <a:rPr lang="en-US" altLang="zh-TW">
                <a:ea typeface="新細明體" panose="02020500000000000000" pitchFamily="18" charset="-120"/>
              </a:rPr>
              <a:t> returns the current file position as a byte count, where zero represents the beginning of the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>
                <a:ea typeface="新細明體" panose="02020500000000000000" pitchFamily="18" charset="-120"/>
              </a:rPr>
              <a:t> is a text stream,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ftell(fp)</a:t>
            </a:r>
            <a:r>
              <a:rPr lang="en-US" altLang="zh-TW">
                <a:ea typeface="新細明體" panose="02020500000000000000" pitchFamily="18" charset="-120"/>
              </a:rPr>
              <a:t> isn’t necessarily a byte count.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As a result, it’s best not to perform arithmetic on values returned by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320794"/>
      </p:ext>
    </p:extLst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rewind</a:t>
            </a:r>
            <a:r>
              <a:rPr lang="en-US" altLang="zh-TW" dirty="0">
                <a:ea typeface="新細明體" panose="02020500000000000000" pitchFamily="18" charset="-120"/>
              </a:rPr>
              <a:t> function sets the file position at the beginning.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call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rewind(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is nearly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equivalent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0L,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SEEK_SET)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difference?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rewind</a:t>
            </a:r>
            <a:r>
              <a:rPr lang="en-US" altLang="zh-TW" dirty="0">
                <a:ea typeface="新細明體" panose="02020500000000000000" pitchFamily="18" charset="-120"/>
              </a:rPr>
              <a:t> doesn’t return a value but does clear the error indicator for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290829"/>
      </p:ext>
    </p:extLst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0"/>
            <a:ext cx="8686800" cy="6858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#include&lt;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struct</a:t>
            </a:r>
            <a:r>
              <a:rPr lang="en-US" altLang="zh-TW" dirty="0"/>
              <a:t> rec</a:t>
            </a:r>
            <a:r>
              <a:rPr lang="zh-TW" altLang="en-US" dirty="0"/>
              <a:t> </a:t>
            </a:r>
            <a:r>
              <a:rPr lang="en-US" altLang="zh-TW" dirty="0"/>
              <a:t>{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x,y,z</a:t>
            </a:r>
            <a:r>
              <a:rPr lang="en-US" altLang="zh-TW" dirty="0"/>
              <a:t>;</a:t>
            </a:r>
            <a:r>
              <a:rPr lang="zh-TW" altLang="en-US" dirty="0"/>
              <a:t>  </a:t>
            </a:r>
            <a:r>
              <a:rPr lang="en-US" altLang="zh-TW" dirty="0"/>
              <a:t>};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counter;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FILE *</a:t>
            </a:r>
            <a:r>
              <a:rPr lang="en-US" altLang="zh-TW" dirty="0" err="1"/>
              <a:t>ptrMyfile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rec </a:t>
            </a:r>
            <a:r>
              <a:rPr lang="en-US" altLang="zh-TW" dirty="0" err="1"/>
              <a:t>myRecord</a:t>
            </a:r>
            <a:r>
              <a:rPr lang="en-US" altLang="zh-TW" dirty="0"/>
              <a:t>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ptrMyfile</a:t>
            </a:r>
            <a:r>
              <a:rPr lang="en-US" altLang="zh-TW" dirty="0"/>
              <a:t>=</a:t>
            </a:r>
            <a:r>
              <a:rPr lang="en-US" altLang="zh-TW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</a:t>
            </a:r>
            <a:r>
              <a:rPr lang="en-US" altLang="zh-TW" dirty="0"/>
              <a:t>("test.bin","</a:t>
            </a:r>
            <a:r>
              <a:rPr lang="en-US" altLang="zh-TW" dirty="0" err="1"/>
              <a:t>rb</a:t>
            </a:r>
            <a:r>
              <a:rPr lang="en-US" altLang="zh-TW" dirty="0"/>
              <a:t>");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if (! </a:t>
            </a:r>
            <a:r>
              <a:rPr lang="en-US" altLang="zh-TW" dirty="0" err="1"/>
              <a:t>ptrMyfile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	{</a:t>
            </a:r>
            <a:r>
              <a:rPr lang="en-US" altLang="zh-TW" dirty="0" err="1"/>
              <a:t>printf</a:t>
            </a:r>
            <a:r>
              <a:rPr lang="en-US" altLang="zh-TW" dirty="0"/>
              <a:t>("Unable to open file!");	return 1;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fseek</a:t>
            </a:r>
            <a:r>
              <a:rPr lang="en-US" altLang="zh-TW" dirty="0"/>
              <a:t>(</a:t>
            </a:r>
            <a:r>
              <a:rPr lang="en-US" altLang="zh-TW" dirty="0" err="1"/>
              <a:t>ptrMyfile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rec),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SEEK_END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rewind</a:t>
            </a:r>
            <a:r>
              <a:rPr lang="en-US" altLang="zh-TW" dirty="0"/>
              <a:t>(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for ( counter=1; counter &lt;= 10; counter++)</a:t>
            </a:r>
            <a:r>
              <a:rPr lang="zh-TW" altLang="en-US" dirty="0"/>
              <a:t> </a:t>
            </a:r>
            <a:r>
              <a:rPr lang="en-US" altLang="zh-TW" dirty="0"/>
              <a:t>	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fread</a:t>
            </a:r>
            <a:r>
              <a:rPr lang="en-US" altLang="zh-TW" dirty="0"/>
              <a:t>(&amp; </a:t>
            </a:r>
            <a:r>
              <a:rPr lang="en-US" altLang="zh-TW" dirty="0" err="1"/>
              <a:t>myRecord,sizeof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rec),1, 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("%d\n", </a:t>
            </a:r>
            <a:r>
              <a:rPr lang="en-US" altLang="zh-TW" dirty="0" err="1"/>
              <a:t>myRecord.x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fclose</a:t>
            </a:r>
            <a:r>
              <a:rPr lang="en-US" altLang="zh-TW" dirty="0"/>
              <a:t>(</a:t>
            </a:r>
            <a:r>
              <a:rPr lang="en-US" altLang="zh-TW" dirty="0" err="1"/>
              <a:t>ptrMyfile</a:t>
            </a:r>
            <a:r>
              <a:rPr lang="en-US" altLang="zh-TW" dirty="0"/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	return 0;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02023"/>
      </p:ext>
    </p:extLst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fseek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ftell</a:t>
            </a:r>
            <a:r>
              <a:rPr lang="en-US" altLang="zh-TW" dirty="0">
                <a:ea typeface="新細明體" panose="02020500000000000000" pitchFamily="18" charset="-120"/>
              </a:rPr>
              <a:t> are limited to </a:t>
            </a:r>
            <a:r>
              <a:rPr lang="en-US" altLang="zh-TW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files</a:t>
            </a:r>
            <a:r>
              <a:rPr lang="en-US" altLang="zh-TW" dirty="0">
                <a:ea typeface="新細明體" panose="02020500000000000000" pitchFamily="18" charset="-120"/>
              </a:rPr>
              <a:t> whose </a:t>
            </a:r>
            <a:r>
              <a:rPr lang="en-US" altLang="zh-TW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positions</a:t>
            </a:r>
            <a:r>
              <a:rPr lang="en-US" altLang="zh-TW" dirty="0">
                <a:ea typeface="新細明體" panose="02020500000000000000" pitchFamily="18" charset="-120"/>
              </a:rPr>
              <a:t> can be stored in a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long integer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working with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very large files</a:t>
            </a:r>
            <a:r>
              <a:rPr lang="en-US" altLang="zh-TW" dirty="0">
                <a:ea typeface="新細明體" panose="02020500000000000000" pitchFamily="18" charset="-120"/>
              </a:rPr>
              <a:t>, C provides two additional functions: </a:t>
            </a:r>
            <a:r>
              <a:rPr lang="en-US" altLang="zh-TW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fgetpos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fsetpos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These functions can handle large files because they use values of type </a:t>
            </a:r>
            <a:r>
              <a:rPr lang="en-US" altLang="zh-TW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fpos_t</a:t>
            </a:r>
            <a:r>
              <a:rPr lang="en-US" altLang="zh-TW" dirty="0">
                <a:ea typeface="新細明體" panose="02020500000000000000" pitchFamily="18" charset="-120"/>
              </a:rPr>
              <a:t> to represent file positions.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fpos_t</a:t>
            </a:r>
            <a:r>
              <a:rPr lang="en-US" altLang="zh-TW" dirty="0">
                <a:ea typeface="新細明體" panose="02020500000000000000" pitchFamily="18" charset="-120"/>
              </a:rPr>
              <a:t> value isn’t necessarily an integer; it could be a structure, for instance.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841707"/>
      </p:ext>
    </p:extLst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call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fgetpos(fp,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&amp;file_pos)</a:t>
            </a:r>
            <a:r>
              <a:rPr lang="en-US" altLang="zh-TW">
                <a:ea typeface="新細明體" panose="02020500000000000000" pitchFamily="18" charset="-120"/>
              </a:rPr>
              <a:t> stores the file position associated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>
                <a:ea typeface="新細明體" panose="02020500000000000000" pitchFamily="18" charset="-120"/>
              </a:rPr>
              <a:t> in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file_pos</a:t>
            </a:r>
            <a:r>
              <a:rPr lang="en-US" altLang="zh-TW">
                <a:ea typeface="新細明體" panose="02020500000000000000" pitchFamily="18" charset="-120"/>
              </a:rPr>
              <a:t> variable.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call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fsetpos(fp,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&amp;file_pos)</a:t>
            </a:r>
            <a:r>
              <a:rPr lang="en-US" altLang="zh-TW">
                <a:ea typeface="新細明體" panose="02020500000000000000" pitchFamily="18" charset="-120"/>
              </a:rPr>
              <a:t> sets the file position for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>
                <a:ea typeface="新細明體" panose="02020500000000000000" pitchFamily="18" charset="-120"/>
              </a:rPr>
              <a:t> to be the value stored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file_pos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a call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fgetpos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fsetpos</a:t>
            </a:r>
            <a:r>
              <a:rPr lang="en-US" altLang="zh-TW">
                <a:ea typeface="新細明體" panose="02020500000000000000" pitchFamily="18" charset="-120"/>
              </a:rPr>
              <a:t> fails, it stores an error code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errno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Both functions return zero when they succeed and a nonzero value when they fail.</a:t>
            </a:r>
          </a:p>
        </p:txBody>
      </p:sp>
    </p:spTree>
    <p:extLst>
      <p:ext uri="{BB962C8B-B14F-4D97-AF65-F5344CB8AC3E}">
        <p14:creationId xmlns:p14="http://schemas.microsoft.com/office/powerpoint/2010/main" val="4045257444"/>
      </p:ext>
    </p:extLst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Positioning</a:t>
            </a:r>
          </a:p>
        </p:txBody>
      </p:sp>
      <p:sp>
        <p:nvSpPr>
          <p:cNvPr id="162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An example that uses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fgetpos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fsetpos</a:t>
            </a:r>
            <a:r>
              <a:rPr lang="en-US" altLang="zh-TW">
                <a:ea typeface="新細明體" panose="02020500000000000000" pitchFamily="18" charset="-120"/>
              </a:rPr>
              <a:t> to save a file position and return to it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fpos_t file_pos;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fgetpos(fp, &amp;file_pos);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saves current position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fsetpos(fp, &amp;file_pos);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returns to old position */</a:t>
            </a:r>
          </a:p>
        </p:txBody>
      </p:sp>
    </p:spTree>
    <p:extLst>
      <p:ext uri="{BB962C8B-B14F-4D97-AF65-F5344CB8AC3E}">
        <p14:creationId xmlns:p14="http://schemas.microsoft.com/office/powerpoint/2010/main" val="14695714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ea typeface="新細明體" panose="02020500000000000000" pitchFamily="18" charset="-120"/>
              </a:rPr>
              <a:t>Text files may contain a special “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end-of-file</a:t>
            </a:r>
            <a:r>
              <a:rPr lang="en-US" altLang="zh-TW" b="1" i="1" dirty="0">
                <a:ea typeface="新細明體" panose="02020500000000000000" pitchFamily="18" charset="-120"/>
              </a:rPr>
              <a:t>” marker.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Windows, the marker is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'\x1a'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Ctrl-Z</a:t>
            </a:r>
            <a:r>
              <a:rPr lang="en-US" altLang="zh-TW" dirty="0">
                <a:ea typeface="新細明體" panose="02020500000000000000" pitchFamily="18" charset="-120"/>
              </a:rPr>
              <a:t>), but it is not required.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Most other operating systems, including UNIX, have no special end-of-file character.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a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 file</a:t>
            </a:r>
            <a:r>
              <a:rPr lang="en-US" altLang="zh-TW" dirty="0">
                <a:ea typeface="新細明體" panose="02020500000000000000" pitchFamily="18" charset="-120"/>
              </a:rPr>
              <a:t>, there are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no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end-of-line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or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end-of-file</a:t>
            </a:r>
            <a:r>
              <a:rPr lang="en-US" altLang="zh-TW" dirty="0">
                <a:ea typeface="新細明體" panose="02020500000000000000" pitchFamily="18" charset="-120"/>
              </a:rPr>
              <a:t> markers; all bytes are treated equally.</a:t>
            </a:r>
          </a:p>
        </p:txBody>
      </p:sp>
    </p:spTree>
    <p:extLst>
      <p:ext uri="{BB962C8B-B14F-4D97-AF65-F5344CB8AC3E}">
        <p14:creationId xmlns:p14="http://schemas.microsoft.com/office/powerpoint/2010/main" val="1379681414"/>
      </p:ext>
    </p:extLst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Program: Modifying a File of Part Records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Actions performed by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invclear.c</a:t>
            </a:r>
            <a:r>
              <a:rPr lang="en-US" altLang="zh-TW">
                <a:ea typeface="新細明體" panose="02020500000000000000" pitchFamily="18" charset="-120"/>
              </a:rPr>
              <a:t> program: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Opens a binary file containing part structures.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Reads the structures into an array.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Sets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on_hand</a:t>
            </a:r>
            <a:r>
              <a:rPr lang="en-US" altLang="zh-TW">
                <a:ea typeface="新細明體" panose="02020500000000000000" pitchFamily="18" charset="-120"/>
              </a:rPr>
              <a:t> member of each structure to 0.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Writes the structures back to the file.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program opens the file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"rb+"</a:t>
            </a:r>
            <a:r>
              <a:rPr lang="en-US" altLang="zh-TW">
                <a:ea typeface="新細明體" panose="02020500000000000000" pitchFamily="18" charset="-120"/>
              </a:rPr>
              <a:t> mode, allowing both reading and writing.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85216"/>
      </p:ext>
    </p:extLst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String I/O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functions described in this section can read and write data using a string as though it were a stream.</a:t>
            </a:r>
          </a:p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write</a:t>
            </a:r>
            <a:r>
              <a:rPr lang="en-US" altLang="zh-TW" dirty="0">
                <a:ea typeface="新細明體" panose="02020500000000000000" pitchFamily="18" charset="-120"/>
              </a:rPr>
              <a:t> characters into a string.</a:t>
            </a:r>
          </a:p>
          <a:p>
            <a:r>
              <a:rPr lang="en-US" altLang="zh-TW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reads</a:t>
            </a:r>
            <a:r>
              <a:rPr lang="en-US" altLang="zh-TW" dirty="0">
                <a:ea typeface="新細明體" panose="02020500000000000000" pitchFamily="18" charset="-120"/>
              </a:rPr>
              <a:t> characters from a string.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419278"/>
      </p:ext>
    </p:extLst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String I/O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Three similar functions (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vsprintf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vsnprintf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vsscanf</a:t>
            </a:r>
            <a:r>
              <a:rPr lang="en-US" altLang="zh-TW">
                <a:ea typeface="新細明體" panose="02020500000000000000" pitchFamily="18" charset="-120"/>
              </a:rPr>
              <a:t>) also belong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&lt;stdio.h&gt;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These functions rely on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va_list</a:t>
            </a:r>
            <a:r>
              <a:rPr lang="en-US" altLang="zh-TW">
                <a:ea typeface="新細明體" panose="02020500000000000000" pitchFamily="18" charset="-120"/>
              </a:rPr>
              <a:t> type, which is declared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&lt;stdarg.h&gt;</a:t>
            </a:r>
            <a:r>
              <a:rPr lang="en-US" altLang="zh-TW">
                <a:ea typeface="新細明體" panose="02020500000000000000" pitchFamily="18" charset="-120"/>
              </a:rPr>
              <a:t>, so they are discussed in Chapter 26.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889170"/>
      </p:ext>
    </p:extLst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>
          <a:xfrm>
            <a:off x="1847528" y="1412776"/>
            <a:ext cx="8640960" cy="491182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 dirty="0">
                <a:ea typeface="新細明體" panose="02020500000000000000" pitchFamily="18" charset="-120"/>
              </a:rPr>
              <a:t> function writes output into a character array (pointed to by its first argument) instead of a stream.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that writes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"9/20/2010"</a:t>
            </a:r>
            <a:r>
              <a:rPr lang="en-US" altLang="zh-TW" dirty="0">
                <a:ea typeface="新細明體" panose="02020500000000000000" pitchFamily="18" charset="-120"/>
              </a:rPr>
              <a:t>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err="1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 sz="28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(date, "%d/%d/%d", 9, 20, 2010);</a:t>
            </a:r>
            <a:endParaRPr lang="en-US" altLang="zh-TW" sz="28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adds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a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null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character at the end of the string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</a:t>
            </a:r>
            <a:r>
              <a:rPr lang="en-US" altLang="zh-TW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returns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the number of characters stored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not </a:t>
            </a:r>
            <a:r>
              <a:rPr lang="en-US" altLang="zh-TW" dirty="0">
                <a:ea typeface="新細明體" panose="02020500000000000000" pitchFamily="18" charset="-120"/>
              </a:rPr>
              <a:t>counting the null character).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002833"/>
      </p:ext>
    </p:extLst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>
                <a:ea typeface="新細明體" panose="02020500000000000000" pitchFamily="18" charset="-120"/>
              </a:rPr>
              <a:t> can be used to format data, with the result saved in a string until it’s time to produce output.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>
                <a:ea typeface="新細明體" panose="02020500000000000000" pitchFamily="18" charset="-120"/>
              </a:rPr>
              <a:t> is also convenient for converting numbers to character form.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983966"/>
      </p:ext>
    </p:extLst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>
          <a:xfrm>
            <a:off x="1631504" y="1524000"/>
            <a:ext cx="9036496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ln>
                  <a:gradFill flip="none" rotWithShape="1"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4600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</a:ln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 dirty="0">
                <a:ea typeface="新細明體" panose="02020500000000000000" pitchFamily="18" charset="-120"/>
              </a:rPr>
              <a:t> function (new in C99) is the same as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sprintf</a:t>
            </a:r>
            <a:r>
              <a:rPr lang="en-US" altLang="zh-TW" dirty="0">
                <a:ea typeface="新細明體" panose="02020500000000000000" pitchFamily="18" charset="-120"/>
              </a:rPr>
              <a:t>, except for an additional second parameter named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No more than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– 1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characters will be written </a:t>
            </a:r>
            <a:r>
              <a:rPr lang="en-US" altLang="zh-TW" dirty="0">
                <a:ea typeface="新細明體" panose="02020500000000000000" pitchFamily="18" charset="-120"/>
              </a:rPr>
              <a:t>to the string,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dirty="0">
                <a:ea typeface="新細明體" panose="02020500000000000000" pitchFamily="18" charset="-120"/>
              </a:rPr>
              <a:t> counting the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terminating null </a:t>
            </a:r>
            <a:r>
              <a:rPr lang="en-US" altLang="zh-TW" dirty="0">
                <a:ea typeface="新細明體" panose="02020500000000000000" pitchFamily="18" charset="-120"/>
              </a:rPr>
              <a:t>character, which is always written unless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zero.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(name,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,"%s,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%s",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"Einstein",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"Albert");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string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"Einstein, Al"</a:t>
            </a:r>
            <a:r>
              <a:rPr lang="en-US" altLang="zh-TW" dirty="0">
                <a:ea typeface="新細明體" panose="02020500000000000000" pitchFamily="18" charset="-120"/>
              </a:rPr>
              <a:t> is written into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0143525"/>
      </p:ext>
    </p:extLst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Output Functions</a:t>
            </a:r>
          </a:p>
        </p:txBody>
      </p:sp>
      <p:sp>
        <p:nvSpPr>
          <p:cNvPr id="172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>
                <a:ea typeface="新細明體" panose="02020500000000000000" pitchFamily="18" charset="-120"/>
              </a:rPr>
              <a:t> returns the number of characters that would have been written (not including the null character) had there been no length restriction.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an encoding error occurs,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>
                <a:ea typeface="新細明體" panose="02020500000000000000" pitchFamily="18" charset="-120"/>
              </a:rPr>
              <a:t> returns a negative number.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To see 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snprintf</a:t>
            </a:r>
            <a:r>
              <a:rPr lang="en-US" altLang="zh-TW">
                <a:ea typeface="新細明體" panose="02020500000000000000" pitchFamily="18" charset="-120"/>
              </a:rPr>
              <a:t> had room to write all the requested characters, we can test whether its return value was nonnegative and less than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852789"/>
      </p:ext>
    </p:extLst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1504" y="188640"/>
            <a:ext cx="8579296" cy="6135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/* </a:t>
            </a:r>
            <a:r>
              <a:rPr lang="en-US" altLang="zh-TW" dirty="0" err="1"/>
              <a:t>sprintf</a:t>
            </a:r>
            <a:r>
              <a:rPr lang="en-US" altLang="zh-TW" dirty="0"/>
              <a:t> example */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 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char buffer [50];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n, a=5, b=3;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dirty="0"/>
              <a:t>=</a:t>
            </a:r>
            <a:r>
              <a:rPr lang="en-US" altLang="zh-TW" dirty="0" err="1"/>
              <a:t>sprintf</a:t>
            </a:r>
            <a:r>
              <a:rPr lang="en-US" altLang="zh-TW" dirty="0"/>
              <a:t> (buffer, "%d plus %d is %d", a, b, </a:t>
            </a:r>
            <a:r>
              <a:rPr lang="en-US" altLang="zh-TW" dirty="0" err="1"/>
              <a:t>a+b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</a:t>
            </a:r>
            <a:r>
              <a:rPr lang="en-US" altLang="zh-TW" dirty="0" err="1"/>
              <a:t>printf</a:t>
            </a:r>
            <a:r>
              <a:rPr lang="en-US" altLang="zh-TW" dirty="0"/>
              <a:t> (“[%s] is a string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altLang="zh-TW" dirty="0"/>
              <a:t>chars long\n”,</a:t>
            </a:r>
            <a:r>
              <a:rPr lang="zh-TW" altLang="en-US" dirty="0"/>
              <a:t> </a:t>
            </a:r>
            <a:r>
              <a:rPr lang="en-US" altLang="zh-TW" dirty="0"/>
              <a:t>buffer,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43872" y="5476092"/>
            <a:ext cx="478778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/>
              <a:t>Output:</a:t>
            </a:r>
          </a:p>
          <a:p>
            <a:r>
              <a:rPr lang="en-US" altLang="zh-TW" sz="2400"/>
              <a:t>[5 plus 3 is 8] is a string 13 chars long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74048180"/>
      </p:ext>
    </p:extLst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73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function is similar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reads from a string (pointed to by its first argument) instead of reading from a stream.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second argument is a format string identical to that used by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985789"/>
      </p:ext>
    </p:extLst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is handy for extracting data from a string that was read by another input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example that uses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dirty="0">
                <a:ea typeface="新細明體" panose="02020500000000000000" pitchFamily="18" charset="-120"/>
              </a:rPr>
              <a:t> to obtain a line of input, then passes the line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for further 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reads a line of input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dirty="0" err="1"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"%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d%d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&amp;</a:t>
            </a:r>
            <a:r>
              <a:rPr lang="en-US" altLang="zh-TW" sz="32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extracts two integers */</a:t>
            </a:r>
          </a:p>
        </p:txBody>
      </p:sp>
    </p:spTree>
    <p:extLst>
      <p:ext uri="{BB962C8B-B14F-4D97-AF65-F5344CB8AC3E}">
        <p14:creationId xmlns:p14="http://schemas.microsoft.com/office/powerpoint/2010/main" val="8971813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dirty="0">
                <a:ea typeface="新細明體" panose="02020500000000000000" pitchFamily="18" charset="-120"/>
              </a:rPr>
              <a:t> is written to a file, it can be stored in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form</a:t>
            </a:r>
            <a:r>
              <a:rPr lang="en-US" altLang="zh-TW" dirty="0">
                <a:ea typeface="新細明體" panose="02020500000000000000" pitchFamily="18" charset="-120"/>
              </a:rPr>
              <a:t> or in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form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One way to store the number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32767</a:t>
            </a:r>
            <a:r>
              <a:rPr lang="en-US" altLang="zh-TW" dirty="0">
                <a:ea typeface="新細明體" panose="02020500000000000000" pitchFamily="18" charset="-120"/>
              </a:rPr>
              <a:t> in a file would be to write it in text form as the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characters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3, 2, 7, 6, and 7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6" y="3924300"/>
            <a:ext cx="6696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351245"/>
      </p:ext>
    </p:extLst>
  </p:cSld>
  <p:clrMapOvr>
    <a:masterClrMapping/>
  </p:clrMapOvr>
  <p:transition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>
          <a:xfrm>
            <a:off x="1703512" y="1515057"/>
            <a:ext cx="8001000" cy="4800600"/>
          </a:xfrm>
        </p:spPr>
        <p:txBody>
          <a:bodyPr/>
          <a:lstStyle/>
          <a:p>
            <a:r>
              <a:rPr lang="en-US" altLang="zh-TW" sz="2500" dirty="0">
                <a:ea typeface="新細明體" panose="02020500000000000000" pitchFamily="18" charset="-120"/>
              </a:rPr>
              <a:t>One </a:t>
            </a:r>
            <a:r>
              <a:rPr lang="en-US" altLang="zh-TW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advantage</a:t>
            </a:r>
            <a:r>
              <a:rPr lang="en-US" altLang="zh-TW" sz="2500" dirty="0">
                <a:ea typeface="新細明體" panose="02020500000000000000" pitchFamily="18" charset="-120"/>
              </a:rPr>
              <a:t> of using </a:t>
            </a:r>
            <a:r>
              <a:rPr lang="en-US" altLang="zh-TW" sz="2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sz="2500" dirty="0">
                <a:ea typeface="新細明體" panose="02020500000000000000" pitchFamily="18" charset="-120"/>
              </a:rPr>
              <a:t> is that we can </a:t>
            </a:r>
            <a:r>
              <a:rPr lang="en-US" altLang="zh-TW" sz="2500" i="1" u="sng" dirty="0">
                <a:ea typeface="新細明體" panose="02020500000000000000" pitchFamily="18" charset="-120"/>
              </a:rPr>
              <a:t>examine an input line as many times as needed</a:t>
            </a:r>
            <a:r>
              <a:rPr lang="en-US" altLang="zh-TW" sz="25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This makes it easier to recognize alternate input forms and to recover from errors.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Consider the problem of reading a date that’s written either in the form </a:t>
            </a:r>
            <a:r>
              <a:rPr lang="en-US" altLang="zh-TW" sz="2500" i="1" dirty="0">
                <a:ea typeface="新細明體" panose="02020500000000000000" pitchFamily="18" charset="-120"/>
              </a:rPr>
              <a:t>month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500" i="1" dirty="0">
                <a:ea typeface="新細明體" panose="02020500000000000000" pitchFamily="18" charset="-120"/>
              </a:rPr>
              <a:t>day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500" i="1" dirty="0">
                <a:ea typeface="新細明體" panose="02020500000000000000" pitchFamily="18" charset="-120"/>
              </a:rPr>
              <a:t>year</a:t>
            </a:r>
            <a:r>
              <a:rPr lang="en-US" altLang="zh-TW" sz="2500" dirty="0">
                <a:ea typeface="新細明體" panose="02020500000000000000" pitchFamily="18" charset="-120"/>
              </a:rPr>
              <a:t> or </a:t>
            </a:r>
            <a:r>
              <a:rPr lang="en-US" altLang="zh-TW" sz="2500" i="1" dirty="0">
                <a:ea typeface="新細明體" panose="02020500000000000000" pitchFamily="18" charset="-120"/>
              </a:rPr>
              <a:t>month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500" i="1" dirty="0">
                <a:ea typeface="新細明體" panose="02020500000000000000" pitchFamily="18" charset="-120"/>
              </a:rPr>
              <a:t>day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500" i="1" dirty="0">
                <a:ea typeface="新細明體" panose="02020500000000000000" pitchFamily="18" charset="-120"/>
              </a:rPr>
              <a:t>year</a:t>
            </a:r>
            <a:r>
              <a:rPr lang="en-US" altLang="zh-TW" sz="25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7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"%d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/%d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/%d",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&amp;month,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&amp;day,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&amp;year)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("Month: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%d\n",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month,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7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"%d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-%d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-%d",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&amp;month,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&amp;day,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&amp;year)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("Month: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year: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%d\n",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month,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day,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7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("Date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the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proper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form\n");</a:t>
            </a:r>
            <a:r>
              <a:rPr lang="en-US" altLang="zh-TW" sz="1700" dirty="0">
                <a:ea typeface="新細明體" panose="02020500000000000000" pitchFamily="18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3650796"/>
      </p:ext>
    </p:extLst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Input Functions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Like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 functions,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returns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the number of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data items </a:t>
            </a:r>
            <a:r>
              <a:rPr lang="en-US" altLang="zh-TW" dirty="0">
                <a:ea typeface="新細明體" panose="02020500000000000000" pitchFamily="18" charset="-120"/>
              </a:rPr>
              <a:t>successfully read and stored.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sscanf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returns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dirty="0">
                <a:ea typeface="新細明體" panose="02020500000000000000" pitchFamily="18" charset="-120"/>
              </a:rPr>
              <a:t> if it reaches the end of the string (marked by a null character) before finding the first item.</a:t>
            </a:r>
          </a:p>
        </p:txBody>
      </p:sp>
    </p:spTree>
    <p:extLst>
      <p:ext uri="{BB962C8B-B14F-4D97-AF65-F5344CB8AC3E}">
        <p14:creationId xmlns:p14="http://schemas.microsoft.com/office/powerpoint/2010/main" val="3875441383"/>
      </p:ext>
    </p:extLst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6192838" cy="6000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3200" dirty="0"/>
              <a:t>http://en.cppreference.com/w/c/io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636971"/>
            <a:ext cx="2916000" cy="108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3" y="3238925"/>
            <a:ext cx="2316667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19" y="2508536"/>
            <a:ext cx="3012329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040" y="3476976"/>
            <a:ext cx="3652232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899" y="5509003"/>
            <a:ext cx="3394584" cy="124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865" y="1778147"/>
            <a:ext cx="426955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214" y="4701741"/>
            <a:ext cx="2908016" cy="72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463" y="5409520"/>
            <a:ext cx="2700000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7464" y="5047050"/>
            <a:ext cx="2736103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9936" y="636971"/>
            <a:ext cx="4650718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815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other option is to store the number in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, which would take as few as two bytes:</a:t>
            </a:r>
          </a:p>
          <a:p>
            <a:pPr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  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Storing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numbers in binary </a:t>
            </a:r>
            <a:r>
              <a:rPr lang="en-US" altLang="zh-TW" dirty="0">
                <a:ea typeface="新細明體" panose="02020500000000000000" pitchFamily="18" charset="-120"/>
              </a:rPr>
              <a:t>can often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save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FF00"/>
                </a:solidFill>
                <a:ea typeface="新細明體" panose="02020500000000000000" pitchFamily="18" charset="-120"/>
              </a:rPr>
              <a:t>space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1" y="2552700"/>
            <a:ext cx="2703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2834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 Files versus Binary Files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Programs that read from a file or write to a file must take into account whether it’s text or binary.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program that displays the contents of a file on the screen will probably assume it’s a text file.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file-copying program, on the other hand, can’t assume that the file to be copied is a text file.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it does, binary files containing an end-of-file character won’t be copied completely.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we can’t say for sure whether a file is text or binary, it’s safer to assume that it’s </a:t>
            </a:r>
            <a:r>
              <a:rPr lang="en-US" altLang="zh-TW" sz="4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998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94" y="908720"/>
            <a:ext cx="6286500" cy="4191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503441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641" y="1124744"/>
            <a:ext cx="3393774" cy="43739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124744"/>
            <a:ext cx="5223462" cy="43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182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File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Simplicity is one of the attractions of input and output redirection.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Unfortunately, redirection is too limited for many applications.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When a program relies on redirection, it has no control over its files; it doesn’t even know their names.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Redirection doesn’t help if the program needs to read from two files or write to two files at the same time.</a:t>
            </a:r>
          </a:p>
          <a:p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When redirection isn’t enough, we’ll use the file operations that 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&lt;stdio.h&gt;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 provides.</a:t>
            </a:r>
          </a:p>
        </p:txBody>
      </p:sp>
    </p:spTree>
    <p:extLst>
      <p:ext uri="{BB962C8B-B14F-4D97-AF65-F5344CB8AC3E}">
        <p14:creationId xmlns:p14="http://schemas.microsoft.com/office/powerpoint/2010/main" val="13052052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File operations =?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Open/Close</a:t>
            </a:r>
            <a:br>
              <a:rPr lang="en-US" altLang="zh-TW" dirty="0"/>
            </a:br>
            <a:r>
              <a:rPr lang="en-US" altLang="zh-TW" dirty="0"/>
              <a:t>I/D/M/S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8560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Opening a File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Opening a file for use as a stream requires a call of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 *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 </a:t>
            </a:r>
            <a:r>
              <a:rPr lang="en-US" altLang="zh-TW" sz="2200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 </a:t>
            </a:r>
            <a:r>
              <a:rPr lang="en-US" altLang="zh-TW" sz="2200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</a:t>
            </a:r>
            <a:r>
              <a:rPr lang="en-US" altLang="zh-TW" dirty="0">
                <a:ea typeface="新細明體" panose="02020500000000000000" pitchFamily="18" charset="-120"/>
              </a:rPr>
              <a:t> is the name of the file to be opened.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argument may include information about the file’s location, such as a drive </a:t>
            </a:r>
            <a:r>
              <a:rPr lang="en-US" altLang="zh-TW" dirty="0" err="1">
                <a:ea typeface="新細明體" panose="02020500000000000000" pitchFamily="18" charset="-120"/>
              </a:rPr>
              <a:t>specifier</a:t>
            </a:r>
            <a:r>
              <a:rPr lang="en-US" altLang="zh-TW" dirty="0">
                <a:ea typeface="新細明體" panose="02020500000000000000" pitchFamily="18" charset="-120"/>
              </a:rPr>
              <a:t> or path.</a:t>
            </a:r>
          </a:p>
          <a:p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 dirty="0">
                <a:ea typeface="新細明體" panose="02020500000000000000" pitchFamily="18" charset="-120"/>
              </a:rPr>
              <a:t> is a “mode string” that specifies what </a:t>
            </a:r>
            <a:r>
              <a:rPr lang="en-US" altLang="zh-TW" dirty="0">
                <a:ln w="0"/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新細明體" panose="02020500000000000000" pitchFamily="18" charset="-120"/>
              </a:rPr>
              <a:t>operations</a:t>
            </a:r>
            <a:r>
              <a:rPr lang="en-US" altLang="zh-TW" dirty="0">
                <a:ea typeface="新細明體" panose="02020500000000000000" pitchFamily="18" charset="-120"/>
              </a:rPr>
              <a:t> we intend to perform on the file.</a:t>
            </a:r>
          </a:p>
        </p:txBody>
      </p:sp>
    </p:spTree>
    <p:extLst>
      <p:ext uri="{BB962C8B-B14F-4D97-AF65-F5344CB8AC3E}">
        <p14:creationId xmlns:p14="http://schemas.microsoft.com/office/powerpoint/2010/main" val="32019566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Opening a File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word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appears twice in the 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, which is a C99 keyword, indicates that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 dirty="0">
                <a:ea typeface="新細明體" panose="02020500000000000000" pitchFamily="18" charset="-120"/>
              </a:rPr>
              <a:t> should point to strings that don’t share memory locations.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C89 prototype for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doesn’t contain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but is otherwise identical.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dirty="0">
                <a:ea typeface="新細明體" panose="02020500000000000000" pitchFamily="18" charset="-120"/>
              </a:rPr>
              <a:t> has no effect on the behavior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, so it can usually be ignored.</a:t>
            </a:r>
          </a:p>
        </p:txBody>
      </p:sp>
    </p:spTree>
    <p:extLst>
      <p:ext uri="{BB962C8B-B14F-4D97-AF65-F5344CB8AC3E}">
        <p14:creationId xmlns:p14="http://schemas.microsoft.com/office/powerpoint/2010/main" val="23311604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Opening a File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924800" cy="48006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In Windows, </a:t>
            </a:r>
            <a:r>
              <a:rPr lang="en-US" altLang="zh-TW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be careful </a:t>
            </a:r>
            <a:r>
              <a:rPr lang="en-US" altLang="zh-TW" sz="2600" dirty="0">
                <a:ea typeface="新細明體" panose="02020500000000000000" pitchFamily="18" charset="-120"/>
              </a:rPr>
              <a:t>when the file name in a call of </a:t>
            </a:r>
            <a:r>
              <a:rPr lang="en-US" altLang="zh-TW" sz="2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600" dirty="0">
                <a:ea typeface="新細明體" panose="02020500000000000000" pitchFamily="18" charset="-120"/>
              </a:rPr>
              <a:t> includes the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\</a:t>
            </a:r>
            <a:r>
              <a:rPr lang="en-US" altLang="zh-TW" sz="2600" dirty="0">
                <a:ea typeface="新細明體" panose="02020500000000000000" pitchFamily="18" charset="-120"/>
              </a:rPr>
              <a:t> character.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call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("c:\project</a:t>
            </a:r>
            <a:r>
              <a:rPr lang="en-US" altLang="zh-TW" sz="2200" b="1" dirty="0">
                <a:solidFill>
                  <a:srgbClr val="FFFF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\t</a:t>
            </a:r>
            <a:r>
              <a:rPr lang="en-US" altLang="zh-TW" sz="2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est1.dat", "r")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will fail, because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\t</a:t>
            </a:r>
            <a:r>
              <a:rPr lang="en-US" altLang="zh-TW" sz="2600" dirty="0">
                <a:ea typeface="新細明體" panose="02020500000000000000" pitchFamily="18" charset="-120"/>
              </a:rPr>
              <a:t> is treated as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 character escape</a:t>
            </a:r>
            <a:r>
              <a:rPr lang="en-US" altLang="zh-TW" sz="26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One way to avoid the problem is to </a:t>
            </a:r>
            <a:r>
              <a:rPr lang="en-US" altLang="zh-TW" sz="2600" b="1" dirty="0">
                <a:solidFill>
                  <a:srgbClr val="FFFF00"/>
                </a:solidFill>
                <a:ea typeface="新細明體" panose="02020500000000000000" pitchFamily="18" charset="-120"/>
              </a:rPr>
              <a:t>use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\\</a:t>
            </a:r>
            <a:r>
              <a:rPr lang="en-US" altLang="zh-TW" sz="2600" dirty="0">
                <a:ea typeface="新細明體" panose="02020500000000000000" pitchFamily="18" charset="-120"/>
              </a:rPr>
              <a:t> instead of </a:t>
            </a:r>
            <a:r>
              <a:rPr lang="en-US" altLang="zh-TW" sz="26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 err="1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b="1" dirty="0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("c:</a:t>
            </a:r>
            <a:r>
              <a:rPr lang="en-US" altLang="zh-TW" b="1" dirty="0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\\</a:t>
            </a:r>
            <a:r>
              <a:rPr lang="en-US" altLang="zh-TW" sz="2200" b="1" dirty="0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project</a:t>
            </a:r>
            <a:r>
              <a:rPr lang="en-US" altLang="zh-TW" b="1" dirty="0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\\</a:t>
            </a:r>
            <a:r>
              <a:rPr lang="en-US" altLang="zh-TW" sz="2200" b="1" dirty="0"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test1.dat", "r")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An alternative is to use the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600" dirty="0">
                <a:ea typeface="新細明體" panose="02020500000000000000" pitchFamily="18" charset="-120"/>
              </a:rPr>
              <a:t> character instead of </a:t>
            </a:r>
            <a:r>
              <a:rPr lang="en-US" altLang="zh-TW" sz="2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("c:/project/test1.dat", "r")</a:t>
            </a:r>
          </a:p>
        </p:txBody>
      </p:sp>
    </p:spTree>
    <p:extLst>
      <p:ext uri="{BB962C8B-B14F-4D97-AF65-F5344CB8AC3E}">
        <p14:creationId xmlns:p14="http://schemas.microsoft.com/office/powerpoint/2010/main" val="1280258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Opening a File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returns a file pointer that the program can (and usually will) save in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b="1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400" b="1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("in.dat", "r");</a:t>
            </a:r>
            <a:endParaRPr lang="en-US" altLang="zh-TW" sz="2400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opens in.dat for reading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it </a:t>
            </a:r>
            <a:r>
              <a:rPr lang="en-US" altLang="zh-TW" sz="3200" b="1" dirty="0">
                <a:solidFill>
                  <a:srgbClr val="FFC000"/>
                </a:solidFill>
                <a:ea typeface="新細明體" panose="02020500000000000000" pitchFamily="18" charset="-120"/>
              </a:rPr>
              <a:t>can’t</a:t>
            </a:r>
            <a:r>
              <a:rPr lang="en-US" altLang="zh-TW" dirty="0">
                <a:ea typeface="新細明體" panose="02020500000000000000" pitchFamily="18" charset="-120"/>
              </a:rPr>
              <a:t> open a file,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sz="2400" b="1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returns a </a:t>
            </a:r>
            <a:r>
              <a:rPr lang="en-US" altLang="zh-TW" sz="2800" b="1" dirty="0">
                <a:solidFill>
                  <a:srgbClr val="FFC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25110533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Factors that determine which mode string to pass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Which operations are to be performed on the file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Whether the file contains text or binary data</a:t>
            </a:r>
          </a:p>
        </p:txBody>
      </p:sp>
    </p:spTree>
    <p:extLst>
      <p:ext uri="{BB962C8B-B14F-4D97-AF65-F5344CB8AC3E}">
        <p14:creationId xmlns:p14="http://schemas.microsoft.com/office/powerpoint/2010/main" val="5128820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ctr"/>
                <a:tab pos="11430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Mode strings for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text files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b="1" i="1" dirty="0">
                <a:ea typeface="新細明體" panose="02020500000000000000" pitchFamily="18" charset="-120"/>
              </a:rPr>
              <a:t>	String	                                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reading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writing</a:t>
            </a:r>
            <a:r>
              <a:rPr lang="en-US" altLang="zh-TW" sz="2200" dirty="0">
                <a:ea typeface="新細明體" panose="02020500000000000000" pitchFamily="18" charset="-120"/>
              </a:rPr>
              <a:t> (file need not exist)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appending</a:t>
            </a:r>
            <a:r>
              <a:rPr lang="en-US" altLang="zh-TW" sz="2200" dirty="0">
                <a:ea typeface="新細明體" panose="02020500000000000000" pitchFamily="18" charset="-120"/>
              </a:rPr>
              <a:t> (file need not exist)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"r+"	</a:t>
            </a:r>
            <a:r>
              <a:rPr lang="en-US" altLang="zh-TW" sz="2200" dirty="0">
                <a:ea typeface="新細明體" panose="02020500000000000000" pitchFamily="18" charset="-120"/>
              </a:rPr>
              <a:t>Open for reading and writing, starting at beginning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w+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</a:t>
            </a:r>
            <a:r>
              <a:rPr lang="en-US" altLang="zh-TW" sz="2200" dirty="0">
                <a:ea typeface="新細明體" panose="02020500000000000000" pitchFamily="18" charset="-120"/>
              </a:rPr>
              <a:t>Open for reading and writing (truncate if file exists)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342900" algn="ctr"/>
                <a:tab pos="11430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a+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200" dirty="0">
                <a:ea typeface="新細明體" panose="02020500000000000000" pitchFamily="18" charset="-120"/>
              </a:rPr>
              <a:t>	Open for reading and writing (</a:t>
            </a:r>
            <a:r>
              <a:rPr lang="en-US" altLang="zh-TW" sz="2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append</a:t>
            </a:r>
            <a:r>
              <a:rPr lang="en-US" altLang="zh-TW" sz="2200" dirty="0">
                <a:ea typeface="新細明體" panose="02020500000000000000" pitchFamily="18" charset="-120"/>
              </a:rPr>
              <a:t> if file exists)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16632"/>
            <a:ext cx="2236490" cy="28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096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09800" y="1700808"/>
            <a:ext cx="8153400" cy="4623792"/>
          </a:xfrm>
        </p:spPr>
        <p:txBody>
          <a:bodyPr/>
          <a:lstStyle/>
          <a:p>
            <a:pPr>
              <a:tabLst>
                <a:tab pos="977900" algn="ctr"/>
                <a:tab pos="21209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Mode strings for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binary files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b="1" i="1" dirty="0">
                <a:ea typeface="新細明體" panose="02020500000000000000" pitchFamily="18" charset="-120"/>
              </a:rPr>
              <a:t>	String	                                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reading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writing</a:t>
            </a:r>
            <a:r>
              <a:rPr lang="en-US" altLang="zh-TW" sz="2200" dirty="0">
                <a:ea typeface="新細明體" panose="02020500000000000000" pitchFamily="18" charset="-120"/>
              </a:rPr>
              <a:t> (file need not exist)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		</a:t>
            </a:r>
            <a:r>
              <a:rPr lang="en-US" altLang="zh-TW" sz="2200" dirty="0">
                <a:ea typeface="新細明體" panose="02020500000000000000" pitchFamily="18" charset="-120"/>
              </a:rPr>
              <a:t>Open for </a:t>
            </a:r>
            <a:r>
              <a:rPr lang="en-US" altLang="zh-TW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appending</a:t>
            </a:r>
            <a:r>
              <a:rPr lang="en-US" altLang="zh-TW" sz="2200" dirty="0">
                <a:ea typeface="新細明體" panose="02020500000000000000" pitchFamily="18" charset="-120"/>
              </a:rPr>
              <a:t> (file need not exist)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r+b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or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+"	</a:t>
            </a:r>
            <a:r>
              <a:rPr lang="en-US" altLang="zh-TW" sz="2200" dirty="0">
                <a:ea typeface="新細明體" panose="02020500000000000000" pitchFamily="18" charset="-120"/>
              </a:rPr>
              <a:t>Open for reading and writing, starting at 			beginning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w+b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or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+"	</a:t>
            </a:r>
            <a:r>
              <a:rPr lang="en-US" altLang="zh-TW" sz="2200" dirty="0">
                <a:ea typeface="新細明體" panose="02020500000000000000" pitchFamily="18" charset="-120"/>
              </a:rPr>
              <a:t>Open for reading and writing (truncate if 			file exists)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77900" algn="ctr"/>
                <a:tab pos="2120900" algn="l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"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a+b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or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3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ab+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200" dirty="0">
                <a:ea typeface="新細明體" panose="02020500000000000000" pitchFamily="18" charset="-120"/>
              </a:rPr>
              <a:t>	Open for reading and writing (append if 			file exists)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88640"/>
            <a:ext cx="2670118" cy="22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34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407" y="1412776"/>
            <a:ext cx="5095875" cy="3124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53693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that there are different mode strings for </a:t>
            </a:r>
            <a:r>
              <a:rPr lang="en-US" altLang="zh-TW" i="1" dirty="0">
                <a:ea typeface="新細明體" panose="02020500000000000000" pitchFamily="18" charset="-120"/>
              </a:rPr>
              <a:t>writing</a:t>
            </a:r>
            <a:r>
              <a:rPr lang="en-US" altLang="zh-TW" dirty="0">
                <a:ea typeface="新細明體" panose="02020500000000000000" pitchFamily="18" charset="-120"/>
              </a:rPr>
              <a:t> data and </a:t>
            </a:r>
            <a:r>
              <a:rPr lang="en-US" altLang="zh-TW" i="1" dirty="0">
                <a:ea typeface="新細明體" panose="02020500000000000000" pitchFamily="18" charset="-120"/>
              </a:rPr>
              <a:t>appending</a:t>
            </a:r>
            <a:r>
              <a:rPr lang="en-US" altLang="zh-TW" dirty="0">
                <a:ea typeface="新細明體" panose="02020500000000000000" pitchFamily="18" charset="-120"/>
              </a:rPr>
              <a:t>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data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written</a:t>
            </a:r>
            <a:r>
              <a:rPr lang="en-US" altLang="zh-TW" dirty="0">
                <a:ea typeface="新細明體" panose="02020500000000000000" pitchFamily="18" charset="-120"/>
              </a:rPr>
              <a:t> to a file, it normally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overwrites</a:t>
            </a:r>
            <a:r>
              <a:rPr lang="en-US" altLang="zh-TW" dirty="0">
                <a:ea typeface="新細明體" panose="02020500000000000000" pitchFamily="18" charset="-120"/>
              </a:rPr>
              <a:t> what was previously there.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 file is opened for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appending</a:t>
            </a:r>
            <a:r>
              <a:rPr lang="en-US" altLang="zh-TW" dirty="0">
                <a:ea typeface="新細明體" panose="02020500000000000000" pitchFamily="18" charset="-120"/>
              </a:rPr>
              <a:t>, data written to the file is 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added</a:t>
            </a:r>
            <a:r>
              <a:rPr lang="en-US" altLang="zh-TW" dirty="0">
                <a:ea typeface="新細明體" panose="02020500000000000000" pitchFamily="18" charset="-12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18255621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Special rules apply when a file is opened for both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reading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writing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Can’t switch from reading to writing without first calling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file-positioning</a:t>
            </a:r>
            <a:r>
              <a:rPr lang="en-US" altLang="zh-TW" dirty="0">
                <a:ea typeface="新細明體" panose="02020500000000000000" pitchFamily="18" charset="-120"/>
              </a:rPr>
              <a:t> function unless the reading operation encountered the end of the file.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Can’t switch from writing to reading without either calling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or calling a file-positioning function.</a:t>
            </a:r>
          </a:p>
        </p:txBody>
      </p:sp>
    </p:spTree>
    <p:extLst>
      <p:ext uri="{BB962C8B-B14F-4D97-AF65-F5344CB8AC3E}">
        <p14:creationId xmlns:p14="http://schemas.microsoft.com/office/powerpoint/2010/main" val="128166851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Closing a File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dirty="0">
                <a:ea typeface="新細明體" panose="02020500000000000000" pitchFamily="18" charset="-120"/>
              </a:rPr>
              <a:t> function allows a program to </a:t>
            </a:r>
            <a:r>
              <a:rPr lang="en-US" altLang="zh-TW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close</a:t>
            </a:r>
            <a:r>
              <a:rPr lang="en-US" altLang="zh-TW" dirty="0">
                <a:ea typeface="新細明體" panose="02020500000000000000" pitchFamily="18" charset="-120"/>
              </a:rPr>
              <a:t> a file that it’s no longer using.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argument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dirty="0">
                <a:ea typeface="新細明體" panose="02020500000000000000" pitchFamily="18" charset="-120"/>
              </a:rPr>
              <a:t> must be a file pointer obtained from 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b="1" dirty="0" err="1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dirty="0">
                <a:ea typeface="新細明體" panose="02020500000000000000" pitchFamily="18" charset="-120"/>
              </a:rPr>
              <a:t> returns </a:t>
            </a:r>
            <a:r>
              <a:rPr lang="en-US" altLang="zh-TW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zero</a:t>
            </a:r>
            <a:r>
              <a:rPr lang="en-US" altLang="zh-TW" dirty="0">
                <a:ea typeface="新細明體" panose="02020500000000000000" pitchFamily="18" charset="-120"/>
              </a:rPr>
              <a:t> if the file was closed successfully.</a:t>
            </a:r>
          </a:p>
          <a:p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Otherwise</a:t>
            </a:r>
            <a:r>
              <a:rPr lang="en-US" altLang="zh-TW" dirty="0">
                <a:ea typeface="新細明體" panose="02020500000000000000" pitchFamily="18" charset="-120"/>
              </a:rPr>
              <a:t>, it returns the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error</a:t>
            </a:r>
            <a:r>
              <a:rPr lang="en-US" altLang="zh-TW" dirty="0">
                <a:ea typeface="新細明體" panose="02020500000000000000" pitchFamily="18" charset="-120"/>
              </a:rPr>
              <a:t> code 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EOF</a:t>
            </a:r>
            <a:r>
              <a:rPr lang="en-US" altLang="zh-TW" dirty="0">
                <a:ea typeface="新細明體" panose="02020500000000000000" pitchFamily="18" charset="-120"/>
              </a:rPr>
              <a:t> (a macro defined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789402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77752" y="260648"/>
            <a:ext cx="9036496" cy="336514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Closing a File: </a:t>
            </a:r>
            <a:r>
              <a:rPr lang="en-US" altLang="zh-TW" sz="2400" dirty="0">
                <a:ea typeface="新細明體" panose="02020500000000000000" pitchFamily="18" charset="-120"/>
              </a:rPr>
              <a:t>The outline of a program that </a:t>
            </a:r>
            <a:r>
              <a:rPr lang="en-US" altLang="zh-TW" sz="2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新細明體" panose="02020500000000000000" pitchFamily="18" charset="-120"/>
              </a:rPr>
              <a:t>opens a file for reading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631504" y="836712"/>
            <a:ext cx="8424936" cy="5184576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"example.dat"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main(void)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FILE *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 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NULL) {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("Can't open %s\n",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exit(EXIT_FAILURE);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}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0;</a:t>
            </a:r>
          </a:p>
          <a:p>
            <a:pPr marL="342900" indent="-342900">
              <a:lnSpc>
                <a:spcPts val="22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圓角矩形圖說文字 2"/>
          <p:cNvSpPr/>
          <p:nvPr/>
        </p:nvSpPr>
        <p:spPr>
          <a:xfrm>
            <a:off x="8400256" y="1820583"/>
            <a:ext cx="1882552" cy="720080"/>
          </a:xfrm>
          <a:prstGeom prst="wedgeRoundRectCallout">
            <a:avLst>
              <a:gd name="adj1" fmla="val -34828"/>
              <a:gd name="adj2" fmla="val 86175"/>
              <a:gd name="adj3" fmla="val 16667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標準寫法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5640" y="6093296"/>
            <a:ext cx="9216008" cy="406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altLang="zh-TW" sz="24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(FILE_NAME, "r")) == NULL) …</a:t>
            </a:r>
          </a:p>
        </p:txBody>
      </p:sp>
    </p:spTree>
    <p:extLst>
      <p:ext uri="{BB962C8B-B14F-4D97-AF65-F5344CB8AC3E}">
        <p14:creationId xmlns:p14="http://schemas.microsoft.com/office/powerpoint/2010/main" val="168460830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Closing a File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It’s not unusual to see the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combined with the declaration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FILE *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(FILE_NAME, "r");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or the test against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((</a:t>
            </a:r>
            <a:r>
              <a:rPr lang="en-US" altLang="zh-TW" sz="22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2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(FILE_NAME, "r")) == NULL) …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309509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Attaching a File to an Open Stream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 dirty="0">
                <a:ea typeface="新細明體" panose="02020500000000000000" pitchFamily="18" charset="-120"/>
              </a:rPr>
              <a:t> attaches a different file to a stream that’s already open.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most common use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 dirty="0">
                <a:ea typeface="新細明體" panose="02020500000000000000" pitchFamily="18" charset="-120"/>
              </a:rPr>
              <a:t> is to associate a file with one of the standard streams 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 dirty="0">
                <a:ea typeface="新細明體" panose="02020500000000000000" pitchFamily="18" charset="-120"/>
              </a:rPr>
              <a:t> that causes a program to begin writing to the file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("foo",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"w",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==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NULL)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error;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can't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opened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2121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Attaching a File to an Open Stream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>
                <a:ea typeface="新細明體" panose="02020500000000000000" pitchFamily="18" charset="-120"/>
              </a:rPr>
              <a:t>’s normal return value is its third argument (a file pointer).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it can’t open the new file,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>
                <a:ea typeface="新細明體" panose="02020500000000000000" pitchFamily="18" charset="-120"/>
              </a:rPr>
              <a:t> returns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15954487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Attaching a File to an Open Stream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C99 adds a new twist: 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</a:t>
            </a:r>
            <a:r>
              <a:rPr lang="en-US" altLang="zh-TW">
                <a:ea typeface="新細明體" panose="02020500000000000000" pitchFamily="18" charset="-120"/>
              </a:rPr>
              <a:t> is a null pointer,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freopen</a:t>
            </a:r>
            <a:r>
              <a:rPr lang="en-US" altLang="zh-TW">
                <a:ea typeface="新細明體" panose="02020500000000000000" pitchFamily="18" charset="-120"/>
              </a:rPr>
              <a:t> attempts to change the stream’s mode to that specified by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>
                <a:ea typeface="新細明體" panose="02020500000000000000" pitchFamily="18" charset="-120"/>
              </a:rPr>
              <a:t> parameter.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Implementations aren’t required to support this feature.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they do, they may place restrictions on which mode changes are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5596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431088" cy="792088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Obtaining File Names from the Command Line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There are several ways 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to supply file names to a program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Building file names into the program doesn’t provide much flexibility.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Prompting the user to enter file names can be awkward.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Having the program obtain file names from the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command line </a:t>
            </a:r>
            <a:r>
              <a:rPr lang="en-US" altLang="zh-TW" dirty="0">
                <a:ea typeface="新細明體" panose="02020500000000000000" pitchFamily="18" charset="-120"/>
              </a:rPr>
              <a:t>is often the best solution.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An example that uses the command line to supply two file names to a program named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 names.dat dates.dat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19899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>
                <a:ea typeface="新細明體" panose="02020500000000000000" pitchFamily="18" charset="-120"/>
              </a:rPr>
              <a:t>Obtaining File Names from the Command Line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13 showed how to access command-line arguments by defining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</a:t>
            </a:r>
            <a:r>
              <a:rPr lang="en-US" altLang="zh-TW" dirty="0">
                <a:ea typeface="新細明體" panose="02020500000000000000" pitchFamily="18" charset="-120"/>
              </a:rPr>
              <a:t> as a function with two parameters: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char *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 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dirty="0">
                <a:ea typeface="新細明體" panose="02020500000000000000" pitchFamily="18" charset="-120"/>
              </a:rPr>
              <a:t> is the number of command-line arguments.</a:t>
            </a:r>
          </a:p>
          <a:p>
            <a:r>
              <a:rPr lang="en-US" altLang="zh-TW" sz="2400" b="1" dirty="0" err="1">
                <a:solidFill>
                  <a:srgbClr val="FFC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ea typeface="新細明體" panose="02020500000000000000" pitchFamily="18" charset="-120"/>
              </a:rPr>
              <a:t> is an array of pointers to the argument strings.</a:t>
            </a:r>
          </a:p>
        </p:txBody>
      </p:sp>
    </p:spTree>
    <p:extLst>
      <p:ext uri="{BB962C8B-B14F-4D97-AF65-F5344CB8AC3E}">
        <p14:creationId xmlns:p14="http://schemas.microsoft.com/office/powerpoint/2010/main" val="26488961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C’s input/output library is the biggest and most important part of the standard library.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header is the primary repository of input/output functions, including </a:t>
            </a:r>
            <a:r>
              <a:rPr lang="en-US" altLang="zh-TW" b="1" dirty="0" err="1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 err="1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 err="1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putchar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 err="1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chapter provides more information about these six functions.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also introduces many new functions, most of which deal with files.</a:t>
            </a:r>
          </a:p>
        </p:txBody>
      </p:sp>
    </p:spTree>
    <p:extLst>
      <p:ext uri="{BB962C8B-B14F-4D97-AF65-F5344CB8AC3E}">
        <p14:creationId xmlns:p14="http://schemas.microsoft.com/office/powerpoint/2010/main" val="202559500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altLang="zh-TW" sz="3000">
                <a:ea typeface="新細明體" panose="02020500000000000000" pitchFamily="18" charset="-120"/>
              </a:rPr>
              <a:t>Obtaining File Names from the Command Line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argv[0]</a:t>
            </a:r>
            <a:r>
              <a:rPr lang="en-US" altLang="zh-TW" sz="2700">
                <a:ea typeface="新細明體" panose="02020500000000000000" pitchFamily="18" charset="-120"/>
              </a:rPr>
              <a:t> points to the program name,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argv[1]</a:t>
            </a:r>
            <a:r>
              <a:rPr lang="en-US" altLang="zh-TW" sz="2700">
                <a:ea typeface="新細明體" panose="02020500000000000000" pitchFamily="18" charset="-120"/>
              </a:rPr>
              <a:t> through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argv[argc-1]</a:t>
            </a:r>
            <a:r>
              <a:rPr lang="en-US" altLang="zh-TW" sz="2700">
                <a:ea typeface="新細明體" panose="02020500000000000000" pitchFamily="18" charset="-120"/>
              </a:rPr>
              <a:t> point to the remaining arguments, and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argv[argc]</a:t>
            </a:r>
            <a:r>
              <a:rPr lang="en-US" altLang="zh-TW" sz="2700">
                <a:ea typeface="新細明體" panose="02020500000000000000" pitchFamily="18" charset="-120"/>
              </a:rPr>
              <a:t> is a null pointer.</a:t>
            </a:r>
          </a:p>
          <a:p>
            <a:r>
              <a:rPr lang="en-US" altLang="zh-TW" sz="2700">
                <a:ea typeface="新細明體" panose="02020500000000000000" pitchFamily="18" charset="-120"/>
              </a:rPr>
              <a:t>In the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demo</a:t>
            </a:r>
            <a:r>
              <a:rPr lang="en-US" altLang="zh-TW" sz="2700">
                <a:ea typeface="新細明體" panose="02020500000000000000" pitchFamily="18" charset="-120"/>
              </a:rPr>
              <a:t> example,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sz="2700">
                <a:ea typeface="新細明體" panose="02020500000000000000" pitchFamily="18" charset="-120"/>
              </a:rPr>
              <a:t> is 3 and </a:t>
            </a:r>
            <a:r>
              <a:rPr lang="en-US" altLang="zh-TW" sz="27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700">
                <a:ea typeface="新細明體" panose="02020500000000000000" pitchFamily="18" charset="-120"/>
              </a:rPr>
              <a:t> has the following appearance: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3810000"/>
            <a:ext cx="5776912" cy="25019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10350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Program: Checking Whether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a File Can Be Opened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canopen.c</a:t>
            </a:r>
            <a:r>
              <a:rPr lang="en-US" altLang="zh-TW">
                <a:ea typeface="新細明體" panose="02020500000000000000" pitchFamily="18" charset="-120"/>
              </a:rPr>
              <a:t> program determines if a file exists and can be opened for reading.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user will give the program a file name to check: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canopen </a:t>
            </a:r>
            <a:r>
              <a:rPr lang="en-US" altLang="zh-TW" sz="2400" i="1"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program will then print either </a:t>
            </a:r>
            <a:r>
              <a:rPr lang="en-US" altLang="zh-TW" i="1">
                <a:ea typeface="新細明體" panose="02020500000000000000" pitchFamily="18" charset="-120"/>
              </a:rPr>
              <a:t>file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opened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 i="1">
                <a:ea typeface="新細明體" panose="02020500000000000000" pitchFamily="18" charset="-120"/>
              </a:rPr>
              <a:t>file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can't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</a:t>
            </a:r>
            <a:r>
              <a:rPr lang="en-US" altLang="zh-TW">
                <a:ea typeface="新細明體" panose="02020500000000000000" pitchFamily="18" charset="-120"/>
              </a:rPr>
              <a:t> 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opened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the user enters the wrong number of arguments on the command line, the program will print the message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usage: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canopen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79101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8892480" cy="65973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Checks whether a file can be opened for reading */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stdlib.h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char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*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argc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!= 2)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("usage: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canopen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filename\n");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exit(EXIT_FAILURE);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if ((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[1], "r"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== NULL)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("%s can't be opened\n",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[1]);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exit(EXIT_FAILURE);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("%s can be opened\n",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argv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[1]);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fclose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return 0;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27368" y="620688"/>
            <a:ext cx="16837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 err="1"/>
              <a:t>canopen.c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148304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Programs often need to create temporary files—files that exist only as long as the program is running.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&lt;stdio.h&gt;</a:t>
            </a:r>
            <a:r>
              <a:rPr lang="en-US" altLang="zh-TW">
                <a:ea typeface="新細明體" panose="02020500000000000000" pitchFamily="18" charset="-120"/>
              </a:rPr>
              <a:t> provides two functions,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>
                <a:ea typeface="新細明體" panose="02020500000000000000" pitchFamily="18" charset="-120"/>
              </a:rPr>
              <a:t>, for working with temporary files.</a:t>
            </a:r>
          </a:p>
        </p:txBody>
      </p:sp>
    </p:spTree>
    <p:extLst>
      <p:ext uri="{BB962C8B-B14F-4D97-AF65-F5344CB8AC3E}">
        <p14:creationId xmlns:p14="http://schemas.microsoft.com/office/powerpoint/2010/main" val="287246222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 creates a temporary file (opened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+"</a:t>
            </a:r>
            <a:r>
              <a:rPr lang="en-US" altLang="zh-TW" dirty="0">
                <a:ea typeface="新細明體" panose="02020500000000000000" pitchFamily="18" charset="-120"/>
              </a:rPr>
              <a:t> mode) that will exist until it’s closed or the program ends.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 returns a file pointer that can be used to access the file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FILE *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tempptr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tempptr</a:t>
            </a:r>
            <a:r>
              <a:rPr lang="en-US" altLang="zh-TW" sz="24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sz="24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creates a temporary file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it fails to create a file,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 returns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073635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Drawbacks of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Don’t know the name of the file that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 creates.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Can’t decide later to make the file permanent.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alternative is to create a temporary file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function is useful for ensuring that this file doesn’t have the same name as an existing file.</a:t>
            </a:r>
          </a:p>
        </p:txBody>
      </p:sp>
    </p:spTree>
    <p:extLst>
      <p:ext uri="{BB962C8B-B14F-4D97-AF65-F5344CB8AC3E}">
        <p14:creationId xmlns:p14="http://schemas.microsoft.com/office/powerpoint/2010/main" val="241603595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6392" cy="4351338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 generates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name</a:t>
            </a:r>
            <a:r>
              <a:rPr lang="en-US" altLang="zh-TW" dirty="0">
                <a:ea typeface="新細明體" panose="02020500000000000000" pitchFamily="18" charset="-120"/>
              </a:rPr>
              <a:t> for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a temporary file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its argument is a null pointer,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 stores the file name in a static variable and returns a pointer to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*filename;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filename =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creates a temporary file name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7706416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42376" cy="435133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Otherwise,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 copies the file name into a character array provided by the programmer: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filename[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L_tmpnam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(filename);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creates a temporary file name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this case,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 also returns a pointer to the first character of this array.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L_tmpnam</a:t>
            </a:r>
            <a:r>
              <a:rPr lang="en-US" altLang="zh-TW" dirty="0">
                <a:ea typeface="新細明體" panose="02020500000000000000" pitchFamily="18" charset="-120"/>
              </a:rPr>
              <a:t> is a macro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that specifies how long to make a character array that will hold a temporary file name.</a:t>
            </a:r>
          </a:p>
        </p:txBody>
      </p:sp>
    </p:spTree>
    <p:extLst>
      <p:ext uri="{BB962C8B-B14F-4D97-AF65-F5344CB8AC3E}">
        <p14:creationId xmlns:p14="http://schemas.microsoft.com/office/powerpoint/2010/main" val="176237012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Temporary Files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TMP_MAX</a:t>
            </a:r>
            <a:r>
              <a:rPr lang="en-US" altLang="zh-TW" dirty="0">
                <a:ea typeface="新細明體" panose="02020500000000000000" pitchFamily="18" charset="-120"/>
              </a:rPr>
              <a:t> macro (defined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) specifies the maximum number of temporary file names that can be generated by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it fails to generate a file name,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tmpnam</a:t>
            </a:r>
            <a:r>
              <a:rPr lang="en-US" altLang="zh-TW" dirty="0">
                <a:ea typeface="新細明體" panose="02020500000000000000" pitchFamily="18" charset="-120"/>
              </a:rPr>
              <a:t> returns a null pointer.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63409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Transferring data to or from a disk drive is a relatively slow operation.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secret to achieving acceptable performance is </a:t>
            </a:r>
            <a:r>
              <a:rPr lang="en-US" altLang="zh-TW" b="1" i="1">
                <a:ea typeface="新細明體" panose="02020500000000000000" pitchFamily="18" charset="-120"/>
              </a:rPr>
              <a:t>buffering.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Data written to a stream is actually stored in a buffer area in memory; when it’s full (or the stream is closed), the buffer is “flushed.”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Input streams can be buffered in a similar way: the buffer contains data from the input device; input is read from this buffer instead of the device itself.</a:t>
            </a:r>
          </a:p>
        </p:txBody>
      </p:sp>
    </p:spTree>
    <p:extLst>
      <p:ext uri="{BB962C8B-B14F-4D97-AF65-F5344CB8AC3E}">
        <p14:creationId xmlns:p14="http://schemas.microsoft.com/office/powerpoint/2010/main" val="2770618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Topics to be covered: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Streams,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>
                <a:ea typeface="新細明體" panose="02020500000000000000" pitchFamily="18" charset="-120"/>
              </a:rPr>
              <a:t> type, input and output redirection, and the difference between text files and binary files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Functions designed specifically for use with files, including functions that open and close files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Functions that perform “formatted” input/output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Functions that read and write unformatted data (characters, lines, and blocks)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Random access operations on files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Functions that write to a string or read from a 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856248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Buffering can result in enormous gains in efficiency, since reading a byte from a buffer or storing a byte in a buffer is very fast.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takes time to transfer the buffer contents to or from disk, but one large “block move” is much faster than many tiny byte moves.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functions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&lt;stdio.h&gt;</a:t>
            </a:r>
            <a:r>
              <a:rPr lang="en-US" altLang="zh-TW">
                <a:ea typeface="新細明體" panose="02020500000000000000" pitchFamily="18" charset="-120"/>
              </a:rPr>
              <a:t> perform buffering automatically when it seems advantageous.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On rare occasions, we may need to use the functions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setbuf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54356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19536" y="1394567"/>
            <a:ext cx="8229600" cy="491182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By calling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 dirty="0">
                <a:ea typeface="新細明體" panose="02020500000000000000" pitchFamily="18" charset="-120"/>
              </a:rPr>
              <a:t>, a program can flush a file’s buffer as often as it wishes.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that flushes the buffer for the file associated with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 /* flushes buffer for 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that flushes 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all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output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streams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3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3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 /* flushes all buffers */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fflush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returns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zero</a:t>
            </a:r>
            <a:r>
              <a:rPr lang="en-US" altLang="zh-TW" dirty="0">
                <a:ea typeface="新細明體" panose="02020500000000000000" pitchFamily="18" charset="-120"/>
              </a:rPr>
              <a:t> if it’s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successful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EOF</a:t>
            </a:r>
            <a:r>
              <a:rPr lang="en-US" altLang="zh-TW" dirty="0">
                <a:ea typeface="新細明體" panose="02020500000000000000" pitchFamily="18" charset="-120"/>
              </a:rPr>
              <a:t> if an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error</a:t>
            </a:r>
            <a:r>
              <a:rPr lang="en-US" altLang="zh-TW" dirty="0">
                <a:ea typeface="新細明體" panose="02020500000000000000" pitchFamily="18" charset="-120"/>
              </a:rPr>
              <a:t> occurs.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157192"/>
            <a:ext cx="5358744" cy="1330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50271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dirty="0">
                <a:ea typeface="新細明體" panose="02020500000000000000" pitchFamily="18" charset="-120"/>
              </a:rPr>
              <a:t> allows us to change the way a stream is buffered and to control the size and location of the buffer.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function’s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third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argument</a:t>
            </a:r>
            <a:r>
              <a:rPr lang="en-US" altLang="zh-TW" dirty="0">
                <a:ea typeface="新細明體" panose="02020500000000000000" pitchFamily="18" charset="-120"/>
              </a:rPr>
              <a:t> specifies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the kind of buffering</a:t>
            </a:r>
            <a:r>
              <a:rPr lang="en-US" altLang="zh-TW" dirty="0">
                <a:ea typeface="新細明體" panose="02020500000000000000" pitchFamily="18" charset="-120"/>
              </a:rPr>
              <a:t> desired: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_IO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BF</a:t>
            </a:r>
            <a:r>
              <a:rPr lang="en-US" altLang="zh-TW" sz="2400" dirty="0">
                <a:ea typeface="新細明體" panose="02020500000000000000" pitchFamily="18" charset="-120"/>
              </a:rPr>
              <a:t> (full buffering)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_IO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BF</a:t>
            </a:r>
            <a:r>
              <a:rPr lang="en-US" altLang="zh-TW" sz="2400" dirty="0">
                <a:ea typeface="新細明體" panose="02020500000000000000" pitchFamily="18" charset="-120"/>
              </a:rPr>
              <a:t> (line buffering)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_IO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BF</a:t>
            </a:r>
            <a:r>
              <a:rPr lang="en-US" altLang="zh-TW" sz="2400" dirty="0">
                <a:ea typeface="新細明體" panose="02020500000000000000" pitchFamily="18" charset="-120"/>
              </a:rPr>
              <a:t> (no buffering)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Full buffering is the default for streams that aren’t connected to interactive devices.</a:t>
            </a:r>
          </a:p>
        </p:txBody>
      </p:sp>
    </p:spTree>
    <p:extLst>
      <p:ext uri="{BB962C8B-B14F-4D97-AF65-F5344CB8AC3E}">
        <p14:creationId xmlns:p14="http://schemas.microsoft.com/office/powerpoint/2010/main" val="121330952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’s second argument (if it’s not a null pointer) is the address of the desired buffer.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buffer might have static storage duration, automatic storage duration, or even be allocated dynamically.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’s last argument is the number of bytes in the buffer.</a:t>
            </a:r>
          </a:p>
        </p:txBody>
      </p:sp>
    </p:spTree>
    <p:extLst>
      <p:ext uri="{BB962C8B-B14F-4D97-AF65-F5344CB8AC3E}">
        <p14:creationId xmlns:p14="http://schemas.microsoft.com/office/powerpoint/2010/main" val="328650909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dirty="0">
                <a:ea typeface="新細明體" panose="02020500000000000000" pitchFamily="18" charset="-120"/>
              </a:rPr>
              <a:t> that changes the buffering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stream</a:t>
            </a:r>
            <a:r>
              <a:rPr lang="en-US" altLang="zh-TW" dirty="0">
                <a:ea typeface="新細明體" panose="02020500000000000000" pitchFamily="18" charset="-120"/>
              </a:rPr>
              <a:t> to full buffering, using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bytes in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buffer</a:t>
            </a:r>
            <a:r>
              <a:rPr lang="en-US" altLang="zh-TW" dirty="0">
                <a:ea typeface="新細明體" panose="02020500000000000000" pitchFamily="18" charset="-120"/>
              </a:rPr>
              <a:t> array as the buffer: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buffer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(stream,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buffer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_IO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BF,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dirty="0">
                <a:ea typeface="新細明體" panose="02020500000000000000" pitchFamily="18" charset="-120"/>
              </a:rPr>
              <a:t> must be called after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stream</a:t>
            </a:r>
            <a:r>
              <a:rPr lang="en-US" altLang="zh-TW" dirty="0">
                <a:ea typeface="新細明體" panose="02020500000000000000" pitchFamily="18" charset="-120"/>
              </a:rPr>
              <a:t> is opened but before any other operations are performed on it.</a:t>
            </a:r>
          </a:p>
        </p:txBody>
      </p:sp>
    </p:spTree>
    <p:extLst>
      <p:ext uri="{BB962C8B-B14F-4D97-AF65-F5344CB8AC3E}">
        <p14:creationId xmlns:p14="http://schemas.microsoft.com/office/powerpoint/2010/main" val="227073121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It’s also legal to call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 with a null pointer as the second argument, which requests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 create a buffer with the specified size.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>
                <a:ea typeface="新細明體" panose="02020500000000000000" pitchFamily="18" charset="-120"/>
              </a:rPr>
              <a:t> returns zero if it’s successful.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returns a nonzero value if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>
                <a:ea typeface="新細明體" panose="02020500000000000000" pitchFamily="18" charset="-120"/>
              </a:rPr>
              <a:t> argument is invalid or the request can’t be honored.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08434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File Buffering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setbuf</a:t>
            </a:r>
            <a:r>
              <a:rPr lang="en-US" altLang="zh-TW" dirty="0">
                <a:ea typeface="新細明體" panose="02020500000000000000" pitchFamily="18" charset="-120"/>
              </a:rPr>
              <a:t> is an older function that assumes default values for the buffering mode and buffer size.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</a:t>
            </a:r>
            <a:r>
              <a:rPr lang="en-US" altLang="zh-TW" dirty="0">
                <a:ea typeface="新細明體" panose="02020500000000000000" pitchFamily="18" charset="-120"/>
              </a:rPr>
              <a:t> is a null pointer, the call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setbuf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(stream,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(void)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(stream,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NULL,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_IONBF,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0);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Otherwise, it’s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(void)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setvbuf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(stream,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_IOFBF,</a:t>
            </a:r>
            <a:r>
              <a:rPr lang="en-US" altLang="zh-TW" sz="1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BUFSIZ);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where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BUFSIZ</a:t>
            </a:r>
            <a:r>
              <a:rPr lang="en-US" altLang="zh-TW" dirty="0">
                <a:ea typeface="新細明體" panose="02020500000000000000" pitchFamily="18" charset="-120"/>
              </a:rPr>
              <a:t> is a macro defined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setbuf</a:t>
            </a:r>
            <a:r>
              <a:rPr lang="en-US" altLang="zh-TW" dirty="0">
                <a:ea typeface="新細明體" panose="02020500000000000000" pitchFamily="18" charset="-120"/>
              </a:rPr>
              <a:t> is considered to be obsolete.</a:t>
            </a:r>
          </a:p>
        </p:txBody>
      </p:sp>
    </p:spTree>
    <p:extLst>
      <p:ext uri="{BB962C8B-B14F-4D97-AF65-F5344CB8AC3E}">
        <p14:creationId xmlns:p14="http://schemas.microsoft.com/office/powerpoint/2010/main" val="287693416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5E297-34E1-4EAA-9E96-DCA77284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File Buffering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6685B-4269-49B7-82DD-70061600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char buff[1024];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memset</a:t>
            </a:r>
            <a:r>
              <a:rPr lang="en-US" altLang="zh-TW" dirty="0"/>
              <a:t>( buff, '\0', </a:t>
            </a:r>
            <a:r>
              <a:rPr lang="en-US" altLang="zh-TW" dirty="0" err="1"/>
              <a:t>sizeof</a:t>
            </a:r>
            <a:r>
              <a:rPr lang="en-US" altLang="zh-TW" dirty="0"/>
              <a:t>( buff ));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"Going to set full buffering on");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setvbuf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buff, _IOFBF, 1024);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"This is gitbook.net");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"This output will go into buff");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fflush</a:t>
            </a:r>
            <a:r>
              <a:rPr lang="en-US" altLang="zh-TW" dirty="0"/>
              <a:t>( </a:t>
            </a:r>
            <a:r>
              <a:rPr lang="en-US" altLang="zh-TW" dirty="0" err="1"/>
              <a:t>stdout</a:t>
            </a:r>
            <a:r>
              <a:rPr lang="en-US" altLang="zh-TW" dirty="0"/>
              <a:t> 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"and this will appear when </a:t>
            </a:r>
            <a:r>
              <a:rPr lang="en-US" altLang="zh-TW" dirty="0" err="1"/>
              <a:t>programm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stdout</a:t>
            </a:r>
            <a:r>
              <a:rPr lang="en-US" altLang="zh-TW" dirty="0"/>
              <a:t>, "will come after sleeping 5 seconds");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sleep(5);</a:t>
            </a:r>
          </a:p>
          <a:p>
            <a:endParaRPr lang="en-US" altLang="zh-TW" dirty="0"/>
          </a:p>
          <a:p>
            <a:r>
              <a:rPr lang="en-US" altLang="zh-TW" dirty="0"/>
              <a:t>   return(0);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055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Miscellaneous File Operations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remove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dirty="0">
                <a:ea typeface="新細明體" panose="02020500000000000000" pitchFamily="18" charset="-120"/>
              </a:rPr>
              <a:t> functions allow a program to perform basic file management operations.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Unlike most other functions in this section,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remove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dirty="0">
                <a:ea typeface="新細明體" panose="02020500000000000000" pitchFamily="18" charset="-120"/>
              </a:rPr>
              <a:t> work with file </a:t>
            </a:r>
            <a:r>
              <a:rPr lang="en-US" altLang="zh-TW" i="1" dirty="0">
                <a:ea typeface="新細明體" panose="02020500000000000000" pitchFamily="18" charset="-120"/>
              </a:rPr>
              <a:t>names</a:t>
            </a:r>
            <a:r>
              <a:rPr lang="en-US" altLang="zh-TW" dirty="0">
                <a:ea typeface="新細明體" panose="02020500000000000000" pitchFamily="18" charset="-120"/>
              </a:rPr>
              <a:t> instead of file </a:t>
            </a:r>
            <a:r>
              <a:rPr lang="en-US" altLang="zh-TW" i="1" dirty="0">
                <a:ea typeface="新細明體" panose="02020500000000000000" pitchFamily="18" charset="-120"/>
              </a:rPr>
              <a:t>pointers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Both functions return zero if they succeed and a nonzero value if they fail.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5271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Miscellaneous File Operations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remove</a:t>
            </a:r>
            <a:r>
              <a:rPr lang="en-US" altLang="zh-TW" dirty="0">
                <a:ea typeface="新細明體" panose="02020500000000000000" pitchFamily="18" charset="-120"/>
              </a:rPr>
              <a:t> deletes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remove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("foo");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deletes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the file named "foo"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a program uses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(instead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tmpfile</a:t>
            </a:r>
            <a:r>
              <a:rPr lang="en-US" altLang="zh-TW" dirty="0">
                <a:ea typeface="新細明體" panose="02020500000000000000" pitchFamily="18" charset="-120"/>
              </a:rPr>
              <a:t>) to create a temporary file, it can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remove</a:t>
            </a:r>
            <a:r>
              <a:rPr lang="en-US" altLang="zh-TW" dirty="0">
                <a:ea typeface="新細明體" panose="02020500000000000000" pitchFamily="18" charset="-120"/>
              </a:rPr>
              <a:t> to delete the file before the program terminates.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effect of removing a file that’s currently open is implementation-defined.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7424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C99, some I/O functions belong to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wchar.h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header.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wchar.h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functions deal with wide characters rather than ordinary characters.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Functions in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that read or write data are known as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byte</a:t>
            </a:r>
            <a:r>
              <a:rPr lang="en-US" altLang="zh-TW" b="1" i="1" dirty="0">
                <a:ea typeface="新細明體" panose="02020500000000000000" pitchFamily="18" charset="-120"/>
              </a:rPr>
              <a:t> input/output functions.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Similar functions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wchar.h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are called </a:t>
            </a:r>
            <a:r>
              <a:rPr lang="en-US" altLang="zh-TW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wide-character</a:t>
            </a:r>
            <a:r>
              <a:rPr lang="en-US" altLang="zh-TW" b="1" i="1" dirty="0">
                <a:ea typeface="新細明體" panose="02020500000000000000" pitchFamily="18" charset="-120"/>
              </a:rPr>
              <a:t> input/output functions.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475599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Miscellaneous File Operations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dirty="0">
                <a:ea typeface="新細明體" panose="02020500000000000000" pitchFamily="18" charset="-120"/>
              </a:rPr>
              <a:t> changes the name of a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("foo", "bar");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renames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"foo" to "bar" */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dirty="0">
                <a:ea typeface="新細明體" panose="02020500000000000000" pitchFamily="18" charset="-120"/>
              </a:rPr>
              <a:t> is handy for renaming a temporary file created using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ea typeface="新細明體" panose="02020500000000000000" pitchFamily="18" charset="-120"/>
              </a:rPr>
              <a:t> if a program should decide to make it permanent.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a file with the new name already exists, the effect is implementation-defined.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rename</a:t>
            </a:r>
            <a:r>
              <a:rPr lang="en-US" altLang="zh-TW" dirty="0">
                <a:ea typeface="新細明體" panose="02020500000000000000" pitchFamily="18" charset="-120"/>
              </a:rPr>
              <a:t> may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fail</a:t>
            </a:r>
            <a:r>
              <a:rPr lang="en-US" altLang="zh-TW" dirty="0">
                <a:ea typeface="新細明體" panose="02020500000000000000" pitchFamily="18" charset="-120"/>
              </a:rPr>
              <a:t> if asked to rename an open file.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83201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Formatted I/O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next group of library functions use format strings to control reading and writing.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>
                <a:ea typeface="新細明體" panose="02020500000000000000" pitchFamily="18" charset="-120"/>
              </a:rPr>
              <a:t> and related functions are able to convert data from numeric form to character form during output.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>
                <a:ea typeface="新細明體" panose="02020500000000000000" pitchFamily="18" charset="-120"/>
              </a:rPr>
              <a:t> and related functions are able to convert data from character form to numeric form during input.</a:t>
            </a:r>
          </a:p>
        </p:txBody>
      </p:sp>
    </p:spTree>
    <p:extLst>
      <p:ext uri="{BB962C8B-B14F-4D97-AF65-F5344CB8AC3E}">
        <p14:creationId xmlns:p14="http://schemas.microsoft.com/office/powerpoint/2010/main" val="401712219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>
                <a:ea typeface="新細明體" panose="02020500000000000000" pitchFamily="18" charset="-120"/>
              </a:rPr>
              <a:t>The </a:t>
            </a:r>
            <a:r>
              <a:rPr lang="en-US" altLang="zh-TW" sz="2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sz="2500" dirty="0">
                <a:ea typeface="新細明體" panose="02020500000000000000" pitchFamily="18" charset="-120"/>
              </a:rPr>
              <a:t> and </a:t>
            </a:r>
            <a:r>
              <a:rPr lang="en-US" altLang="zh-TW" sz="25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500" dirty="0">
                <a:ea typeface="新細明體" panose="02020500000000000000" pitchFamily="18" charset="-120"/>
              </a:rPr>
              <a:t> functions write a variable number of data items to an output stream, using a format string to control the appearance of the output.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The prototypes for both functions end with the 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500" dirty="0">
                <a:ea typeface="新細明體" panose="02020500000000000000" pitchFamily="18" charset="-120"/>
              </a:rPr>
              <a:t> symbol (an </a:t>
            </a:r>
            <a:r>
              <a:rPr lang="en-US" altLang="zh-TW" sz="25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ellipsis</a:t>
            </a:r>
            <a:r>
              <a:rPr lang="en-US" altLang="zh-TW" sz="2500" dirty="0">
                <a:ea typeface="新細明體" panose="02020500000000000000" pitchFamily="18" charset="-120"/>
              </a:rPr>
              <a:t>), which indicates a variable number of additional arguments: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500" b="1" dirty="0" err="1"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i="1" dirty="0"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 * </a:t>
            </a:r>
            <a:r>
              <a:rPr lang="en-US" altLang="zh-TW" sz="2000" b="1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stream,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</a:t>
            </a:r>
            <a:r>
              <a:rPr lang="en-US" altLang="zh-TW" sz="20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 </a:t>
            </a:r>
            <a:r>
              <a:rPr lang="en-US" altLang="zh-TW" sz="2000" b="1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format, 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5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* </a:t>
            </a:r>
            <a:r>
              <a:rPr lang="en-US" altLang="zh-TW" sz="2000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restrict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format,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500" dirty="0">
                <a:ea typeface="新細明體" panose="02020500000000000000" pitchFamily="18" charset="-120"/>
              </a:rPr>
              <a:t>Both functions return the number of characters written; a negative return value indicates that an error occurred.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768033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always writes to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, whereas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dirty="0">
                <a:ea typeface="新細明體" panose="02020500000000000000" pitchFamily="18" charset="-120"/>
              </a:rPr>
              <a:t> writes to the stream indicated by its first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writes to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writes to </a:t>
            </a:r>
            <a:r>
              <a:rPr lang="en-US" altLang="zh-TW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is equivalent to 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dirty="0">
                <a:ea typeface="新細明體" panose="02020500000000000000" pitchFamily="18" charset="-120"/>
              </a:rPr>
              <a:t> with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 as the first argument.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500841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 dirty="0">
                <a:ea typeface="新細明體" panose="02020500000000000000" pitchFamily="18" charset="-120"/>
              </a:rPr>
              <a:t> works with any output stream.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One of its most common uses is to write error messages to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endParaRPr lang="en-US" altLang="zh-TW" sz="19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Writing a message to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dirty="0">
                <a:ea typeface="新細明體" panose="02020500000000000000" pitchFamily="18" charset="-120"/>
              </a:rPr>
              <a:t> guarantees that it will appear on the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screen</a:t>
            </a:r>
            <a:r>
              <a:rPr lang="en-US" altLang="zh-TW" dirty="0">
                <a:ea typeface="新細明體" panose="02020500000000000000" pitchFamily="18" charset="-120"/>
              </a:rPr>
              <a:t> even if the user redirects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698082" y="2587953"/>
            <a:ext cx="879583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fprintf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stderr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"Error: data file can't be opened.\n");</a:t>
            </a:r>
          </a:p>
        </p:txBody>
      </p:sp>
    </p:spTree>
    <p:extLst>
      <p:ext uri="{BB962C8B-B14F-4D97-AF65-F5344CB8AC3E}">
        <p14:creationId xmlns:p14="http://schemas.microsoft.com/office/powerpoint/2010/main" val="106417135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Two other functions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can write formatted output to a stream.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These functions, named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vfprintf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vprintf</a:t>
            </a:r>
            <a:r>
              <a:rPr lang="en-US" altLang="zh-TW" dirty="0">
                <a:ea typeface="新細明體" panose="02020500000000000000" pitchFamily="18" charset="-120"/>
              </a:rPr>
              <a:t>, are fairly obscure.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Both rely on the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va_list</a:t>
            </a:r>
            <a:r>
              <a:rPr lang="en-US" altLang="zh-TW" dirty="0">
                <a:ea typeface="新細明體" panose="02020500000000000000" pitchFamily="18" charset="-120"/>
              </a:rPr>
              <a:t> type, which is declared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stdarg.h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, so they’re discussed along with that header.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020446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676456" cy="72008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Both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>
                <a:ea typeface="新細明體" panose="02020500000000000000" pitchFamily="18" charset="-120"/>
              </a:rPr>
              <a:t> require a format string containing ordinary characters and/or conversion specifications.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Ordinary characters are printed as is.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Conversion specifications describe how the remaining arguments are to be converted to character form for display.</a:t>
            </a:r>
          </a:p>
        </p:txBody>
      </p:sp>
    </p:spTree>
    <p:extLst>
      <p:ext uri="{BB962C8B-B14F-4D97-AF65-F5344CB8AC3E}">
        <p14:creationId xmlns:p14="http://schemas.microsoft.com/office/powerpoint/2010/main" val="323456907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 consists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</a:t>
            </a:r>
            <a:r>
              <a:rPr lang="en-US" altLang="zh-TW">
                <a:ea typeface="新細明體" panose="02020500000000000000" pitchFamily="18" charset="-120"/>
              </a:rPr>
              <a:t> character, followed by as many as five distinct items: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2492897"/>
            <a:ext cx="42306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2830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8892480" cy="64807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1524000" y="836712"/>
            <a:ext cx="9036496" cy="4800600"/>
          </a:xfrm>
        </p:spPr>
        <p:txBody>
          <a:bodyPr>
            <a:normAutofit fontScale="92500"/>
          </a:bodyPr>
          <a:lstStyle/>
          <a:p>
            <a:pPr>
              <a:tabLst>
                <a:tab pos="1828800" algn="ctr"/>
                <a:tab pos="36576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Flags</a:t>
            </a:r>
            <a:r>
              <a:rPr lang="en-US" altLang="zh-TW" dirty="0">
                <a:ea typeface="新細明體" panose="02020500000000000000" pitchFamily="18" charset="-120"/>
              </a:rPr>
              <a:t> (optional; more than one permitted):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1828800" algn="ctr"/>
                <a:tab pos="3657600" algn="l"/>
              </a:tabLst>
            </a:pPr>
            <a:r>
              <a:rPr lang="en-US" altLang="zh-TW" sz="2200" b="1" i="1" dirty="0">
                <a:ea typeface="新細明體" panose="02020500000000000000" pitchFamily="18" charset="-120"/>
              </a:rPr>
              <a:t>	Flag	      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-</a:t>
            </a:r>
            <a:r>
              <a:rPr lang="en-US" altLang="zh-TW" sz="2200" dirty="0">
                <a:ea typeface="新細明體" panose="02020500000000000000" pitchFamily="18" charset="-120"/>
              </a:rPr>
              <a:t>	</a:t>
            </a:r>
            <a:r>
              <a:rPr lang="zh-TW" altLang="en-US" sz="2200" dirty="0">
                <a:ea typeface="新細明體" panose="02020500000000000000" pitchFamily="18" charset="-120"/>
              </a:rPr>
              <a:t>  </a:t>
            </a:r>
            <a:r>
              <a:rPr lang="en-US" altLang="zh-TW" sz="2200" dirty="0">
                <a:ea typeface="新細明體" panose="02020500000000000000" pitchFamily="18" charset="-120"/>
              </a:rPr>
              <a:t>	Left-justify within field.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+		</a:t>
            </a:r>
            <a:r>
              <a:rPr lang="en-US" altLang="zh-TW" sz="2200" dirty="0">
                <a:ea typeface="新細明體" panose="02020500000000000000" pitchFamily="18" charset="-120"/>
              </a:rPr>
              <a:t>Numbers produced by signed conversions always begin with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+</a:t>
            </a:r>
            <a:r>
              <a:rPr lang="en-US" altLang="zh-TW" sz="2200" dirty="0">
                <a:ea typeface="新細明體" panose="02020500000000000000" pitchFamily="18" charset="-120"/>
              </a:rPr>
              <a:t> or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i="1" dirty="0">
                <a:ea typeface="新細明體" panose="02020500000000000000" pitchFamily="18" charset="-120"/>
              </a:rPr>
              <a:t>	space	</a:t>
            </a:r>
            <a:r>
              <a:rPr lang="en-US" altLang="zh-TW" sz="2200" dirty="0">
                <a:ea typeface="新細明體" panose="02020500000000000000" pitchFamily="18" charset="-120"/>
              </a:rPr>
              <a:t>	Nonnegative numbers produced by signed conversions are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		preceded by a space.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200" dirty="0">
                <a:ea typeface="新細明體" panose="02020500000000000000" pitchFamily="18" charset="-120"/>
              </a:rPr>
              <a:t>	Octal numbers begin with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 sz="2200" dirty="0">
                <a:ea typeface="新細明體" panose="02020500000000000000" pitchFamily="18" charset="-120"/>
              </a:rPr>
              <a:t>, nonzero hexadecimal numbers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		with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</a:t>
            </a:r>
            <a:r>
              <a:rPr lang="en-US" altLang="zh-TW" sz="2200" dirty="0">
                <a:ea typeface="新細明體" panose="02020500000000000000" pitchFamily="18" charset="-120"/>
              </a:rPr>
              <a:t> or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</a:t>
            </a:r>
            <a:r>
              <a:rPr lang="en-US" altLang="zh-TW" sz="2200" dirty="0">
                <a:ea typeface="新細明體" panose="02020500000000000000" pitchFamily="18" charset="-120"/>
              </a:rPr>
              <a:t>. Floating-point numbers always have a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		decimal point. Trailing zeros aren’t removed from numbers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ea typeface="新細明體" panose="02020500000000000000" pitchFamily="18" charset="-120"/>
              </a:rPr>
              <a:t>		printed with the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200" dirty="0">
                <a:ea typeface="新細明體" panose="02020500000000000000" pitchFamily="18" charset="-120"/>
              </a:rPr>
              <a:t> or 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200" dirty="0">
                <a:ea typeface="新細明體" panose="02020500000000000000" pitchFamily="18" charset="-120"/>
              </a:rPr>
              <a:t> conversions.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0	</a:t>
            </a:r>
            <a:r>
              <a:rPr lang="en-US" altLang="zh-TW" sz="2200" dirty="0">
                <a:ea typeface="新細明體" panose="02020500000000000000" pitchFamily="18" charset="-120"/>
              </a:rPr>
              <a:t>Numbers are padded with leading zeros up to the field width.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438275" algn="l"/>
                <a:tab pos="1828800" algn="ctr"/>
              </a:tabLst>
            </a:pPr>
            <a:r>
              <a:rPr lang="en-US" altLang="zh-TW" sz="2200" i="1" dirty="0">
                <a:ea typeface="新細明體" panose="02020500000000000000" pitchFamily="18" charset="-120"/>
              </a:rPr>
              <a:t>	</a:t>
            </a:r>
            <a:r>
              <a:rPr lang="zh-TW" altLang="en-US" sz="2200" i="1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	(zero)</a:t>
            </a:r>
            <a:r>
              <a:rPr lang="en-US" altLang="zh-TW" sz="2200" dirty="0">
                <a:ea typeface="新細明體" panose="02020500000000000000" pitchFamily="18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435079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panose="02020500000000000000" pitchFamily="18" charset="-120"/>
              </a:rPr>
              <a:t>Minimum field width</a:t>
            </a:r>
            <a:r>
              <a:rPr lang="en-US" altLang="zh-TW">
                <a:ea typeface="新細明體" panose="02020500000000000000" pitchFamily="18" charset="-120"/>
              </a:rPr>
              <a:t> (optional). An item that’s too small to occupy the field will be padded.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By default, spaces are added to the left of the item.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item that’s too large for the field width will still be displayed in its entirety.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field width is either an integer or the character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is present, the field width is obtained from the next argument.</a:t>
            </a:r>
          </a:p>
        </p:txBody>
      </p:sp>
    </p:spTree>
    <p:extLst>
      <p:ext uri="{BB962C8B-B14F-4D97-AF65-F5344CB8AC3E}">
        <p14:creationId xmlns:p14="http://schemas.microsoft.com/office/powerpoint/2010/main" val="30715011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Streams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C, the term </a:t>
            </a:r>
            <a:r>
              <a:rPr lang="en-US" altLang="zh-TW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stream</a:t>
            </a:r>
            <a:r>
              <a:rPr lang="en-US" altLang="zh-TW" dirty="0">
                <a:ea typeface="新細明體" panose="02020500000000000000" pitchFamily="18" charset="-120"/>
              </a:rPr>
              <a:t> means any source of input or any destination for output.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Many small programs obtain all their input from one stream (the keyboard) and write all their output to another stream (the screen).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Larger programs may need additional streams.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Streams often represent files stored on various media.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they could just as easily be associated with devices such as network ports and printers.</a:t>
            </a:r>
          </a:p>
        </p:txBody>
      </p:sp>
    </p:spTree>
    <p:extLst>
      <p:ext uri="{BB962C8B-B14F-4D97-AF65-F5344CB8AC3E}">
        <p14:creationId xmlns:p14="http://schemas.microsoft.com/office/powerpoint/2010/main" val="163532730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166938" algn="r"/>
                <a:tab pos="2286000" algn="l"/>
              </a:tabLst>
            </a:pPr>
            <a:r>
              <a:rPr lang="en-US" altLang="zh-TW" sz="2700" b="1" i="1" dirty="0">
                <a:ea typeface="新細明體" panose="02020500000000000000" pitchFamily="18" charset="-120"/>
              </a:rPr>
              <a:t>Precision</a:t>
            </a:r>
            <a:r>
              <a:rPr lang="en-US" altLang="zh-TW" sz="2700" dirty="0">
                <a:ea typeface="新細明體" panose="02020500000000000000" pitchFamily="18" charset="-120"/>
              </a:rPr>
              <a:t> (optional). The meaning of the precision depends on the conversion:</a:t>
            </a:r>
          </a:p>
          <a:p>
            <a:pPr>
              <a:buNone/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	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	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300" dirty="0">
                <a:ea typeface="新細明體" panose="02020500000000000000" pitchFamily="18" charset="-120"/>
              </a:rPr>
              <a:t>:	minimum number of digits (leading zeros are </a:t>
            </a:r>
          </a:p>
          <a:p>
            <a:pPr>
              <a:spcBef>
                <a:spcPct val="0"/>
              </a:spcBef>
              <a:buNone/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			added if the number has fewer digits)</a:t>
            </a:r>
          </a:p>
          <a:p>
            <a:pPr>
              <a:buNone/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		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300" dirty="0">
                <a:ea typeface="新細明體" panose="02020500000000000000" pitchFamily="18" charset="-120"/>
              </a:rPr>
              <a:t>:	number of digits after the decimal point</a:t>
            </a:r>
          </a:p>
          <a:p>
            <a:pPr>
              <a:buNone/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		</a:t>
            </a:r>
            <a:r>
              <a:rPr lang="en-US" altLang="zh-TW" sz="23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3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panose="02020500000000000000" pitchFamily="18" charset="-120"/>
              </a:rPr>
              <a:t>, </a:t>
            </a:r>
            <a:r>
              <a:rPr lang="en-US" altLang="zh-TW" sz="23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300" dirty="0">
                <a:ea typeface="新細明體" panose="02020500000000000000" pitchFamily="18" charset="-120"/>
              </a:rPr>
              <a:t>:	number of significant digits</a:t>
            </a:r>
          </a:p>
          <a:p>
            <a:pPr>
              <a:buNone/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		</a:t>
            </a:r>
            <a:r>
              <a:rPr lang="en-US" altLang="zh-TW" sz="23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300" dirty="0">
                <a:ea typeface="新細明體" panose="02020500000000000000" pitchFamily="18" charset="-120"/>
              </a:rPr>
              <a:t>:	maximum number of bytes</a:t>
            </a:r>
          </a:p>
          <a:p>
            <a:pPr>
              <a:tabLst>
                <a:tab pos="2166938" algn="r"/>
                <a:tab pos="2286000" algn="l"/>
              </a:tabLst>
            </a:pPr>
            <a:r>
              <a:rPr lang="en-US" altLang="zh-TW" sz="2700" dirty="0">
                <a:ea typeface="新細明體" panose="02020500000000000000" pitchFamily="18" charset="-120"/>
              </a:rPr>
              <a:t>The precision is a period (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sz="2700" dirty="0">
                <a:ea typeface="新細明體" panose="02020500000000000000" pitchFamily="18" charset="-120"/>
              </a:rPr>
              <a:t>) followed by an integer or the character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700" dirty="0">
                <a:ea typeface="新細明體" panose="02020500000000000000" pitchFamily="18" charset="-120"/>
              </a:rPr>
              <a:t>.</a:t>
            </a:r>
          </a:p>
          <a:p>
            <a:pPr lvl="1">
              <a:tabLst>
                <a:tab pos="2166938" algn="r"/>
                <a:tab pos="2286000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If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300" dirty="0">
                <a:ea typeface="新細明體" panose="02020500000000000000" pitchFamily="18" charset="-120"/>
              </a:rPr>
              <a:t> is present, the precision is obtained from the next argument.</a:t>
            </a:r>
          </a:p>
          <a:p>
            <a:pPr>
              <a:tabLst>
                <a:tab pos="2166938" algn="r"/>
                <a:tab pos="22860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403352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panose="02020500000000000000" pitchFamily="18" charset="-120"/>
              </a:rPr>
              <a:t>Length modifier</a:t>
            </a:r>
            <a:r>
              <a:rPr lang="en-US" altLang="zh-TW">
                <a:ea typeface="新細明體" panose="02020500000000000000" pitchFamily="18" charset="-120"/>
              </a:rPr>
              <a:t> (optional). Indicates that the item to be displayed has a type that’s longer or shorter than normal.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</a:t>
            </a:r>
            <a:r>
              <a:rPr lang="en-US" altLang="zh-TW">
                <a:ea typeface="新細明體" panose="02020500000000000000" pitchFamily="18" charset="-120"/>
              </a:rPr>
              <a:t> normally refers to 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 value;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%hd</a:t>
            </a:r>
            <a:r>
              <a:rPr lang="en-US" altLang="zh-TW">
                <a:ea typeface="新細明體" panose="02020500000000000000" pitchFamily="18" charset="-120"/>
              </a:rPr>
              <a:t> is used to display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%ld</a:t>
            </a:r>
            <a:r>
              <a:rPr lang="en-US" altLang="zh-TW">
                <a:ea typeface="新細明體" panose="02020500000000000000" pitchFamily="18" charset="-120"/>
              </a:rPr>
              <a:t> is used to display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457976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153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b="1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panose="02020500000000000000" pitchFamily="18" charset="-120"/>
              </a:rPr>
              <a:t>	Modifier</a:t>
            </a:r>
            <a:r>
              <a:rPr lang="en-US" altLang="zh-TW" b="1" i="1" dirty="0">
                <a:ea typeface="新細明體" panose="02020500000000000000" pitchFamily="18" charset="-120"/>
              </a:rPr>
              <a:t>	Conversion Specifiers	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hh</a:t>
            </a:r>
            <a:r>
              <a:rPr lang="en-US" altLang="zh-TW" baseline="30000" dirty="0">
                <a:ea typeface="新細明體" panose="02020500000000000000" pitchFamily="18" charset="-120"/>
              </a:rPr>
              <a:t>†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h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	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i="1" dirty="0">
                <a:ea typeface="新細明體" panose="02020500000000000000" pitchFamily="18" charset="-120"/>
              </a:rPr>
              <a:t>	(ell)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wint_t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wchar_t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	no effect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sz="1900" dirty="0">
                <a:ea typeface="新細明體" panose="02020500000000000000" pitchFamily="18" charset="-120"/>
              </a:rPr>
              <a:t>	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†</a:t>
            </a:r>
            <a:r>
              <a:rPr lang="en-US" altLang="zh-TW" sz="1900" dirty="0">
                <a:ea typeface="新細明體" panose="02020500000000000000" pitchFamily="18" charset="-120"/>
              </a:rPr>
              <a:t>C99 only </a:t>
            </a:r>
          </a:p>
        </p:txBody>
      </p:sp>
    </p:spTree>
    <p:extLst>
      <p:ext uri="{BB962C8B-B14F-4D97-AF65-F5344CB8AC3E}">
        <p14:creationId xmlns:p14="http://schemas.microsoft.com/office/powerpoint/2010/main" val="400780027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422704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 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Modifier	Conversion Specifiers	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ll</a:t>
            </a:r>
            <a:r>
              <a:rPr lang="en-US" altLang="zh-TW" baseline="30000" dirty="0">
                <a:ea typeface="新細明體" panose="02020500000000000000" pitchFamily="18" charset="-120"/>
              </a:rPr>
              <a:t>†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i="1" dirty="0">
                <a:ea typeface="新細明體" panose="02020500000000000000" pitchFamily="18" charset="-120"/>
              </a:rPr>
              <a:t>	(ell-ell)</a:t>
            </a: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</a:t>
            </a:r>
            <a:r>
              <a:rPr lang="en-US" altLang="zh-TW" baseline="30000" dirty="0">
                <a:ea typeface="新細明體" panose="02020500000000000000" pitchFamily="18" charset="-120"/>
              </a:rPr>
              <a:t>†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intmax_t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uintmax_t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intmax_t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z</a:t>
            </a:r>
            <a:r>
              <a:rPr lang="en-US" altLang="zh-TW" baseline="30000" dirty="0">
                <a:ea typeface="新細明體" panose="02020500000000000000" pitchFamily="18" charset="-120"/>
              </a:rPr>
              <a:t>†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</a:t>
            </a:r>
            <a:r>
              <a:rPr lang="en-US" altLang="zh-TW" baseline="30000" dirty="0">
                <a:ea typeface="新細明體" panose="02020500000000000000" pitchFamily="18" charset="-120"/>
              </a:rPr>
              <a:t>†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ptrdiff_t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ptrdiff_t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1900" dirty="0">
                <a:ea typeface="新細明體" panose="02020500000000000000" pitchFamily="18" charset="-120"/>
              </a:rPr>
              <a:t>	</a:t>
            </a:r>
            <a:br>
              <a:rPr lang="en-US" altLang="zh-TW" sz="1900" dirty="0">
                <a:ea typeface="新細明體" panose="02020500000000000000" pitchFamily="18" charset="-120"/>
              </a:rPr>
            </a:br>
            <a:endParaRPr lang="en-US" altLang="zh-TW" sz="19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143000" algn="l"/>
                <a:tab pos="3657600" algn="l"/>
              </a:tabLst>
            </a:pPr>
            <a:r>
              <a:rPr lang="en-US" altLang="zh-TW" sz="1900" baseline="30000" dirty="0">
                <a:ea typeface="新細明體" panose="02020500000000000000" pitchFamily="18" charset="-120"/>
              </a:rPr>
              <a:t>†</a:t>
            </a:r>
            <a:r>
              <a:rPr lang="en-US" altLang="zh-TW" sz="1900" dirty="0">
                <a:ea typeface="新細明體" panose="02020500000000000000" pitchFamily="18" charset="-120"/>
              </a:rPr>
              <a:t>C99 only </a:t>
            </a:r>
          </a:p>
          <a:p>
            <a:pPr marL="0" indent="0">
              <a:tabLst>
                <a:tab pos="457200" algn="ctr"/>
                <a:tab pos="1143000" algn="l"/>
                <a:tab pos="36576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53660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371600" algn="ctr"/>
                <a:tab pos="1828800" algn="l"/>
              </a:tabLst>
              <a:defRPr/>
            </a:pPr>
            <a:r>
              <a:rPr lang="en-US" b="1" i="1" dirty="0"/>
              <a:t>Conversion </a:t>
            </a:r>
            <a:r>
              <a:rPr lang="en-US" b="1" i="1" dirty="0" err="1"/>
              <a:t>specifier</a:t>
            </a:r>
            <a:r>
              <a:rPr lang="en-US" b="1" i="1" dirty="0"/>
              <a:t>.</a:t>
            </a:r>
            <a:r>
              <a:rPr lang="en-US" dirty="0"/>
              <a:t> Must be one of the characters in the following table.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b="1" i="1" dirty="0"/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b="1" i="1" dirty="0"/>
              <a:t>	</a:t>
            </a:r>
            <a:r>
              <a:rPr lang="en-US" b="1" i="1" dirty="0" err="1"/>
              <a:t>Specifier</a:t>
            </a:r>
            <a:r>
              <a:rPr lang="en-US" b="1" i="1" dirty="0"/>
              <a:t>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	Converts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 to decimal form.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	Converts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 to base 8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), base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/>
              <a:t>		10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/>
              <a:t>), or base 16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).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displays the hexadecimal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/>
              <a:t>		digits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in lower case;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displays them in upper case.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aseline="30000" dirty="0"/>
              <a:t>†</a:t>
            </a:r>
            <a:r>
              <a:rPr lang="en-US" dirty="0"/>
              <a:t>	Converts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 value to decimal form, putting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/>
              <a:t>		decimal point in the correct position. If no precision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dirty="0"/>
              <a:t>		specified, displays six digits after the decimal point.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  <a:defRPr/>
            </a:pPr>
            <a:r>
              <a:rPr lang="en-US" sz="1900" baseline="30000" dirty="0"/>
              <a:t>†</a:t>
            </a:r>
            <a:r>
              <a:rPr lang="en-US" sz="1900" dirty="0"/>
              <a:t>C99 only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437351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b="1" i="1">
                <a:ea typeface="新細明體" panose="02020500000000000000" pitchFamily="18" charset="-120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b="1" i="1">
                <a:ea typeface="新細明體" panose="02020500000000000000" pitchFamily="18" charset="-120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	Converts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>
                <a:ea typeface="新細明體" panose="02020500000000000000" pitchFamily="18" charset="-120"/>
              </a:rPr>
              <a:t> value to scientific notation. If no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precision is specified, displays six digits after the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decimal point. 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is chosen, the exponent is preceded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by the letter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; 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is chosen, the exponent is preceded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by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converts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>
                <a:ea typeface="新細明體" panose="02020500000000000000" pitchFamily="18" charset="-120"/>
              </a:rPr>
              <a:t> value to either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form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form.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G</a:t>
            </a:r>
            <a:r>
              <a:rPr lang="en-US" altLang="zh-TW">
                <a:ea typeface="新細明體" panose="02020500000000000000" pitchFamily="18" charset="-120"/>
              </a:rPr>
              <a:t> chooses between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forms.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</a:t>
            </a:r>
            <a:r>
              <a:rPr lang="en-US" altLang="zh-TW" baseline="30000">
                <a:ea typeface="新細明體" panose="02020500000000000000" pitchFamily="18" charset="-120"/>
              </a:rPr>
              <a:t>†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baseline="30000">
                <a:ea typeface="新細明體" panose="02020500000000000000" pitchFamily="18" charset="-120"/>
              </a:rPr>
              <a:t>†</a:t>
            </a:r>
            <a:r>
              <a:rPr lang="en-US" altLang="zh-TW">
                <a:ea typeface="新細明體" panose="02020500000000000000" pitchFamily="18" charset="-120"/>
              </a:rPr>
              <a:t>	Converts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>
                <a:ea typeface="新細明體" panose="02020500000000000000" pitchFamily="18" charset="-120"/>
              </a:rPr>
              <a:t> value to hexadecimal scientific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notation using the form [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]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i="1">
                <a:ea typeface="新細明體" panose="02020500000000000000" pitchFamily="18" charset="-120"/>
              </a:rPr>
              <a:t>hhhh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±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displays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the hex digits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–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in lower case;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displays them in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upper case. The choice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also affects the case of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the letters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sz="1900" baseline="30000">
                <a:ea typeface="新細明體" panose="02020500000000000000" pitchFamily="18" charset="-120"/>
              </a:rPr>
              <a:t>†</a:t>
            </a:r>
            <a:r>
              <a:rPr lang="en-US" altLang="zh-TW" sz="1900">
                <a:ea typeface="新細明體" panose="02020500000000000000" pitchFamily="18" charset="-120"/>
              </a:rPr>
              <a:t>C99 only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6288425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</a:t>
            </a:r>
            <a:r>
              <a:rPr lang="en-US" altLang="zh-TW" dirty="0">
                <a:ea typeface="新細明體" panose="02020500000000000000" pitchFamily="18" charset="-120"/>
              </a:rPr>
              <a:t>	Displays an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value as an unsigned character.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</a:t>
            </a:r>
            <a:r>
              <a:rPr lang="en-US" altLang="zh-TW" dirty="0">
                <a:ea typeface="新細明體" panose="02020500000000000000" pitchFamily="18" charset="-120"/>
              </a:rPr>
              <a:t>	Writes the characters pointed to by the argument. Stops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writing when the number of bytes specified by the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precision (if present) is reached or a null character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encountered.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	Converts a 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 *</a:t>
            </a:r>
            <a:r>
              <a:rPr lang="en-US" altLang="zh-TW" dirty="0">
                <a:ea typeface="新細明體" panose="02020500000000000000" pitchFamily="18" charset="-120"/>
              </a:rPr>
              <a:t> value to printable form.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</a:t>
            </a:r>
            <a:r>
              <a:rPr lang="en-US" altLang="zh-TW" dirty="0">
                <a:ea typeface="新細明體" panose="02020500000000000000" pitchFamily="18" charset="-120"/>
              </a:rPr>
              <a:t>	The corresponding argument must point to an object of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. Stores in this object the number of characters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written so far by this call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; produces no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output.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27063" algn="ctr"/>
                <a:tab pos="1490663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%</a:t>
            </a:r>
            <a:r>
              <a:rPr lang="en-US" altLang="zh-TW" dirty="0">
                <a:ea typeface="新細明體" panose="02020500000000000000" pitchFamily="18" charset="-120"/>
              </a:rPr>
              <a:t>	Writes the character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</a:t>
            </a:r>
            <a:r>
              <a:rPr lang="en-US" altLang="zh-TW" dirty="0">
                <a:ea typeface="新細明體" panose="02020500000000000000" pitchFamily="18" charset="-120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744730055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C99 Changes to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C99 changes to the conversion specifications for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fprintf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Additional length modifiers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Additional conversion specifiers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Ability to write infinity and NaN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Support for wide characters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Previously undefined conversion specifications now allowed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64697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700" dirty="0">
                <a:ea typeface="新細明體" panose="02020500000000000000" pitchFamily="18" charset="-120"/>
              </a:rPr>
              <a:t>Examples showing the effect of flags on the </a:t>
            </a:r>
            <a:r>
              <a:rPr lang="en-US" altLang="zh-TW" sz="27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%d</a:t>
            </a:r>
            <a:r>
              <a:rPr lang="en-US" altLang="zh-TW" sz="2700" dirty="0">
                <a:ea typeface="新細明體" panose="02020500000000000000" pitchFamily="18" charset="-120"/>
              </a:rPr>
              <a:t> conversion: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b="1" i="1" dirty="0">
                <a:ea typeface="新細明體" panose="02020500000000000000" pitchFamily="18" charset="-120"/>
              </a:rPr>
              <a:t>		Conversion	Result of Applying	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b="1" i="1" dirty="0">
                <a:ea typeface="新細明體" panose="02020500000000000000" pitchFamily="18" charset="-120"/>
              </a:rPr>
              <a:t>		Specification	Conversion to 123	Conversion to –123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 %8d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%-8d	123•••••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%+8d	••••+123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 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%08d	00000123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%-+8d	+123••••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%- 8d	•123••••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%+08d	+0000123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 08d	•0000123	-0000123</a:t>
            </a:r>
          </a:p>
        </p:txBody>
      </p:sp>
    </p:spTree>
    <p:extLst>
      <p:ext uri="{BB962C8B-B14F-4D97-AF65-F5344CB8AC3E}">
        <p14:creationId xmlns:p14="http://schemas.microsoft.com/office/powerpoint/2010/main" val="2107627297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600">
                <a:ea typeface="新細明體" panose="02020500000000000000" pitchFamily="18" charset="-120"/>
              </a:rPr>
              <a:t>Examples showing the effect of the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>
                <a:ea typeface="新細明體" panose="02020500000000000000" pitchFamily="18" charset="-120"/>
              </a:rPr>
              <a:t> flag on the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600">
                <a:ea typeface="新細明體" panose="02020500000000000000" pitchFamily="18" charset="-120"/>
              </a:rPr>
              <a:t>,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600">
                <a:ea typeface="新細明體" panose="02020500000000000000" pitchFamily="18" charset="-120"/>
              </a:rPr>
              <a:t>,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600">
                <a:ea typeface="新細明體" panose="02020500000000000000" pitchFamily="18" charset="-120"/>
              </a:rPr>
              <a:t>,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600">
                <a:ea typeface="新細明體" panose="02020500000000000000" pitchFamily="18" charset="-120"/>
              </a:rPr>
              <a:t>, and </a:t>
            </a:r>
            <a:r>
              <a:rPr lang="en-US" altLang="zh-TW" sz="26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600">
                <a:ea typeface="新細明體" panose="02020500000000000000" pitchFamily="18" charset="-120"/>
              </a:rPr>
              <a:t> conversions: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 b="1" i="1">
                <a:ea typeface="新細明體" panose="02020500000000000000" pitchFamily="18" charset="-120"/>
              </a:rPr>
              <a:t>		Conversion	Result of Applying	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 b="1" i="1">
                <a:ea typeface="新細明體" panose="02020500000000000000" pitchFamily="18" charset="-120"/>
              </a:rPr>
              <a:t>		Specification	Conversion to 123	Conversion to 123.0</a:t>
            </a: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%8o	•••••173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%#8o	••••0173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%8x	••••••7b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%#8x	••••0x7b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%8X	••••••7B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%#8X	••••0X7B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%8g		•••••123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%#8g		•123.000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%8G		•••••123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%#8G		•123.000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2200" algn="ctr"/>
                <a:tab pos="3543300" algn="ctr"/>
                <a:tab pos="6400800" algn="ctr"/>
              </a:tabLst>
            </a:pP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910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File Pointers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Accessing a 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stream</a:t>
            </a:r>
            <a:r>
              <a:rPr lang="en-US" altLang="zh-TW" dirty="0">
                <a:ea typeface="新細明體" panose="02020500000000000000" pitchFamily="18" charset="-120"/>
              </a:rPr>
              <a:t> is done through a </a:t>
            </a:r>
            <a:r>
              <a:rPr lang="en-US" altLang="zh-TW" b="1" i="1" dirty="0">
                <a:ea typeface="新細明體" panose="02020500000000000000" pitchFamily="18" charset="-120"/>
              </a:rPr>
              <a:t>file pointer,</a:t>
            </a:r>
            <a:r>
              <a:rPr lang="en-US" altLang="zh-TW" dirty="0">
                <a:ea typeface="新細明體" panose="02020500000000000000" pitchFamily="18" charset="-120"/>
              </a:rPr>
              <a:t> which has type </a:t>
            </a:r>
            <a:r>
              <a:rPr lang="en-US" altLang="zh-TW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dirty="0">
                <a:solidFill>
                  <a:srgbClr val="FFC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C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 dirty="0">
                <a:ea typeface="新細明體" panose="02020500000000000000" pitchFamily="18" charset="-120"/>
              </a:rPr>
              <a:t> type is declared in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dirty="0" err="1">
                <a:solidFill>
                  <a:srgbClr val="FFC000"/>
                </a:solidFill>
                <a:ea typeface="新細明體" panose="02020500000000000000" pitchFamily="18" charset="-12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Certain streams are represented by file pointers with standard names.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Additional file pointers can be declared as needed: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 *fp1, *fp2;</a:t>
            </a:r>
            <a:endParaRPr lang="en-US" altLang="zh-TW" dirty="0">
              <a:effectLst>
                <a:glow rad="101600">
                  <a:srgbClr val="FFC000">
                    <a:alpha val="60000"/>
                  </a:srgbClr>
                </a:glow>
              </a:effectLst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955549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Examples showing the effect of the minimum field width and precision on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%s</a:t>
            </a:r>
            <a:r>
              <a:rPr lang="en-US" altLang="zh-TW">
                <a:ea typeface="新細明體" panose="02020500000000000000" pitchFamily="18" charset="-120"/>
              </a:rPr>
              <a:t> conversion: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 b="1" i="1">
                <a:ea typeface="新細明體" panose="02020500000000000000" pitchFamily="18" charset="-120"/>
              </a:rPr>
              <a:t>		                           Result of Applying      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 b="1" i="1">
                <a:ea typeface="新細明體" panose="02020500000000000000" pitchFamily="18" charset="-120"/>
              </a:rPr>
              <a:t>		 Conversion           Conversion to              Conversion to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 b="1" i="1">
                <a:ea typeface="新細明體" panose="02020500000000000000" pitchFamily="18" charset="-120"/>
              </a:rPr>
              <a:t>		Specification             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"bogus"</a:t>
            </a:r>
            <a:r>
              <a:rPr lang="en-US" altLang="zh-TW" sz="2400" b="1" i="1">
                <a:ea typeface="新細明體" panose="02020500000000000000" pitchFamily="18" charset="-120"/>
              </a:rPr>
              <a:t>                 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"buzzword"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  %6s	•bogus	buzzword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 %-6s	bogus•	buzzword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 %.4s	bogu 	buzz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 %6.4s	••bogu	••buzz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143000" algn="ctr"/>
                <a:tab pos="3016250" algn="l"/>
                <a:tab pos="5715000" algn="l"/>
              </a:tabLst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%-6.4s	bogu••	buzz••  </a:t>
            </a:r>
          </a:p>
        </p:txBody>
      </p:sp>
    </p:spTree>
    <p:extLst>
      <p:ext uri="{BB962C8B-B14F-4D97-AF65-F5344CB8AC3E}">
        <p14:creationId xmlns:p14="http://schemas.microsoft.com/office/powerpoint/2010/main" val="1474478308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>
              <a:tabLst>
                <a:tab pos="1096963" algn="l"/>
                <a:tab pos="4297363" algn="l"/>
              </a:tabLst>
            </a:pPr>
            <a:r>
              <a:rPr lang="en-US" altLang="zh-TW" sz="2300" dirty="0">
                <a:ea typeface="新細明體" panose="02020500000000000000" pitchFamily="18" charset="-120"/>
              </a:rPr>
              <a:t>Examples showing how the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%g</a:t>
            </a:r>
            <a:r>
              <a:rPr lang="en-US" altLang="zh-TW" sz="2300" dirty="0">
                <a:ea typeface="新細明體" panose="02020500000000000000" pitchFamily="18" charset="-120"/>
              </a:rPr>
              <a:t> conversion displays some numbers in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%e</a:t>
            </a:r>
            <a:r>
              <a:rPr lang="en-US" altLang="zh-TW" sz="2300" dirty="0">
                <a:ea typeface="新細明體" panose="02020500000000000000" pitchFamily="18" charset="-120"/>
              </a:rPr>
              <a:t> form and others in </a:t>
            </a:r>
            <a:r>
              <a:rPr lang="en-US" altLang="zh-TW" sz="23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</a:t>
            </a:r>
            <a:r>
              <a:rPr lang="en-US" altLang="zh-TW" sz="2300" dirty="0">
                <a:ea typeface="新細明體" panose="02020500000000000000" pitchFamily="18" charset="-120"/>
              </a:rPr>
              <a:t> form: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b="1" i="1" dirty="0">
                <a:ea typeface="新細明體" panose="02020500000000000000" pitchFamily="18" charset="-120"/>
              </a:rPr>
              <a:t>		                                           Result of Applying </a:t>
            </a:r>
            <a:r>
              <a:rPr lang="en-US" altLang="zh-TW" sz="19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%.4g</a:t>
            </a:r>
            <a:endParaRPr lang="en-US" altLang="zh-TW" sz="1900" b="1" i="1" dirty="0"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b="1" i="1" dirty="0">
                <a:ea typeface="新細明體" panose="02020500000000000000" pitchFamily="18" charset="-120"/>
              </a:rPr>
              <a:t>		           Number                    Conversion to Number</a:t>
            </a:r>
            <a:endParaRPr lang="en-US" altLang="zh-TW" sz="19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8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123456.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	1.235e+05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12345.6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1.235e+04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1234.56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123.5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123.456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123.5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12.3456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12.35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1.23456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1.235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0.1235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.0123456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0.01235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.00123456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0.001235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.000123456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0.0001235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.0000123456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1.235e-05</a:t>
            </a:r>
            <a:endParaRPr lang="en-US" altLang="zh-TW" sz="19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None/>
              <a:tabLst>
                <a:tab pos="1096963" algn="l"/>
                <a:tab pos="4297363" algn="l"/>
              </a:tabLst>
            </a:pP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1900" dirty="0">
                <a:ea typeface="新細明體" panose="02020500000000000000" pitchFamily="18" charset="-120"/>
                <a:cs typeface="Courier New" panose="02070309020205020404" pitchFamily="49" charset="0"/>
              </a:rPr>
              <a:t>.00000123456	</a:t>
            </a:r>
            <a:r>
              <a:rPr lang="en-US" altLang="zh-TW" sz="19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1.235e-06</a:t>
            </a:r>
            <a:endParaRPr lang="en-US" altLang="zh-TW" sz="1900" dirty="0">
              <a:ea typeface="新細明體" panose="02020500000000000000" pitchFamily="18" charset="-120"/>
            </a:endParaRPr>
          </a:p>
          <a:p>
            <a:pPr>
              <a:tabLst>
                <a:tab pos="1096963" algn="l"/>
                <a:tab pos="4297363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504657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minimum field width and precision are usually embedded in the format string.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Putting the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character where either number would normally go allows us to specify it as an argument </a:t>
            </a:r>
            <a:r>
              <a:rPr lang="en-US" altLang="zh-TW" i="1" dirty="0">
                <a:ea typeface="新細明體" panose="02020500000000000000" pitchFamily="18" charset="-120"/>
              </a:rPr>
              <a:t>after</a:t>
            </a:r>
            <a:r>
              <a:rPr lang="en-US" altLang="zh-TW" dirty="0">
                <a:ea typeface="新細明體" panose="02020500000000000000" pitchFamily="18" charset="-120"/>
              </a:rPr>
              <a:t> the format string.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Calls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that produce the same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("%6.4d",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.4d", 6,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("%6.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d", 4,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d", 6, 4,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5311972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major advantage of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is that it allows us to use a macro to specify the width or precision: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printf("%*d",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WIDTH,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i);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width or precision can even be computed during program execution: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printf("%*d",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page_width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num_cols,</a:t>
            </a:r>
            <a:r>
              <a:rPr lang="en-US" altLang="zh-TW" sz="22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i);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631882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%p</a:t>
            </a:r>
            <a:r>
              <a:rPr lang="en-US" altLang="zh-TW" dirty="0">
                <a:ea typeface="新細明體" panose="02020500000000000000" pitchFamily="18" charset="-120"/>
              </a:rPr>
              <a:t> conversion is used to print the value of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("%p", (void *)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displays value of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pointer is likely to be shown as an octal or hexadecimal number.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68616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Examples of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%n</a:t>
            </a:r>
            <a:r>
              <a:rPr lang="en-US" altLang="zh-TW" dirty="0">
                <a:ea typeface="新細明體" panose="02020500000000000000" pitchFamily="18" charset="-120"/>
              </a:rPr>
              <a:t> conversion is used to find out how many characters have been printed so far by a call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the following call, the value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ea typeface="新細明體" panose="02020500000000000000" pitchFamily="18" charset="-120"/>
              </a:rPr>
              <a:t> will be 3: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\n", 123, &amp;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307203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read data items from an input stream, using a format string to indicate the layout of the input.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After the format string, any number of pointers—each pointing to an object—follow as additional arguments.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Input items are converted (according to conversion specifications in the format string) and stored in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2993560066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always reads from 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dirty="0">
                <a:ea typeface="新細明體" panose="02020500000000000000" pitchFamily="18" charset="-120"/>
              </a:rPr>
              <a:t>, whereas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 reads from the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stream</a:t>
            </a:r>
            <a:r>
              <a:rPr lang="en-US" altLang="zh-TW" dirty="0">
                <a:ea typeface="新細明體" panose="02020500000000000000" pitchFamily="18" charset="-120"/>
              </a:rPr>
              <a:t> indicated by its first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d%d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", &amp;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/* reads from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is equivalent to a call of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ea typeface="新細明體" panose="02020500000000000000" pitchFamily="18" charset="-120"/>
              </a:rPr>
              <a:t> with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dirty="0">
                <a:ea typeface="新細明體" panose="02020500000000000000" pitchFamily="18" charset="-120"/>
              </a:rPr>
              <a:t> as the first argument.</a:t>
            </a:r>
          </a:p>
        </p:txBody>
      </p:sp>
      <p:sp>
        <p:nvSpPr>
          <p:cNvPr id="2" name="矩形 1"/>
          <p:cNvSpPr/>
          <p:nvPr/>
        </p:nvSpPr>
        <p:spPr>
          <a:xfrm>
            <a:off x="2105944" y="3212977"/>
            <a:ext cx="8562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fscanf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"%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d%d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&amp;</a:t>
            </a:r>
            <a:r>
              <a:rPr lang="en-US" altLang="zh-TW" sz="32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&amp;j);	  /*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reads from </a:t>
            </a:r>
            <a:r>
              <a:rPr lang="en-US" altLang="zh-TW" sz="20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TW" sz="2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7365763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Errors that cause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 to return prematurely: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Input failure</a:t>
            </a:r>
            <a:r>
              <a:rPr lang="en-US" altLang="zh-TW">
                <a:ea typeface="新細明體" panose="02020500000000000000" pitchFamily="18" charset="-120"/>
              </a:rPr>
              <a:t> (no more input characters could be read)</a:t>
            </a:r>
          </a:p>
          <a:p>
            <a:pPr lvl="1"/>
            <a:r>
              <a:rPr lang="en-US" altLang="zh-TW" b="1" i="1">
                <a:ea typeface="新細明體" panose="02020500000000000000" pitchFamily="18" charset="-120"/>
              </a:rPr>
              <a:t>Matching failure</a:t>
            </a:r>
            <a:r>
              <a:rPr lang="en-US" altLang="zh-TW">
                <a:ea typeface="新細明體" panose="02020500000000000000" pitchFamily="18" charset="-120"/>
              </a:rPr>
              <a:t> (the input characters didn’t match the format string)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C99, an input failure can also occur because of an </a:t>
            </a:r>
            <a:r>
              <a:rPr lang="en-US" altLang="zh-TW" b="1" i="1">
                <a:ea typeface="新細明體" panose="02020500000000000000" pitchFamily="18" charset="-120"/>
              </a:rPr>
              <a:t>encoding error.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758246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functions return the number of data items that were read and assigned to objects.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They return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EOF</a:t>
            </a:r>
            <a:r>
              <a:rPr lang="en-US" altLang="zh-TW" dirty="0">
                <a:ea typeface="新細明體" panose="02020500000000000000" pitchFamily="18" charset="-120"/>
              </a:rPr>
              <a:t> if an input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failure</a:t>
            </a:r>
            <a:r>
              <a:rPr lang="en-US" altLang="zh-TW" dirty="0">
                <a:ea typeface="新細明體" panose="02020500000000000000" pitchFamily="18" charset="-120"/>
              </a:rPr>
              <a:t> occurs before any data items can be read.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Loops that test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dirty="0" err="1"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return value are common.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loop that reads a series of integers one by one, stopping at the first sign of trouble: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(</a:t>
            </a:r>
            <a:r>
              <a:rPr lang="en-US" altLang="zh-TW" sz="32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("%d", &amp;</a:t>
            </a:r>
            <a:r>
              <a:rPr lang="en-US" altLang="zh-TW" sz="3200" b="1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== 1)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zh-TW" altLang="en-US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2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859319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Standard Streams and Redirection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a typeface="新細明體" panose="02020500000000000000" pitchFamily="18" charset="-120"/>
              </a:rPr>
              <a:t> provides three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standard streams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sz="2400" b="1" i="1" dirty="0">
                <a:ea typeface="新細明體" panose="02020500000000000000" pitchFamily="18" charset="-120"/>
              </a:rPr>
              <a:t>		File Pointer	Stream	Default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</a:rPr>
              <a:t>Standard input	Keyboard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stdout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</a:rPr>
              <a:t>Standard output	Screen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stderr</a:t>
            </a:r>
            <a:r>
              <a:rPr lang="en-US" altLang="zh-TW" sz="2400" dirty="0">
                <a:ea typeface="新細明體" panose="02020500000000000000" pitchFamily="18" charset="-120"/>
              </a:rPr>
              <a:t>	Standard error	Screen 	</a:t>
            </a:r>
          </a:p>
          <a:p>
            <a:pPr>
              <a:tabLst>
                <a:tab pos="1206500" algn="ctr"/>
                <a:tab pos="3606800" algn="ctr"/>
                <a:tab pos="6350000" algn="ctr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These streams are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ready to use</a:t>
            </a:r>
            <a:r>
              <a:rPr lang="en-US" altLang="zh-TW" dirty="0">
                <a:ea typeface="新細明體" panose="02020500000000000000" pitchFamily="18" charset="-120"/>
              </a:rPr>
              <a:t>—we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don’t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declare them</a:t>
            </a:r>
            <a:r>
              <a:rPr lang="en-US" altLang="zh-TW" dirty="0">
                <a:ea typeface="新細明體" panose="02020500000000000000" pitchFamily="18" charset="-120"/>
              </a:rPr>
              <a:t>, and we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don’t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open or close them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tabLst>
                <a:tab pos="1206500" algn="ctr"/>
                <a:tab pos="3606800" algn="ctr"/>
                <a:tab pos="6350000" algn="ctr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730063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Calls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 resemble those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functions.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functions work differently.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format string represents a pattern that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function attempts to match as it reads input.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If the input doesn’t match the format string, the function returns.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input character that didn’t match is “pushed back” to be read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549882374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 may contain three things: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Conversion specifications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White-space characters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Non-white-space characters</a:t>
            </a:r>
          </a:p>
        </p:txBody>
      </p:sp>
    </p:spTree>
    <p:extLst>
      <p:ext uri="{BB962C8B-B14F-4D97-AF65-F5344CB8AC3E}">
        <p14:creationId xmlns:p14="http://schemas.microsoft.com/office/powerpoint/2010/main" val="256138147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panose="02020500000000000000" pitchFamily="18" charset="-120"/>
              </a:rPr>
              <a:t>Conversion specifications.</a:t>
            </a:r>
            <a:r>
              <a:rPr lang="en-US" altLang="zh-TW">
                <a:ea typeface="新細明體" panose="02020500000000000000" pitchFamily="18" charset="-120"/>
              </a:rPr>
              <a:t> Conversion specifications in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 resemble those in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…printf</a:t>
            </a:r>
            <a:r>
              <a:rPr lang="en-US" altLang="zh-TW">
                <a:ea typeface="新細明體" panose="02020500000000000000" pitchFamily="18" charset="-120"/>
              </a:rPr>
              <a:t> format string.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Most conversion specifications skip white-space characters at the beginning of an input item (the exceptions are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%[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%c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%n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Conversion specifications never skip </a:t>
            </a:r>
            <a:r>
              <a:rPr lang="en-US" altLang="zh-TW" i="1">
                <a:ea typeface="新細明體" panose="02020500000000000000" pitchFamily="18" charset="-120"/>
              </a:rPr>
              <a:t>trailing</a:t>
            </a:r>
            <a:r>
              <a:rPr lang="en-US" altLang="zh-TW">
                <a:ea typeface="新細明體" panose="02020500000000000000" pitchFamily="18" charset="-120"/>
              </a:rPr>
              <a:t> white-space characters, however.</a:t>
            </a:r>
          </a:p>
        </p:txBody>
      </p:sp>
    </p:spTree>
    <p:extLst>
      <p:ext uri="{BB962C8B-B14F-4D97-AF65-F5344CB8AC3E}">
        <p14:creationId xmlns:p14="http://schemas.microsoft.com/office/powerpoint/2010/main" val="2375178076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panose="02020500000000000000" pitchFamily="18" charset="-120"/>
              </a:rPr>
              <a:t>White-space characters.</a:t>
            </a:r>
            <a:r>
              <a:rPr lang="en-US" altLang="zh-TW">
                <a:ea typeface="新細明體" panose="02020500000000000000" pitchFamily="18" charset="-120"/>
              </a:rPr>
              <a:t> One or more white-space characters in a format string match zero or more white-space characters in the input stream.</a:t>
            </a:r>
          </a:p>
          <a:p>
            <a:r>
              <a:rPr lang="en-US" altLang="zh-TW" b="1" i="1">
                <a:ea typeface="新細明體" panose="02020500000000000000" pitchFamily="18" charset="-120"/>
              </a:rPr>
              <a:t>Non-white-space characters.</a:t>
            </a:r>
            <a:r>
              <a:rPr lang="en-US" altLang="zh-TW">
                <a:ea typeface="新細明體" panose="02020500000000000000" pitchFamily="18" charset="-120"/>
              </a:rPr>
              <a:t> A non-white-space character other than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</a:t>
            </a:r>
            <a:r>
              <a:rPr lang="en-US" altLang="zh-TW">
                <a:ea typeface="新細明體" panose="02020500000000000000" pitchFamily="18" charset="-120"/>
              </a:rPr>
              <a:t> matches the same character in the input stream.</a:t>
            </a:r>
          </a:p>
        </p:txBody>
      </p:sp>
    </p:spTree>
    <p:extLst>
      <p:ext uri="{BB962C8B-B14F-4D97-AF65-F5344CB8AC3E}">
        <p14:creationId xmlns:p14="http://schemas.microsoft.com/office/powerpoint/2010/main" val="3781287955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Format Strings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01000" cy="4800600"/>
          </a:xfrm>
        </p:spPr>
        <p:txBody>
          <a:bodyPr>
            <a:normAutofit fontScale="925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The format string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"ISBN %d-%d-%ld-%d"</a:t>
            </a:r>
            <a:r>
              <a:rPr lang="en-US" altLang="zh-TW">
                <a:ea typeface="新細明體" panose="02020500000000000000" pitchFamily="18" charset="-120"/>
              </a:rPr>
              <a:t> specifies that the input will consist of: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the letters ISBN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possibly some white-space characters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an integer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the </a:t>
            </a: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300">
                <a:ea typeface="新細明體" panose="02020500000000000000" pitchFamily="18" charset="-120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an integer (possibly preceded by white-space characters)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the </a:t>
            </a: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300">
                <a:ea typeface="新細明體" panose="02020500000000000000" pitchFamily="18" charset="-120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a long integer (possibly preceded by white-space characters)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the </a:t>
            </a:r>
            <a:r>
              <a:rPr lang="en-US" altLang="zh-TW" sz="23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300">
                <a:ea typeface="新細明體" panose="02020500000000000000" pitchFamily="18" charset="-120"/>
              </a:rPr>
              <a:t> character</a:t>
            </a:r>
          </a:p>
          <a:p>
            <a:pPr lvl="1">
              <a:lnSpc>
                <a:spcPts val="2800"/>
              </a:lnSpc>
              <a:spcBef>
                <a:spcPts val="500"/>
              </a:spcBef>
            </a:pPr>
            <a:r>
              <a:rPr lang="en-US" altLang="zh-TW" sz="2300">
                <a:ea typeface="新細明體" panose="02020500000000000000" pitchFamily="18" charset="-120"/>
              </a:rPr>
              <a:t>an integer (possibly preceded by white-space characters)</a:t>
            </a:r>
          </a:p>
        </p:txBody>
      </p:sp>
    </p:spTree>
    <p:extLst>
      <p:ext uri="{BB962C8B-B14F-4D97-AF65-F5344CB8AC3E}">
        <p14:creationId xmlns:p14="http://schemas.microsoft.com/office/powerpoint/2010/main" val="2119366282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 consists of the character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</a:t>
            </a:r>
            <a:r>
              <a:rPr lang="en-US" altLang="zh-TW">
                <a:ea typeface="新細明體" panose="02020500000000000000" pitchFamily="18" charset="-120"/>
              </a:rPr>
              <a:t> followed by: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Maximum field width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Length modifier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Conversion specifier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(optional). Signifies </a:t>
            </a:r>
            <a:r>
              <a:rPr lang="en-US" altLang="zh-TW" b="1" i="1">
                <a:ea typeface="新細明體" panose="02020500000000000000" pitchFamily="18" charset="-120"/>
              </a:rPr>
              <a:t>assignment suppression:</a:t>
            </a:r>
            <a:r>
              <a:rPr lang="en-US" altLang="zh-TW">
                <a:ea typeface="新細明體" panose="02020500000000000000" pitchFamily="18" charset="-120"/>
              </a:rPr>
              <a:t> an input item is read but not assigned to an object.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Items matched using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aren’t included in the count that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returns.</a:t>
            </a:r>
          </a:p>
        </p:txBody>
      </p:sp>
    </p:spTree>
    <p:extLst>
      <p:ext uri="{BB962C8B-B14F-4D97-AF65-F5344CB8AC3E}">
        <p14:creationId xmlns:p14="http://schemas.microsoft.com/office/powerpoint/2010/main" val="1808529847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>
                <a:ea typeface="新細明體" panose="02020500000000000000" pitchFamily="18" charset="-120"/>
              </a:rPr>
              <a:t>Maximum field width</a:t>
            </a:r>
            <a:r>
              <a:rPr lang="en-US" altLang="zh-TW">
                <a:ea typeface="新細明體" panose="02020500000000000000" pitchFamily="18" charset="-120"/>
              </a:rPr>
              <a:t> (optional). Limits the number of characters in an input item.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White-space characters skipped at the beginning of a conversion don’t count.</a:t>
            </a:r>
          </a:p>
          <a:p>
            <a:r>
              <a:rPr lang="en-US" altLang="zh-TW" b="1" i="1">
                <a:ea typeface="新細明體" panose="02020500000000000000" pitchFamily="18" charset="-120"/>
              </a:rPr>
              <a:t>Length modifier</a:t>
            </a:r>
            <a:r>
              <a:rPr lang="en-US" altLang="zh-TW">
                <a:ea typeface="新細明體" panose="02020500000000000000" pitchFamily="18" charset="-120"/>
              </a:rPr>
              <a:t> (optional). Indicates that the object in which the input item will be stored has a type that’s longer or shorter than normal.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table on the next slide lists each length modifier and the type indicated when it is combined with a conversion specifier.</a:t>
            </a:r>
          </a:p>
        </p:txBody>
      </p:sp>
    </p:spTree>
    <p:extLst>
      <p:ext uri="{BB962C8B-B14F-4D97-AF65-F5344CB8AC3E}">
        <p14:creationId xmlns:p14="http://schemas.microsoft.com/office/powerpoint/2010/main" val="3416023722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2296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 b="1" i="1">
                <a:ea typeface="新細明體" panose="02020500000000000000" pitchFamily="18" charset="-120"/>
              </a:rPr>
              <a:t>	Length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 b="1" i="1">
                <a:ea typeface="新細明體" panose="02020500000000000000" pitchFamily="18" charset="-120"/>
              </a:rPr>
              <a:t>	Modifier	Conversion Specifiers	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hh</a:t>
            </a:r>
            <a:r>
              <a:rPr lang="en-US" altLang="zh-TW" sz="2000" baseline="30000">
                <a:ea typeface="新細明體" panose="02020500000000000000" pitchFamily="18" charset="-120"/>
              </a:rPr>
              <a:t>†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signed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h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short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(</a:t>
            </a:r>
            <a:r>
              <a:rPr lang="en-US" altLang="zh-TW" sz="2000" i="1">
                <a:ea typeface="新細明體" panose="02020500000000000000" pitchFamily="18" charset="-120"/>
              </a:rPr>
              <a:t>ell</a:t>
            </a:r>
            <a:r>
              <a:rPr lang="en-US" altLang="zh-TW" sz="2000">
                <a:ea typeface="新細明體" panose="02020500000000000000" pitchFamily="18" charset="-120"/>
              </a:rPr>
              <a:t>) 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, or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wchar_t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ll</a:t>
            </a:r>
            <a:r>
              <a:rPr lang="en-US" altLang="zh-TW" sz="2000" baseline="30000">
                <a:ea typeface="新細明體" panose="02020500000000000000" pitchFamily="18" charset="-120"/>
              </a:rPr>
              <a:t>†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ea typeface="新細明體" panose="02020500000000000000" pitchFamily="18" charset="-120"/>
              </a:rPr>
              <a:t>	(</a:t>
            </a:r>
            <a:r>
              <a:rPr lang="en-US" altLang="zh-TW" sz="2000" i="1">
                <a:ea typeface="新細明體" panose="02020500000000000000" pitchFamily="18" charset="-120"/>
              </a:rPr>
              <a:t>ell-ell</a:t>
            </a:r>
            <a:r>
              <a:rPr lang="en-US" altLang="zh-TW" sz="2000">
                <a:ea typeface="新細明體" panose="02020500000000000000" pitchFamily="18" charset="-120"/>
              </a:rPr>
              <a:t>)	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</a:t>
            </a:r>
            <a:r>
              <a:rPr lang="en-US" altLang="zh-TW" sz="2000" baseline="30000">
                <a:ea typeface="新細明體" panose="02020500000000000000" pitchFamily="18" charset="-120"/>
              </a:rPr>
              <a:t>†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intmax_t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uintmax_t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z</a:t>
            </a:r>
            <a:r>
              <a:rPr lang="en-US" altLang="zh-TW" sz="2000" baseline="30000">
                <a:ea typeface="新細明體" panose="02020500000000000000" pitchFamily="18" charset="-120"/>
              </a:rPr>
              <a:t>†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size_t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</a:t>
            </a:r>
            <a:r>
              <a:rPr lang="en-US" altLang="zh-TW" sz="2000" baseline="30000">
                <a:ea typeface="新細明體" panose="02020500000000000000" pitchFamily="18" charset="-120"/>
              </a:rPr>
              <a:t>†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ptrdiff_t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L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long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457200" algn="ctr"/>
                <a:tab pos="1092200" algn="l"/>
                <a:tab pos="3543300" algn="l"/>
              </a:tabLst>
            </a:pPr>
            <a:r>
              <a:rPr lang="en-US" altLang="zh-TW" sz="1800" baseline="30000">
                <a:ea typeface="新細明體" panose="02020500000000000000" pitchFamily="18" charset="-120"/>
              </a:rPr>
              <a:t>	†</a:t>
            </a:r>
            <a:r>
              <a:rPr lang="en-US" altLang="zh-TW" sz="1800">
                <a:ea typeface="新細明體" panose="02020500000000000000" pitchFamily="18" charset="-120"/>
              </a:rPr>
              <a:t>C99 only</a:t>
            </a:r>
          </a:p>
        </p:txBody>
      </p:sp>
    </p:spTree>
    <p:extLst>
      <p:ext uri="{BB962C8B-B14F-4D97-AF65-F5344CB8AC3E}">
        <p14:creationId xmlns:p14="http://schemas.microsoft.com/office/powerpoint/2010/main" val="1430549989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1775520" y="1412776"/>
            <a:ext cx="8435280" cy="4911824"/>
          </a:xfrm>
        </p:spPr>
        <p:txBody>
          <a:bodyPr>
            <a:normAutofit lnSpcReduction="10000"/>
          </a:bodyPr>
          <a:lstStyle/>
          <a:p>
            <a:pPr>
              <a:tabLst>
                <a:tab pos="914400" algn="ctr"/>
                <a:tab pos="18288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Conversion specifier</a:t>
            </a:r>
            <a:r>
              <a:rPr lang="en-US" altLang="zh-TW" dirty="0">
                <a:ea typeface="新細明體" panose="02020500000000000000" pitchFamily="18" charset="-120"/>
              </a:rPr>
              <a:t>. Must be one of the characters in the following table.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Conversion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b="1" i="1" dirty="0">
                <a:ea typeface="新細明體" panose="02020500000000000000" pitchFamily="18" charset="-120"/>
              </a:rPr>
              <a:t>	Specifier	                                    Meaning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	</a:t>
            </a:r>
            <a:r>
              <a:rPr lang="en-US" altLang="zh-TW" dirty="0">
                <a:ea typeface="新細明體" panose="02020500000000000000" pitchFamily="18" charset="-120"/>
              </a:rPr>
              <a:t>	Matches a decimal integer; the corresponding argument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	is assumed to have type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		Matches an integer; the corresponding argument is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	assumed to have type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. The integer is assumed to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	be in base 10 unless it begins with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(indicating octal)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	or with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</a:t>
            </a:r>
            <a:r>
              <a:rPr lang="en-US" altLang="zh-TW" dirty="0">
                <a:ea typeface="新細明體" panose="02020500000000000000" pitchFamily="18" charset="-120"/>
              </a:rPr>
              <a:t> (hexadecimal).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o	</a:t>
            </a:r>
            <a:r>
              <a:rPr lang="en-US" altLang="zh-TW" dirty="0">
                <a:ea typeface="新細明體" panose="02020500000000000000" pitchFamily="18" charset="-120"/>
              </a:rPr>
              <a:t>	Matches an octal integer; the corresponding argument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is assumed to have type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 	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	Matches a decimal integer; the corresponding argument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	 		is assumed to have type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  <a:tabLst>
                <a:tab pos="914400" algn="ctr"/>
                <a:tab pos="18288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573692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…scanf</a:t>
            </a:r>
            <a:r>
              <a:rPr lang="en-US" altLang="zh-TW">
                <a:ea typeface="新細明體" panose="02020500000000000000" pitchFamily="18" charset="-120"/>
              </a:rPr>
              <a:t> Conversion Specifications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b="1" i="1">
                <a:ea typeface="新細明體" panose="02020500000000000000" pitchFamily="18" charset="-120"/>
              </a:rPr>
              <a:t>	Conversion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b="1" i="1">
                <a:ea typeface="新細明體" panose="02020500000000000000" pitchFamily="18" charset="-120"/>
              </a:rPr>
              <a:t>	Specifier	                                    Meaning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x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	Matches a hexadecimal integer;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argument is assumed to have type unsigned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a</a:t>
            </a:r>
            <a:r>
              <a:rPr lang="en-US" altLang="zh-TW" baseline="30000">
                <a:ea typeface="新細明體" panose="02020500000000000000" pitchFamily="18" charset="-120"/>
              </a:rPr>
              <a:t>†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baseline="30000">
                <a:ea typeface="新細明體" panose="02020500000000000000" pitchFamily="18" charset="-120"/>
              </a:rPr>
              <a:t>†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	Matches a floating-point number;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baseline="30000">
                <a:ea typeface="新細明體" panose="02020500000000000000" pitchFamily="18" charset="-120"/>
              </a:rPr>
              <a:t>†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	argument is assumed to have type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float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</a:t>
            </a:r>
            <a:r>
              <a:rPr lang="en-US" altLang="zh-TW">
                <a:ea typeface="新細明體" panose="02020500000000000000" pitchFamily="18" charset="-120"/>
              </a:rPr>
              <a:t>	Matches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characters, where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the maximum field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width, or one character if no field width is specified. The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corresponding argument is assumed to be a pointer to a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character array (or a character object, if no field width is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specified). Doesn’t add a null character at the end.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</a:t>
            </a:r>
            <a:r>
              <a:rPr lang="en-US" altLang="zh-TW">
                <a:ea typeface="新細明體" panose="02020500000000000000" pitchFamily="18" charset="-120"/>
              </a:rPr>
              <a:t>	Matches a sequence of non-white-space characters, then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adds a null character at the end. The corresponding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		argument is assumed to be a pointer to a character array.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None/>
              <a:tabLst>
                <a:tab pos="688975" algn="ctr"/>
                <a:tab pos="1541463" algn="l"/>
              </a:tabLst>
            </a:pPr>
            <a:r>
              <a:rPr lang="en-US" altLang="zh-TW" sz="1900" baseline="30000">
                <a:ea typeface="新細明體" panose="02020500000000000000" pitchFamily="18" charset="-120"/>
              </a:rPr>
              <a:t>†</a:t>
            </a:r>
            <a:r>
              <a:rPr lang="en-US" altLang="zh-TW" sz="1900">
                <a:ea typeface="新細明體" panose="02020500000000000000" pitchFamily="18" charset="-120"/>
              </a:rPr>
              <a:t>C99 only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07351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3017</TotalTime>
  <Words>13979</Words>
  <Application>Microsoft Office PowerPoint</Application>
  <PresentationFormat>寬螢幕</PresentationFormat>
  <Paragraphs>1300</Paragraphs>
  <Slides>172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172</vt:i4>
      </vt:variant>
    </vt:vector>
  </HeadingPairs>
  <TitlesOfParts>
    <vt:vector size="180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ITIC</vt:lpstr>
      <vt:lpstr>Chapter 22 Input/Output</vt:lpstr>
      <vt:lpstr>PowerPoint 簡報</vt:lpstr>
      <vt:lpstr>PowerPoint 簡報</vt:lpstr>
      <vt:lpstr>Introduction</vt:lpstr>
      <vt:lpstr>Introduction</vt:lpstr>
      <vt:lpstr>Introduction</vt:lpstr>
      <vt:lpstr>Streams</vt:lpstr>
      <vt:lpstr>File Pointers</vt:lpstr>
      <vt:lpstr>Standard Streams and Redirection</vt:lpstr>
      <vt:lpstr>Standard Streams and Redirection</vt:lpstr>
      <vt:lpstr>Standard Streams and Redirection</vt:lpstr>
      <vt:lpstr>Standard Streams and Redirection</vt:lpstr>
      <vt:lpstr>Standard Streams and Redirection</vt:lpstr>
      <vt:lpstr>Text Files versus Binary Files</vt:lpstr>
      <vt:lpstr>Text Files versus Binary Files</vt:lpstr>
      <vt:lpstr>Text Files versus Binary Files</vt:lpstr>
      <vt:lpstr>Text Files versus Binary Files</vt:lpstr>
      <vt:lpstr>Text Files versus Binary Files</vt:lpstr>
      <vt:lpstr>Text Files versus Binary Files</vt:lpstr>
      <vt:lpstr>PowerPoint 簡報</vt:lpstr>
      <vt:lpstr>File Operations</vt:lpstr>
      <vt:lpstr>File operations =?</vt:lpstr>
      <vt:lpstr>Opening a File</vt:lpstr>
      <vt:lpstr>Opening a File</vt:lpstr>
      <vt:lpstr>Opening a File</vt:lpstr>
      <vt:lpstr>Opening a File</vt:lpstr>
      <vt:lpstr>Modes</vt:lpstr>
      <vt:lpstr>Modes</vt:lpstr>
      <vt:lpstr>Modes</vt:lpstr>
      <vt:lpstr>Modes</vt:lpstr>
      <vt:lpstr>Modes</vt:lpstr>
      <vt:lpstr>Closing a File</vt:lpstr>
      <vt:lpstr>Closing a File: The outline of a program that opens a file for reading</vt:lpstr>
      <vt:lpstr>Closing a File</vt:lpstr>
      <vt:lpstr>Attaching a File to an Open Stream</vt:lpstr>
      <vt:lpstr>Attaching a File to an Open Stream</vt:lpstr>
      <vt:lpstr>Attaching a File to an Open Stream</vt:lpstr>
      <vt:lpstr>Obtaining File Names from the Command Line</vt:lpstr>
      <vt:lpstr>Obtaining File Names from the Command Line</vt:lpstr>
      <vt:lpstr>Obtaining File Names from the Command Line</vt:lpstr>
      <vt:lpstr>Program: Checking Whether a File Can Be Opened</vt:lpstr>
      <vt:lpstr>PowerPoint 簡報</vt:lpstr>
      <vt:lpstr>Temporary Files</vt:lpstr>
      <vt:lpstr>Temporary Files</vt:lpstr>
      <vt:lpstr>Temporary Files</vt:lpstr>
      <vt:lpstr>Temporary Files</vt:lpstr>
      <vt:lpstr>Temporary Files</vt:lpstr>
      <vt:lpstr>Temporary Files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File Buffering</vt:lpstr>
      <vt:lpstr>Miscellaneous File Operations</vt:lpstr>
      <vt:lpstr>Miscellaneous File Operations</vt:lpstr>
      <vt:lpstr>Miscellaneous File Operations</vt:lpstr>
      <vt:lpstr>Formatted I/O</vt:lpstr>
      <vt:lpstr>The …printf Functions</vt:lpstr>
      <vt:lpstr>The …printf Functions</vt:lpstr>
      <vt:lpstr>The …printf Functions</vt:lpstr>
      <vt:lpstr>The …printf Functions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…printf Conversion Specifications</vt:lpstr>
      <vt:lpstr>C99 Changes to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Examples of …printf Conversion Specifications</vt:lpstr>
      <vt:lpstr>The …scanf Functions</vt:lpstr>
      <vt:lpstr>The …scanf Functions</vt:lpstr>
      <vt:lpstr>The …scanf Functions</vt:lpstr>
      <vt:lpstr>The …scanf Functions</vt:lpstr>
      <vt:lpstr>…scanf Format Strings</vt:lpstr>
      <vt:lpstr>…scanf Format Strings</vt:lpstr>
      <vt:lpstr>…scanf Format Strings</vt:lpstr>
      <vt:lpstr>…scanf Format Strings</vt:lpstr>
      <vt:lpstr>…scanf Format Strings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…scanf Conversion Specifications</vt:lpstr>
      <vt:lpstr>C99 Changes to …scanf Conversion Specifications</vt:lpstr>
      <vt:lpstr>scanf Examples</vt:lpstr>
      <vt:lpstr>scanf Examples</vt:lpstr>
      <vt:lpstr>scanf Examples</vt:lpstr>
      <vt:lpstr>scanf Examples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Detecting End-of-File and Error Conditions</vt:lpstr>
      <vt:lpstr>PowerPoint 簡報</vt:lpstr>
      <vt:lpstr>Character I/O</vt:lpstr>
      <vt:lpstr>Output Functions</vt:lpstr>
      <vt:lpstr>Output Functions</vt:lpstr>
      <vt:lpstr>Input Functions</vt:lpstr>
      <vt:lpstr>Input Functions</vt:lpstr>
      <vt:lpstr>Input Functions</vt:lpstr>
      <vt:lpstr>Input Functions</vt:lpstr>
      <vt:lpstr>Input Functions</vt:lpstr>
      <vt:lpstr>Input Functions</vt:lpstr>
      <vt:lpstr>Program: Copying a File</vt:lpstr>
      <vt:lpstr>Program: Copying a File</vt:lpstr>
      <vt:lpstr>PowerPoint 簡報</vt:lpstr>
      <vt:lpstr>Line I/O</vt:lpstr>
      <vt:lpstr>Output Functions</vt:lpstr>
      <vt:lpstr>Output Functions</vt:lpstr>
      <vt:lpstr>Input Functions</vt:lpstr>
      <vt:lpstr>Input Functions</vt:lpstr>
      <vt:lpstr>Input Functions</vt:lpstr>
      <vt:lpstr>Input Functions</vt:lpstr>
      <vt:lpstr>OPENING, READING, WRITING one line of characters</vt:lpstr>
      <vt:lpstr>PowerPoint 簡報</vt:lpstr>
      <vt:lpstr>Block I/O</vt:lpstr>
      <vt:lpstr>Block I/O</vt:lpstr>
      <vt:lpstr>Block I/O</vt:lpstr>
      <vt:lpstr>Block I/O</vt:lpstr>
      <vt:lpstr>Block I/O</vt:lpstr>
      <vt:lpstr>PowerPoint 簡報</vt:lpstr>
      <vt:lpstr>PowerPoint 簡報</vt:lpstr>
      <vt:lpstr>PowerPoint 簡報</vt:lpstr>
      <vt:lpstr>PowerPoint 簡報</vt:lpstr>
      <vt:lpstr>PowerPoint 簡報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File Positioning</vt:lpstr>
      <vt:lpstr>PowerPoint 簡報</vt:lpstr>
      <vt:lpstr>File Positioning</vt:lpstr>
      <vt:lpstr>File Positioning</vt:lpstr>
      <vt:lpstr>File Positioning</vt:lpstr>
      <vt:lpstr>Program: Modifying a File of Part Records</vt:lpstr>
      <vt:lpstr>String I/O</vt:lpstr>
      <vt:lpstr>String I/O</vt:lpstr>
      <vt:lpstr>Output Functions</vt:lpstr>
      <vt:lpstr>Output Functions</vt:lpstr>
      <vt:lpstr>Output Functions</vt:lpstr>
      <vt:lpstr>Output Functions</vt:lpstr>
      <vt:lpstr>PowerPoint 簡報</vt:lpstr>
      <vt:lpstr>Input Functions</vt:lpstr>
      <vt:lpstr>Input Functions</vt:lpstr>
      <vt:lpstr>Input Functions</vt:lpstr>
      <vt:lpstr>Input Functions</vt:lpstr>
      <vt:lpstr>http://en.cppreference.com/w/c/io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wktai</dc:creator>
  <cp:lastModifiedBy>Chih-Yuan Yao</cp:lastModifiedBy>
  <cp:revision>261</cp:revision>
  <dcterms:created xsi:type="dcterms:W3CDTF">2010-11-22T13:40:29Z</dcterms:created>
  <dcterms:modified xsi:type="dcterms:W3CDTF">2020-10-05T17:35:19Z</dcterms:modified>
</cp:coreProperties>
</file>