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7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04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56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606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35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7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11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88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180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D1FE-851E-4C45-A2B3-A17E1B6F1FB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072-3F22-40AB-B494-9399E3618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B4369B-9136-4A34-A75E-4CAF50D3FFEC}"/>
              </a:ext>
            </a:extLst>
          </p:cNvPr>
          <p:cNvSpPr txBox="1"/>
          <p:nvPr userDrawn="1"/>
        </p:nvSpPr>
        <p:spPr>
          <a:xfrm>
            <a:off x="504603" y="6320135"/>
            <a:ext cx="1117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Handling									      </a:t>
            </a:r>
            <a:fld id="{317518C3-2184-41B1-827B-3A6D7E98997D}" type="slidenum">
              <a:rPr lang="en-US" altLang="zh-TW" sz="24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zh-TW" alt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4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33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08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01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0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0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16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9A26-1BE3-47E2-96DF-06CE7277B926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71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Error Handling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4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Checking for errors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assert macro</a:t>
            </a:r>
          </a:p>
          <a:p>
            <a:r>
              <a:rPr lang="en-US" altLang="zh-TW" dirty="0"/>
              <a:t>Testing </a:t>
            </a:r>
            <a:r>
              <a:rPr lang="en-US" altLang="zh-TW" dirty="0" err="1"/>
              <a:t>errno</a:t>
            </a:r>
            <a:r>
              <a:rPr lang="en-US" altLang="zh-TW" dirty="0"/>
              <a:t> variable</a:t>
            </a:r>
          </a:p>
          <a:p>
            <a:pPr lvl="1"/>
            <a:r>
              <a:rPr lang="en-US" altLang="zh-TW" dirty="0" err="1"/>
              <a:t>Perror</a:t>
            </a:r>
            <a:r>
              <a:rPr lang="en-US" altLang="zh-TW" dirty="0"/>
              <a:t> and </a:t>
            </a:r>
            <a:r>
              <a:rPr lang="en-US" altLang="zh-TW" dirty="0" err="1"/>
              <a:t>strerror</a:t>
            </a:r>
            <a:r>
              <a:rPr lang="en-US" altLang="zh-TW" dirty="0"/>
              <a:t> functions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29" y="3115493"/>
            <a:ext cx="8511841" cy="3026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52479" y="6176963"/>
            <a:ext cx="521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POSIX:</a:t>
            </a:r>
            <a:r>
              <a:rPr lang="zh-TW" altLang="en-US" dirty="0"/>
              <a:t>　</a:t>
            </a:r>
            <a:r>
              <a:rPr lang="en-US" altLang="zh-TW" dirty="0"/>
              <a:t>Portable Operating System 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99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assert (scalar expression);</a:t>
            </a:r>
          </a:p>
          <a:p>
            <a:r>
              <a:rPr lang="en-US" altLang="zh-TW" dirty="0"/>
              <a:t>If false, </a:t>
            </a:r>
          </a:p>
          <a:p>
            <a:pPr lvl="1"/>
            <a:r>
              <a:rPr lang="en-US" altLang="zh-TW" dirty="0"/>
              <a:t>assert outputs implementation-specific diagnostic information on the standard error output and </a:t>
            </a:r>
          </a:p>
          <a:p>
            <a:pPr lvl="1"/>
            <a:r>
              <a:rPr lang="en-US" altLang="zh-TW" dirty="0"/>
              <a:t>calls abort()</a:t>
            </a:r>
          </a:p>
          <a:p>
            <a:r>
              <a:rPr lang="en-US" altLang="zh-TW" dirty="0"/>
              <a:t>Diagnostic information</a:t>
            </a:r>
            <a:r>
              <a:rPr lang="zh-TW" altLang="en-US" dirty="0"/>
              <a:t> </a:t>
            </a:r>
            <a:r>
              <a:rPr lang="en-US" altLang="zh-TW" dirty="0"/>
              <a:t>include</a:t>
            </a:r>
          </a:p>
          <a:p>
            <a:pPr lvl="1"/>
            <a:r>
              <a:rPr lang="en-US" altLang="zh-TW" dirty="0"/>
              <a:t> the text of expression, the values of the standard macros __FILE__, __LINE__, and the predefined variable __</a:t>
            </a:r>
            <a:r>
              <a:rPr lang="en-US" altLang="zh-TW" dirty="0" err="1"/>
              <a:t>func</a:t>
            </a:r>
            <a:r>
              <a:rPr lang="en-US" altLang="zh-TW" dirty="0"/>
              <a:t>__. (since C99)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684221" cy="63201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// uncomment to disable assert()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// </a:t>
            </a:r>
            <a:r>
              <a:rPr lang="en-US" altLang="zh-TW" b="1" dirty="0">
                <a:solidFill>
                  <a:srgbClr val="FFC000"/>
                </a:solidFill>
              </a:rPr>
              <a:t>#define NDEBUG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assert.h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math.h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double x = -1.0;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assert(x &gt;= 0.0);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</a:t>
            </a:r>
            <a:r>
              <a:rPr lang="en-US" altLang="zh-TW" dirty="0" err="1"/>
              <a:t>sqrt</a:t>
            </a:r>
            <a:r>
              <a:rPr lang="en-US" altLang="zh-TW" dirty="0"/>
              <a:t>(x) = %f\n", </a:t>
            </a:r>
            <a:r>
              <a:rPr lang="en-US" altLang="zh-TW" dirty="0" err="1"/>
              <a:t>sqrt</a:t>
            </a:r>
            <a:r>
              <a:rPr lang="en-US" altLang="zh-TW" dirty="0"/>
              <a:t>(x)); 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return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11" y="1447800"/>
            <a:ext cx="6158147" cy="185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69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Disadvantage</a:t>
            </a:r>
          </a:p>
          <a:p>
            <a:pPr lvl="1"/>
            <a:r>
              <a:rPr lang="en-US" altLang="zh-TW" dirty="0"/>
              <a:t>Slightly increases the running time of a program because of the extra check it performs</a:t>
            </a:r>
          </a:p>
          <a:p>
            <a:r>
              <a:rPr lang="en-US" altLang="zh-TW" dirty="0"/>
              <a:t>Use assert during testing, then disable it when the program is finished</a:t>
            </a:r>
          </a:p>
          <a:p>
            <a:r>
              <a:rPr lang="en-US" altLang="zh-TW" dirty="0"/>
              <a:t>Disabling assert: define the macro NDEBUG prior to including the &lt;assert . H&gt; header:</a:t>
            </a:r>
          </a:p>
          <a:p>
            <a:pPr marL="0" indent="0">
              <a:buNone/>
            </a:pPr>
            <a:r>
              <a:rPr lang="en-US" altLang="zh-TW" dirty="0"/>
              <a:t>			#define NDEBUG</a:t>
            </a:r>
          </a:p>
          <a:p>
            <a:pPr marL="0" indent="0">
              <a:buNone/>
            </a:pPr>
            <a:r>
              <a:rPr lang="en-US" altLang="zh-TW" dirty="0"/>
              <a:t>			#inc1ude &lt;</a:t>
            </a:r>
            <a:r>
              <a:rPr lang="en-US" altLang="zh-TW" dirty="0" err="1"/>
              <a:t>assert.h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40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errno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FFC000"/>
                </a:solidFill>
                <a:effectLst/>
              </a:rPr>
              <a:t>errno</a:t>
            </a:r>
            <a:r>
              <a:rPr lang="en-US" altLang="zh-TW" dirty="0"/>
              <a:t>  </a:t>
            </a:r>
            <a:r>
              <a:rPr lang="en-US" altLang="zh-TW" dirty="0">
                <a:effectLst/>
              </a:rPr>
              <a:t>a modifiable </a:t>
            </a:r>
            <a:r>
              <a:rPr lang="en-US" altLang="zh-TW" dirty="0" err="1">
                <a:effectLst/>
              </a:rPr>
              <a:t>lvalue</a:t>
            </a:r>
            <a:r>
              <a:rPr lang="en-US" altLang="zh-TW" dirty="0">
                <a:effectLst/>
              </a:rPr>
              <a:t> of type </a:t>
            </a:r>
            <a:r>
              <a:rPr lang="en-US" altLang="zh-TW" dirty="0" err="1">
                <a:effectLst/>
              </a:rPr>
              <a:t>int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the value of </a:t>
            </a:r>
            <a:r>
              <a:rPr lang="en-US" altLang="zh-TW" sz="2800" b="1" dirty="0" err="1">
                <a:solidFill>
                  <a:srgbClr val="FFC000"/>
                </a:solidFill>
                <a:effectLst/>
              </a:rPr>
              <a:t>errno</a:t>
            </a:r>
            <a:r>
              <a:rPr lang="en-US" altLang="zh-TW" dirty="0">
                <a:effectLst/>
              </a:rPr>
              <a:t> is set to one of the error codes listed in &lt;</a:t>
            </a:r>
            <a:r>
              <a:rPr lang="en-US" altLang="zh-TW" dirty="0" err="1">
                <a:effectLst/>
              </a:rPr>
              <a:t>errno.h</a:t>
            </a:r>
            <a:r>
              <a:rPr lang="en-US" altLang="zh-TW" dirty="0">
                <a:effectLst/>
              </a:rPr>
              <a:t>&gt; </a:t>
            </a:r>
          </a:p>
          <a:p>
            <a:r>
              <a:rPr lang="en-US" altLang="zh-TW" dirty="0"/>
              <a:t>Several standard library functions indicate errors by writing positive integers to </a:t>
            </a:r>
            <a:r>
              <a:rPr lang="en-US" altLang="zh-TW" b="1" dirty="0" err="1">
                <a:solidFill>
                  <a:srgbClr val="FFC000"/>
                </a:solidFill>
                <a:effectLst/>
              </a:rPr>
              <a:t>errno</a:t>
            </a:r>
            <a:endParaRPr lang="en-US" altLang="zh-TW" b="1" dirty="0">
              <a:solidFill>
                <a:srgbClr val="FFC000"/>
              </a:solidFill>
              <a:effectLst/>
            </a:endParaRPr>
          </a:p>
          <a:p>
            <a:r>
              <a:rPr lang="en-US" altLang="zh-TW" dirty="0"/>
              <a:t>Library functions </a:t>
            </a:r>
            <a:r>
              <a:rPr lang="en-US" altLang="zh-TW" b="1" dirty="0" err="1">
                <a:solidFill>
                  <a:srgbClr val="FF0000"/>
                </a:solidFill>
              </a:rPr>
              <a:t>perror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b="1" dirty="0" err="1">
                <a:solidFill>
                  <a:srgbClr val="FF0000"/>
                </a:solidFill>
              </a:rPr>
              <a:t>strerror</a:t>
            </a:r>
            <a:r>
              <a:rPr lang="en-US" altLang="zh-TW" dirty="0"/>
              <a:t> can be used to obtain textual descriptions of the error conditions that correspond to the current </a:t>
            </a:r>
            <a:r>
              <a:rPr lang="en-US" altLang="zh-TW" b="1" dirty="0" err="1">
                <a:solidFill>
                  <a:srgbClr val="FFC000"/>
                </a:solidFill>
                <a:effectLst/>
              </a:rPr>
              <a:t>errno</a:t>
            </a:r>
            <a:r>
              <a:rPr lang="en-US" altLang="zh-TW" dirty="0"/>
              <a:t> value.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53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1"/>
            <a:ext cx="11684221" cy="67394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en-US" altLang="zh-TW" dirty="0" err="1"/>
              <a:t>int</a:t>
            </a:r>
            <a:r>
              <a:rPr lang="en-US" altLang="zh-TW" dirty="0"/>
              <a:t> main(void) {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("MATH_ERRNO is %s\n", </a:t>
            </a:r>
            <a:r>
              <a:rPr lang="en-US" altLang="zh-TW" dirty="0" err="1"/>
              <a:t>math_errhandling</a:t>
            </a:r>
            <a:r>
              <a:rPr lang="en-US" altLang="zh-TW" dirty="0"/>
              <a:t> &amp; MATH_ERRNO ? "set" : "not set");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   </a:t>
            </a:r>
            <a:r>
              <a:rPr lang="en-US" altLang="zh-TW" dirty="0" err="1"/>
              <a:t>errno</a:t>
            </a:r>
            <a:r>
              <a:rPr lang="en-US" altLang="zh-TW" dirty="0"/>
              <a:t> = 0;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sz="29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 1.0/0.0;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   </a:t>
            </a:r>
            <a:r>
              <a:rPr lang="en-US" altLang="zh-TW" dirty="0" err="1"/>
              <a:t>show_errno</a:t>
            </a:r>
            <a:r>
              <a:rPr lang="en-US" altLang="zh-TW" dirty="0"/>
              <a:t>();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   </a:t>
            </a:r>
            <a:r>
              <a:rPr lang="en-US" altLang="zh-TW" dirty="0" err="1"/>
              <a:t>errno</a:t>
            </a:r>
            <a:r>
              <a:rPr lang="en-US" altLang="zh-TW" dirty="0"/>
              <a:t> = 0;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sz="29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 </a:t>
            </a:r>
            <a:r>
              <a:rPr lang="en-US" altLang="zh-TW" sz="2900" b="1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acos</a:t>
            </a:r>
            <a:r>
              <a:rPr lang="en-US" altLang="zh-TW" sz="29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(+1.1);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   </a:t>
            </a:r>
            <a:r>
              <a:rPr lang="en-US" altLang="zh-TW" dirty="0" err="1"/>
              <a:t>show_errno</a:t>
            </a:r>
            <a:r>
              <a:rPr lang="en-US" altLang="zh-TW" dirty="0"/>
              <a:t>();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   </a:t>
            </a:r>
            <a:r>
              <a:rPr lang="en-US" altLang="zh-TW" dirty="0" err="1"/>
              <a:t>errno</a:t>
            </a:r>
            <a:r>
              <a:rPr lang="en-US" altLang="zh-TW" dirty="0"/>
              <a:t> = 0;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sz="29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 log(0.0);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   </a:t>
            </a:r>
            <a:r>
              <a:rPr lang="en-US" altLang="zh-TW" dirty="0" err="1"/>
              <a:t>show_errno</a:t>
            </a:r>
            <a:r>
              <a:rPr lang="en-US" altLang="zh-TW" dirty="0"/>
              <a:t>();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   </a:t>
            </a:r>
            <a:r>
              <a:rPr lang="en-US" altLang="zh-TW" dirty="0" err="1"/>
              <a:t>errno</a:t>
            </a:r>
            <a:r>
              <a:rPr lang="en-US" altLang="zh-TW" dirty="0"/>
              <a:t> = 0;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sz="29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   sin(0.0);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    </a:t>
            </a:r>
            <a:r>
              <a:rPr lang="en-US" altLang="zh-TW" dirty="0" err="1"/>
              <a:t>show_errno</a:t>
            </a:r>
            <a:r>
              <a:rPr lang="en-US" altLang="zh-TW" dirty="0"/>
              <a:t>();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6400" y="1263640"/>
            <a:ext cx="6849533" cy="37856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#include &lt;</a:t>
            </a:r>
            <a:r>
              <a:rPr lang="en-US" altLang="zh-TW" sz="2000" dirty="0" err="1"/>
              <a:t>stdio.h</a:t>
            </a:r>
            <a:r>
              <a:rPr lang="en-US" altLang="zh-TW" sz="2000" dirty="0"/>
              <a:t>&gt;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#include &lt;</a:t>
            </a:r>
            <a:r>
              <a:rPr lang="en-US" altLang="zh-TW" sz="2000" dirty="0" err="1"/>
              <a:t>math.h</a:t>
            </a:r>
            <a:r>
              <a:rPr lang="en-US" altLang="zh-TW" sz="2000" dirty="0"/>
              <a:t>&gt;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#include &lt;</a:t>
            </a:r>
            <a:r>
              <a:rPr lang="en-US" altLang="zh-TW" sz="2000" dirty="0" err="1"/>
              <a:t>errno.h</a:t>
            </a:r>
            <a:r>
              <a:rPr lang="en-US" altLang="zh-TW" sz="2000" dirty="0"/>
              <a:t>&gt;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show_errno</a:t>
            </a:r>
            <a:r>
              <a:rPr lang="en-US" altLang="zh-TW" sz="2000" dirty="0"/>
              <a:t>(void)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{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    if(</a:t>
            </a:r>
            <a:r>
              <a:rPr lang="en-US" altLang="zh-TW" sz="2000" dirty="0" err="1"/>
              <a:t>errno</a:t>
            </a:r>
            <a:r>
              <a:rPr lang="en-US" altLang="zh-TW" sz="2000" dirty="0"/>
              <a:t>==EDOM)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("domain error");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    if(</a:t>
            </a:r>
            <a:r>
              <a:rPr lang="en-US" altLang="zh-TW" sz="2000" dirty="0" err="1"/>
              <a:t>errno</a:t>
            </a:r>
            <a:r>
              <a:rPr lang="en-US" altLang="zh-TW" sz="2000" dirty="0"/>
              <a:t>==EILSEQ)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("illegal sequence");    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    if(</a:t>
            </a:r>
            <a:r>
              <a:rPr lang="en-US" altLang="zh-TW" sz="2000" dirty="0" err="1"/>
              <a:t>errno</a:t>
            </a:r>
            <a:r>
              <a:rPr lang="en-US" altLang="zh-TW" sz="2000" dirty="0"/>
              <a:t>==ERANGE)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("pole or range error");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    if(</a:t>
            </a:r>
            <a:r>
              <a:rPr lang="en-US" altLang="zh-TW" sz="2000" dirty="0" err="1"/>
              <a:t>errno</a:t>
            </a:r>
            <a:r>
              <a:rPr lang="en-US" altLang="zh-TW" sz="2000" dirty="0"/>
              <a:t>==0)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("no error");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 occurred\n");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216400" y="5150407"/>
            <a:ext cx="3471333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MATH_ERRNO is set</a:t>
            </a:r>
          </a:p>
          <a:p>
            <a:r>
              <a:rPr lang="en-US" altLang="zh-TW" dirty="0"/>
              <a:t>pole or range error occurred</a:t>
            </a:r>
          </a:p>
          <a:p>
            <a:r>
              <a:rPr lang="en-US" altLang="zh-TW" dirty="0"/>
              <a:t>domain error occurred</a:t>
            </a:r>
          </a:p>
          <a:p>
            <a:r>
              <a:rPr lang="en-US" altLang="zh-TW" dirty="0"/>
              <a:t>pole or range error occurred</a:t>
            </a:r>
          </a:p>
          <a:p>
            <a:r>
              <a:rPr lang="en-US" altLang="zh-TW" dirty="0"/>
              <a:t>no error occurred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48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Error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Defined in header &lt;</a:t>
            </a:r>
            <a:r>
              <a:rPr lang="en-US" altLang="zh-TW" dirty="0" err="1"/>
              <a:t>errno.h</a:t>
            </a:r>
            <a:r>
              <a:rPr lang="en-US" altLang="zh-TW" dirty="0"/>
              <a:t>&gt;</a:t>
            </a:r>
          </a:p>
          <a:p>
            <a:r>
              <a:rPr lang="en-US" altLang="zh-TW" b="1" dirty="0">
                <a:solidFill>
                  <a:srgbClr val="FFC000"/>
                </a:solidFill>
              </a:rPr>
              <a:t>EDOM</a:t>
            </a:r>
            <a:r>
              <a:rPr lang="en-US" altLang="zh-TW" dirty="0"/>
              <a:t>		Mathematics argument out of domain of function </a:t>
            </a:r>
          </a:p>
          <a:p>
            <a:r>
              <a:rPr lang="en-US" altLang="zh-TW" b="1" dirty="0">
                <a:solidFill>
                  <a:srgbClr val="92D050"/>
                </a:solidFill>
              </a:rPr>
              <a:t>EILSEQ</a:t>
            </a:r>
            <a:r>
              <a:rPr lang="en-US" altLang="zh-TW" dirty="0"/>
              <a:t>	Illegal byte sequence </a:t>
            </a:r>
          </a:p>
          <a:p>
            <a:r>
              <a:rPr lang="en-US" altLang="zh-TW" b="1" dirty="0">
                <a:solidFill>
                  <a:srgbClr val="00B0F0"/>
                </a:solidFill>
              </a:rPr>
              <a:t>ERANGE</a:t>
            </a:r>
            <a:r>
              <a:rPr lang="en-US" altLang="zh-TW" dirty="0"/>
              <a:t>		Result too large </a:t>
            </a:r>
          </a:p>
        </p:txBody>
      </p:sp>
    </p:spTree>
    <p:extLst>
      <p:ext uri="{BB962C8B-B14F-4D97-AF65-F5344CB8AC3E}">
        <p14:creationId xmlns:p14="http://schemas.microsoft.com/office/powerpoint/2010/main" val="198299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684221" cy="63201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math.h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errno.h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string.h</a:t>
            </a:r>
            <a:r>
              <a:rPr lang="en-US" altLang="zh-TW" dirty="0"/>
              <a:t>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errno</a:t>
            </a:r>
            <a:r>
              <a:rPr lang="en-US" altLang="zh-TW" dirty="0"/>
              <a:t> =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("log(-1.0) = %f\n", </a:t>
            </a:r>
            <a:r>
              <a:rPr lang="en-US" altLang="zh-TW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log(-1.0)</a:t>
            </a:r>
            <a:r>
              <a:rPr lang="en-US" altLang="zh-TW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("%s\n\n",</a:t>
            </a:r>
            <a:r>
              <a:rPr lang="en-US" altLang="zh-TW" b="1" dirty="0" err="1">
                <a:solidFill>
                  <a:srgbClr val="FFC000"/>
                </a:solidFill>
              </a:rPr>
              <a:t>strerror</a:t>
            </a:r>
            <a:r>
              <a:rPr lang="en-US" altLang="zh-TW" dirty="0"/>
              <a:t>(</a:t>
            </a:r>
            <a:r>
              <a:rPr lang="en-US" altLang="zh-TW" dirty="0" err="1"/>
              <a:t>errno</a:t>
            </a:r>
            <a:r>
              <a:rPr lang="en-US" altLang="zh-TW" dirty="0"/>
              <a:t>));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errno</a:t>
            </a:r>
            <a:r>
              <a:rPr lang="en-US" altLang="zh-TW" dirty="0"/>
              <a:t> = 0;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("log(0.0)  = %f\n", </a:t>
            </a:r>
            <a:r>
              <a:rPr lang="en-US" altLang="zh-TW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log(0.0)</a:t>
            </a:r>
            <a:r>
              <a:rPr lang="en-US" altLang="zh-TW" dirty="0"/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    </a:t>
            </a:r>
            <a:r>
              <a:rPr lang="en-US" altLang="zh-TW" dirty="0" err="1"/>
              <a:t>printf</a:t>
            </a:r>
            <a:r>
              <a:rPr lang="en-US" altLang="zh-TW" dirty="0"/>
              <a:t>("%s\n",</a:t>
            </a:r>
            <a:r>
              <a:rPr lang="en-US" altLang="zh-TW" b="1" dirty="0" err="1">
                <a:solidFill>
                  <a:srgbClr val="FFC000"/>
                </a:solidFill>
              </a:rPr>
              <a:t>strerror</a:t>
            </a:r>
            <a:r>
              <a:rPr lang="en-US" altLang="zh-TW" dirty="0"/>
              <a:t>(</a:t>
            </a:r>
            <a:r>
              <a:rPr lang="en-US" altLang="zh-TW" dirty="0" err="1"/>
              <a:t>errno</a:t>
            </a:r>
            <a:r>
              <a:rPr lang="en-US" altLang="zh-TW" dirty="0"/>
              <a:t>));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9800" y="294270"/>
            <a:ext cx="6096000" cy="19389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TW" sz="2400" dirty="0"/>
              <a:t>log(-1.0) = nan</a:t>
            </a:r>
          </a:p>
          <a:p>
            <a:r>
              <a:rPr lang="en-US" altLang="zh-TW" sz="2400" dirty="0"/>
              <a:t>Numerical argument out of domain</a:t>
            </a: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log(0.0)  = -</a:t>
            </a:r>
            <a:r>
              <a:rPr lang="en-US" altLang="zh-TW" sz="2400" dirty="0" err="1"/>
              <a:t>inf</a:t>
            </a:r>
            <a:endParaRPr lang="en-US" altLang="zh-TW" sz="2400" dirty="0"/>
          </a:p>
          <a:p>
            <a:r>
              <a:rPr lang="en-US" altLang="zh-TW" sz="2400" dirty="0"/>
              <a:t>Numerical result out of range</a:t>
            </a:r>
            <a:endParaRPr lang="zh-TW" altLang="en-US" sz="2400" dirty="0"/>
          </a:p>
        </p:txBody>
      </p:sp>
      <p:sp>
        <p:nvSpPr>
          <p:cNvPr id="2" name="圓角矩形圖說文字 1"/>
          <p:cNvSpPr/>
          <p:nvPr/>
        </p:nvSpPr>
        <p:spPr>
          <a:xfrm>
            <a:off x="7375585" y="4088921"/>
            <a:ext cx="2130724" cy="638355"/>
          </a:xfrm>
          <a:prstGeom prst="wedgeRoundRectCallout">
            <a:avLst>
              <a:gd name="adj1" fmla="val -30550"/>
              <a:gd name="adj2" fmla="val -6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Not a number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75585" y="3491869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zh-TW" altLang="en-US" sz="28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56563" y="3568813"/>
            <a:ext cx="651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9769287" y="4088921"/>
            <a:ext cx="2130724" cy="638355"/>
          </a:xfrm>
          <a:prstGeom prst="wedgeRoundRectCallout">
            <a:avLst>
              <a:gd name="adj1" fmla="val -30550"/>
              <a:gd name="adj2" fmla="val -6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infinity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59608"/>
      </p:ext>
    </p:extLst>
  </p:cSld>
  <p:clrMapOvr>
    <a:masterClrMapping/>
  </p:clrMapOvr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566</TotalTime>
  <Words>610</Words>
  <Application>Microsoft Office PowerPoint</Application>
  <PresentationFormat>寬螢幕</PresentationFormat>
  <Paragraphs>104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ITIC</vt:lpstr>
      <vt:lpstr>Error Handling</vt:lpstr>
      <vt:lpstr>Checking for errors</vt:lpstr>
      <vt:lpstr>assert</vt:lpstr>
      <vt:lpstr>PowerPoint 簡報</vt:lpstr>
      <vt:lpstr>assert</vt:lpstr>
      <vt:lpstr>errno</vt:lpstr>
      <vt:lpstr>PowerPoint 簡報</vt:lpstr>
      <vt:lpstr>Error numbers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Supplements</dc:title>
  <dc:creator>WenKai</dc:creator>
  <cp:lastModifiedBy>Windows 使用者</cp:lastModifiedBy>
  <cp:revision>21</cp:revision>
  <dcterms:created xsi:type="dcterms:W3CDTF">2016-01-06T16:04:09Z</dcterms:created>
  <dcterms:modified xsi:type="dcterms:W3CDTF">2019-10-21T02:50:11Z</dcterms:modified>
</cp:coreProperties>
</file>