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4" r:id="rId1"/>
  </p:sldMasterIdLst>
  <p:notesMasterIdLst>
    <p:notesMasterId r:id="rId78"/>
  </p:notesMasterIdLst>
  <p:sldIdLst>
    <p:sldId id="282" r:id="rId2"/>
    <p:sldId id="426" r:id="rId3"/>
    <p:sldId id="348" r:id="rId4"/>
    <p:sldId id="428" r:id="rId5"/>
    <p:sldId id="349" r:id="rId6"/>
    <p:sldId id="350" r:id="rId7"/>
    <p:sldId id="408" r:id="rId8"/>
    <p:sldId id="351" r:id="rId9"/>
    <p:sldId id="352" r:id="rId10"/>
    <p:sldId id="396" r:id="rId11"/>
    <p:sldId id="353" r:id="rId12"/>
    <p:sldId id="354" r:id="rId13"/>
    <p:sldId id="409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417" r:id="rId26"/>
    <p:sldId id="366" r:id="rId27"/>
    <p:sldId id="367" r:id="rId28"/>
    <p:sldId id="368" r:id="rId29"/>
    <p:sldId id="369" r:id="rId30"/>
    <p:sldId id="410" r:id="rId31"/>
    <p:sldId id="370" r:id="rId32"/>
    <p:sldId id="414" r:id="rId33"/>
    <p:sldId id="373" r:id="rId34"/>
    <p:sldId id="411" r:id="rId35"/>
    <p:sldId id="374" r:id="rId36"/>
    <p:sldId id="418" r:id="rId37"/>
    <p:sldId id="420" r:id="rId38"/>
    <p:sldId id="429" r:id="rId39"/>
    <p:sldId id="430" r:id="rId40"/>
    <p:sldId id="419" r:id="rId41"/>
    <p:sldId id="431" r:id="rId42"/>
    <p:sldId id="432" r:id="rId43"/>
    <p:sldId id="433" r:id="rId44"/>
    <p:sldId id="43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412" r:id="rId53"/>
    <p:sldId id="382" r:id="rId54"/>
    <p:sldId id="383" r:id="rId55"/>
    <p:sldId id="384" r:id="rId56"/>
    <p:sldId id="385" r:id="rId57"/>
    <p:sldId id="421" r:id="rId58"/>
    <p:sldId id="386" r:id="rId59"/>
    <p:sldId id="387" r:id="rId60"/>
    <p:sldId id="388" r:id="rId61"/>
    <p:sldId id="415" r:id="rId62"/>
    <p:sldId id="416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413" r:id="rId71"/>
    <p:sldId id="397" r:id="rId72"/>
    <p:sldId id="422" r:id="rId73"/>
    <p:sldId id="423" r:id="rId74"/>
    <p:sldId id="424" r:id="rId75"/>
    <p:sldId id="425" r:id="rId76"/>
    <p:sldId id="435" r:id="rId77"/>
  </p:sldIdLst>
  <p:sldSz cx="12192000" cy="6858000"/>
  <p:notesSz cx="6996113" cy="92837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06"/>
    <a:srgbClr val="C6A02E"/>
    <a:srgbClr val="B82F25"/>
    <a:srgbClr val="6DBFAB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74" autoAdjust="0"/>
    <p:restoredTop sz="94660"/>
  </p:normalViewPr>
  <p:slideViewPr>
    <p:cSldViewPr>
      <p:cViewPr varScale="1">
        <p:scale>
          <a:sx n="69" d="100"/>
          <a:sy n="69" d="100"/>
        </p:scale>
        <p:origin x="148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TW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9BC528B-BF80-49A1-BA52-04EC7F3F21E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7914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83312" cy="34798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C528B-BF80-49A1-BA52-04EC7F3F21E1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915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3" y="1122363"/>
            <a:ext cx="660558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7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6402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8131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10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171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0522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211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3692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0735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17534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8411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0761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5729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8681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7999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1492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292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86170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3499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9A26-1BE3-47E2-96DF-06CE7277B92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2155-BCD1-4C47-8867-0723623209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181EC-385E-49A0-83F8-89BE28B76571}"/>
              </a:ext>
            </a:extLst>
          </p:cNvPr>
          <p:cNvSpPr txBox="1"/>
          <p:nvPr userDrawn="1"/>
        </p:nvSpPr>
        <p:spPr>
          <a:xfrm>
            <a:off x="609601" y="6396335"/>
            <a:ext cx="490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wktai@GAME</a:t>
            </a:r>
            <a:r>
              <a:rPr lang="en-US" altLang="zh-TW" sz="1800" i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Lab		Selection Statements</a:t>
            </a:r>
            <a:endParaRPr lang="zh-TW" altLang="en-US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2220B2D-684F-41C3-B14B-6FB328FB7C3B}"/>
              </a:ext>
            </a:extLst>
          </p:cNvPr>
          <p:cNvSpPr txBox="1">
            <a:spLocks/>
          </p:cNvSpPr>
          <p:nvPr userDrawn="1"/>
        </p:nvSpPr>
        <p:spPr>
          <a:xfrm>
            <a:off x="11176000" y="6385377"/>
            <a:ext cx="812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fld id="{E2D6BEC4-951C-44ED-8595-7B49E9183982}" type="slidenum">
              <a:rPr lang="en-US" altLang="zh-TW" sz="2400" smtClean="0"/>
              <a:pPr/>
              <a:t>‹#›</a:t>
            </a:fld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0394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  <p:sldLayoutId id="2147483991" r:id="rId17"/>
    <p:sldLayoutId id="2147483992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kvT0dywaF8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Chapter 5</a:t>
            </a:r>
          </a:p>
        </p:txBody>
      </p:sp>
      <p:sp>
        <p:nvSpPr>
          <p:cNvPr id="13317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b="1">
                <a:latin typeface="Arial" charset="0"/>
                <a:ea typeface="新細明體" charset="-120"/>
              </a:rPr>
              <a:t>Selection Statements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Logical Operators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More complicated logical expressions can be built from simpler ones by using the </a:t>
            </a:r>
            <a:r>
              <a:rPr lang="en-US" altLang="zh-TW" b="1" i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logical operators</a:t>
            </a:r>
            <a:r>
              <a:rPr lang="en-US" altLang="zh-TW" b="1" i="1" dirty="0">
                <a:ea typeface="新細明體" charset="-120"/>
              </a:rPr>
              <a:t>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!</a:t>
            </a:r>
            <a:r>
              <a:rPr lang="en-US" altLang="zh-TW" sz="2400" dirty="0">
                <a:ea typeface="新細明體" charset="-120"/>
              </a:rPr>
              <a:t>	logical </a:t>
            </a:r>
            <a:r>
              <a:rPr lang="en-US" altLang="zh-TW" sz="2400" i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negation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 sz="2400" dirty="0">
                <a:ea typeface="新細明體" charset="-120"/>
              </a:rPr>
              <a:t>	logical </a:t>
            </a:r>
            <a:r>
              <a:rPr lang="en-US" altLang="zh-TW" sz="2400" i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||</a:t>
            </a:r>
            <a:r>
              <a:rPr lang="en-US" altLang="zh-TW" sz="2400" dirty="0">
                <a:ea typeface="新細明體" charset="-120"/>
              </a:rPr>
              <a:t>	logical </a:t>
            </a:r>
            <a:r>
              <a:rPr lang="en-US" altLang="zh-TW" sz="2400" i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or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!</a:t>
            </a:r>
            <a:r>
              <a:rPr lang="en-US" altLang="zh-TW" dirty="0">
                <a:ea typeface="新細明體" charset="-120"/>
              </a:rPr>
              <a:t> operator is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unary</a:t>
            </a:r>
            <a:r>
              <a:rPr lang="en-US" altLang="zh-TW" dirty="0">
                <a:ea typeface="新細明體" charset="-120"/>
              </a:rPr>
              <a:t>, while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||</a:t>
            </a:r>
            <a:r>
              <a:rPr lang="en-US" altLang="zh-TW" dirty="0">
                <a:ea typeface="新細明體" charset="-120"/>
              </a:rPr>
              <a:t> are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binary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logical</a:t>
            </a:r>
            <a:r>
              <a:rPr lang="en-US" altLang="zh-TW" dirty="0">
                <a:ea typeface="新細明體" charset="-120"/>
              </a:rPr>
              <a:t> operators produce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 as their result.</a:t>
            </a:r>
          </a:p>
          <a:p>
            <a:r>
              <a:rPr lang="en-US" altLang="zh-TW" dirty="0">
                <a:ea typeface="新細明體" charset="-120"/>
              </a:rPr>
              <a:t>The logical operators treat any </a:t>
            </a:r>
            <a:r>
              <a:rPr lang="en-US" altLang="zh-TW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nonzero</a:t>
            </a:r>
            <a:r>
              <a:rPr lang="en-US" altLang="zh-TW" dirty="0">
                <a:ea typeface="新細明體" charset="-120"/>
              </a:rPr>
              <a:t> operand as a 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true</a:t>
            </a:r>
            <a:r>
              <a:rPr lang="en-US" altLang="zh-TW" dirty="0">
                <a:ea typeface="新細明體" charset="-120"/>
              </a:rPr>
              <a:t> value and any zero operand as a false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Behavior of the logical operators:</a:t>
            </a:r>
          </a:p>
          <a:p>
            <a:pPr lvl="1">
              <a:buFontTx/>
              <a:buNone/>
            </a:pPr>
            <a:r>
              <a:rPr lang="en-US" altLang="zh-TW" dirty="0">
                <a:ea typeface="新細明體" charset="-120"/>
              </a:rPr>
              <a:t>!</a:t>
            </a:r>
            <a:r>
              <a:rPr lang="en-US" altLang="zh-TW" i="1" dirty="0" err="1">
                <a:ea typeface="新細明體" charset="-120"/>
              </a:rPr>
              <a:t>expr</a:t>
            </a:r>
            <a:r>
              <a:rPr lang="en-US" altLang="zh-TW" dirty="0">
                <a:ea typeface="新細明體" charset="-120"/>
              </a:rPr>
              <a:t> has the value 1 if </a:t>
            </a:r>
            <a:r>
              <a:rPr lang="en-US" altLang="zh-TW" i="1" dirty="0" err="1">
                <a:ea typeface="新細明體" charset="-120"/>
              </a:rPr>
              <a:t>expr</a:t>
            </a:r>
            <a:r>
              <a:rPr lang="en-US" altLang="zh-TW" dirty="0">
                <a:ea typeface="新細明體" charset="-120"/>
              </a:rPr>
              <a:t> has the value 0.</a:t>
            </a:r>
          </a:p>
          <a:p>
            <a:pPr lvl="1">
              <a:buFontTx/>
              <a:buNone/>
            </a:pPr>
            <a:r>
              <a:rPr lang="en-US" altLang="zh-TW" i="1" dirty="0">
                <a:ea typeface="新細明體" charset="-120"/>
              </a:rPr>
              <a:t>expr1</a:t>
            </a:r>
            <a:r>
              <a:rPr lang="en-US" altLang="zh-TW" dirty="0">
                <a:ea typeface="新細明體" charset="-120"/>
              </a:rPr>
              <a:t> &amp;&amp; </a:t>
            </a:r>
            <a:r>
              <a:rPr lang="en-US" altLang="zh-TW" i="1" dirty="0">
                <a:ea typeface="新細明體" charset="-120"/>
              </a:rPr>
              <a:t>expr2</a:t>
            </a:r>
            <a:r>
              <a:rPr lang="en-US" altLang="zh-TW" dirty="0">
                <a:ea typeface="新細明體" charset="-120"/>
              </a:rPr>
              <a:t> has the value 1 if the values of </a:t>
            </a:r>
            <a:r>
              <a:rPr lang="en-US" altLang="zh-TW" i="1" dirty="0">
                <a:ea typeface="新細明體" charset="-120"/>
              </a:rPr>
              <a:t>expr1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i="1" dirty="0">
                <a:ea typeface="新細明體" charset="-120"/>
              </a:rPr>
              <a:t>expr2</a:t>
            </a:r>
            <a:r>
              <a:rPr lang="en-US" altLang="zh-TW" dirty="0">
                <a:ea typeface="新細明體" charset="-120"/>
              </a:rPr>
              <a:t> are both </a:t>
            </a:r>
            <a:r>
              <a:rPr lang="en-US" altLang="zh-TW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nonzero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>
              <a:buFontTx/>
              <a:buNone/>
            </a:pPr>
            <a:r>
              <a:rPr lang="en-US" altLang="zh-TW" i="1" dirty="0">
                <a:ea typeface="新細明體" charset="-120"/>
              </a:rPr>
              <a:t>expr1</a:t>
            </a:r>
            <a:r>
              <a:rPr lang="en-US" altLang="zh-TW" dirty="0">
                <a:ea typeface="新細明體" charset="-120"/>
              </a:rPr>
              <a:t> || </a:t>
            </a:r>
            <a:r>
              <a:rPr lang="en-US" altLang="zh-TW" i="1" dirty="0">
                <a:ea typeface="新細明體" charset="-120"/>
              </a:rPr>
              <a:t>expr2</a:t>
            </a:r>
            <a:r>
              <a:rPr lang="en-US" altLang="zh-TW" dirty="0">
                <a:ea typeface="新細明體" charset="-120"/>
              </a:rPr>
              <a:t> has the value 1 if either </a:t>
            </a:r>
            <a:r>
              <a:rPr lang="en-US" altLang="zh-TW" i="1" dirty="0">
                <a:ea typeface="新細明體" charset="-120"/>
              </a:rPr>
              <a:t>expr1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i="1" dirty="0">
                <a:ea typeface="新細明體" charset="-120"/>
              </a:rPr>
              <a:t>expr2</a:t>
            </a:r>
            <a:r>
              <a:rPr lang="en-US" altLang="zh-TW" dirty="0">
                <a:ea typeface="新細明體" charset="-120"/>
              </a:rPr>
              <a:t> (or both) has a </a:t>
            </a:r>
            <a:r>
              <a:rPr lang="en-US" altLang="zh-TW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nonzero</a:t>
            </a:r>
            <a:r>
              <a:rPr lang="en-US" altLang="zh-TW" dirty="0">
                <a:ea typeface="新細明體" charset="-120"/>
              </a:rPr>
              <a:t> value.</a:t>
            </a:r>
          </a:p>
          <a:p>
            <a:r>
              <a:rPr lang="en-US" altLang="zh-TW" dirty="0">
                <a:ea typeface="新細明體" charset="-120"/>
              </a:rPr>
              <a:t>In all other cases, these operators produce the value 0.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Logical Operators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dirty="0">
                <a:ea typeface="新細明體" charset="-120"/>
              </a:rPr>
              <a:t>Both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 sz="2600" dirty="0">
                <a:ea typeface="新細明體" charset="-120"/>
              </a:rPr>
              <a:t> and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||</a:t>
            </a:r>
            <a:r>
              <a:rPr lang="en-US" altLang="zh-TW" sz="2600" dirty="0">
                <a:ea typeface="新細明體" charset="-120"/>
              </a:rPr>
              <a:t> perform “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short-circuit</a:t>
            </a:r>
            <a:r>
              <a:rPr lang="en-US" altLang="zh-TW" sz="2600" dirty="0">
                <a:ea typeface="新細明體" charset="-120"/>
              </a:rPr>
              <a:t>” evaluation: they first evaluate the left operand, then the right one.</a:t>
            </a:r>
          </a:p>
          <a:p>
            <a:r>
              <a:rPr lang="en-US" altLang="zh-TW" sz="2600" dirty="0">
                <a:ea typeface="新細明體" charset="-120"/>
              </a:rPr>
              <a:t>If the value of the expression can be deduced from the left operand alone, the right operand isn’t evaluated.</a:t>
            </a:r>
          </a:p>
          <a:p>
            <a:r>
              <a:rPr lang="en-US" altLang="zh-TW" sz="2600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(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!= 0) &amp;&amp; (j /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&gt; 0)</a:t>
            </a:r>
          </a:p>
          <a:p>
            <a:pPr>
              <a:buFontTx/>
              <a:buNone/>
            </a:pP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	(</a:t>
            </a:r>
            <a:r>
              <a:rPr lang="en-US" altLang="zh-TW" sz="25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 !=</a:t>
            </a:r>
            <a:r>
              <a:rPr lang="en-US" altLang="zh-TW" sz="2500" dirty="0">
                <a:ea typeface="新細明體" charset="-120"/>
              </a:rPr>
              <a:t>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0)</a:t>
            </a:r>
            <a:r>
              <a:rPr lang="en-US" altLang="zh-TW" sz="2500" dirty="0">
                <a:ea typeface="新細明體" charset="-120"/>
              </a:rPr>
              <a:t> is evaluated first. If </a:t>
            </a:r>
            <a:r>
              <a:rPr lang="en-US" altLang="zh-TW" sz="25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500" dirty="0">
                <a:ea typeface="新細明體" charset="-120"/>
              </a:rPr>
              <a:t> isn’t equal to 0, then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(j</a:t>
            </a:r>
            <a:r>
              <a:rPr lang="en-US" altLang="zh-TW" sz="2500" dirty="0">
                <a:ea typeface="新細明體" charset="-120"/>
              </a:rPr>
              <a:t>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500" dirty="0">
                <a:ea typeface="新細明體" charset="-120"/>
              </a:rPr>
              <a:t> </a:t>
            </a:r>
            <a:r>
              <a:rPr lang="en-US" altLang="zh-TW" sz="25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500" dirty="0">
                <a:ea typeface="新細明體" charset="-120"/>
              </a:rPr>
              <a:t>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sz="2500" dirty="0">
                <a:ea typeface="新細明體" charset="-120"/>
              </a:rPr>
              <a:t>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0)</a:t>
            </a:r>
            <a:r>
              <a:rPr lang="en-US" altLang="zh-TW" sz="2500" dirty="0">
                <a:ea typeface="新細明體" charset="-120"/>
              </a:rPr>
              <a:t> is evaluated.</a:t>
            </a:r>
          </a:p>
          <a:p>
            <a:r>
              <a:rPr lang="en-US" altLang="zh-TW" sz="2500" dirty="0">
                <a:ea typeface="新細明體" charset="-120"/>
              </a:rPr>
              <a:t>If </a:t>
            </a:r>
            <a:r>
              <a:rPr lang="en-US" altLang="zh-TW" sz="25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500" dirty="0">
                <a:ea typeface="新細明體" charset="-120"/>
              </a:rPr>
              <a:t> is 0, the entire expression must be false, so there’s no need to evaluate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(j</a:t>
            </a:r>
            <a:r>
              <a:rPr lang="en-US" altLang="zh-TW" sz="2500" dirty="0">
                <a:ea typeface="新細明體" charset="-120"/>
              </a:rPr>
              <a:t>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500" dirty="0">
                <a:ea typeface="新細明體" charset="-120"/>
              </a:rPr>
              <a:t> </a:t>
            </a:r>
            <a:r>
              <a:rPr lang="en-US" altLang="zh-TW" sz="25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500" dirty="0">
                <a:ea typeface="新細明體" charset="-120"/>
              </a:rPr>
              <a:t>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sz="2500" dirty="0">
                <a:ea typeface="新細明體" charset="-120"/>
              </a:rPr>
              <a:t>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0)</a:t>
            </a:r>
            <a:r>
              <a:rPr lang="en-US" altLang="zh-TW" sz="2500" dirty="0">
                <a:ea typeface="新細明體" charset="-120"/>
              </a:rPr>
              <a:t>. Without short-circuit evaluation, division by zero would have occurred.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Logical Operators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Thanks to the </a:t>
            </a:r>
            <a:r>
              <a:rPr lang="en-US" altLang="zh-TW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short-circuit</a:t>
            </a:r>
            <a:r>
              <a:rPr lang="en-US" altLang="zh-TW" dirty="0">
                <a:ea typeface="新細明體" charset="-120"/>
              </a:rPr>
              <a:t> nature of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||</a:t>
            </a:r>
            <a:r>
              <a:rPr lang="en-US" altLang="zh-TW" dirty="0">
                <a:ea typeface="新細明體" charset="-120"/>
              </a:rPr>
              <a:t> operators, side effects in logical expressions may not always occur.</a:t>
            </a:r>
          </a:p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&gt; 0 &amp;&amp; ++j &gt; 0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If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dirty="0">
                <a:ea typeface="新細明體" charset="-120"/>
              </a:rPr>
              <a:t> is false, then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dirty="0">
                <a:ea typeface="新細明體" charset="-120"/>
              </a:rPr>
              <a:t> is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not</a:t>
            </a:r>
            <a:r>
              <a:rPr lang="en-US" altLang="zh-TW" dirty="0">
                <a:ea typeface="新細明體" charset="-120"/>
              </a:rPr>
              <a:t> evaluated, so j isn’t incremented.</a:t>
            </a:r>
          </a:p>
          <a:p>
            <a:r>
              <a:rPr lang="en-US" altLang="zh-TW" dirty="0">
                <a:ea typeface="新細明體" charset="-120"/>
              </a:rPr>
              <a:t>The problem can be fixed by changing the condition to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++j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or, even better, by incrementing 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 separately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Logical Operators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543800" cy="48006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!</a:t>
            </a:r>
            <a:r>
              <a:rPr lang="en-US" altLang="zh-TW">
                <a:ea typeface="新細明體" charset="-120"/>
              </a:rPr>
              <a:t> operator has the same precedence as the unary plus and minus operators.</a:t>
            </a:r>
          </a:p>
          <a:p>
            <a:r>
              <a:rPr lang="en-US" altLang="zh-TW">
                <a:ea typeface="新細明體" charset="-120"/>
              </a:rPr>
              <a:t>The precedence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||</a:t>
            </a:r>
            <a:r>
              <a:rPr lang="en-US" altLang="zh-TW">
                <a:ea typeface="新細明體" charset="-120"/>
              </a:rPr>
              <a:t> is lower than that of the relational and equality operators.</a:t>
            </a:r>
          </a:p>
          <a:p>
            <a:pPr lvl="1"/>
            <a:r>
              <a:rPr lang="en-US" altLang="zh-TW">
                <a:ea typeface="新細明體" charset="-120"/>
              </a:rPr>
              <a:t>For example,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m</a:t>
            </a:r>
            <a:r>
              <a:rPr lang="en-US" altLang="zh-TW">
                <a:ea typeface="新細明體" charset="-120"/>
              </a:rPr>
              <a:t> means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(i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j)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(k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m)</a:t>
            </a:r>
            <a:r>
              <a:rPr lang="en-US" altLang="zh-TW">
                <a:ea typeface="新細明體" charset="-120"/>
              </a:rPr>
              <a:t>.</a:t>
            </a:r>
          </a:p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!</a:t>
            </a:r>
            <a:r>
              <a:rPr lang="en-US" altLang="zh-TW">
                <a:ea typeface="新細明體" charset="-120"/>
              </a:rPr>
              <a:t> operator is right associative;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||</a:t>
            </a:r>
            <a:r>
              <a:rPr lang="en-US" altLang="zh-TW">
                <a:ea typeface="新細明體" charset="-120"/>
              </a:rPr>
              <a:t> are left associative.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FFFF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Statement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43000" y="1711472"/>
            <a:ext cx="8686800" cy="551736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allows a program to choose between two alternatives by testing an expression.</a:t>
            </a:r>
          </a:p>
          <a:p>
            <a:r>
              <a:rPr lang="en-US" altLang="zh-TW" dirty="0">
                <a:ea typeface="新細明體" charset="-120"/>
              </a:rPr>
              <a:t>In its simplest form,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 ( </a:t>
            </a:r>
            <a:r>
              <a:rPr lang="en-US" altLang="zh-TW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expression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) </a:t>
            </a:r>
            <a:r>
              <a:rPr lang="en-US" altLang="zh-TW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statement</a:t>
            </a:r>
          </a:p>
          <a:p>
            <a:r>
              <a:rPr lang="en-US" altLang="zh-TW" dirty="0">
                <a:ea typeface="新細明體" charset="-120"/>
              </a:rPr>
              <a:t>When 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is executed, </a:t>
            </a:r>
            <a:r>
              <a:rPr lang="en-US" altLang="zh-TW" i="1" dirty="0">
                <a:ea typeface="新細明體" charset="-120"/>
              </a:rPr>
              <a:t>expression</a:t>
            </a:r>
            <a:r>
              <a:rPr lang="en-US" altLang="zh-TW" dirty="0">
                <a:ea typeface="新細明體" charset="-120"/>
              </a:rPr>
              <a:t> is evaluated; </a:t>
            </a:r>
          </a:p>
          <a:p>
            <a:pPr lvl="1"/>
            <a:r>
              <a:rPr lang="en-US" altLang="zh-TW" dirty="0">
                <a:ea typeface="新細明體" charset="-120"/>
              </a:rPr>
              <a:t>if its value is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nonzero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i="1" dirty="0">
                <a:ea typeface="新細明體" charset="-120"/>
              </a:rPr>
              <a:t>statement</a:t>
            </a:r>
            <a:r>
              <a:rPr lang="en-US" altLang="zh-TW" dirty="0">
                <a:ea typeface="新細明體" charset="-120"/>
              </a:rPr>
              <a:t> is executed.</a:t>
            </a:r>
          </a:p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line_num</a:t>
            </a:r>
            <a:r>
              <a:rPr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== MAX_LINES)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line_num</a:t>
            </a:r>
            <a:r>
              <a:rPr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Confusing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 dirty="0">
                <a:ea typeface="新細明體" charset="-120"/>
              </a:rPr>
              <a:t> (equality) with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dirty="0">
                <a:ea typeface="新細明體" charset="-120"/>
              </a:rPr>
              <a:t> (assignment) is perhaps the most common C programming error.</a:t>
            </a:r>
          </a:p>
          <a:p>
            <a:r>
              <a:rPr lang="en-US" altLang="zh-TW" dirty="0">
                <a:ea typeface="新細明體" charset="-120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== 0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 …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tests whether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equal to 0.</a:t>
            </a:r>
          </a:p>
          <a:p>
            <a:r>
              <a:rPr lang="en-US" altLang="zh-TW" dirty="0">
                <a:ea typeface="新細明體" charset="-120"/>
              </a:rPr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if (</a:t>
            </a:r>
            <a:r>
              <a:rPr lang="en-US" altLang="zh-TW" sz="2400" b="1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= 0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 …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assigns 0 to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, then tests whether the result is nonzero.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Often the expression in 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will test whether a variable falls within a range of values.</a:t>
            </a:r>
          </a:p>
          <a:p>
            <a:r>
              <a:rPr lang="en-US" altLang="zh-TW" dirty="0">
                <a:ea typeface="新細明體" charset="-120"/>
              </a:rPr>
              <a:t>To test whether </a:t>
            </a:r>
            <a:r>
              <a:rPr lang="en-US" altLang="zh-TW" dirty="0">
                <a:solidFill>
                  <a:srgbClr val="FFFF00"/>
                </a:solidFill>
                <a:ea typeface="新細明體" charset="-120"/>
              </a:rPr>
              <a:t>0 </a:t>
            </a:r>
            <a:r>
              <a:rPr lang="en-US" altLang="zh-TW" dirty="0">
                <a:solidFill>
                  <a:srgbClr val="FFFF00"/>
                </a:solidFill>
                <a:latin typeface="Symbol" pitchFamily="18" charset="2"/>
                <a:ea typeface="新細明體" charset="-120"/>
              </a:rPr>
              <a:t>£</a:t>
            </a:r>
            <a:r>
              <a:rPr lang="en-US" altLang="zh-TW" dirty="0">
                <a:solidFill>
                  <a:srgbClr val="FFFF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ea typeface="新細明體" charset="-120"/>
              </a:rPr>
              <a:t> &lt; 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 (0 &lt;= 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&amp;&amp; 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&lt; n)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…</a:t>
            </a:r>
          </a:p>
          <a:p>
            <a:r>
              <a:rPr lang="en-US" altLang="zh-TW" dirty="0">
                <a:ea typeface="新細明體" charset="-120"/>
              </a:rPr>
              <a:t>To test the opposite condition (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outside the range):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&lt; 0 || </a:t>
            </a:r>
            <a:r>
              <a:rPr lang="en-US" altLang="zh-TW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&gt;= n)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…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Compound Statements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In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template, notice that </a:t>
            </a:r>
            <a:r>
              <a:rPr lang="en-US" altLang="zh-TW" i="1" dirty="0">
                <a:ea typeface="新細明體" charset="-120"/>
              </a:rPr>
              <a:t>statement</a:t>
            </a:r>
            <a:r>
              <a:rPr lang="en-US" altLang="zh-TW" dirty="0">
                <a:ea typeface="新細明體" charset="-120"/>
              </a:rPr>
              <a:t> is singular, not plural: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if ( </a:t>
            </a:r>
            <a:r>
              <a:rPr lang="en-US" altLang="zh-TW" sz="2400" i="1" dirty="0">
                <a:ea typeface="新細明體" charset="-120"/>
              </a:rPr>
              <a:t>expression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) </a:t>
            </a:r>
            <a:r>
              <a:rPr lang="en-US" altLang="zh-TW" sz="2400" i="1" dirty="0">
                <a:ea typeface="新細明體" charset="-120"/>
              </a:rPr>
              <a:t>statement</a:t>
            </a:r>
          </a:p>
          <a:p>
            <a:r>
              <a:rPr lang="en-US" altLang="zh-TW" dirty="0">
                <a:ea typeface="新細明體" charset="-120"/>
              </a:rPr>
              <a:t>To make 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control two or more statements, use a </a:t>
            </a:r>
            <a:r>
              <a:rPr lang="en-US" altLang="zh-TW" b="1" i="1" dirty="0">
                <a:solidFill>
                  <a:srgbClr val="FFC000"/>
                </a:solidFill>
                <a:ea typeface="新細明體" charset="-120"/>
              </a:rPr>
              <a:t>compound statement</a:t>
            </a:r>
            <a:r>
              <a:rPr lang="en-US" altLang="zh-TW" b="1" i="1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compound statement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b="1" i="1" dirty="0">
                <a:solidFill>
                  <a:srgbClr val="FFC000"/>
                </a:solidFill>
                <a:ea typeface="新細明體" charset="-120"/>
              </a:rPr>
              <a:t>{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i="1" dirty="0">
                <a:ea typeface="新細明體" charset="-120"/>
              </a:rPr>
              <a:t>statements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b="1" i="1" dirty="0">
                <a:solidFill>
                  <a:srgbClr val="FFC000"/>
                </a:solidFill>
                <a:ea typeface="新細明體" charset="-120"/>
              </a:rPr>
              <a:t>}</a:t>
            </a:r>
          </a:p>
          <a:p>
            <a:r>
              <a:rPr lang="en-US" altLang="zh-TW" dirty="0">
                <a:ea typeface="新細明體" charset="-120"/>
              </a:rPr>
              <a:t>Putting braces around a group of statements forces the compiler to treat it as a single statement.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Compound Statements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line_num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page_num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++; }</a:t>
            </a:r>
          </a:p>
          <a:p>
            <a:r>
              <a:rPr lang="en-US" altLang="zh-TW" dirty="0">
                <a:ea typeface="新細明體" charset="-120"/>
              </a:rPr>
              <a:t>A compound statement is usually put on multiple lines, with one statement per 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{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line_num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page_num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dirty="0">
                <a:ea typeface="新細明體" charset="-120"/>
              </a:rPr>
              <a:t>Each inner statement still ends with a semicolon, but the compound statement itself does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Motivation: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We need more types of statements to implement our logic/workflow, etc.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7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Compound Statements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Example of a 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compound statement </a:t>
            </a:r>
            <a:r>
              <a:rPr lang="en-US" altLang="zh-TW" dirty="0">
                <a:ea typeface="新細明體" charset="-120"/>
              </a:rPr>
              <a:t>used inside 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2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sz="32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line_num</a:t>
            </a:r>
            <a:r>
              <a:rPr lang="en-US" altLang="zh-TW" sz="32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== MAX_LINES)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3200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line_num</a:t>
            </a:r>
            <a:r>
              <a:rPr lang="en-US" altLang="zh-TW" sz="3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3200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page_num</a:t>
            </a:r>
            <a:r>
              <a:rPr lang="en-US" altLang="zh-TW" sz="3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dirty="0">
                <a:ea typeface="新細明體" charset="-120"/>
              </a:rPr>
              <a:t>Compound statements are also common in loops and other places where the syntax of C requires a single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 Clause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may have 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dirty="0">
                <a:ea typeface="新細明體" charset="-120"/>
              </a:rPr>
              <a:t> clause: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( </a:t>
            </a:r>
            <a:r>
              <a:rPr lang="en-US" altLang="zh-TW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expression</a:t>
            </a:r>
            <a:r>
              <a:rPr lang="en-US" altLang="zh-TW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) </a:t>
            </a:r>
            <a:r>
              <a:rPr lang="en-US" altLang="zh-TW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statement</a:t>
            </a:r>
            <a:r>
              <a:rPr lang="en-US" altLang="zh-TW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statement</a:t>
            </a:r>
          </a:p>
          <a:p>
            <a:r>
              <a:rPr lang="en-US" altLang="zh-TW" dirty="0">
                <a:ea typeface="新細明體" charset="-120"/>
              </a:rPr>
              <a:t>The statement that follows the word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dirty="0">
                <a:ea typeface="新細明體" charset="-120"/>
              </a:rPr>
              <a:t> is executed if the expression has the value 0.</a:t>
            </a:r>
          </a:p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sz="3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&gt; j)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max = </a:t>
            </a:r>
            <a:r>
              <a:rPr lang="en-US" altLang="zh-TW" sz="3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3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max = j;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0" y="3962400"/>
            <a:ext cx="3962400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 (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 j)  max = </a:t>
            </a:r>
            <a:r>
              <a:rPr lang="en-US" altLang="zh-TW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 	  max = j;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 Clause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When an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statement contains an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 clause, where should 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 be placed?</a:t>
            </a:r>
          </a:p>
          <a:p>
            <a:r>
              <a:rPr lang="en-US" altLang="zh-TW">
                <a:ea typeface="新細明體" charset="-120"/>
              </a:rPr>
              <a:t>Many C programmers align it with 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at the beginning of the statement.</a:t>
            </a:r>
          </a:p>
          <a:p>
            <a:r>
              <a:rPr lang="en-US" altLang="zh-TW">
                <a:ea typeface="新細明體" charset="-120"/>
              </a:rPr>
              <a:t>Inner statements are usually indented, but if they’re short they can be put on the same line as 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if (i &gt; j) max = i;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	else max = j;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 Clause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4267200" cy="513636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It’s not unusual for </a:t>
            </a:r>
            <a:r>
              <a:rPr lang="en-US" altLang="zh-TW" sz="26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600" dirty="0">
                <a:ea typeface="新細明體" charset="-120"/>
              </a:rPr>
              <a:t> statements to be </a:t>
            </a:r>
            <a:r>
              <a:rPr lang="en-US" altLang="zh-TW" sz="26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nested</a:t>
            </a:r>
            <a:r>
              <a:rPr lang="en-US" altLang="zh-TW" sz="2600" dirty="0">
                <a:ea typeface="新細明體" charset="-120"/>
              </a:rPr>
              <a:t> inside other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600" dirty="0">
                <a:ea typeface="新細明體" charset="-120"/>
              </a:rPr>
              <a:t> statements:</a:t>
            </a:r>
          </a:p>
          <a:p>
            <a:endParaRPr lang="en-US" altLang="zh-TW" sz="2600" dirty="0">
              <a:ea typeface="新細明體" charset="-120"/>
            </a:endParaRPr>
          </a:p>
          <a:p>
            <a:endParaRPr lang="en-US" altLang="zh-TW" sz="2600" dirty="0">
              <a:ea typeface="新細明體" charset="-120"/>
            </a:endParaRPr>
          </a:p>
          <a:p>
            <a:r>
              <a:rPr lang="en-US" altLang="zh-TW" sz="2600" dirty="0">
                <a:ea typeface="新細明體" charset="-120"/>
              </a:rPr>
              <a:t>Aligning each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600" dirty="0">
                <a:ea typeface="新細明體" charset="-120"/>
              </a:rPr>
              <a:t> with the matching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600" dirty="0">
                <a:ea typeface="新細明體" charset="-120"/>
              </a:rPr>
              <a:t> makes the nesting easier to see.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9800" y="1066800"/>
            <a:ext cx="4495800" cy="47828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6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sz="3600" b="1" dirty="0" err="1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6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&gt; j)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36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3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 &gt; k)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</a:t>
            </a:r>
            <a:r>
              <a:rPr lang="en-US" altLang="zh-TW" sz="3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36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k;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6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36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 (j &gt; k)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j;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36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36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dirty="0">
                <a:ea typeface="新細明體" charset="-120"/>
              </a:rPr>
              <a:t> Clause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charset="-120"/>
              </a:rPr>
              <a:t>To avoid confusion, don’t hesitate to add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braces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&gt; j)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sz="24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&gt; k)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else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k;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}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endParaRPr lang="en-US" altLang="zh-TW" sz="2400" dirty="0">
              <a:solidFill>
                <a:srgbClr val="FF0000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(j &gt; k)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max = j;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else  max = k;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}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007220" y="2819400"/>
            <a:ext cx="328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 (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expression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)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statement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圓角矩形圖說文字 2"/>
          <p:cNvSpPr/>
          <p:nvPr/>
        </p:nvSpPr>
        <p:spPr>
          <a:xfrm>
            <a:off x="6096001" y="3657600"/>
            <a:ext cx="4495799" cy="990600"/>
          </a:xfrm>
          <a:prstGeom prst="wedgeRoundRectCallout">
            <a:avLst>
              <a:gd name="adj1" fmla="val -12297"/>
              <a:gd name="adj2" fmla="val -9206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TW" sz="2000" dirty="0"/>
              <a:t>((((x + y) &lt; 10) &amp;&amp; ((x/y) == 3)) || (z != 10))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05000" y="25831"/>
            <a:ext cx="8686800" cy="914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dirty="0">
                <a:ea typeface="新細明體" charset="-120"/>
              </a:rPr>
              <a:t> Clause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981200" y="685800"/>
            <a:ext cx="4191000" cy="236220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ea typeface="新細明體" charset="-120"/>
              </a:rPr>
              <a:t>Some programmers use as many braces as possible inside </a:t>
            </a:r>
            <a:r>
              <a:rPr lang="en-US" altLang="zh-TW" sz="2800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800" dirty="0">
                <a:ea typeface="新細明體" charset="-120"/>
              </a:rPr>
              <a:t> statements:</a:t>
            </a:r>
          </a:p>
        </p:txBody>
      </p:sp>
      <p:sp>
        <p:nvSpPr>
          <p:cNvPr id="2" name="矩形 1"/>
          <p:cNvSpPr/>
          <p:nvPr/>
        </p:nvSpPr>
        <p:spPr>
          <a:xfrm>
            <a:off x="7848600" y="139894"/>
            <a:ext cx="3352800" cy="6578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if (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&gt; j) 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if (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&gt; k)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}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else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k;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}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if (j &gt; k)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j;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}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else 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{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max = k;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  <p:sp>
        <p:nvSpPr>
          <p:cNvPr id="3" name="矩形 2"/>
          <p:cNvSpPr/>
          <p:nvPr/>
        </p:nvSpPr>
        <p:spPr>
          <a:xfrm>
            <a:off x="3733800" y="2484139"/>
            <a:ext cx="3505200" cy="36880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b="1" dirty="0" err="1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&gt; j) 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</a:t>
            </a:r>
            <a:r>
              <a:rPr lang="en-US" altLang="zh-TW" dirty="0" err="1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&gt; k)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  max =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  max = k;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}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(j &gt; k)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max = j;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 else  max = k;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 Clause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Advantages of using braces even when they’re not required:</a:t>
            </a:r>
          </a:p>
          <a:p>
            <a:pPr lvl="1"/>
            <a:r>
              <a:rPr lang="en-US" altLang="zh-TW">
                <a:ea typeface="新細明體" charset="-120"/>
              </a:rPr>
              <a:t>Makes programs easier to modify, because more statements can easily be added to any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or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 clause.</a:t>
            </a:r>
          </a:p>
          <a:p>
            <a:pPr lvl="1"/>
            <a:r>
              <a:rPr lang="en-US" altLang="zh-TW">
                <a:ea typeface="新細明體" charset="-120"/>
              </a:rPr>
              <a:t>Helps avoid errors that can result from forgetting to use braces when adding statements to an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or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 clause.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Cascaded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Statements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A “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cascaded</a:t>
            </a:r>
            <a:r>
              <a:rPr lang="en-US" altLang="zh-TW" dirty="0">
                <a:ea typeface="新細明體" charset="-120"/>
              </a:rPr>
              <a:t>” 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is often the best way to test a series of conditions, stopping as soon as one of them is true.</a:t>
            </a:r>
          </a:p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4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(n &lt;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("n is less than 0\n");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(n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("n is equal to 0\n");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("n is greater than 0\n");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Cascaded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Although the second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is nested inside the first, C programmers don’t usually indent it. </a:t>
            </a:r>
          </a:p>
          <a:p>
            <a:r>
              <a:rPr lang="en-US" altLang="zh-TW" dirty="0">
                <a:ea typeface="新細明體" charset="-120"/>
              </a:rPr>
              <a:t>Instead, they align each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dirty="0">
                <a:ea typeface="新細明體" charset="-120"/>
              </a:rPr>
              <a:t> with the original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if (n &lt;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("n is less than 0\n");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else if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(n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("n is equal to 0\n");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("n is greater than 0\n");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Cascaded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Statements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This layout avoids the problem of excessive indentation when the number of tests is large: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chemeClr val="accent5"/>
                </a:solidFill>
                <a:ea typeface="新細明體" charset="-120"/>
              </a:rPr>
              <a:t>	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if ( </a:t>
            </a: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expression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	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	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 if ( </a:t>
            </a: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expression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	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	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 if ( </a:t>
            </a: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expression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	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statement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	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	</a:t>
            </a:r>
            <a:r>
              <a:rPr lang="en-US" altLang="zh-TW" sz="2400" i="1" dirty="0">
                <a:solidFill>
                  <a:schemeClr val="accent5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i="1" dirty="0">
                <a:solidFill>
                  <a:schemeClr val="accent5"/>
                </a:solidFill>
                <a:ea typeface="新細明體" charset="-120"/>
              </a:rPr>
              <a:t>statement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8534400" cy="513636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So far, we’ve used </a:t>
            </a:r>
            <a:r>
              <a:rPr lang="en-US" altLang="zh-TW" sz="2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sz="2600" dirty="0">
                <a:ea typeface="新細明體" charset="-120"/>
              </a:rPr>
              <a:t> statements and </a:t>
            </a:r>
            <a:r>
              <a:rPr lang="en-US" altLang="zh-TW" sz="2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expression</a:t>
            </a:r>
            <a:r>
              <a:rPr lang="en-US" altLang="zh-TW" sz="2600" dirty="0">
                <a:ea typeface="新細明體" charset="-120"/>
              </a:rPr>
              <a:t> statements.</a:t>
            </a:r>
          </a:p>
          <a:p>
            <a:r>
              <a:rPr lang="en-US" altLang="zh-TW" sz="2600" dirty="0">
                <a:ea typeface="新細明體" charset="-120"/>
              </a:rPr>
              <a:t>Most of C’s remaining statements fall into three categories:</a:t>
            </a:r>
          </a:p>
          <a:p>
            <a:pPr lvl="1"/>
            <a:r>
              <a:rPr lang="en-US" altLang="zh-TW" b="1" i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Selection</a:t>
            </a:r>
            <a:r>
              <a:rPr lang="en-US" altLang="zh-TW" b="1" i="1" dirty="0">
                <a:effectLst>
                  <a:glow rad="50800">
                    <a:schemeClr val="accent3">
                      <a:lumMod val="60000"/>
                      <a:lumOff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b="1" i="1" dirty="0">
                <a:ea typeface="新細明體" charset="-120"/>
              </a:rPr>
              <a:t>statements: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</a:p>
          <a:p>
            <a:pPr lvl="1"/>
            <a:r>
              <a:rPr lang="en-US" altLang="zh-TW" b="1" i="1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Iteration</a:t>
            </a:r>
            <a:r>
              <a:rPr lang="en-US" altLang="zh-TW" b="1" i="1" dirty="0">
                <a:ea typeface="新細明體" charset="-120"/>
              </a:rPr>
              <a:t> statements: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while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do</a:t>
            </a:r>
            <a:r>
              <a:rPr lang="en-US" altLang="zh-TW" dirty="0">
                <a:ea typeface="新細明體" charset="-120"/>
              </a:rPr>
              <a:t>, and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for</a:t>
            </a:r>
          </a:p>
          <a:p>
            <a:pPr lvl="1"/>
            <a:r>
              <a:rPr lang="en-US" altLang="zh-TW" b="1" i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Jump</a:t>
            </a:r>
            <a:r>
              <a:rPr lang="en-US" altLang="zh-TW" b="1" i="1" dirty="0">
                <a:ea typeface="新細明體" charset="-120"/>
              </a:rPr>
              <a:t> statements: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continue</a:t>
            </a:r>
            <a:r>
              <a:rPr lang="en-US" altLang="zh-TW" dirty="0">
                <a:ea typeface="新細明體" charset="-120"/>
              </a:rPr>
              <a:t>, and </a:t>
            </a:r>
            <a:r>
              <a:rPr lang="en-US" altLang="zh-TW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goto</a:t>
            </a:r>
            <a:r>
              <a:rPr lang="en-US" altLang="zh-TW" dirty="0">
                <a:ea typeface="新細明體" charset="-120"/>
              </a:rPr>
              <a:t>. (</a:t>
            </a:r>
            <a:r>
              <a:rPr lang="en-US" altLang="zh-TW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dirty="0">
                <a:ea typeface="新細明體" charset="-120"/>
              </a:rPr>
              <a:t> also belongs in this category.)</a:t>
            </a:r>
          </a:p>
          <a:p>
            <a:r>
              <a:rPr lang="en-US" altLang="zh-TW" sz="2600" dirty="0">
                <a:ea typeface="新細明體" charset="-120"/>
              </a:rPr>
              <a:t>Other C statements:</a:t>
            </a:r>
          </a:p>
          <a:p>
            <a:pPr lvl="1"/>
            <a:r>
              <a:rPr lang="en-US" altLang="zh-TW" dirty="0">
                <a:ea typeface="新細明體" charset="-120"/>
              </a:rPr>
              <a:t>Compound statement</a:t>
            </a:r>
          </a:p>
          <a:p>
            <a:pPr lvl="1"/>
            <a:r>
              <a:rPr lang="en-US" altLang="zh-TW" dirty="0">
                <a:ea typeface="新細明體" charset="-120"/>
              </a:rPr>
              <a:t>Null statement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>
                <a:ea typeface="新細明體" charset="-120"/>
              </a:rPr>
              <a:t>Program: Calculating a Broker’s Commission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ea typeface="新細明體" charset="-120"/>
              </a:rPr>
              <a:t>When stocks are sold or purchased through a broker, the broker’s commission often depends upon the value of the stocks traded.</a:t>
            </a:r>
          </a:p>
          <a:p>
            <a:r>
              <a:rPr lang="en-US" altLang="zh-TW" sz="2400" dirty="0">
                <a:ea typeface="新細明體" charset="-120"/>
              </a:rPr>
              <a:t>Suppose that a broker charges the amounts shown in the following table: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dirty="0">
                <a:ea typeface="新細明體" charset="-120"/>
              </a:rPr>
              <a:t>	</a:t>
            </a:r>
            <a:r>
              <a:rPr lang="en-US" altLang="zh-TW" i="1" dirty="0">
                <a:ea typeface="新細明體" charset="-120"/>
              </a:rPr>
              <a:t>Transaction size	Commission rate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Under $2,500	$30 + 1.7%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$2,500–$6,250	$56 + 0.66%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$6,250–$20,000	$76 + 0.34%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$20,000–$50,000	$100 + 0.22%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$50,000–$500,000	$155 + 0.11%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ea typeface="新細明體" charset="-120"/>
              </a:rPr>
              <a:t>	Over $500,000	$255 + 0.09%</a:t>
            </a:r>
          </a:p>
          <a:p>
            <a:r>
              <a:rPr lang="en-US" altLang="zh-TW" sz="2400" dirty="0">
                <a:ea typeface="新細明體" charset="-120"/>
              </a:rPr>
              <a:t>The minimum charge is $39.</a:t>
            </a:r>
          </a:p>
          <a:p>
            <a:pPr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>
                <a:ea typeface="新細明體" charset="-120"/>
              </a:rPr>
              <a:t>Program: Calculating a Broker’s Commission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broker.c</a:t>
            </a:r>
            <a:r>
              <a:rPr lang="en-US" altLang="zh-TW">
                <a:ea typeface="新細明體" charset="-120"/>
              </a:rPr>
              <a:t> program asks the user to enter the amount of the trade, then displays the amount of the commission: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Enter value of trade: </a:t>
            </a:r>
            <a:r>
              <a:rPr lang="en-US" altLang="zh-TW" sz="2400" u="sng">
                <a:latin typeface="Courier New" pitchFamily="49" charset="0"/>
                <a:ea typeface="新細明體" charset="-120"/>
                <a:cs typeface="Courier New" pitchFamily="49" charset="0"/>
              </a:rPr>
              <a:t>30000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Commission: $166.00</a:t>
            </a:r>
          </a:p>
          <a:p>
            <a:r>
              <a:rPr lang="en-US" altLang="zh-TW">
                <a:ea typeface="新細明體" charset="-120"/>
              </a:rPr>
              <a:t>The heart of the program is a cascaded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>
                <a:ea typeface="新細明體" charset="-120"/>
              </a:rPr>
              <a:t> statement that determines which range the trade falls into.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2971800" y="0"/>
            <a:ext cx="8915400" cy="6705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main(void){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float commission, value;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value of trade: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("%f", &amp;value);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(value &lt; 2500.00f)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commission = 30.00f + .017f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(value &lt; 6250.00f)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commission = 56.00f + .0066f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(value &lt; 20000.00f)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commission = 76.00f + .0034f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(value &lt; 50000.00f)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commission = 100.00f + .0022f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(value &lt; 500000.00f)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commission = 155.00f + .0011f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commission = 255.00f + .0009f * value;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endParaRPr lang="en-US" altLang="zh-TW" sz="2000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(commission &lt; 39.00f)   commission = 39.00f;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("Commission: $%.2f\n", commission);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  return 0;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457200"/>
            <a:ext cx="12875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broker.c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“Dangling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” Problem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When if statements are nested, the “dangling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600" dirty="0">
                <a:ea typeface="新細明體" charset="-120"/>
              </a:rPr>
              <a:t>” problem may occur: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if (y !=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if (x !=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result = x / y;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("Error: y is equal to 0\n");</a:t>
            </a:r>
          </a:p>
          <a:p>
            <a:r>
              <a:rPr lang="en-US" altLang="zh-TW" sz="2600" dirty="0">
                <a:ea typeface="新細明體" charset="-120"/>
              </a:rPr>
              <a:t>The indentation suggests that the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600" dirty="0">
                <a:ea typeface="新細明體" charset="-120"/>
              </a:rPr>
              <a:t> clause belongs to the outer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600" dirty="0">
                <a:ea typeface="新細明體" charset="-120"/>
              </a:rPr>
              <a:t> statement.</a:t>
            </a:r>
          </a:p>
          <a:p>
            <a:r>
              <a:rPr lang="en-US" altLang="zh-TW" sz="2600" dirty="0">
                <a:ea typeface="新細明體" charset="-120"/>
              </a:rPr>
              <a:t>However, C follows the rule that an </a:t>
            </a:r>
            <a:r>
              <a:rPr lang="en-US" altLang="zh-TW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600" dirty="0">
                <a:ea typeface="新細明體" charset="-120"/>
              </a:rPr>
              <a:t> clause belongs to the </a:t>
            </a:r>
            <a:r>
              <a:rPr lang="en-US" altLang="zh-TW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新細明體" charset="-120"/>
              </a:rPr>
              <a:t>nearest </a:t>
            </a:r>
            <a:r>
              <a:rPr lang="en-US" altLang="zh-TW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新細明體" charset="-120"/>
              </a:rPr>
              <a:t> </a:t>
            </a:r>
            <a:r>
              <a:rPr lang="en-US" altLang="zh-TW" sz="2600" dirty="0">
                <a:ea typeface="新細明體" charset="-120"/>
              </a:rPr>
              <a:t>statement that hasn’t already been paired with an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sz="2600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“Dangling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” Problem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A correctly indented version would look like this: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if (y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(x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result = x / y;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("Error: y is equal to 0\n");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“Dangling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>
                <a:ea typeface="新細明體" charset="-120"/>
              </a:rPr>
              <a:t>” Problem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To make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  <a:r>
              <a:rPr lang="en-US" altLang="zh-TW" dirty="0">
                <a:ea typeface="新細明體" charset="-120"/>
              </a:rPr>
              <a:t> clause part of the outer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statement, we can enclose the inner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in braces: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if (y != 0)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if (x !=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result = x / y;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("Error: y is equal to 0\n");</a:t>
            </a:r>
          </a:p>
          <a:p>
            <a:r>
              <a:rPr lang="en-US" altLang="zh-TW" dirty="0">
                <a:ea typeface="新細明體" charset="-120"/>
              </a:rPr>
              <a:t>Using braces in the original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would have avoided the problem in the first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83844" y="12915"/>
            <a:ext cx="2362200" cy="1447800"/>
          </a:xfrm>
        </p:spPr>
        <p:txBody>
          <a:bodyPr/>
          <a:lstStyle/>
          <a:p>
            <a:r>
              <a:rPr lang="en-US" altLang="zh-TW" dirty="0"/>
              <a:t>If-else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600" y="76200"/>
            <a:ext cx="8915400" cy="662940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age;        // Need a variable…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printf</a:t>
            </a:r>
            <a:r>
              <a:rPr lang="en-US" altLang="zh-TW" dirty="0"/>
              <a:t>( "Please enter your age" );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scanf</a:t>
            </a:r>
            <a:r>
              <a:rPr lang="en-US" altLang="zh-TW" dirty="0"/>
              <a:t>( "%d", &amp;age );                 /* The input is put in age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TW" dirty="0"/>
              <a:t> ( age &lt; 100 )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          	/* If the age is less than 100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 ("You are pretty young!\n" );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b="1" dirty="0">
                <a:solidFill>
                  <a:srgbClr val="FF7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TW" dirty="0"/>
              <a:t> ( age == 100 )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            /* I use else just to show an example */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 "You are old\n" );      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b="1" dirty="0">
                <a:solidFill>
                  <a:srgbClr val="FF77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zh-TW" dirty="0"/>
              <a:t>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 "You are really old\n" );  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// Executed if no other statement is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2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If-else Examples (Contd.)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//checking whether remainder is </a:t>
            </a:r>
            <a:r>
              <a:rPr lang="en-US" altLang="zh-TW" dirty="0">
                <a:solidFill>
                  <a:srgbClr val="FFC000"/>
                </a:solidFill>
              </a:rPr>
              <a:t>0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.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if((num%2)==0)     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		</a:t>
            </a:r>
            <a:r>
              <a:rPr lang="en-US" altLang="zh-TW" dirty="0" err="1"/>
              <a:t>printf</a:t>
            </a:r>
            <a:r>
              <a:rPr lang="en-US" altLang="zh-TW" dirty="0"/>
              <a:t>("%d is even.",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else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   </a:t>
            </a:r>
            <a:r>
              <a:rPr lang="en-US" altLang="zh-TW" dirty="0" err="1"/>
              <a:t>printf</a:t>
            </a:r>
            <a:r>
              <a:rPr lang="en-US" altLang="zh-TW" dirty="0"/>
              <a:t>("%d is odd.",</a:t>
            </a:r>
            <a:r>
              <a:rPr lang="en-US" altLang="zh-TW" dirty="0" err="1"/>
              <a:t>num</a:t>
            </a:r>
            <a:r>
              <a:rPr lang="en-US" altLang="zh-TW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return 0;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8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Relational Operators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62000"/>
            <a:ext cx="7315200" cy="5746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55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7400" y="76201"/>
            <a:ext cx="8305800" cy="533399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TW" sz="2800" dirty="0"/>
              <a:t>Understand all the relational operators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600" y="76200"/>
            <a:ext cx="8915400" cy="6781800"/>
          </a:xfrm>
        </p:spPr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a = 21,  b = 10,  </a:t>
            </a:r>
            <a:r>
              <a:rPr lang="en-US" altLang="zh-TW" dirty="0" err="1"/>
              <a:t>int</a:t>
            </a:r>
            <a:r>
              <a:rPr lang="en-US" altLang="zh-TW" dirty="0"/>
              <a:t> c 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if( a </a:t>
            </a:r>
            <a:r>
              <a:rPr lang="en-US" altLang="zh-TW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==</a:t>
            </a:r>
            <a:r>
              <a:rPr lang="en-US" altLang="zh-TW" dirty="0"/>
              <a:t> b ) {      </a:t>
            </a:r>
            <a:r>
              <a:rPr lang="en-US" altLang="zh-TW" dirty="0" err="1"/>
              <a:t>printf</a:t>
            </a:r>
            <a:r>
              <a:rPr lang="en-US" altLang="zh-TW" dirty="0"/>
              <a:t>("Line 1 - a is equal to b\n"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else {      </a:t>
            </a:r>
            <a:r>
              <a:rPr lang="en-US" altLang="zh-TW" dirty="0" err="1"/>
              <a:t>printf</a:t>
            </a:r>
            <a:r>
              <a:rPr lang="en-US" altLang="zh-TW" dirty="0"/>
              <a:t>("Line 1 - a is not equal to b\n"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if ( a </a:t>
            </a:r>
            <a:r>
              <a:rPr lang="en-US" altLang="zh-TW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&lt; </a:t>
            </a:r>
            <a:r>
              <a:rPr lang="en-US" altLang="zh-TW" dirty="0"/>
              <a:t>b ) {      </a:t>
            </a:r>
            <a:r>
              <a:rPr lang="en-US" altLang="zh-TW" dirty="0" err="1"/>
              <a:t>printf</a:t>
            </a:r>
            <a:r>
              <a:rPr lang="en-US" altLang="zh-TW" dirty="0"/>
              <a:t>("Line 2 - a is less than b\n"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else {      </a:t>
            </a:r>
            <a:r>
              <a:rPr lang="en-US" altLang="zh-TW" dirty="0" err="1"/>
              <a:t>printf</a:t>
            </a:r>
            <a:r>
              <a:rPr lang="en-US" altLang="zh-TW" dirty="0"/>
              <a:t>("Line 2 - a is not less than b\n"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if ( a </a:t>
            </a:r>
            <a:r>
              <a:rPr lang="en-US" altLang="zh-TW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&gt;</a:t>
            </a:r>
            <a:r>
              <a:rPr lang="en-US" altLang="zh-TW" dirty="0"/>
              <a:t> b ) {      </a:t>
            </a:r>
            <a:r>
              <a:rPr lang="en-US" altLang="zh-TW" dirty="0" err="1"/>
              <a:t>printf</a:t>
            </a:r>
            <a:r>
              <a:rPr lang="en-US" altLang="zh-TW" dirty="0"/>
              <a:t>("Line 3 - a is greater than b\n"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else {      </a:t>
            </a:r>
            <a:r>
              <a:rPr lang="en-US" altLang="zh-TW" dirty="0" err="1"/>
              <a:t>printf</a:t>
            </a:r>
            <a:r>
              <a:rPr lang="en-US" altLang="zh-TW" dirty="0"/>
              <a:t>("Line 3 - a is not greater than b\n"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/* Lets change value of a and b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a = 5;    b = 20;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if ( a </a:t>
            </a:r>
            <a:r>
              <a:rPr lang="en-US" altLang="zh-TW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&lt;=</a:t>
            </a:r>
            <a:r>
              <a:rPr lang="en-US" altLang="zh-TW" dirty="0"/>
              <a:t> b ) {  </a:t>
            </a:r>
            <a:r>
              <a:rPr lang="en-US" altLang="zh-TW" dirty="0" err="1"/>
              <a:t>printf</a:t>
            </a:r>
            <a:r>
              <a:rPr lang="en-US" altLang="zh-TW" dirty="0"/>
              <a:t>("Line 4 - a is either less than or equal to  b\n"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if ( b </a:t>
            </a:r>
            <a:r>
              <a:rPr lang="en-US" altLang="zh-TW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&gt;=</a:t>
            </a:r>
            <a:r>
              <a:rPr lang="en-US" altLang="zh-TW" dirty="0"/>
              <a:t> a 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</a:t>
            </a:r>
            <a:r>
              <a:rPr lang="en-US" altLang="zh-TW" dirty="0" err="1"/>
              <a:t>printf</a:t>
            </a:r>
            <a:r>
              <a:rPr lang="en-US" altLang="zh-TW" dirty="0"/>
              <a:t>("Line 5 - b is either greater than  or equal to b\n"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4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8625"/>
            <a:ext cx="8001000" cy="6000750"/>
          </a:xfrm>
          <a:prstGeom prst="rect">
            <a:avLst/>
          </a:prstGeom>
        </p:spPr>
      </p:pic>
      <p:sp>
        <p:nvSpPr>
          <p:cNvPr id="3" name="矩形 2">
            <a:hlinkClick r:id="rId3"/>
          </p:cNvPr>
          <p:cNvSpPr/>
          <p:nvPr/>
        </p:nvSpPr>
        <p:spPr>
          <a:xfrm>
            <a:off x="7848600" y="5791200"/>
            <a:ext cx="192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Mario Bros. </a:t>
            </a:r>
            <a:endParaRPr lang="zh-TW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3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0" y="0"/>
            <a:ext cx="2362200" cy="2209800"/>
          </a:xfrm>
        </p:spPr>
        <p:txBody>
          <a:bodyPr/>
          <a:lstStyle/>
          <a:p>
            <a:r>
              <a:rPr lang="en-US" altLang="zh-TW" dirty="0"/>
              <a:t>If-else Examples (Contd.)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0"/>
            <a:ext cx="8686800" cy="6584160"/>
          </a:xfrm>
        </p:spPr>
        <p:txBody>
          <a:bodyPr>
            <a:normAutofit fontScale="92500" lnSpcReduction="10000"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bool test = false;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…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if((</a:t>
            </a:r>
            <a:r>
              <a:rPr lang="en-US" altLang="zh-TW" dirty="0" err="1"/>
              <a:t>i</a:t>
            </a:r>
            <a:r>
              <a:rPr lang="en-US" altLang="zh-TW" dirty="0"/>
              <a:t> &gt; 35) &amp;&amp; (</a:t>
            </a:r>
            <a:r>
              <a:rPr lang="en-US" altLang="zh-TW" dirty="0" err="1"/>
              <a:t>i</a:t>
            </a:r>
            <a:r>
              <a:rPr lang="en-US" altLang="zh-TW" dirty="0"/>
              <a:t> &lt; 100))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{     …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test = false;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…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if ((</a:t>
            </a:r>
            <a:r>
              <a:rPr lang="en-US" altLang="zh-TW" dirty="0" err="1"/>
              <a:t>i</a:t>
            </a:r>
            <a:r>
              <a:rPr lang="en-US" altLang="zh-TW" dirty="0"/>
              <a:t> &lt;= 35) || (</a:t>
            </a:r>
            <a:r>
              <a:rPr lang="en-US" altLang="zh-TW" dirty="0" err="1"/>
              <a:t>i</a:t>
            </a:r>
            <a:r>
              <a:rPr lang="en-US" altLang="zh-TW" dirty="0"/>
              <a:t> &gt;= 100))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{  // Logical OR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…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test = true;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}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if (test)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{ //  "if(test)" is equivalent to "if(test == true)"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…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if (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US" altLang="zh-TW" dirty="0"/>
              <a:t>test ) {    …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51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13" y="1690690"/>
            <a:ext cx="8787573" cy="403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7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5000" y="0"/>
            <a:ext cx="8686800" cy="655320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a = 5;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b = 20;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</a:t>
            </a:r>
            <a:r>
              <a:rPr lang="en-US" altLang="zh-TW" dirty="0" err="1"/>
              <a:t>int</a:t>
            </a:r>
            <a:r>
              <a:rPr lang="en-US" altLang="zh-TW" dirty="0"/>
              <a:t> c 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if (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</a:t>
            </a:r>
            <a:r>
              <a:rPr lang="en-US" altLang="zh-TW" dirty="0"/>
              <a:t> b ) {      </a:t>
            </a:r>
            <a:r>
              <a:rPr lang="en-US" altLang="zh-TW" dirty="0" err="1"/>
              <a:t>printf</a:t>
            </a:r>
            <a:r>
              <a:rPr lang="en-US" altLang="zh-TW" dirty="0"/>
              <a:t>("Line 1 - Condition is true\n"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if ( a || b ) {      </a:t>
            </a:r>
            <a:r>
              <a:rPr lang="en-US" altLang="zh-TW" dirty="0" err="1"/>
              <a:t>printf</a:t>
            </a:r>
            <a:r>
              <a:rPr lang="en-US" altLang="zh-TW" dirty="0"/>
              <a:t>("Line 2 - Condition is true\n"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/* lets change the value of  a and b */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a =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b = 10;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if ( a &amp;&amp; b ) {      </a:t>
            </a:r>
            <a:r>
              <a:rPr lang="en-US" altLang="zh-TW" dirty="0" err="1"/>
              <a:t>printf</a:t>
            </a:r>
            <a:r>
              <a:rPr lang="en-US" altLang="zh-TW" dirty="0"/>
              <a:t>("Line 3 - Condition is true\n"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else {    </a:t>
            </a:r>
            <a:r>
              <a:rPr lang="en-US" altLang="zh-TW" dirty="0" err="1"/>
              <a:t>printf</a:t>
            </a:r>
            <a:r>
              <a:rPr lang="en-US" altLang="zh-TW" dirty="0"/>
              <a:t>("Line 3 - Condition is not true\n" );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if ( </a:t>
            </a:r>
            <a:r>
              <a:rPr lang="en-US" altLang="zh-TW" b="1" dirty="0">
                <a:solidFill>
                  <a:srgbClr val="FFFF00"/>
                </a:solidFill>
              </a:rPr>
              <a:t>!</a:t>
            </a:r>
            <a:r>
              <a:rPr lang="en-US" altLang="zh-TW" dirty="0"/>
              <a:t>(a &amp;&amp; b) ) { </a:t>
            </a:r>
            <a:r>
              <a:rPr lang="en-US" altLang="zh-TW" dirty="0" err="1"/>
              <a:t>printf</a:t>
            </a:r>
            <a:r>
              <a:rPr lang="en-US" altLang="zh-TW" dirty="0"/>
              <a:t>("Line 4 - Condition is true\n" );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6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Bitwise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95400"/>
            <a:ext cx="6924675" cy="5023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16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63000" y="1676400"/>
            <a:ext cx="2895600" cy="2895600"/>
          </a:xfrm>
        </p:spPr>
        <p:txBody>
          <a:bodyPr/>
          <a:lstStyle/>
          <a:p>
            <a:r>
              <a:rPr lang="en-US" altLang="zh-TW" dirty="0"/>
              <a:t>understand all the </a:t>
            </a:r>
            <a:r>
              <a:rPr lang="en-US" altLang="zh-TW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bitwise</a:t>
            </a:r>
            <a:r>
              <a:rPr lang="en-US" altLang="zh-TW" dirty="0"/>
              <a:t>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600" y="76200"/>
            <a:ext cx="8839200" cy="6279360"/>
          </a:xfrm>
        </p:spPr>
        <p:txBody>
          <a:bodyPr>
            <a:noAutofit/>
          </a:bodyPr>
          <a:lstStyle/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zh-TW" altLang="en-US" sz="2400" dirty="0" smtClean="0"/>
              <a:t> 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unsigned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a = 60;	/* 60 = 0011 1100 */  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unsigned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b = 13;	/* 13 = 0000 1101 */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 c = 0;           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= a &amp; b;       </a:t>
            </a:r>
            <a:r>
              <a:rPr lang="en-US" altLang="zh-TW" sz="2400" dirty="0"/>
              <a:t>/* 12 = 0000 1100 */ 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("Line 1 - Value of c is %d\n", c );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 c = a | b; </a:t>
            </a:r>
            <a:r>
              <a:rPr lang="en-US" altLang="zh-TW" sz="2400" dirty="0"/>
              <a:t>      /* 61 = 0011 1101 */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("Line 2 - Value of c is %d\n", c );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  c = a ^ b;       </a:t>
            </a:r>
            <a:r>
              <a:rPr lang="en-US" altLang="zh-TW" sz="2400" dirty="0"/>
              <a:t>/* 49 = 0011 0001 */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("Line 3 - Value of c is %d\n", c );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 = ~a;          </a:t>
            </a:r>
            <a:r>
              <a:rPr lang="en-US" altLang="zh-TW" sz="2400" dirty="0"/>
              <a:t>/*-61 = 1100 0011 */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("Line 4 - Value of c is %d\n", c );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 = a &lt;&lt; 2;     </a:t>
            </a:r>
            <a:r>
              <a:rPr lang="en-US" altLang="zh-TW" sz="2400" dirty="0"/>
              <a:t>/* 240 = 1111 0000 */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("Line 5 - Value of c is %d\n", c );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 = a &gt;&gt; 2;     </a:t>
            </a:r>
            <a:r>
              <a:rPr lang="en-US" altLang="zh-TW" sz="2400" dirty="0"/>
              <a:t>/* 15 = 0000 1111 */</a:t>
            </a:r>
          </a:p>
          <a:p>
            <a:pPr marL="57600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("Line 6 - Value of c is %d\n", c 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547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Conditional Expressions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C’s </a:t>
            </a:r>
            <a:r>
              <a:rPr lang="en-US" altLang="zh-TW" b="1" i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conditional operator </a:t>
            </a:r>
            <a:r>
              <a:rPr lang="en-US" altLang="zh-TW" dirty="0">
                <a:ea typeface="新細明體" charset="-120"/>
              </a:rPr>
              <a:t>allows an expression to produce one of two values depending on the value of a condition.</a:t>
            </a:r>
          </a:p>
          <a:p>
            <a:r>
              <a:rPr lang="en-US" altLang="zh-TW" dirty="0">
                <a:ea typeface="新細明體" charset="-120"/>
              </a:rPr>
              <a:t>The conditional operator</a:t>
            </a:r>
            <a:r>
              <a:rPr lang="en-US" altLang="zh-TW" b="1" i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consists of two symbols (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?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:</a:t>
            </a:r>
            <a:r>
              <a:rPr lang="en-US" altLang="zh-TW" dirty="0">
                <a:ea typeface="新細明體" charset="-120"/>
              </a:rPr>
              <a:t>), which must be used together:</a:t>
            </a:r>
          </a:p>
          <a:p>
            <a:pPr algn="ctr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600" dirty="0">
                <a:ea typeface="新細明體" charset="-120"/>
              </a:rPr>
              <a:t>	</a:t>
            </a:r>
            <a:r>
              <a:rPr lang="en-US" altLang="zh-TW" sz="4400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expr1</a:t>
            </a:r>
            <a:r>
              <a:rPr lang="en-US" altLang="zh-TW" sz="4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4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?</a:t>
            </a:r>
            <a:r>
              <a:rPr lang="en-US" altLang="zh-TW" sz="4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4400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expr2</a:t>
            </a:r>
            <a:r>
              <a:rPr lang="en-US" altLang="zh-TW" sz="4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4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:</a:t>
            </a:r>
            <a:r>
              <a:rPr lang="en-US" altLang="zh-TW" sz="4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4400" i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expr3</a:t>
            </a:r>
          </a:p>
          <a:p>
            <a:r>
              <a:rPr lang="en-US" altLang="zh-TW" dirty="0">
                <a:ea typeface="新細明體" charset="-120"/>
              </a:rPr>
              <a:t>The operands can be of any type.</a:t>
            </a:r>
          </a:p>
          <a:p>
            <a:r>
              <a:rPr lang="en-US" altLang="zh-TW" dirty="0">
                <a:ea typeface="新細明體" charset="-120"/>
              </a:rPr>
              <a:t>The resulting expression is said to be a </a:t>
            </a:r>
            <a:r>
              <a:rPr lang="en-US" altLang="zh-TW" b="1" i="1" dirty="0">
                <a:ea typeface="新細明體" charset="-120"/>
              </a:rPr>
              <a:t>conditional expression.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Conditional Expressions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conditional operator requires three operands, so it is often referred to as a </a:t>
            </a:r>
            <a:r>
              <a:rPr lang="en-US" altLang="zh-TW" b="1" i="1" dirty="0">
                <a:ea typeface="新細明體" charset="-120"/>
              </a:rPr>
              <a:t>ternary </a:t>
            </a:r>
            <a:r>
              <a:rPr lang="en-US" altLang="zh-TW" dirty="0">
                <a:ea typeface="新細明體" charset="-120"/>
              </a:rPr>
              <a:t>operator.</a:t>
            </a:r>
          </a:p>
          <a:p>
            <a:r>
              <a:rPr lang="en-US" altLang="zh-TW" dirty="0">
                <a:ea typeface="新細明體" charset="-120"/>
              </a:rPr>
              <a:t>The conditional expression </a:t>
            </a:r>
            <a:r>
              <a:rPr lang="en-US" altLang="zh-TW" i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expr1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?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i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expr2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: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i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expr3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should be read “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if </a:t>
            </a:r>
            <a:r>
              <a:rPr lang="en-US" altLang="zh-TW" i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expr1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then </a:t>
            </a:r>
            <a:r>
              <a:rPr lang="en-US" altLang="zh-TW" i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expr2</a:t>
            </a:r>
            <a:r>
              <a:rPr lang="en-US" altLang="zh-TW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else </a:t>
            </a:r>
            <a:r>
              <a:rPr lang="en-US" altLang="zh-TW" i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expr3</a:t>
            </a:r>
            <a:r>
              <a:rPr lang="en-US" altLang="zh-TW" dirty="0">
                <a:ea typeface="新細明體" charset="-120"/>
              </a:rPr>
              <a:t>.”</a:t>
            </a:r>
          </a:p>
          <a:p>
            <a:r>
              <a:rPr lang="en-US" altLang="zh-TW" dirty="0">
                <a:ea typeface="新細明體" charset="-120"/>
              </a:rPr>
              <a:t>The expression is evaluated in stages: </a:t>
            </a:r>
            <a:r>
              <a:rPr lang="en-US" altLang="zh-TW" i="1" dirty="0">
                <a:ea typeface="新細明體" charset="-120"/>
              </a:rPr>
              <a:t>expr1</a:t>
            </a:r>
            <a:r>
              <a:rPr lang="en-US" altLang="zh-TW" dirty="0">
                <a:ea typeface="新細明體" charset="-120"/>
              </a:rPr>
              <a:t> is evaluated first; if its value isn’t zero, then </a:t>
            </a:r>
            <a:r>
              <a:rPr lang="en-US" altLang="zh-TW" i="1" dirty="0">
                <a:ea typeface="新細明體" charset="-120"/>
              </a:rPr>
              <a:t>expr2</a:t>
            </a:r>
            <a:r>
              <a:rPr lang="en-US" altLang="zh-TW" dirty="0">
                <a:ea typeface="新細明體" charset="-120"/>
              </a:rPr>
              <a:t> is evaluated, and its value is the value of the entire conditional expression.</a:t>
            </a:r>
          </a:p>
          <a:p>
            <a:r>
              <a:rPr lang="en-US" altLang="zh-TW" dirty="0">
                <a:ea typeface="新細明體" charset="-120"/>
              </a:rPr>
              <a:t>If the value of </a:t>
            </a:r>
            <a:r>
              <a:rPr lang="en-US" altLang="zh-TW" i="1" dirty="0">
                <a:ea typeface="新細明體" charset="-120"/>
              </a:rPr>
              <a:t>expr1</a:t>
            </a:r>
            <a:r>
              <a:rPr lang="en-US" altLang="zh-TW" dirty="0">
                <a:ea typeface="新細明體" charset="-120"/>
              </a:rPr>
              <a:t> is zero, then the value of </a:t>
            </a:r>
            <a:r>
              <a:rPr lang="en-US" altLang="zh-TW" i="1" dirty="0">
                <a:ea typeface="新細明體" charset="-120"/>
              </a:rPr>
              <a:t>expr3</a:t>
            </a:r>
            <a:r>
              <a:rPr lang="en-US" altLang="zh-TW" dirty="0">
                <a:ea typeface="新細明體" charset="-120"/>
              </a:rPr>
              <a:t> is the value of the conditional. 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Conditional Expressions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Example: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35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35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35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5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= 1, j, k;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35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j = 2;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35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k = </a:t>
            </a:r>
            <a:r>
              <a:rPr lang="en-US" altLang="zh-TW" sz="3500" b="1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500" b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&gt; j ? </a:t>
            </a:r>
            <a:r>
              <a:rPr lang="en-US" altLang="zh-TW" sz="3500" b="1" dirty="0" err="1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500" b="1" dirty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: j</a:t>
            </a:r>
            <a:r>
              <a:rPr lang="en-US" altLang="zh-TW" sz="35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; /* k is now 2*/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35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k = (</a:t>
            </a:r>
            <a:r>
              <a:rPr lang="en-US" altLang="zh-TW" sz="35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5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&gt;= 0 ? </a:t>
            </a:r>
            <a:r>
              <a:rPr lang="en-US" altLang="zh-TW" sz="3500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5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 : 0) + j; </a:t>
            </a:r>
            <a:r>
              <a:rPr lang="en-US" altLang="zh-TW" sz="19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//k is now 3 </a:t>
            </a:r>
          </a:p>
          <a:p>
            <a:pPr>
              <a:spcBef>
                <a:spcPts val="0"/>
              </a:spcBef>
              <a:buNone/>
            </a:pPr>
            <a:endParaRPr lang="en-US" altLang="zh-TW" sz="1900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r>
              <a:rPr lang="en-US" altLang="zh-TW" dirty="0">
                <a:ea typeface="新細明體" charset="-120"/>
              </a:rPr>
              <a:t>The parentheses are necessary, because the precedence of the conditional operator is less than that of the other operators discussed so far, with the exception of the assignment operators.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Conditional Expressions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Conditional expressions tend to make programs shorter but harder to understand, so it’s probably best to use them sparingly.</a:t>
            </a:r>
          </a:p>
          <a:p>
            <a:r>
              <a:rPr lang="en-US" altLang="zh-TW" dirty="0">
                <a:ea typeface="新細明體" charset="-120"/>
              </a:rPr>
              <a:t>Conditional expressions are often used 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dirty="0">
                <a:ea typeface="新細明體" charset="-120"/>
              </a:rPr>
              <a:t>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4800" b="1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4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return </a:t>
            </a:r>
            <a:r>
              <a:rPr lang="en-US" altLang="zh-TW" sz="48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4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&gt; j ? </a:t>
            </a:r>
            <a:r>
              <a:rPr lang="en-US" altLang="zh-TW" sz="48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4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: j;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Conditional Expressions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Calls of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ea typeface="新細明體" charset="-120"/>
              </a:rPr>
              <a:t> can sometimes benefit from condition expressions. Instead of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if (</a:t>
            </a:r>
            <a:r>
              <a:rPr lang="en-US" altLang="zh-TW" sz="24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&gt; j)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("%d\n", </a:t>
            </a:r>
            <a:r>
              <a:rPr lang="en-US" altLang="zh-TW" sz="24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("%d\n", j);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we could simply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3600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3600" b="1" dirty="0" err="1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36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("%d\n", </a:t>
            </a:r>
            <a:r>
              <a:rPr lang="en-US" altLang="zh-TW" sz="3600" b="1" dirty="0" err="1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6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&gt; j ? </a:t>
            </a:r>
            <a:r>
              <a:rPr lang="en-US" altLang="zh-TW" sz="3600" b="1" dirty="0" err="1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600" b="1" dirty="0"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: j);</a:t>
            </a:r>
          </a:p>
          <a:p>
            <a:r>
              <a:rPr lang="en-US" altLang="zh-TW" dirty="0">
                <a:ea typeface="新細明體" charset="-120"/>
              </a:rPr>
              <a:t>Conditional expressions are also common in certain kinds of macro definitions.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Logical Expressions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Several of C’s statements must test the value of an expression to see if it is “true” or “false.”</a:t>
            </a:r>
          </a:p>
          <a:p>
            <a:r>
              <a:rPr lang="en-US" altLang="zh-TW" dirty="0">
                <a:ea typeface="新細明體" charset="-120"/>
              </a:rPr>
              <a:t>For example, an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 might need to 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新細明體" charset="-120"/>
              </a:rPr>
              <a:t>test</a:t>
            </a:r>
            <a:r>
              <a:rPr lang="en-US" altLang="zh-TW" dirty="0">
                <a:ea typeface="新細明體" charset="-120"/>
              </a:rPr>
              <a:t> the expression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; a true value would indicate that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is less than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In many programming languages, an expression such as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would have a special “Boolean” or “logical” type.</a:t>
            </a:r>
          </a:p>
          <a:p>
            <a:r>
              <a:rPr lang="en-US" altLang="zh-TW" dirty="0">
                <a:ea typeface="新細明體" charset="-120"/>
              </a:rPr>
              <a:t>In C, a comparison such as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yields an integer: either 0 (false) or 1 (true).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Boolean Values in C89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>
                <a:ea typeface="新細明體" charset="-120"/>
              </a:rPr>
              <a:t>For many years, the C language lacked a proper Boolean type, and there is none defined in the C89 standard.</a:t>
            </a:r>
          </a:p>
          <a:p>
            <a:r>
              <a:rPr lang="en-US" altLang="zh-TW" sz="2600">
                <a:ea typeface="新細明體" charset="-120"/>
              </a:rPr>
              <a:t>One way to work around this limitation is to declare an </a:t>
            </a:r>
            <a:r>
              <a:rPr lang="en-US" altLang="zh-TW" sz="2600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600">
                <a:ea typeface="新細明體" charset="-120"/>
              </a:rPr>
              <a:t> variable and then assign it either 0 or 1: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int flag;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flag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>
                <a:latin typeface="Courier New" pitchFamily="49" charset="0"/>
                <a:ea typeface="新細明體" charset="-120"/>
                <a:cs typeface="Courier New" pitchFamily="49" charset="0"/>
              </a:rPr>
              <a:t>	flag = 1;</a:t>
            </a:r>
          </a:p>
          <a:p>
            <a:r>
              <a:rPr lang="en-US" altLang="zh-TW" sz="2600">
                <a:ea typeface="新細明體" charset="-120"/>
              </a:rPr>
              <a:t>Although this scheme works, it doesn’t contribute much to program readability.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Boolean Values in C89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To make programs more understandable, C89 programmers often define macros with names such as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TRUE</a:t>
            </a:r>
            <a:r>
              <a:rPr lang="en-US" altLang="zh-TW">
                <a:ea typeface="新細明體" charset="-120"/>
              </a:rPr>
              <a:t> and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FALSE</a:t>
            </a:r>
            <a:r>
              <a:rPr lang="en-US" altLang="zh-TW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#define TRUE 1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#define FALSE 0</a:t>
            </a:r>
          </a:p>
          <a:p>
            <a:r>
              <a:rPr lang="en-US" altLang="zh-TW">
                <a:ea typeface="新細明體" charset="-120"/>
              </a:rPr>
              <a:t>Assignments to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flag</a:t>
            </a:r>
            <a:r>
              <a:rPr lang="en-US" altLang="zh-TW">
                <a:ea typeface="新細明體" charset="-120"/>
              </a:rPr>
              <a:t> now have a more natural appearance: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flag = FALSE;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flag = TRUE;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Boolean Values in C89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To test whether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flag</a:t>
            </a:r>
            <a:r>
              <a:rPr lang="en-US" altLang="zh-TW">
                <a:ea typeface="新細明體" charset="-120"/>
              </a:rPr>
              <a:t> is true,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if (flag == TRUE) …</a:t>
            </a:r>
          </a:p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	or just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if (flag) …</a:t>
            </a:r>
          </a:p>
          <a:p>
            <a:r>
              <a:rPr lang="en-US" altLang="zh-TW">
                <a:ea typeface="新細明體" charset="-120"/>
              </a:rPr>
              <a:t>The latter form is more concise. It also works correctly if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flag</a:t>
            </a:r>
            <a:r>
              <a:rPr lang="en-US" altLang="zh-TW">
                <a:ea typeface="新細明體" charset="-120"/>
              </a:rPr>
              <a:t> has a value other than 0 or 1.</a:t>
            </a:r>
          </a:p>
          <a:p>
            <a:r>
              <a:rPr lang="en-US" altLang="zh-TW">
                <a:ea typeface="新細明體" charset="-120"/>
              </a:rPr>
              <a:t>To test whether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flag</a:t>
            </a:r>
            <a:r>
              <a:rPr lang="en-US" altLang="zh-TW">
                <a:ea typeface="新細明體" charset="-120"/>
              </a:rPr>
              <a:t> is false,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if (flag == FALSE) …</a:t>
            </a:r>
          </a:p>
          <a:p>
            <a:pPr>
              <a:buFontTx/>
              <a:buNone/>
            </a:pPr>
            <a:r>
              <a:rPr lang="en-US" altLang="zh-TW">
                <a:ea typeface="新細明體" charset="-120"/>
              </a:rPr>
              <a:t>	or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if (!flag)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Boolean Values in C89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charset="-120"/>
              </a:rPr>
              <a:t>Carrying this idea one step further, we might even define a macro that can be used as a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#define BOOL int</a:t>
            </a:r>
          </a:p>
          <a:p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>
                <a:ea typeface="新細明體" charset="-120"/>
              </a:rPr>
              <a:t> can take the place of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>
                <a:ea typeface="新細明體" charset="-120"/>
              </a:rPr>
              <a:t> when declaring Boolean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>
                <a:latin typeface="Courier New" pitchFamily="49" charset="0"/>
                <a:ea typeface="新細明體" charset="-120"/>
                <a:cs typeface="Courier New" pitchFamily="49" charset="0"/>
              </a:rPr>
              <a:t>	BOOL flag;</a:t>
            </a:r>
          </a:p>
          <a:p>
            <a:r>
              <a:rPr lang="en-US" altLang="zh-TW">
                <a:ea typeface="新細明體" charset="-120"/>
              </a:rPr>
              <a:t>It’s now clear that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flag</a:t>
            </a:r>
            <a:r>
              <a:rPr lang="en-US" altLang="zh-TW">
                <a:ea typeface="新細明體" charset="-120"/>
              </a:rPr>
              <a:t> isn’t an ordinary integer variable, but instead represents a Boolean condition.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Boolean Values in C99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C99 provides the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_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type.</a:t>
            </a:r>
          </a:p>
          <a:p>
            <a:r>
              <a:rPr lang="en-US" altLang="zh-TW" dirty="0">
                <a:ea typeface="新細明體" charset="-120"/>
              </a:rPr>
              <a:t>A Boolean variable can be declared by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_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flag;</a:t>
            </a:r>
          </a:p>
          <a:p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_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dirty="0">
                <a:ea typeface="新細明體" charset="-120"/>
              </a:rPr>
              <a:t> is an integer type, so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_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dirty="0">
                <a:ea typeface="新細明體" charset="-120"/>
              </a:rPr>
              <a:t> variable is really just an integer variable in disguise.</a:t>
            </a:r>
          </a:p>
          <a:p>
            <a:r>
              <a:rPr lang="en-US" altLang="zh-TW" dirty="0">
                <a:ea typeface="新細明體" charset="-120"/>
              </a:rPr>
              <a:t>Unlike an ordinary integer variable, however, a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_</a:t>
            </a:r>
            <a:r>
              <a:rPr lang="en-US" altLang="zh-TW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dirty="0">
                <a:ea typeface="新細明體" charset="-120"/>
              </a:rPr>
              <a:t> variable can only be assigned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Attempting to store a nonzero value into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_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dirty="0">
                <a:ea typeface="新細明體" charset="-120"/>
              </a:rPr>
              <a:t> variable will cause the variable to be assigned 1: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flag = 5;   /* flag is assigned 1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Boolean Values in C99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It’s legal (although not advisable) to perform arithmetic on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_Bool</a:t>
            </a:r>
            <a:r>
              <a:rPr lang="en-US" altLang="zh-TW" dirty="0">
                <a:ea typeface="新細明體" charset="-120"/>
              </a:rPr>
              <a:t> variables.</a:t>
            </a:r>
          </a:p>
          <a:p>
            <a:r>
              <a:rPr lang="en-US" altLang="zh-TW" dirty="0">
                <a:ea typeface="新細明體" charset="-120"/>
              </a:rPr>
              <a:t>It’s also legal to print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_Bool</a:t>
            </a:r>
            <a:r>
              <a:rPr lang="en-US" altLang="zh-TW" dirty="0">
                <a:ea typeface="新細明體" charset="-120"/>
              </a:rPr>
              <a:t> variable (either 0 or 1 will be displayed).</a:t>
            </a:r>
          </a:p>
          <a:p>
            <a:r>
              <a:rPr lang="en-US" altLang="zh-TW" dirty="0">
                <a:ea typeface="新細明體" charset="-120"/>
              </a:rPr>
              <a:t>And, of course,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_Bool</a:t>
            </a:r>
            <a:r>
              <a:rPr lang="en-US" altLang="zh-TW" dirty="0">
                <a:ea typeface="新細明體" charset="-120"/>
              </a:rPr>
              <a:t> variable can be tested in 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(flag)  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/* tests whether flag is 1 */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300" dirty="0">
                <a:latin typeface="Courier New" pitchFamily="49" charset="0"/>
                <a:ea typeface="新細明體" charset="-120"/>
                <a:cs typeface="Courier New" pitchFamily="49" charset="0"/>
              </a:rPr>
              <a:t>	 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Boolean Values in C99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C99’s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stdbool.h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sz="2600" dirty="0">
                <a:ea typeface="新細明體" charset="-120"/>
              </a:rPr>
              <a:t> header  makes it easier to work with Boolean values.</a:t>
            </a:r>
          </a:p>
          <a:p>
            <a:r>
              <a:rPr lang="en-US" altLang="zh-TW" sz="2600" dirty="0">
                <a:ea typeface="新細明體" charset="-120"/>
              </a:rPr>
              <a:t>It defines a macro,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sz="2600" dirty="0">
                <a:ea typeface="新細明體" charset="-120"/>
              </a:rPr>
              <a:t>, that stands for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_</a:t>
            </a:r>
            <a:r>
              <a:rPr lang="en-US" altLang="zh-TW" sz="2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sz="2600" dirty="0">
                <a:ea typeface="新細明體" charset="-120"/>
              </a:rPr>
              <a:t>.</a:t>
            </a:r>
          </a:p>
          <a:p>
            <a:r>
              <a:rPr lang="en-US" altLang="zh-TW" sz="2600" dirty="0">
                <a:ea typeface="新細明體" charset="-120"/>
              </a:rPr>
              <a:t>If </a:t>
            </a:r>
            <a:r>
              <a:rPr lang="en-US" altLang="zh-TW" sz="26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600" b="1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stdbool.h</a:t>
            </a:r>
            <a:r>
              <a:rPr lang="en-US" altLang="zh-TW" sz="26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sz="2600" b="1" dirty="0">
                <a:solidFill>
                  <a:srgbClr val="FFC000"/>
                </a:solidFill>
                <a:ea typeface="新細明體" charset="-120"/>
              </a:rPr>
              <a:t> </a:t>
            </a:r>
            <a:r>
              <a:rPr lang="en-US" altLang="zh-TW" sz="2600" dirty="0">
                <a:ea typeface="新細明體" charset="-120"/>
              </a:rPr>
              <a:t>is included,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sz="22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flag;   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/* same as _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Bool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flag; */</a:t>
            </a:r>
          </a:p>
          <a:p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stdbool.h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  <a:r>
              <a:rPr lang="en-US" altLang="zh-TW" sz="2600" dirty="0">
                <a:ea typeface="新細明體" charset="-120"/>
              </a:rPr>
              <a:t> also supplies </a:t>
            </a:r>
            <a:r>
              <a:rPr lang="en-US" altLang="zh-TW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macros</a:t>
            </a:r>
            <a:r>
              <a:rPr lang="en-US" altLang="zh-TW" sz="2600" dirty="0">
                <a:ea typeface="新細明體" charset="-120"/>
              </a:rPr>
              <a:t> named </a:t>
            </a:r>
            <a:r>
              <a:rPr lang="en-US" altLang="zh-TW" sz="26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true</a:t>
            </a:r>
            <a:r>
              <a:rPr lang="en-US" altLang="zh-TW" sz="2600" dirty="0">
                <a:ea typeface="新細明體" charset="-120"/>
              </a:rPr>
              <a:t> and </a:t>
            </a:r>
            <a:r>
              <a:rPr lang="en-US" altLang="zh-TW" sz="26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false</a:t>
            </a:r>
            <a:r>
              <a:rPr lang="en-US" altLang="zh-TW" sz="2600" dirty="0">
                <a:ea typeface="新細明體" charset="-120"/>
              </a:rPr>
              <a:t>, which stand for </a:t>
            </a:r>
            <a:r>
              <a:rPr lang="en-US" altLang="zh-TW" sz="26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2600" dirty="0">
                <a:ea typeface="新細明體" charset="-120"/>
              </a:rPr>
              <a:t> and </a:t>
            </a:r>
            <a:r>
              <a:rPr lang="en-US" altLang="zh-TW" sz="26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600" dirty="0">
                <a:ea typeface="新細明體" charset="-120"/>
              </a:rPr>
              <a:t>, respectively, making it possible to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flag = </a:t>
            </a:r>
            <a:r>
              <a:rPr lang="en-US" altLang="zh-TW" sz="26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false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flag = </a:t>
            </a:r>
            <a:r>
              <a:rPr lang="en-US" altLang="zh-TW" sz="26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true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  <a:endParaRPr lang="en-US" altLang="zh-TW" sz="2200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Boolean value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5000" y="1340640"/>
            <a:ext cx="8839200" cy="5517360"/>
          </a:xfrm>
        </p:spPr>
        <p:txBody>
          <a:bodyPr>
            <a:noAutofit/>
          </a:bodyPr>
          <a:lstStyle/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#include &lt;</a:t>
            </a:r>
            <a:r>
              <a:rPr lang="en-US" altLang="zh-TW" sz="2400" dirty="0" err="1"/>
              <a:t>stdio.h</a:t>
            </a:r>
            <a:r>
              <a:rPr lang="en-US" altLang="zh-TW" sz="2400" dirty="0"/>
              <a:t>&gt;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#include &lt;</a:t>
            </a:r>
            <a:r>
              <a:rPr lang="en-US" altLang="zh-TW" sz="2400" dirty="0" err="1"/>
              <a:t>stdlib.h</a:t>
            </a:r>
            <a:r>
              <a:rPr lang="en-US" altLang="zh-TW" sz="2400" dirty="0"/>
              <a:t>&gt;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#include &lt;</a:t>
            </a:r>
            <a:r>
              <a:rPr lang="en-US" altLang="zh-TW" sz="2400" dirty="0" err="1"/>
              <a:t>stdbool.h</a:t>
            </a:r>
            <a:r>
              <a:rPr lang="en-US" altLang="zh-TW" sz="2400" dirty="0"/>
              <a:t>&gt;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endParaRPr lang="en-US" altLang="zh-TW" sz="2400" dirty="0"/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 err="1"/>
              <a:t>int</a:t>
            </a:r>
            <a:r>
              <a:rPr lang="en-US" altLang="zh-TW" sz="2400" dirty="0"/>
              <a:t> main(void) {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</a:t>
            </a:r>
            <a:r>
              <a:rPr lang="en-US" altLang="zh-TW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bool</a:t>
            </a:r>
            <a:r>
              <a:rPr lang="en-US" altLang="zh-TW" sz="2400" dirty="0"/>
              <a:t> </a:t>
            </a:r>
            <a:r>
              <a:rPr lang="en-US" altLang="zh-TW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keepGoing</a:t>
            </a:r>
            <a:r>
              <a:rPr lang="en-US" altLang="zh-TW" sz="2400" dirty="0"/>
              <a:t> = </a:t>
            </a:r>
            <a:r>
              <a:rPr lang="en-US" altLang="zh-TW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true</a:t>
            </a:r>
            <a:r>
              <a:rPr lang="en-US" altLang="zh-TW" sz="2400" dirty="0"/>
              <a:t>;  </a:t>
            </a:r>
            <a:br>
              <a:rPr lang="en-US" altLang="zh-TW" sz="2400" dirty="0"/>
            </a:br>
            <a:r>
              <a:rPr lang="en-US" altLang="zh-TW" sz="2400" dirty="0"/>
              <a:t>   // Could also be `bool </a:t>
            </a:r>
            <a:r>
              <a:rPr lang="en-US" altLang="zh-TW" sz="2400" dirty="0" err="1"/>
              <a:t>keepGoing</a:t>
            </a:r>
            <a:r>
              <a:rPr lang="en-US" altLang="zh-TW" sz="2400" dirty="0"/>
              <a:t> = 1;`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if (</a:t>
            </a:r>
            <a:r>
              <a:rPr lang="en-US" altLang="zh-TW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keepGoing</a:t>
            </a:r>
            <a:r>
              <a:rPr lang="en-US" altLang="zh-TW" sz="2400" dirty="0"/>
              <a:t>) {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("This will run as long as </a:t>
            </a:r>
            <a:r>
              <a:rPr lang="en-US" altLang="zh-TW" sz="2400" dirty="0" err="1"/>
              <a:t>keepGoing</a:t>
            </a:r>
            <a:r>
              <a:rPr lang="en-US" altLang="zh-TW" sz="2400" dirty="0"/>
              <a:t> is true.\n");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    </a:t>
            </a:r>
            <a:r>
              <a:rPr lang="en-US" altLang="zh-TW" sz="24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keepGoing</a:t>
            </a:r>
            <a:r>
              <a:rPr lang="en-US" altLang="zh-TW" sz="2400" dirty="0"/>
              <a:t> = </a:t>
            </a:r>
            <a:r>
              <a:rPr lang="en-US" altLang="zh-TW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false</a:t>
            </a:r>
            <a:r>
              <a:rPr lang="en-US" altLang="zh-TW" sz="2400" dirty="0"/>
              <a:t>;    // Could also be `</a:t>
            </a:r>
            <a:r>
              <a:rPr lang="en-US" altLang="zh-TW" sz="2400" dirty="0" err="1"/>
              <a:t>keepGoing</a:t>
            </a:r>
            <a:r>
              <a:rPr lang="en-US" altLang="zh-TW" sz="2400" dirty="0"/>
              <a:t> = 0;`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}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</a:t>
            </a:r>
            <a:r>
              <a:rPr lang="en-US" altLang="zh-TW" sz="2400" dirty="0" err="1"/>
              <a:t>printf</a:t>
            </a:r>
            <a:r>
              <a:rPr lang="en-US" altLang="zh-TW" sz="2400" dirty="0"/>
              <a:t>("Stopping!\n");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    return EXIT_SUCCESS;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sz="2400" dirty="0"/>
              <a:t>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21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dirty="0">
                <a:ea typeface="新細明體" charset="-120"/>
              </a:rPr>
              <a:t>A cascaded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600" dirty="0">
                <a:ea typeface="新細明體" charset="-120"/>
              </a:rPr>
              <a:t> statement can be used to compare an expression against a series of values: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if (</a:t>
            </a:r>
            <a:r>
              <a:rPr lang="en-US" altLang="zh-TW" sz="22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grade == 4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("Excellent");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else if (</a:t>
            </a:r>
            <a:r>
              <a:rPr lang="en-US" altLang="zh-TW" sz="22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grade == 3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("Good");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else if (</a:t>
            </a:r>
            <a:r>
              <a:rPr lang="en-US" altLang="zh-TW" sz="22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grade == 2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("Average");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else if (</a:t>
            </a:r>
            <a:r>
              <a:rPr lang="en-US" altLang="zh-TW" sz="22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grade == 1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("Poor");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else if (</a:t>
            </a:r>
            <a:r>
              <a:rPr lang="en-US" altLang="zh-TW" sz="22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grade == 0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("Illegal grade");</a:t>
            </a:r>
            <a:r>
              <a:rPr lang="en-US" altLang="zh-TW" sz="2200" dirty="0">
                <a:ea typeface="新細明體" charset="-12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447800" y="1219200"/>
            <a:ext cx="9144000" cy="513636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The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sz="2600" dirty="0">
                <a:ea typeface="新細明體" charset="-120"/>
              </a:rPr>
              <a:t> statement is an alternative: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200" dirty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grade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case 4: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("Excellent");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sz="2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case 3: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("Good");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sz="2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case 2: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("Average");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sz="2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case 1: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("Poor");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sz="2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case 0: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sz="2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200" dirty="0">
                <a:solidFill>
                  <a:srgbClr val="0070C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default: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("Illegal grade");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sz="2200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7848600" y="1447800"/>
            <a:ext cx="2667000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dirty="0"/>
              <a:t>if (grade == 4)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("Excellent");</a:t>
            </a:r>
          </a:p>
          <a:p>
            <a:r>
              <a:rPr lang="en-US" altLang="zh-TW" sz="2000" dirty="0"/>
              <a:t>else if (grade == 3)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("Good");</a:t>
            </a:r>
          </a:p>
          <a:p>
            <a:r>
              <a:rPr lang="en-US" altLang="zh-TW" sz="2000" dirty="0"/>
              <a:t>else if (grade == 2)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("Average");</a:t>
            </a:r>
          </a:p>
          <a:p>
            <a:r>
              <a:rPr lang="en-US" altLang="zh-TW" sz="2000" dirty="0"/>
              <a:t>else if (grade == 1)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("Poor");</a:t>
            </a:r>
          </a:p>
          <a:p>
            <a:r>
              <a:rPr lang="en-US" altLang="zh-TW" sz="2000" dirty="0"/>
              <a:t>else if (grade == 0)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("Failing");</a:t>
            </a:r>
          </a:p>
          <a:p>
            <a:r>
              <a:rPr lang="en-US" altLang="zh-TW" sz="2000" dirty="0"/>
              <a:t>else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("Illegal grade");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Relational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C’s </a:t>
            </a:r>
            <a:r>
              <a:rPr lang="en-US" altLang="zh-TW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relational operators</a:t>
            </a:r>
            <a:r>
              <a:rPr lang="en-US" altLang="zh-TW" b="1" i="1" dirty="0">
                <a:ea typeface="新細明體" charset="-120"/>
              </a:rPr>
              <a:t>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&lt;</a:t>
            </a:r>
            <a:r>
              <a:rPr lang="en-US" altLang="zh-TW" sz="2400" dirty="0">
                <a:ea typeface="新細明體" charset="-120"/>
              </a:rPr>
              <a:t> 	less than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&gt;</a:t>
            </a:r>
            <a:r>
              <a:rPr lang="en-US" altLang="zh-TW" sz="2400" dirty="0">
                <a:ea typeface="新細明體" charset="-120"/>
              </a:rPr>
              <a:t>	greater than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&lt;=</a:t>
            </a:r>
            <a:r>
              <a:rPr lang="en-US" altLang="zh-TW" sz="2400" dirty="0">
                <a:ea typeface="新細明體" charset="-120"/>
              </a:rPr>
              <a:t>	less than or equal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&gt;=</a:t>
            </a:r>
            <a:r>
              <a:rPr lang="en-US" altLang="zh-TW" sz="2400" dirty="0">
                <a:ea typeface="新細明體" charset="-120"/>
              </a:rPr>
              <a:t>	greater than or equal to</a:t>
            </a:r>
          </a:p>
          <a:p>
            <a:r>
              <a:rPr lang="en-US" altLang="zh-TW" dirty="0">
                <a:ea typeface="新細明體" charset="-120"/>
              </a:rPr>
              <a:t>These operators produce 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0</a:t>
            </a:r>
            <a:r>
              <a:rPr lang="en-US" altLang="zh-TW" dirty="0">
                <a:ea typeface="新細明體" charset="-120"/>
              </a:rPr>
              <a:t> (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false</a:t>
            </a:r>
            <a:r>
              <a:rPr lang="en-US" altLang="zh-TW" dirty="0">
                <a:ea typeface="新細明體" charset="-120"/>
              </a:rPr>
              <a:t>) or </a:t>
            </a:r>
            <a:r>
              <a:rPr lang="en-US" altLang="zh-TW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 (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true</a:t>
            </a:r>
            <a:r>
              <a:rPr lang="en-US" altLang="zh-TW" dirty="0">
                <a:ea typeface="新細明體" charset="-120"/>
              </a:rPr>
              <a:t>) when used in expressions.</a:t>
            </a:r>
          </a:p>
          <a:p>
            <a:r>
              <a:rPr lang="en-US" altLang="zh-TW" dirty="0">
                <a:ea typeface="新細明體" charset="-120"/>
              </a:rPr>
              <a:t>The relational operators can be used to </a:t>
            </a:r>
            <a:r>
              <a:rPr lang="en-US" altLang="zh-TW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新細明體" charset="-120"/>
              </a:rPr>
              <a:t>compare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integers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floating-point</a:t>
            </a:r>
            <a:r>
              <a:rPr lang="en-US" altLang="zh-TW" dirty="0">
                <a:ea typeface="新細明體" charset="-120"/>
              </a:rPr>
              <a:t> numbers, with operands of mixed types allowed.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 statement may be easier to read than a cascaded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statement.</a:t>
            </a:r>
          </a:p>
          <a:p>
            <a:r>
              <a:rPr lang="en-US" altLang="zh-TW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 statements are often 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faster</a:t>
            </a:r>
            <a:r>
              <a:rPr lang="en-US" altLang="zh-TW" dirty="0">
                <a:ea typeface="新細明體" charset="-120"/>
              </a:rPr>
              <a:t> than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dirty="0">
                <a:ea typeface="新細明體" charset="-120"/>
              </a:rPr>
              <a:t> statements.</a:t>
            </a:r>
          </a:p>
          <a:p>
            <a:r>
              <a:rPr lang="en-US" altLang="zh-TW" dirty="0">
                <a:ea typeface="新細明體" charset="-120"/>
              </a:rPr>
              <a:t>Most common form of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switch (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expression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) 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case</a:t>
            </a:r>
            <a:r>
              <a:rPr lang="en-US" altLang="zh-TW" sz="24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b="1" i="1" dirty="0">
                <a:solidFill>
                  <a:srgbClr val="FFC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constant-expression</a:t>
            </a:r>
            <a:r>
              <a:rPr lang="en-US" altLang="zh-TW" sz="24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: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statements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</a:t>
            </a:r>
            <a:r>
              <a:rPr lang="en-US" altLang="zh-TW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constant-expression</a:t>
            </a:r>
            <a:r>
              <a:rPr lang="en-US" altLang="zh-TW" sz="2400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: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statements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default :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400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word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 must be followed by an </a:t>
            </a:r>
            <a:r>
              <a:rPr lang="en-US" altLang="zh-TW" b="1" dirty="0">
                <a:solidFill>
                  <a:srgbClr val="FFC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integer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expression—</a:t>
            </a:r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i="1" dirty="0">
                <a:ea typeface="新細明體" charset="-120"/>
              </a:rPr>
              <a:t>controlling expression</a:t>
            </a:r>
            <a:r>
              <a:rPr lang="en-US" altLang="zh-TW" dirty="0">
                <a:ea typeface="新細明體" charset="-120"/>
              </a:rPr>
              <a:t>—in parentheses.</a:t>
            </a:r>
          </a:p>
          <a:p>
            <a:r>
              <a:rPr lang="en-US" altLang="zh-TW" dirty="0">
                <a:ea typeface="新細明體" charset="-120"/>
              </a:rPr>
              <a:t>Characters are treated as integers in C and thus can be tested in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 statements.</a:t>
            </a:r>
          </a:p>
          <a:p>
            <a:r>
              <a:rPr lang="en-US" altLang="zh-TW" dirty="0">
                <a:ea typeface="新細明體" charset="-120"/>
              </a:rPr>
              <a:t>Floating-point numbers and strings don’t qualify, however.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Each case begins with a label of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case </a:t>
            </a:r>
            <a:r>
              <a:rPr lang="en-US" altLang="zh-TW" sz="2400" i="1" dirty="0">
                <a:ea typeface="新細明體" charset="-120"/>
              </a:rPr>
              <a:t>constant-expression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:</a:t>
            </a:r>
          </a:p>
          <a:p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b="1" i="1" dirty="0">
                <a:ea typeface="新細明體" charset="-120"/>
              </a:rPr>
              <a:t>constant expression </a:t>
            </a:r>
            <a:r>
              <a:rPr lang="en-US" altLang="zh-TW" dirty="0">
                <a:ea typeface="新細明體" charset="-120"/>
              </a:rPr>
              <a:t>is much like an ordinary expression except that it can’t contain variables or function calls.</a:t>
            </a:r>
          </a:p>
          <a:p>
            <a:pPr lvl="1"/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dirty="0">
                <a:ea typeface="新細明體" charset="-120"/>
              </a:rPr>
              <a:t> is a constant expression,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dirty="0">
                <a:ea typeface="新細明體" charset="-120"/>
              </a:rPr>
              <a:t> is a constant expression, but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isn’t</a:t>
            </a:r>
            <a:r>
              <a:rPr lang="en-US" altLang="zh-TW" dirty="0">
                <a:ea typeface="新細明體" charset="-120"/>
              </a:rPr>
              <a:t> a constant expression (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unless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n</a:t>
            </a:r>
            <a:r>
              <a:rPr lang="en-US" altLang="zh-TW" dirty="0">
                <a:ea typeface="新細明體" charset="-120"/>
              </a:rPr>
              <a:t> is a 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macro</a:t>
            </a:r>
            <a:r>
              <a:rPr lang="en-US" altLang="zh-TW" dirty="0">
                <a:ea typeface="新細明體" charset="-120"/>
              </a:rPr>
              <a:t> that represents a constant).</a:t>
            </a:r>
          </a:p>
          <a:p>
            <a:r>
              <a:rPr lang="en-US" altLang="zh-TW" dirty="0">
                <a:ea typeface="新細明體" charset="-120"/>
              </a:rPr>
              <a:t>The constant expression in a case label must evaluate to an integer (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characters</a:t>
            </a:r>
            <a:r>
              <a:rPr lang="en-US" altLang="zh-TW" dirty="0">
                <a:ea typeface="新細明體" charset="-120"/>
              </a:rPr>
              <a:t> are acceptable).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After each case label comes any number of statements.</a:t>
            </a:r>
          </a:p>
          <a:p>
            <a:r>
              <a:rPr lang="en-US" altLang="zh-TW">
                <a:ea typeface="新細明體" charset="-120"/>
              </a:rPr>
              <a:t>No braces are required around the statements. </a:t>
            </a:r>
          </a:p>
          <a:p>
            <a:r>
              <a:rPr lang="en-US" altLang="zh-TW">
                <a:ea typeface="新細明體" charset="-120"/>
              </a:rPr>
              <a:t>The last statement in each group is normally </a:t>
            </a:r>
            <a:r>
              <a:rPr lang="en-US" altLang="zh-TW"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>
                <a:ea typeface="新細明體" charset="-120"/>
              </a:rPr>
              <a:t>.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>
                <a:ea typeface="新細明體" charset="-120"/>
              </a:rPr>
              <a:t>Duplicate case labels aren’t allowed.</a:t>
            </a:r>
          </a:p>
          <a:p>
            <a:r>
              <a:rPr lang="en-US" altLang="zh-TW" sz="2400" dirty="0">
                <a:ea typeface="新細明體" charset="-120"/>
              </a:rPr>
              <a:t>The order of the cases doesn’t matter, and the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default</a:t>
            </a:r>
            <a:r>
              <a:rPr lang="en-US" altLang="zh-TW" sz="2400" dirty="0">
                <a:ea typeface="新細明體" charset="-120"/>
              </a:rPr>
              <a:t> case doesn’t need to come last.</a:t>
            </a:r>
          </a:p>
          <a:p>
            <a:r>
              <a:rPr lang="en-US" altLang="zh-TW" sz="2400" dirty="0">
                <a:ea typeface="新細明體" charset="-120"/>
              </a:rPr>
              <a:t>Several case labels may precede a group of statements: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switch (grade)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zh-TW" altLang="en-US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4: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3: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2: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1:  </a:t>
            </a:r>
            <a:r>
              <a:rPr lang="en-US" altLang="zh-TW" sz="2400" dirty="0" err="1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("Passing");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sz="2400" b="1" dirty="0">
                <a:solidFill>
                  <a:schemeClr val="accent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400" dirty="0">
                <a:solidFill>
                  <a:schemeClr val="accent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0:  </a:t>
            </a:r>
            <a:r>
              <a:rPr lang="en-US" altLang="zh-TW" sz="2400" dirty="0" err="1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sz="2400" b="1" dirty="0">
                <a:solidFill>
                  <a:schemeClr val="accent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400" dirty="0">
                <a:solidFill>
                  <a:schemeClr val="accent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default: </a:t>
            </a:r>
            <a:r>
              <a:rPr lang="en-US" altLang="zh-TW" sz="2400" dirty="0" err="1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("Illegal grade");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sz="2400" b="1" dirty="0">
                <a:solidFill>
                  <a:schemeClr val="accent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400" dirty="0">
                <a:solidFill>
                  <a:schemeClr val="accent2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400" dirty="0">
                <a:solidFill>
                  <a:schemeClr val="accent1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dirty="0">
                <a:ea typeface="新細明體" charset="-120"/>
              </a:rPr>
              <a:t>To save space, several case labels can be put on the same line: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switch (grade) 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</a:t>
            </a:r>
            <a:r>
              <a:rPr lang="en-US" altLang="zh-TW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case 4: case 3: case 2: case 1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: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      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("Passing");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case 0: 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default: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("Illegal grade");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          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sz="2600" dirty="0">
                <a:ea typeface="新細明體" charset="-120"/>
              </a:rPr>
              <a:t>If the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default</a:t>
            </a:r>
            <a:r>
              <a:rPr lang="en-US" altLang="zh-TW" sz="2600" dirty="0">
                <a:ea typeface="新細明體" charset="-120"/>
              </a:rPr>
              <a:t> case is missing and the controlling expression’s value doesn’t match any case label, control passes to the next statement after the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sz="26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Role of the </a:t>
            </a:r>
            <a:r>
              <a:rPr lang="en-US" altLang="zh-TW" b="1"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>
                <a:ea typeface="新細明體" charset="-120"/>
              </a:rPr>
              <a:t> Statement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Executing a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ea typeface="新細明體" charset="-120"/>
              </a:rPr>
              <a:t> statement causes the program to “break” out of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 statement; execution continues at the next statement after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 statement is really a form of “computed jump.”</a:t>
            </a:r>
          </a:p>
          <a:p>
            <a:r>
              <a:rPr lang="en-US" altLang="zh-TW" dirty="0">
                <a:ea typeface="新細明體" charset="-120"/>
              </a:rPr>
              <a:t>When the controlling expression is evaluated, control jumps to the case label matching the value of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 expression.</a:t>
            </a:r>
          </a:p>
          <a:p>
            <a:r>
              <a:rPr lang="en-US" altLang="zh-TW" dirty="0">
                <a:ea typeface="新細明體" charset="-120"/>
              </a:rPr>
              <a:t>A case label is nothing more than a marker indicating a position within the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610600" cy="914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Role of the </a:t>
            </a: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b="1" dirty="0">
                <a:solidFill>
                  <a:srgbClr val="FF0000"/>
                </a:solidFill>
                <a:ea typeface="新細明體" charset="-120"/>
              </a:rPr>
              <a:t>Without</a:t>
            </a:r>
            <a:r>
              <a:rPr lang="en-US" altLang="zh-TW" sz="2600" dirty="0">
                <a:ea typeface="新細明體" charset="-120"/>
              </a:rPr>
              <a:t> </a:t>
            </a:r>
            <a:r>
              <a:rPr lang="en-US" altLang="zh-TW" sz="26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600" dirty="0">
                <a:ea typeface="新細明體" charset="-120"/>
              </a:rPr>
              <a:t> (or some other jump statement) at the end of a case, control will flow into the next case.</a:t>
            </a:r>
          </a:p>
          <a:p>
            <a:r>
              <a:rPr lang="en-US" altLang="zh-TW" sz="2600" dirty="0">
                <a:ea typeface="新細明體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switch (</a:t>
            </a:r>
            <a:r>
              <a:rPr lang="en-US" altLang="zh-TW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grade</a:t>
            </a: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4:  </a:t>
            </a:r>
            <a:r>
              <a:rPr lang="en-US" altLang="zh-TW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("Excellent");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3:  </a:t>
            </a:r>
            <a:r>
              <a:rPr lang="en-US" altLang="zh-TW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("Good");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2:  </a:t>
            </a:r>
            <a:r>
              <a:rPr lang="en-US" altLang="zh-TW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("Average");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1:  </a:t>
            </a:r>
            <a:r>
              <a:rPr lang="en-US" altLang="zh-TW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("Poor");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case 0:  </a:t>
            </a:r>
            <a:r>
              <a:rPr lang="en-US" altLang="zh-TW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("Failing");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  default: </a:t>
            </a:r>
            <a:r>
              <a:rPr lang="en-US" altLang="zh-TW" dirty="0" err="1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("Illegal grade");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sz="2600" dirty="0">
                <a:ea typeface="新細明體" charset="-120"/>
              </a:rPr>
              <a:t>If the value of </a:t>
            </a:r>
            <a:r>
              <a:rPr lang="en-US" altLang="zh-TW" sz="2400" b="1" dirty="0">
                <a:solidFill>
                  <a:srgbClr val="FFC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grade</a:t>
            </a:r>
            <a:r>
              <a:rPr lang="en-US" altLang="zh-TW" sz="2600" dirty="0">
                <a:ea typeface="新細明體" charset="-120"/>
              </a:rPr>
              <a:t> is 3, the message printed is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GoodAveragePoorFailingIllegal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686800" cy="914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Role of the </a:t>
            </a:r>
            <a:r>
              <a:rPr lang="en-US" altLang="zh-TW" b="1" dirty="0"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ea typeface="新細明體" charset="-120"/>
              </a:rPr>
              <a:t> Statement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2209800" y="1066800"/>
            <a:ext cx="7848600" cy="4800600"/>
          </a:xfrm>
        </p:spPr>
        <p:txBody>
          <a:bodyPr>
            <a:normAutofit lnSpcReduction="10000"/>
          </a:bodyPr>
          <a:lstStyle/>
          <a:p>
            <a:r>
              <a:rPr lang="en-US" altLang="zh-TW" sz="2500" dirty="0">
                <a:ea typeface="新細明體" charset="-120"/>
              </a:rPr>
              <a:t>Omitting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500" dirty="0">
                <a:ea typeface="新細明體" charset="-120"/>
              </a:rPr>
              <a:t> is sometimes done intentionally, but it’s usually just an oversight.</a:t>
            </a:r>
          </a:p>
          <a:p>
            <a:r>
              <a:rPr lang="en-US" altLang="zh-TW" sz="2500" dirty="0">
                <a:ea typeface="新細明體" charset="-120"/>
              </a:rPr>
              <a:t>It’s a good idea to point out deliberate omissions of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500" dirty="0">
                <a:ea typeface="新細明體" charset="-120"/>
              </a:rPr>
              <a:t>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switch (grade)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  case 4: case 3: case 2: case 1: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num_passing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/* FALL THROUGH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  case 0: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total_grades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          </a:t>
            </a:r>
            <a:r>
              <a:rPr lang="en-US" altLang="zh-TW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	}</a:t>
            </a:r>
          </a:p>
          <a:p>
            <a:r>
              <a:rPr lang="en-US" altLang="zh-TW" sz="2500" dirty="0">
                <a:ea typeface="新細明體" charset="-120"/>
              </a:rPr>
              <a:t>Although the last case never needs a </a:t>
            </a:r>
            <a:r>
              <a:rPr lang="en-US" altLang="zh-TW" sz="2500" dirty="0"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500" dirty="0">
                <a:ea typeface="新細明體" charset="-120"/>
              </a:rPr>
              <a:t> statement, including one makes it easy to add cases in the 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Program: Printing a Date in Legal Form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/>
          <a:lstStyle/>
          <a:p>
            <a:r>
              <a:rPr lang="en-US" altLang="zh-TW" sz="2600" dirty="0">
                <a:ea typeface="新細明體" charset="-120"/>
              </a:rPr>
              <a:t>Contracts and other legal documents are often dated in the following way: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000" dirty="0">
                <a:latin typeface="Courier New" pitchFamily="49" charset="0"/>
                <a:ea typeface="新細明體" charset="-120"/>
                <a:cs typeface="Courier New" pitchFamily="49" charset="0"/>
              </a:rPr>
              <a:t>Dated this __________ day of __________ , 20__ .</a:t>
            </a:r>
          </a:p>
          <a:p>
            <a:r>
              <a:rPr lang="en-US" altLang="zh-TW" sz="2600" dirty="0">
                <a:ea typeface="新細明體" charset="-120"/>
              </a:rPr>
              <a:t>The </a:t>
            </a:r>
            <a:r>
              <a:rPr lang="en-US" altLang="zh-TW" sz="26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date.c</a:t>
            </a:r>
            <a:r>
              <a:rPr lang="en-US" altLang="zh-TW" sz="2600" dirty="0">
                <a:ea typeface="新細明體" charset="-120"/>
              </a:rPr>
              <a:t> program will display a date in this form after the user enters the date in month/day/year form:</a:t>
            </a:r>
          </a:p>
          <a:p>
            <a:pPr>
              <a:lnSpc>
                <a:spcPct val="80000"/>
              </a:lnSpc>
              <a:spcBef>
                <a:spcPts val="800"/>
              </a:spcBef>
              <a:buNone/>
            </a:pPr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Enter date (mm/</a:t>
            </a:r>
            <a:r>
              <a:rPr lang="en-US" altLang="zh-TW" sz="2000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dd</a:t>
            </a:r>
            <a:r>
              <a:rPr lang="en-US" altLang="zh-TW" sz="20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000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yy</a:t>
            </a:r>
            <a:r>
              <a:rPr lang="en-US" altLang="zh-TW" sz="20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): </a:t>
            </a:r>
            <a:r>
              <a:rPr lang="en-US" altLang="zh-TW" sz="2000" b="1" u="sng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7/19/14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0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	Dated this 19th day of July, 2014.</a:t>
            </a:r>
          </a:p>
          <a:p>
            <a:r>
              <a:rPr lang="en-US" altLang="zh-TW" sz="2600" dirty="0">
                <a:ea typeface="新細明體" charset="-120"/>
              </a:rPr>
              <a:t>The program uses </a:t>
            </a:r>
            <a:r>
              <a:rPr lang="en-US" altLang="zh-TW" sz="2600" dirty="0"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sz="2600" dirty="0">
                <a:ea typeface="新細明體" charset="-120"/>
              </a:rPr>
              <a:t> statements to add “</a:t>
            </a:r>
            <a:r>
              <a:rPr lang="en-US" altLang="zh-TW" sz="2600" dirty="0" err="1">
                <a:ea typeface="新細明體" charset="-120"/>
              </a:rPr>
              <a:t>th</a:t>
            </a:r>
            <a:r>
              <a:rPr lang="en-US" altLang="zh-TW" sz="2600" dirty="0">
                <a:ea typeface="新細明體" charset="-120"/>
              </a:rPr>
              <a:t>” (or “</a:t>
            </a:r>
            <a:r>
              <a:rPr lang="en-US" altLang="zh-TW" sz="2600" dirty="0" err="1">
                <a:ea typeface="新細明體" charset="-120"/>
              </a:rPr>
              <a:t>st</a:t>
            </a:r>
            <a:r>
              <a:rPr lang="en-US" altLang="zh-TW" sz="2600" dirty="0">
                <a:ea typeface="新細明體" charset="-120"/>
              </a:rPr>
              <a:t>” or “</a:t>
            </a:r>
            <a:r>
              <a:rPr lang="en-US" altLang="zh-TW" sz="2600" dirty="0" err="1">
                <a:ea typeface="新細明體" charset="-120"/>
              </a:rPr>
              <a:t>nd</a:t>
            </a:r>
            <a:r>
              <a:rPr lang="en-US" altLang="zh-TW" sz="2600" dirty="0">
                <a:ea typeface="新細明體" charset="-120"/>
              </a:rPr>
              <a:t>” or “</a:t>
            </a:r>
            <a:r>
              <a:rPr lang="en-US" altLang="zh-TW" sz="2600" dirty="0" err="1">
                <a:ea typeface="新細明體" charset="-120"/>
              </a:rPr>
              <a:t>rd</a:t>
            </a:r>
            <a:r>
              <a:rPr lang="en-US" altLang="zh-TW" sz="2600" dirty="0">
                <a:ea typeface="新細明體" charset="-120"/>
              </a:rPr>
              <a:t>”) to the day, and to print the month as a word instead of a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Relational Operators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7848600" cy="48006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precedence of the relational operators is lower than that of the arithmetic operators.</a:t>
            </a:r>
          </a:p>
          <a:p>
            <a:pPr lvl="1"/>
            <a:r>
              <a:rPr lang="en-US" altLang="zh-TW" dirty="0">
                <a:ea typeface="新細明體" charset="-120"/>
              </a:rPr>
              <a:t>For example, </a:t>
            </a:r>
            <a:br>
              <a:rPr lang="en-US" altLang="zh-TW" dirty="0">
                <a:ea typeface="新細明體" charset="-120"/>
              </a:rPr>
            </a:br>
            <a:r>
              <a:rPr lang="en-US" altLang="zh-TW" sz="3200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+ 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1</a:t>
            </a:r>
            <a:r>
              <a:rPr lang="en-US" altLang="zh-TW" sz="32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a typeface="新細明體" charset="-120"/>
              </a:rPr>
              <a:t>means 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3200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+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j)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(k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-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 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1)</a:t>
            </a:r>
            <a:r>
              <a:rPr lang="en-US" altLang="zh-TW" sz="32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relational operators are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left</a:t>
            </a:r>
            <a:r>
              <a:rPr lang="en-US" altLang="zh-TW" dirty="0">
                <a:ea typeface="新細明體" charset="-120"/>
              </a:rPr>
              <a:t> associative.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1752600" y="0"/>
            <a:ext cx="8834538" cy="6324600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  <a:buFont typeface="+mj-lt"/>
              <a:buAutoNum type="arabicParenR"/>
            </a:pPr>
            <a:r>
              <a:rPr lang="en-US" altLang="zh-TW" sz="9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#include &lt;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stdio.h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main(void)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 marL="525780" indent="-457200">
              <a:lnSpc>
                <a:spcPct val="8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month, day, year;</a:t>
            </a:r>
          </a:p>
          <a:p>
            <a:pPr marL="525780" indent="-4572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("Enter date (mm/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dd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/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yy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): ");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scanf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("%d /%d /%d", &amp;month, &amp;day, &amp;year);</a:t>
            </a:r>
          </a:p>
          <a:p>
            <a:pPr marL="525780" indent="-457200">
              <a:lnSpc>
                <a:spcPct val="70000"/>
              </a:lnSpc>
              <a:spcBef>
                <a:spcPct val="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("Dated this %d", day);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switch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(day) 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{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case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1: case 21: case 31: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st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"); </a:t>
            </a:r>
            <a:r>
              <a:rPr lang="en-US" altLang="zh-TW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case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2: case 22: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nd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"); </a:t>
            </a:r>
            <a:r>
              <a:rPr lang="en-US" altLang="zh-TW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case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3: case 23: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("rd"); </a:t>
            </a:r>
            <a:r>
              <a:rPr lang="en-US" altLang="zh-TW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400" b="1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default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: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th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"); </a:t>
            </a:r>
            <a:r>
              <a:rPr lang="en-US" altLang="zh-TW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 marL="525780" indent="-457200">
              <a:lnSpc>
                <a:spcPct val="80000"/>
              </a:lnSpc>
              <a:spcBef>
                <a:spcPts val="300"/>
              </a:spcBef>
              <a:buFont typeface="+mj-lt"/>
              <a:buAutoNum type="arabicParenR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 day of ");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sz="3200" dirty="0">
              <a:ea typeface="新細明體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35862" y="76200"/>
            <a:ext cx="1011815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date.c</a:t>
            </a:r>
            <a:endParaRPr lang="en-US" altLang="zh-TW" b="1" dirty="0"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905000" y="76200"/>
            <a:ext cx="85344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switch (month) {</a:t>
            </a:r>
          </a:p>
          <a:p>
            <a:pPr>
              <a:lnSpc>
                <a:spcPct val="80000"/>
              </a:lnSpc>
              <a:spcBef>
                <a:spcPts val="300"/>
              </a:spcBef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1: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("January");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smtClean="0">
                <a:latin typeface="Courier New" pitchFamily="49" charset="0"/>
                <a:ea typeface="新細明體" charset="-120"/>
                <a:cs typeface="Courier New" pitchFamily="49" charset="0"/>
              </a:rPr>
              <a:t>case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2: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(“February”); </a:t>
            </a:r>
            <a:r>
              <a:rPr lang="zh-TW" altLang="en-US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3: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("March");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4: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("April");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5: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("May"); 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6: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("June");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7: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("July");  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8: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("August"); 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9: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("September");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10: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("October"); 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11: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("November");  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  case 12: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("December");  </a:t>
            </a:r>
            <a:r>
              <a:rPr lang="en-US" altLang="zh-TW" sz="2400" b="1" dirty="0">
                <a:solidFill>
                  <a:srgbClr val="FFFF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break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printf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(", 20%.2d.\n", year);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 typeface="Wingdings"/>
              <a:buAutoNum type="arabicPeriod" startAt="25"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 marL="582930" indent="-514350">
              <a:buFont typeface="+mj-lt"/>
              <a:buAutoNum type="arabicPeriod" startAt="25"/>
            </a:pPr>
            <a:endParaRPr lang="en-US" altLang="zh-TW" sz="40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71133" y="0"/>
            <a:ext cx="8686800" cy="914400"/>
          </a:xfrm>
        </p:spPr>
        <p:txBody>
          <a:bodyPr/>
          <a:lstStyle/>
          <a:p>
            <a:r>
              <a:rPr lang="en-US" altLang="zh-TW" dirty="0"/>
              <a:t>Program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61068" y="762000"/>
            <a:ext cx="8906933" cy="513636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sz="2800" dirty="0"/>
              <a:t>#include &lt;</a:t>
            </a:r>
            <a:r>
              <a:rPr lang="en-US" altLang="zh-TW" sz="2800" dirty="0" err="1"/>
              <a:t>stdio.h</a:t>
            </a:r>
            <a:r>
              <a:rPr lang="en-US" altLang="zh-TW" sz="2800" dirty="0"/>
              <a:t>&gt;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2800" dirty="0" err="1"/>
              <a:t>int</a:t>
            </a:r>
            <a:r>
              <a:rPr lang="en-US" altLang="zh-TW" sz="2800" dirty="0"/>
              <a:t> main(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argc</a:t>
            </a:r>
            <a:r>
              <a:rPr lang="en-US" altLang="zh-TW" sz="2800" dirty="0"/>
              <a:t>, char *</a:t>
            </a:r>
            <a:r>
              <a:rPr lang="en-US" altLang="zh-TW" sz="2800" dirty="0" err="1"/>
              <a:t>argv</a:t>
            </a:r>
            <a:r>
              <a:rPr lang="en-US" altLang="zh-TW" sz="2800" dirty="0"/>
              <a:t>[])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2800" dirty="0"/>
              <a:t> 	</a:t>
            </a:r>
            <a:r>
              <a:rPr lang="en-US" altLang="zh-TW" sz="2800" dirty="0" err="1"/>
              <a:t>int</a:t>
            </a:r>
            <a:r>
              <a:rPr lang="en-US" altLang="zh-TW" sz="2800" dirty="0"/>
              <a:t> </a:t>
            </a:r>
            <a:r>
              <a:rPr lang="en-US" altLang="zh-TW" sz="2800" dirty="0" err="1"/>
              <a:t>num</a:t>
            </a:r>
            <a:r>
              <a:rPr lang="en-US" altLang="zh-TW" sz="2800" dirty="0"/>
              <a:t>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2800" dirty="0"/>
              <a:t> 	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("</a:t>
            </a:r>
            <a:r>
              <a:rPr lang="en-US" altLang="zh-TW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\</a:t>
            </a:r>
            <a:r>
              <a:rPr lang="en-US" altLang="zh-TW" sz="2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en-US" altLang="zh-TW" sz="2800" dirty="0" err="1"/>
              <a:t>Enter</a:t>
            </a:r>
            <a:r>
              <a:rPr lang="en-US" altLang="zh-TW" sz="2800" dirty="0"/>
              <a:t> any number to check even or odd :");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2800" dirty="0"/>
              <a:t> 	</a:t>
            </a:r>
            <a:r>
              <a:rPr lang="en-US" altLang="zh-TW" sz="2800" dirty="0" err="1"/>
              <a:t>scanf</a:t>
            </a:r>
            <a:r>
              <a:rPr lang="en-US" altLang="zh-TW" sz="2800" dirty="0"/>
              <a:t>("%d", &amp;</a:t>
            </a:r>
            <a:r>
              <a:rPr lang="en-US" altLang="zh-TW" sz="2800" dirty="0" err="1"/>
              <a:t>num</a:t>
            </a:r>
            <a:r>
              <a:rPr lang="en-US" altLang="zh-TW" sz="2800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2800" dirty="0"/>
              <a:t> 	(num%2==0)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US" altLang="zh-TW" sz="2800" dirty="0"/>
              <a:t>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(“%d is EVEN\n”, </a:t>
            </a:r>
            <a:r>
              <a:rPr lang="en-US" altLang="zh-TW" sz="2800" dirty="0" err="1"/>
              <a:t>num</a:t>
            </a:r>
            <a:r>
              <a:rPr lang="en-US" altLang="zh-TW" sz="2800" dirty="0"/>
              <a:t>) </a:t>
            </a:r>
            <a:br>
              <a:rPr lang="en-US" altLang="zh-TW" sz="2800" dirty="0"/>
            </a:br>
            <a:r>
              <a:rPr lang="en-US" altLang="zh-TW" sz="2800" dirty="0"/>
              <a:t>			</a:t>
            </a:r>
            <a:r>
              <a:rPr lang="zh-TW" altLang="en-US" sz="2800" dirty="0"/>
              <a:t> 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dirty="0" err="1"/>
              <a:t>printf</a:t>
            </a:r>
            <a:r>
              <a:rPr lang="en-US" altLang="zh-TW" sz="2800" dirty="0"/>
              <a:t>("%d is ODD\n", </a:t>
            </a:r>
            <a:r>
              <a:rPr lang="en-US" altLang="zh-TW" sz="2800" dirty="0" err="1"/>
              <a:t>num</a:t>
            </a:r>
            <a:r>
              <a:rPr lang="en-US" altLang="zh-TW" sz="2800" dirty="0"/>
              <a:t>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2800" dirty="0"/>
              <a:t> 	return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sz="2800" dirty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71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5800" y="0"/>
            <a:ext cx="2286000" cy="1371600"/>
          </a:xfrm>
        </p:spPr>
        <p:txBody>
          <a:bodyPr/>
          <a:lstStyle/>
          <a:p>
            <a:r>
              <a:rPr lang="en-US" altLang="zh-TW" dirty="0"/>
              <a:t>Program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0" y="0"/>
            <a:ext cx="10058400" cy="655320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{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</a:t>
            </a:r>
            <a:r>
              <a:rPr lang="en-US" altLang="zh-TW" dirty="0" err="1"/>
              <a:t>int</a:t>
            </a:r>
            <a:r>
              <a:rPr lang="en-US" altLang="zh-TW" dirty="0"/>
              <a:t> numb1, numb2;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("Enter two integers to check\n");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</a:t>
            </a:r>
            <a:r>
              <a:rPr lang="en-US" altLang="zh-TW" dirty="0" err="1"/>
              <a:t>scanf</a:t>
            </a:r>
            <a:r>
              <a:rPr lang="en-US" altLang="zh-TW" dirty="0"/>
              <a:t>("%d %d",&amp;numb1,&amp;numb2);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/>
              <a:t>(numb1</a:t>
            </a:r>
            <a:r>
              <a:rPr lang="zh-TW" altLang="en-US" dirty="0"/>
              <a:t> </a:t>
            </a: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numb2) //checking whether two integers are equal.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  	</a:t>
            </a:r>
            <a:r>
              <a:rPr lang="en-US" altLang="zh-TW" dirty="0" err="1"/>
              <a:t>printf</a:t>
            </a:r>
            <a:r>
              <a:rPr lang="en-US" altLang="zh-TW" dirty="0"/>
              <a:t>("Result: %d = %d",numb1,numb2);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</a:t>
            </a:r>
            <a:r>
              <a:rPr lang="en-US" altLang="zh-TW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zh-TW" dirty="0"/>
              <a:t>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</a:t>
            </a:r>
            <a:r>
              <a:rPr lang="en-US" altLang="zh-TW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</a:t>
            </a:r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dirty="0"/>
              <a:t>(numb1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numb2) //</a:t>
            </a:r>
            <a:r>
              <a:rPr lang="en-US" altLang="zh-TW" sz="1800" dirty="0"/>
              <a:t>checking whether</a:t>
            </a:r>
            <a:r>
              <a:rPr lang="en-US" altLang="zh-TW" sz="2000" dirty="0"/>
              <a:t> numb1 is greater than </a:t>
            </a:r>
            <a:r>
              <a:rPr lang="en-US" altLang="zh-TW" sz="1800" dirty="0"/>
              <a:t>numb2.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  	</a:t>
            </a:r>
            <a:r>
              <a:rPr lang="en-US" altLang="zh-TW" dirty="0" err="1"/>
              <a:t>printf</a:t>
            </a:r>
            <a:r>
              <a:rPr lang="en-US" altLang="zh-TW" dirty="0"/>
              <a:t>("Result: %d &gt; %d",numb1,numb2);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</a:t>
            </a:r>
            <a:r>
              <a:rPr lang="en-US" altLang="zh-TW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else</a:t>
            </a:r>
            <a:r>
              <a:rPr lang="en-US" altLang="zh-TW" dirty="0"/>
              <a:t>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   	</a:t>
            </a:r>
            <a:r>
              <a:rPr lang="en-US" altLang="zh-TW" dirty="0" err="1"/>
              <a:t>printf</a:t>
            </a:r>
            <a:r>
              <a:rPr lang="en-US" altLang="zh-TW" dirty="0"/>
              <a:t>("Result: %d &gt; %d",numb2,numb1);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	return 0; 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0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600" y="0"/>
            <a:ext cx="8001000" cy="685800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char grade = ‘B’;</a:t>
            </a:r>
            <a:r>
              <a:rPr lang="zh-TW" altLang="en-US" dirty="0"/>
              <a:t> </a:t>
            </a:r>
            <a:r>
              <a:rPr lang="en-US" altLang="zh-TW" dirty="0"/>
              <a:t>// what if grade= ‘F’;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switch(grade)   {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	case 'A' :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		 </a:t>
            </a:r>
            <a:r>
              <a:rPr lang="en-US" altLang="zh-TW" dirty="0" err="1"/>
              <a:t>printf</a:t>
            </a:r>
            <a:r>
              <a:rPr lang="en-US" altLang="zh-TW" dirty="0"/>
              <a:t>("Excellent!\n"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		 break;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	case 'B' :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	case 'C' :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		</a:t>
            </a:r>
            <a:r>
              <a:rPr lang="en-US" altLang="zh-TW" dirty="0" err="1"/>
              <a:t>printf</a:t>
            </a:r>
            <a:r>
              <a:rPr lang="en-US" altLang="zh-TW" dirty="0"/>
              <a:t>("Well done\n"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		break;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	case 'D' :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		</a:t>
            </a:r>
            <a:r>
              <a:rPr lang="en-US" altLang="zh-TW" dirty="0" err="1"/>
              <a:t>printf</a:t>
            </a:r>
            <a:r>
              <a:rPr lang="en-US" altLang="zh-TW" dirty="0"/>
              <a:t>("You passed\n"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 		break;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	case 'F' :   </a:t>
            </a:r>
            <a:r>
              <a:rPr lang="en-US" altLang="zh-TW" dirty="0" err="1"/>
              <a:t>printf</a:t>
            </a:r>
            <a:r>
              <a:rPr lang="en-US" altLang="zh-TW" dirty="0"/>
              <a:t>("Better try again\n"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  default : </a:t>
            </a:r>
            <a:r>
              <a:rPr lang="en-US" altLang="zh-TW" dirty="0" err="1"/>
              <a:t>printf</a:t>
            </a:r>
            <a:r>
              <a:rPr lang="en-US" altLang="zh-TW" dirty="0"/>
              <a:t>("Invalid grade\n"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}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   </a:t>
            </a:r>
            <a:r>
              <a:rPr lang="en-US" altLang="zh-TW" dirty="0" err="1"/>
              <a:t>printf</a:t>
            </a:r>
            <a:r>
              <a:rPr lang="en-US" altLang="zh-TW" dirty="0"/>
              <a:t>("Your grade is  %c\n", grade 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839200" y="152400"/>
            <a:ext cx="10791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Output=?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6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5600" y="0"/>
            <a:ext cx="8991600" cy="6705600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   </a:t>
            </a:r>
            <a:r>
              <a:rPr lang="en-US" altLang="zh-TW" dirty="0" err="1"/>
              <a:t>invalidOperator</a:t>
            </a:r>
            <a:r>
              <a:rPr lang="en-US" altLang="zh-TW" dirty="0"/>
              <a:t> = 0;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char   operator;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float  number1, number2, result;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("Enter two numbers and an operator in the format\n");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(" number1 operator number2\n");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</a:t>
            </a:r>
            <a:r>
              <a:rPr lang="en-US" altLang="zh-TW" dirty="0" err="1"/>
              <a:t>scanf</a:t>
            </a:r>
            <a:r>
              <a:rPr lang="en-US" altLang="zh-TW" dirty="0"/>
              <a:t>("%f %c %f", &amp;number1, &amp;operator, &amp;number2);</a:t>
            </a:r>
          </a:p>
          <a:p>
            <a:pPr marL="582930" indent="-514350">
              <a:buFont typeface="+mj-lt"/>
              <a:buAutoNum type="arabicParenR"/>
            </a:pPr>
            <a:endParaRPr lang="en-US" altLang="zh-TW" dirty="0"/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if(operator == '*') result = number1 * number2;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else if(operator == '/') result = number1 / number2;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else if(operator == '+') result = number1 + number2;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else if(operator == '-') result = number1 - number2;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else	</a:t>
            </a:r>
            <a:r>
              <a:rPr lang="en-US" altLang="zh-TW" dirty="0" err="1"/>
              <a:t>invalidOperator</a:t>
            </a:r>
            <a:r>
              <a:rPr lang="en-US" altLang="zh-TW" dirty="0"/>
              <a:t> = 1;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if( </a:t>
            </a:r>
            <a:r>
              <a:rPr lang="en-US" altLang="zh-TW" dirty="0" err="1"/>
              <a:t>invalidOperator</a:t>
            </a:r>
            <a:r>
              <a:rPr lang="en-US" altLang="zh-TW" dirty="0"/>
              <a:t> != 1 )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    </a:t>
            </a:r>
            <a:r>
              <a:rPr lang="en-US" altLang="zh-TW" dirty="0" err="1"/>
              <a:t>printf</a:t>
            </a:r>
            <a:r>
              <a:rPr lang="en-US" altLang="zh-TW" dirty="0"/>
              <a:t>("%f %c %f is %f\n", number1, operator, number2, result );</a:t>
            </a:r>
          </a:p>
          <a:p>
            <a:pPr marL="582930" indent="-514350">
              <a:buFont typeface="+mj-lt"/>
              <a:buAutoNum type="arabicParenR"/>
            </a:pPr>
            <a:r>
              <a:rPr lang="en-US" altLang="zh-TW" dirty="0"/>
              <a:t>	else	</a:t>
            </a:r>
            <a:r>
              <a:rPr lang="en-US" altLang="zh-TW" dirty="0" err="1"/>
              <a:t>printf</a:t>
            </a:r>
            <a:r>
              <a:rPr lang="en-US" altLang="zh-TW" dirty="0"/>
              <a:t>("Invalid operator.\n");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229600" y="152400"/>
            <a:ext cx="3276600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/>
              <a:t>Sample Program Output</a:t>
            </a:r>
          </a:p>
          <a:p>
            <a:r>
              <a:rPr lang="en-US" altLang="zh-TW" sz="2000" dirty="0"/>
              <a:t>Enter two numbers and …</a:t>
            </a:r>
          </a:p>
          <a:p>
            <a:r>
              <a:rPr lang="en-US" altLang="zh-TW" sz="2000" dirty="0"/>
              <a:t>number1 operator number2</a:t>
            </a:r>
          </a:p>
          <a:p>
            <a:r>
              <a:rPr lang="en-US" altLang="zh-TW" sz="2000" dirty="0"/>
              <a:t>23.2 + 12</a:t>
            </a:r>
          </a:p>
          <a:p>
            <a:r>
              <a:rPr lang="en-US" altLang="zh-TW" sz="2000" dirty="0"/>
              <a:t>23.2 + 12 is 35.2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31348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CCA2620-5C8C-4685-A143-6FF2F035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	</a:t>
            </a:r>
            <a:r>
              <a:rPr lang="en-US" altLang="zh-TW" dirty="0" err="1"/>
              <a:t>int</a:t>
            </a:r>
            <a:r>
              <a:rPr lang="en-US" altLang="zh-TW" dirty="0"/>
              <a:t>    </a:t>
            </a:r>
            <a:r>
              <a:rPr lang="en-US" altLang="zh-TW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invalidOperator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= 0</a:t>
            </a:r>
            <a:r>
              <a:rPr lang="en-US" altLang="zh-TW" dirty="0"/>
              <a:t>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char   operator;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float  number1, number2, result;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…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if(operator == '*') result = number1 * number2;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else if(operator == '/') result = number1 / number2;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else if(operator == '+') result = number1 + number2;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else if(operator == '-') result = number1 - number2;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else	</a:t>
            </a:r>
            <a:r>
              <a:rPr lang="en-US" altLang="zh-TW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invalidOperator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= 1;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if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 </a:t>
            </a:r>
            <a:r>
              <a:rPr lang="en-US" altLang="zh-TW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invalidOperator</a:t>
            </a:r>
            <a:r>
              <a:rPr lang="en-US" altLang="zh-TW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!= 1 )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    …</a:t>
            </a:r>
          </a:p>
          <a:p>
            <a:pPr marL="582930" indent="-514350">
              <a:spcBef>
                <a:spcPts val="0"/>
              </a:spcBef>
              <a:buFont typeface="+mj-lt"/>
              <a:buAutoNum type="arabicParenR"/>
            </a:pPr>
            <a:r>
              <a:rPr lang="en-US" altLang="zh-TW" dirty="0"/>
              <a:t>	else	</a:t>
            </a:r>
            <a:r>
              <a:rPr lang="en-US" altLang="zh-TW" dirty="0" err="1"/>
              <a:t>printf</a:t>
            </a:r>
            <a:r>
              <a:rPr lang="en-US" altLang="zh-TW" dirty="0"/>
              <a:t>("Invalid operator.\n");</a:t>
            </a:r>
          </a:p>
        </p:txBody>
      </p:sp>
      <p:sp>
        <p:nvSpPr>
          <p:cNvPr id="2" name="雲朵形圖說文字 1"/>
          <p:cNvSpPr/>
          <p:nvPr/>
        </p:nvSpPr>
        <p:spPr>
          <a:xfrm>
            <a:off x="8610600" y="2209800"/>
            <a:ext cx="3200400" cy="2819400"/>
          </a:xfrm>
          <a:prstGeom prst="cloudCallout">
            <a:avLst>
              <a:gd name="adj1" fmla="val -54979"/>
              <a:gd name="adj2" fmla="val 627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 this statement!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071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Relational Operators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8077200" cy="48006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charset="-120"/>
              </a:rPr>
              <a:t>The expression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&lt; j &lt; k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is legal, but does not test whether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lies between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Since the </a:t>
            </a:r>
            <a:r>
              <a:rPr lang="en-US" altLang="zh-TW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dirty="0">
                <a:ea typeface="新細明體" charset="-120"/>
              </a:rPr>
              <a:t> operator is</a:t>
            </a:r>
            <a:r>
              <a:rPr lang="en-US" altLang="zh-TW" dirty="0">
                <a:solidFill>
                  <a:srgbClr val="FFC000"/>
                </a:solidFill>
                <a:ea typeface="新細明體" charset="-120"/>
              </a:rPr>
              <a:t> left associative</a:t>
            </a:r>
            <a:r>
              <a:rPr lang="en-US" altLang="zh-TW" dirty="0">
                <a:ea typeface="新細明體" charset="-120"/>
              </a:rPr>
              <a:t>, this expression 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  <a:latin typeface="Courier New" pitchFamily="49" charset="0"/>
                <a:ea typeface="新細明體" charset="-120"/>
                <a:cs typeface="Courier New" pitchFamily="49" charset="0"/>
              </a:rPr>
              <a:t> &lt; j) &lt; k</a:t>
            </a:r>
          </a:p>
          <a:p>
            <a:pPr>
              <a:buFontTx/>
              <a:buNone/>
            </a:pPr>
            <a:r>
              <a:rPr lang="en-US" altLang="zh-TW" dirty="0">
                <a:ea typeface="新細明體" charset="-120"/>
              </a:rPr>
              <a:t>	The 1 or 0 produced by </a:t>
            </a:r>
            <a:r>
              <a:rPr lang="en-US" altLang="zh-TW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a typeface="新細明體" charset="-120"/>
              </a:rPr>
              <a:t> is then compared to </a:t>
            </a:r>
            <a:r>
              <a:rPr lang="en-US" altLang="zh-TW" dirty="0"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correct expression is </a:t>
            </a:r>
            <a:r>
              <a:rPr lang="en-US" altLang="zh-TW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&amp;&amp;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j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TW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k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endParaRPr lang="en-US" altLang="zh-TW" dirty="0">
              <a:ea typeface="新細明體" charset="-120"/>
            </a:endParaRPr>
          </a:p>
        </p:txBody>
      </p:sp>
      <p:sp>
        <p:nvSpPr>
          <p:cNvPr id="2" name="向左箭號 1"/>
          <p:cNvSpPr/>
          <p:nvPr/>
        </p:nvSpPr>
        <p:spPr>
          <a:xfrm>
            <a:off x="9372600" y="5570538"/>
            <a:ext cx="1066800" cy="533400"/>
          </a:xfrm>
          <a:prstGeom prst="lef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Equality Operators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ea typeface="新細明體" charset="-120"/>
              </a:rPr>
              <a:t>C provides two </a:t>
            </a:r>
            <a:r>
              <a:rPr lang="en-US" altLang="zh-TW" sz="2600" i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新細明體" charset="-120"/>
              </a:rPr>
              <a:t>equality operators</a:t>
            </a:r>
            <a:r>
              <a:rPr lang="en-US" altLang="zh-TW" sz="2600" b="1" i="1" dirty="0">
                <a:ea typeface="新細明體" charset="-120"/>
              </a:rPr>
              <a:t>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 sz="2400" dirty="0">
                <a:ea typeface="新細明體" charset="-120"/>
              </a:rPr>
              <a:t> 	equal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	</a:t>
            </a:r>
            <a:r>
              <a:rPr lang="en-US" altLang="zh-TW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!=</a:t>
            </a:r>
            <a:r>
              <a:rPr lang="en-US" altLang="zh-TW" sz="2400" dirty="0">
                <a:ea typeface="新細明體" charset="-120"/>
              </a:rPr>
              <a:t>	not equal to</a:t>
            </a:r>
          </a:p>
          <a:p>
            <a:r>
              <a:rPr lang="en-US" altLang="zh-TW" sz="2600" dirty="0">
                <a:ea typeface="新細明體" charset="-120"/>
              </a:rPr>
              <a:t>The equality operators are left associative and produce either 0 (false) or 1 (true) as their result.</a:t>
            </a:r>
          </a:p>
          <a:p>
            <a:r>
              <a:rPr lang="en-US" altLang="zh-TW" sz="2600" dirty="0">
                <a:ea typeface="新細明體" charset="-120"/>
              </a:rPr>
              <a:t>The equality operators have lower precedence than the relational operators, so the expression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 err="1"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&lt; j == j &lt; k</a:t>
            </a:r>
          </a:p>
          <a:p>
            <a:pPr>
              <a:buFontTx/>
              <a:buNone/>
            </a:pPr>
            <a:r>
              <a:rPr lang="en-US" altLang="zh-TW" sz="2600" dirty="0">
                <a:ea typeface="新細明體" charset="-120"/>
              </a:rPr>
              <a:t>	is equivalent to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400" b="1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 &lt; j)</a:t>
            </a:r>
            <a:r>
              <a:rPr lang="en-US" altLang="zh-TW" sz="2400" dirty="0">
                <a:latin typeface="Courier New" pitchFamily="49" charset="0"/>
                <a:ea typeface="新細明體" charset="-120"/>
                <a:cs typeface="Courier New" pitchFamily="49" charset="0"/>
              </a:rPr>
              <a:t> == </a:t>
            </a:r>
            <a:r>
              <a:rPr lang="en-US" altLang="zh-TW" sz="2400" b="1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itchFamily="49" charset="0"/>
                <a:ea typeface="新細明體" charset="-120"/>
                <a:cs typeface="Courier New" pitchFamily="49" charset="0"/>
              </a:rPr>
              <a:t>(j &lt; k)</a:t>
            </a: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3914</TotalTime>
  <Words>2575</Words>
  <Application>Microsoft Office PowerPoint</Application>
  <PresentationFormat>寬螢幕</PresentationFormat>
  <Paragraphs>760</Paragraphs>
  <Slides>76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7" baseType="lpstr">
      <vt:lpstr>Adobe 楷体 Std R</vt:lpstr>
      <vt:lpstr>Adobe 繁黑體 Std B</vt:lpstr>
      <vt:lpstr>新細明體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ITIC</vt:lpstr>
      <vt:lpstr>Chapter 5</vt:lpstr>
      <vt:lpstr>Motivation:</vt:lpstr>
      <vt:lpstr>Statements</vt:lpstr>
      <vt:lpstr>PowerPoint 簡報</vt:lpstr>
      <vt:lpstr>Logical Expressions</vt:lpstr>
      <vt:lpstr>Relational Operators</vt:lpstr>
      <vt:lpstr>Relational Operators</vt:lpstr>
      <vt:lpstr>Relational Operators</vt:lpstr>
      <vt:lpstr>Equality Operators</vt:lpstr>
      <vt:lpstr>Logical Operators</vt:lpstr>
      <vt:lpstr>Logical Operators</vt:lpstr>
      <vt:lpstr>Logical Operators</vt:lpstr>
      <vt:lpstr>Logical Operators</vt:lpstr>
      <vt:lpstr>Logical Operators</vt:lpstr>
      <vt:lpstr>The if Statement</vt:lpstr>
      <vt:lpstr>The if Statement</vt:lpstr>
      <vt:lpstr>The if Statement</vt:lpstr>
      <vt:lpstr>Compound Statements</vt:lpstr>
      <vt:lpstr>Compound Statements</vt:lpstr>
      <vt:lpstr>Compound Statements</vt:lpstr>
      <vt:lpstr>The else Clause</vt:lpstr>
      <vt:lpstr>The else Clause</vt:lpstr>
      <vt:lpstr>The else Clause</vt:lpstr>
      <vt:lpstr>The else Clause</vt:lpstr>
      <vt:lpstr>The else Clause</vt:lpstr>
      <vt:lpstr>The else Clause</vt:lpstr>
      <vt:lpstr>Cascaded if Statements</vt:lpstr>
      <vt:lpstr>Cascaded if Statements</vt:lpstr>
      <vt:lpstr>Cascaded if Statements</vt:lpstr>
      <vt:lpstr>Program: Calculating a Broker’s Commission</vt:lpstr>
      <vt:lpstr>Program: Calculating a Broker’s Commission</vt:lpstr>
      <vt:lpstr>PowerPoint 簡報</vt:lpstr>
      <vt:lpstr>The “Dangling else” Problem</vt:lpstr>
      <vt:lpstr>The “Dangling else” Problem</vt:lpstr>
      <vt:lpstr>The “Dangling else” Problem</vt:lpstr>
      <vt:lpstr>If-else Examples</vt:lpstr>
      <vt:lpstr>If-else Examples (Contd.)</vt:lpstr>
      <vt:lpstr>Relational Operators  </vt:lpstr>
      <vt:lpstr>Understand all the relational operators</vt:lpstr>
      <vt:lpstr>If-else Examples (Contd.)</vt:lpstr>
      <vt:lpstr>Logical Operators</vt:lpstr>
      <vt:lpstr>PowerPoint 簡報</vt:lpstr>
      <vt:lpstr>Bitwise Operators</vt:lpstr>
      <vt:lpstr>understand all the bitwise operators</vt:lpstr>
      <vt:lpstr>Conditional Expressions</vt:lpstr>
      <vt:lpstr>Conditional Expressions</vt:lpstr>
      <vt:lpstr>Conditional Expressions</vt:lpstr>
      <vt:lpstr>Conditional Expressions</vt:lpstr>
      <vt:lpstr>Conditional Expressions</vt:lpstr>
      <vt:lpstr>Boolean Values in C89</vt:lpstr>
      <vt:lpstr>Boolean Values in C89</vt:lpstr>
      <vt:lpstr>Boolean Values in C89</vt:lpstr>
      <vt:lpstr>Boolean Values in C89</vt:lpstr>
      <vt:lpstr>Boolean Values in C99</vt:lpstr>
      <vt:lpstr>Boolean Values in C99</vt:lpstr>
      <vt:lpstr>Boolean Values in C99</vt:lpstr>
      <vt:lpstr>Boolean value Example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The switch Statement</vt:lpstr>
      <vt:lpstr>The Role of the break Statement</vt:lpstr>
      <vt:lpstr>The Role of the break Statement</vt:lpstr>
      <vt:lpstr>The Role of the break Statement</vt:lpstr>
      <vt:lpstr>Program: Printing a Date in Legal Form</vt:lpstr>
      <vt:lpstr>PowerPoint 簡報</vt:lpstr>
      <vt:lpstr>PowerPoint 簡報</vt:lpstr>
      <vt:lpstr>Program example</vt:lpstr>
      <vt:lpstr>Program Example</vt:lpstr>
      <vt:lpstr>PowerPoint 簡報</vt:lpstr>
      <vt:lpstr>PowerPoint 簡報</vt:lpstr>
      <vt:lpstr>PowerPoint 簡報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Yao</cp:lastModifiedBy>
  <cp:revision>948</cp:revision>
  <cp:lastPrinted>1999-11-08T20:52:53Z</cp:lastPrinted>
  <dcterms:created xsi:type="dcterms:W3CDTF">1999-08-24T18:39:05Z</dcterms:created>
  <dcterms:modified xsi:type="dcterms:W3CDTF">2019-09-30T14:06:19Z</dcterms:modified>
</cp:coreProperties>
</file>