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6" r:id="rId1"/>
  </p:sldMasterIdLst>
  <p:notesMasterIdLst>
    <p:notesMasterId r:id="rId70"/>
  </p:notesMasterIdLst>
  <p:sldIdLst>
    <p:sldId id="282" r:id="rId2"/>
    <p:sldId id="422" r:id="rId3"/>
    <p:sldId id="348" r:id="rId4"/>
    <p:sldId id="349" r:id="rId5"/>
    <p:sldId id="352" r:id="rId6"/>
    <p:sldId id="353" r:id="rId7"/>
    <p:sldId id="42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424" r:id="rId20"/>
    <p:sldId id="365" r:id="rId21"/>
    <p:sldId id="366" r:id="rId22"/>
    <p:sldId id="367" r:id="rId23"/>
    <p:sldId id="421" r:id="rId24"/>
    <p:sldId id="368" r:id="rId25"/>
    <p:sldId id="419" r:id="rId26"/>
    <p:sldId id="369" r:id="rId27"/>
    <p:sldId id="425" r:id="rId28"/>
    <p:sldId id="370" r:id="rId29"/>
    <p:sldId id="371" r:id="rId30"/>
    <p:sldId id="372" r:id="rId31"/>
    <p:sldId id="373" r:id="rId32"/>
    <p:sldId id="417" r:id="rId33"/>
    <p:sldId id="374" r:id="rId34"/>
    <p:sldId id="375" r:id="rId35"/>
    <p:sldId id="376" r:id="rId36"/>
    <p:sldId id="377" r:id="rId37"/>
    <p:sldId id="378" r:id="rId38"/>
    <p:sldId id="379" r:id="rId39"/>
    <p:sldId id="381" r:id="rId40"/>
    <p:sldId id="382" r:id="rId41"/>
    <p:sldId id="427" r:id="rId42"/>
    <p:sldId id="426" r:id="rId43"/>
    <p:sldId id="384" r:id="rId44"/>
    <p:sldId id="387" r:id="rId45"/>
    <p:sldId id="388" r:id="rId46"/>
    <p:sldId id="389" r:id="rId47"/>
    <p:sldId id="390" r:id="rId48"/>
    <p:sldId id="418" r:id="rId49"/>
    <p:sldId id="391" r:id="rId50"/>
    <p:sldId id="392" r:id="rId51"/>
    <p:sldId id="393" r:id="rId52"/>
    <p:sldId id="394" r:id="rId53"/>
    <p:sldId id="420" r:id="rId54"/>
    <p:sldId id="395" r:id="rId55"/>
    <p:sldId id="396" r:id="rId56"/>
    <p:sldId id="397" r:id="rId57"/>
    <p:sldId id="398" r:id="rId58"/>
    <p:sldId id="409" r:id="rId59"/>
    <p:sldId id="410" r:id="rId60"/>
    <p:sldId id="411" r:id="rId61"/>
    <p:sldId id="412" r:id="rId62"/>
    <p:sldId id="413" r:id="rId63"/>
    <p:sldId id="416" r:id="rId64"/>
    <p:sldId id="414" r:id="rId65"/>
    <p:sldId id="415" r:id="rId66"/>
    <p:sldId id="399" r:id="rId67"/>
    <p:sldId id="400" r:id="rId68"/>
    <p:sldId id="401" r:id="rId69"/>
  </p:sldIdLst>
  <p:sldSz cx="12192000" cy="6858000"/>
  <p:notesSz cx="6996113" cy="92837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06"/>
    <a:srgbClr val="C6A02E"/>
    <a:srgbClr val="B82F25"/>
    <a:srgbClr val="6DBFAB"/>
    <a:srgbClr val="FF7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80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E5963DA-EAEB-402D-89E4-9A796DD94B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3171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83312" cy="34798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963DA-EAEB-402D-89E4-9A796DD94B5C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81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83312" cy="34798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963DA-EAEB-402D-89E4-9A796DD94B5C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46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18395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855945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12297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496660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47053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539447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974340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42094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355265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878364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1090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97297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74819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12560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736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60862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762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9986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9A26-1BE3-47E2-96DF-06CE7277B926}" type="datetimeFigureOut">
              <a:rPr lang="zh-TW" altLang="en-US" smtClean="0"/>
              <a:t>2019/10/07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82AD-CE96-4BF4-8AF2-F1F9DBC1D28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787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wPbzAyhM0E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youtube.com/watch?v=EZ6r_BXWgE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5486400" y="2286000"/>
            <a:ext cx="449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Chapter 6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3581400"/>
            <a:ext cx="4572000" cy="2057400"/>
          </a:xfrm>
        </p:spPr>
        <p:txBody>
          <a:bodyPr/>
          <a:lstStyle/>
          <a:p>
            <a:r>
              <a:rPr lang="en-US" altLang="zh-TW" sz="3600" b="1" dirty="0">
                <a:latin typeface="Arial" charset="0"/>
                <a:ea typeface="新細明體" charset="-120"/>
              </a:rPr>
              <a:t>Loops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34600" y="6416676"/>
            <a:ext cx="457200" cy="365125"/>
          </a:xfrm>
        </p:spPr>
        <p:txBody>
          <a:bodyPr/>
          <a:lstStyle/>
          <a:p>
            <a:fld id="{F71BB5B3-C5A5-4C4A-8D88-D85F15ECB6D2}" type="slidenum">
              <a:rPr lang="en-US" altLang="zh-TW"/>
              <a:pPr/>
              <a:t>1</a:t>
            </a:fld>
            <a:endParaRPr lang="en-US" altLang="zh-TW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210800" cy="4348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following statements display a series of “countdown” messages: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3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while (</a:t>
            </a:r>
            <a:r>
              <a:rPr lang="en-US" altLang="zh-TW" sz="23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3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3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3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3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final message printed is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T</a:t>
            </a:r>
            <a:r>
              <a:rPr lang="en-US" altLang="zh-TW" dirty="0">
                <a:latin typeface="+mn-lt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minus</a:t>
            </a:r>
            <a:r>
              <a:rPr lang="en-US" altLang="zh-TW" dirty="0">
                <a:latin typeface="+mn-lt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dirty="0">
                <a:latin typeface="+mn-lt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and</a:t>
            </a:r>
            <a:r>
              <a:rPr lang="en-US" altLang="zh-TW" dirty="0">
                <a:latin typeface="+mn-lt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counting</a:t>
            </a:r>
            <a:r>
              <a:rPr lang="en-US" altLang="zh-TW" dirty="0">
                <a:latin typeface="+mn-lt"/>
                <a:ea typeface="新細明體" charset="-12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A19-4F41-4BC9-B239-D2E5259A585E}" type="slidenum">
              <a:rPr lang="en-US" altLang="zh-TW"/>
              <a:pPr/>
              <a:t>10</a:t>
            </a:fld>
            <a:endParaRPr lang="en-US" altLang="zh-TW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0CFE18-3FBE-48B5-80D0-F86B3425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Observations about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controlling expression is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false</a:t>
            </a:r>
            <a:r>
              <a:rPr lang="en-US" altLang="zh-TW" dirty="0">
                <a:latin typeface="+mn-lt"/>
                <a:ea typeface="新細明體" charset="-120"/>
              </a:rPr>
              <a:t> when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loop terminates. Thus, when a loop controlled by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</a:rPr>
              <a:t>terminates,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+mn-lt"/>
                <a:ea typeface="新細明體" charset="-120"/>
              </a:rPr>
              <a:t> must be less than or equal to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dirty="0">
                <a:latin typeface="+mn-lt"/>
                <a:ea typeface="新細明體" charset="-12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body of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loop may not be executed at all, because the controlling expression is tested </a:t>
            </a:r>
            <a:r>
              <a:rPr lang="en-US" altLang="zh-TW" i="1" dirty="0">
                <a:latin typeface="+mn-lt"/>
                <a:ea typeface="新細明體" charset="-120"/>
              </a:rPr>
              <a:t>before</a:t>
            </a:r>
            <a:r>
              <a:rPr lang="en-US" altLang="zh-TW" dirty="0">
                <a:latin typeface="+mn-lt"/>
                <a:ea typeface="新細明體" charset="-120"/>
              </a:rPr>
              <a:t> the body is executed.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 can often be written in a variety of ways. A more concise version of the countdown loop: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while (</a:t>
            </a:r>
            <a:r>
              <a:rPr lang="en-US" altLang="zh-TW" sz="20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0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0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--);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1280-C812-49F8-9D46-7E0AF217F227}" type="slidenum">
              <a:rPr lang="en-US" altLang="zh-TW"/>
              <a:pPr/>
              <a:t>11</a:t>
            </a:fld>
            <a:endParaRPr lang="en-US" altLang="zh-TW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Infinite Loops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A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600" dirty="0">
                <a:latin typeface="+mn-lt"/>
                <a:ea typeface="新細明體" charset="-120"/>
              </a:rPr>
              <a:t> statement won’t terminate if the controlling expression always has a nonzero value.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C programmers sometimes deliberately create an </a:t>
            </a:r>
            <a:r>
              <a:rPr lang="en-US" altLang="zh-TW" sz="2600" b="1" i="1" dirty="0">
                <a:solidFill>
                  <a:srgbClr val="FF0000"/>
                </a:solidFill>
                <a:latin typeface="+mn-lt"/>
                <a:ea typeface="新細明體" charset="-120"/>
              </a:rPr>
              <a:t>infinite loop</a:t>
            </a:r>
            <a:r>
              <a:rPr lang="en-US" altLang="zh-TW" sz="2600" b="1" i="1" dirty="0">
                <a:latin typeface="+mn-lt"/>
                <a:ea typeface="新細明體" charset="-120"/>
              </a:rPr>
              <a:t> </a:t>
            </a:r>
            <a:r>
              <a:rPr lang="en-US" altLang="zh-TW" sz="2600" dirty="0">
                <a:latin typeface="+mn-lt"/>
                <a:ea typeface="新細明體" charset="-120"/>
              </a:rPr>
              <a:t>by using a </a:t>
            </a:r>
            <a:r>
              <a:rPr lang="en-US" altLang="zh-TW" sz="2200" i="1" dirty="0">
                <a:ln w="0"/>
                <a:solidFill>
                  <a:srgbClr val="FF0000"/>
                </a:solidFill>
                <a:latin typeface="+mn-lt"/>
                <a:ea typeface="新細明體" charset="-120"/>
                <a:cs typeface="Courier New" pitchFamily="49" charset="0"/>
              </a:rPr>
              <a:t>nonzero constant </a:t>
            </a:r>
            <a:r>
              <a:rPr lang="en-US" altLang="zh-TW" sz="2600" dirty="0">
                <a:latin typeface="+mn-lt"/>
                <a:ea typeface="新細明體" charset="-120"/>
              </a:rPr>
              <a:t>as the controlling expression: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 (1) {…}</a:t>
            </a:r>
            <a:endParaRPr lang="en-US" altLang="zh-TW" sz="4400" b="1" dirty="0">
              <a:solidFill>
                <a:schemeClr val="accent5"/>
              </a:solidFill>
              <a:latin typeface="Consolas" panose="020B0609020204030204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A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600" dirty="0">
                <a:latin typeface="+mn-lt"/>
                <a:ea typeface="新細明體" charset="-120"/>
              </a:rPr>
              <a:t> statement of this form will execute forever unless its body contains a statement that transfers control out of the loop (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600" dirty="0">
                <a:latin typeface="+mn-lt"/>
                <a:ea typeface="新細明體" charset="-120"/>
              </a:rPr>
              <a:t>, </a:t>
            </a:r>
            <a:r>
              <a:rPr lang="en-US" altLang="zh-TW" sz="2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2600" dirty="0">
                <a:latin typeface="+mn-lt"/>
                <a:ea typeface="新細明體" charset="-120"/>
              </a:rPr>
              <a:t>,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sz="2600" dirty="0">
                <a:latin typeface="+mn-lt"/>
                <a:ea typeface="新細明體" charset="-120"/>
              </a:rPr>
              <a:t>) or calls a function that causes the program to terminate.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F68E-3426-436B-A9D2-27FC4941BAF4}" type="slidenum">
              <a:rPr lang="en-US" altLang="zh-TW"/>
              <a:pPr/>
              <a:t>12</a:t>
            </a:fld>
            <a:endParaRPr lang="en-US" altLang="zh-TW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ea typeface="新細明體" charset="-120"/>
              </a:rPr>
              <a:t>Program: Printing a Table of Squares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  <a:ea typeface="新細明體" charset="-120"/>
                <a:cs typeface="Courier New" pitchFamily="49" charset="0"/>
              </a:rPr>
              <a:t>square.c</a:t>
            </a:r>
            <a:r>
              <a:rPr lang="en-US" altLang="zh-TW" dirty="0">
                <a:latin typeface="+mn-lt"/>
                <a:ea typeface="新細明體" charset="-120"/>
              </a:rPr>
              <a:t> program uses a while statement to print a table of squares.</a:t>
            </a:r>
          </a:p>
          <a:p>
            <a:r>
              <a:rPr lang="en-US" altLang="zh-TW" dirty="0">
                <a:latin typeface="+mn-lt"/>
                <a:ea typeface="新細明體" charset="-120"/>
              </a:rPr>
              <a:t>The user specifies the number of entries in the table: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This program prints a table of squares.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Enter number of entries in table: </a:t>
            </a:r>
            <a:r>
              <a:rPr lang="en-US" altLang="zh-TW" sz="2400" u="sng" dirty="0">
                <a:latin typeface="+mn-lt"/>
                <a:ea typeface="新細明體" charset="-120"/>
                <a:cs typeface="Courier New" pitchFamily="49" charset="0"/>
              </a:rPr>
              <a:t>5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         1         1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         2         4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         3         9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         4        16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         5        25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9864-E522-4669-B7C0-E2FA36D42576}" type="slidenum">
              <a:rPr lang="en-US" altLang="zh-TW"/>
              <a:pPr/>
              <a:t>13</a:t>
            </a:fld>
            <a:endParaRPr lang="en-US" altLang="zh-TW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828800" y="139733"/>
            <a:ext cx="10515600" cy="6111875"/>
          </a:xfrm>
        </p:spPr>
        <p:txBody>
          <a:bodyPr>
            <a:noAutofit/>
          </a:bodyPr>
          <a:lstStyle/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/* </a:t>
            </a:r>
            <a:r>
              <a:rPr lang="en-US" altLang="zh-TW" sz="18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Prints a table of squares using a while </a:t>
            </a:r>
            <a:r>
              <a:rPr lang="en-US" altLang="zh-TW" sz="1800" dirty="0" err="1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tatement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*/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 main(void)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, n;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(“Prints a table of squares.\n");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("Enter no. of entries in table: ");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&amp;n);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 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(i &lt;= n) 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zh-TW" altLang="en-US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("%10d%10d\n",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582930" indent="-514350">
              <a:buFont typeface="+mj-lt"/>
              <a:buAutoNum type="arabicParenR"/>
            </a:pPr>
            <a:endParaRPr lang="en-US" altLang="zh-TW" sz="24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35A-4792-4484-BED8-36FB4034B42E}" type="slidenum">
              <a:rPr lang="en-US" altLang="zh-TW"/>
              <a:pPr/>
              <a:t>14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228600" y="347990"/>
            <a:ext cx="14302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 err="1"/>
              <a:t>square.c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Program: Summing a Series of Numbers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dirty="0" err="1">
                <a:latin typeface="+mn-lt"/>
                <a:ea typeface="新細明體" charset="-120"/>
                <a:cs typeface="Courier New" pitchFamily="49" charset="0"/>
              </a:rPr>
              <a:t>sum.c</a:t>
            </a:r>
            <a:r>
              <a:rPr lang="en-US" altLang="zh-TW" dirty="0">
                <a:latin typeface="+mn-lt"/>
                <a:ea typeface="新細明體" charset="-120"/>
              </a:rPr>
              <a:t> program sums a series of integers entered by the user: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+mn-lt"/>
                <a:ea typeface="新細明體" charset="-120"/>
                <a:cs typeface="Courier New" pitchFamily="49" charset="0"/>
              </a:rPr>
              <a:t>	This program sums a series of integers.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+mn-lt"/>
                <a:ea typeface="新細明體" charset="-120"/>
                <a:cs typeface="Courier New" pitchFamily="49" charset="0"/>
              </a:rPr>
              <a:t>	Enter integers (0 to terminate): </a:t>
            </a:r>
            <a:r>
              <a:rPr lang="en-US" altLang="zh-TW" sz="2200" u="sng" dirty="0">
                <a:latin typeface="+mn-lt"/>
                <a:ea typeface="新細明體" charset="-120"/>
                <a:cs typeface="Courier New" pitchFamily="49" charset="0"/>
              </a:rPr>
              <a:t>8 23 71 5 0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+mn-lt"/>
                <a:ea typeface="新細明體" charset="-120"/>
                <a:cs typeface="Courier New" pitchFamily="49" charset="0"/>
              </a:rPr>
              <a:t>	The sum is: 107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program will need a loop that uses </a:t>
            </a:r>
            <a:r>
              <a:rPr lang="en-US" altLang="zh-TW" dirty="0" err="1">
                <a:latin typeface="+mn-lt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latin typeface="+mn-lt"/>
                <a:ea typeface="新細明體" charset="-120"/>
              </a:rPr>
              <a:t> to read a number and then adds the number to a running total.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1B7B-8B97-46DE-9E43-9B265EADB70B}" type="slidenum">
              <a:rPr lang="en-US" altLang="zh-TW"/>
              <a:pPr/>
              <a:t>15</a:t>
            </a:fld>
            <a:endParaRPr lang="en-US" altLang="zh-TW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3F3C29A-E6D3-4BD7-881D-FD1BBEC91B5C}"/>
              </a:ext>
            </a:extLst>
          </p:cNvPr>
          <p:cNvSpPr/>
          <p:nvPr/>
        </p:nvSpPr>
        <p:spPr>
          <a:xfrm>
            <a:off x="381000" y="5715000"/>
            <a:ext cx="2590800" cy="1006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133600" y="168275"/>
            <a:ext cx="9296400" cy="6461125"/>
          </a:xfrm>
        </p:spPr>
        <p:txBody>
          <a:bodyPr>
            <a:noAutofit/>
          </a:bodyPr>
          <a:lstStyle/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 main(void)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n, sum = 0;</a:t>
            </a:r>
          </a:p>
          <a:p>
            <a:pPr marL="52578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(“Sums a series of integers.\n");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("Enter integers (0 to terminate): ");</a:t>
            </a:r>
          </a:p>
          <a:p>
            <a:pPr marL="52578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&amp;n);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(n != 0)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{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sum += n;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&amp;n);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("The sum is: %d\n", sum);</a:t>
            </a:r>
          </a:p>
          <a:p>
            <a:pPr marL="52578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ABC-72CF-4544-91D5-CBEF730AC7B5}" type="slidenum">
              <a:rPr lang="en-US" altLang="zh-TW"/>
              <a:pPr/>
              <a:t>16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228600" y="241012"/>
            <a:ext cx="1192955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3200" dirty="0" err="1"/>
              <a:t>sum.c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General form of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latin typeface="+mn-lt"/>
                <a:ea typeface="新細明體" charset="-120"/>
              </a:rPr>
              <a:t> statement: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200" b="1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 </a:t>
            </a:r>
            <a:r>
              <a:rPr lang="en-US" altLang="zh-TW" sz="3200" b="1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statement</a:t>
            </a:r>
            <a:r>
              <a:rPr lang="en-US" altLang="zh-TW" sz="3200" b="1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while ( </a:t>
            </a:r>
            <a:r>
              <a:rPr lang="en-US" altLang="zh-TW" sz="3200" b="1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expression</a:t>
            </a:r>
            <a:r>
              <a:rPr lang="en-US" altLang="zh-TW" sz="3200" b="1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) ;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When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latin typeface="+mn-lt"/>
                <a:ea typeface="新細明體" charset="-120"/>
              </a:rPr>
              <a:t> statement is executed, the loop body is executed first, then the controlling expression is evaluated.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If the value of the expression is nonzero, the loop body is executed again and then the expression is evaluated once more.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70C-F013-4EC7-A84E-BAEF03844C79}" type="slidenum">
              <a:rPr lang="en-US" altLang="zh-TW"/>
              <a:pPr/>
              <a:t>17</a:t>
            </a:fld>
            <a:endParaRPr lang="en-US" altLang="zh-TW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40600"/>
          </a:xfrm>
        </p:spPr>
        <p:txBody>
          <a:bodyPr>
            <a:normAutofit/>
          </a:bodyPr>
          <a:lstStyle/>
          <a:p>
            <a:r>
              <a:rPr lang="en-US" altLang="zh-TW" sz="2700" dirty="0">
                <a:latin typeface="+mn-lt"/>
                <a:ea typeface="新細明體" charset="-120"/>
              </a:rPr>
              <a:t>The countdown example rewritten as a </a:t>
            </a:r>
            <a:r>
              <a:rPr lang="en-US" altLang="zh-TW" sz="27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sz="2700" dirty="0">
                <a:latin typeface="+mn-lt"/>
                <a:ea typeface="新細明體" charset="-120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do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--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} while (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0);</a:t>
            </a:r>
          </a:p>
          <a:p>
            <a:r>
              <a:rPr lang="en-US" altLang="zh-TW" sz="2700" dirty="0">
                <a:latin typeface="+mn-lt"/>
                <a:ea typeface="新細明體" charset="-120"/>
              </a:rPr>
              <a:t>The </a:t>
            </a:r>
            <a:r>
              <a:rPr lang="en-US" altLang="zh-TW" sz="27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sz="2700" dirty="0">
                <a:latin typeface="+mn-lt"/>
                <a:ea typeface="新細明體" charset="-120"/>
              </a:rPr>
              <a:t> statement is often indistinguishable from the </a:t>
            </a:r>
            <a:r>
              <a:rPr lang="en-US" altLang="zh-TW" sz="27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700" dirty="0">
                <a:latin typeface="+mn-lt"/>
                <a:ea typeface="新細明體" charset="-120"/>
              </a:rPr>
              <a:t> statement.</a:t>
            </a:r>
          </a:p>
          <a:p>
            <a:r>
              <a:rPr lang="en-US" altLang="zh-TW" sz="2700" dirty="0">
                <a:latin typeface="+mn-lt"/>
                <a:ea typeface="新細明體" charset="-120"/>
              </a:rPr>
              <a:t>The only difference is that the body of a </a:t>
            </a:r>
            <a:r>
              <a:rPr lang="en-US" altLang="zh-TW" sz="27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sz="2700" dirty="0">
                <a:latin typeface="+mn-lt"/>
                <a:ea typeface="新細明體" charset="-120"/>
              </a:rPr>
              <a:t> statement is always executed </a:t>
            </a:r>
            <a:r>
              <a:rPr lang="en-US" altLang="zh-TW" sz="2700" b="1" dirty="0">
                <a:solidFill>
                  <a:srgbClr val="FF0000"/>
                </a:solidFill>
                <a:latin typeface="+mn-lt"/>
                <a:ea typeface="新細明體" charset="-120"/>
              </a:rPr>
              <a:t>at least once</a:t>
            </a:r>
            <a:r>
              <a:rPr lang="en-US" altLang="zh-TW" sz="2700" dirty="0">
                <a:latin typeface="+mn-lt"/>
                <a:ea typeface="新細明體" charset="-120"/>
              </a:rPr>
              <a:t>.</a:t>
            </a:r>
          </a:p>
          <a:p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5972-9799-497A-874E-E4082B3AF6F4}" type="slidenum">
              <a:rPr lang="en-US" altLang="zh-TW"/>
              <a:pPr/>
              <a:t>18</a:t>
            </a:fld>
            <a:endParaRPr lang="en-US" altLang="zh-TW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5ADD-2CBA-4A3D-811C-DB55C1A7087B}" type="slidenum">
              <a:rPr lang="en-US" altLang="zh-TW" smtClean="0"/>
              <a:pPr/>
              <a:t>19</a:t>
            </a:fld>
            <a:endParaRPr lang="en-US" altLang="zh-TW" sz="180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37727"/>
            <a:ext cx="4810125" cy="3676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70" y="152867"/>
            <a:ext cx="3981131" cy="64463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04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hlinkClick r:id="rId2"/>
              </a:rPr>
              <a:t>https://www.youtube.com/watch?v=EZ6r_BXWgE0</a:t>
            </a:r>
            <a:br>
              <a:rPr lang="en-US" altLang="zh-TW" sz="2400" dirty="0"/>
            </a:br>
            <a:r>
              <a:rPr lang="en-US" altLang="zh-TW" sz="2400" dirty="0">
                <a:hlinkClick r:id="rId3"/>
              </a:rPr>
              <a:t>https://www.youtube.com/watch?v=MwPbzAyhM0E</a:t>
            </a:r>
            <a:r>
              <a:rPr lang="zh-TW" altLang="en-US" sz="2400" dirty="0"/>
              <a:t> 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B507A8-4BF9-45E1-AEAE-E104358E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5ADD-2CBA-4A3D-811C-DB55C1A7087B}" type="slidenum">
              <a:rPr lang="en-US" altLang="zh-TW" smtClean="0"/>
              <a:pPr/>
              <a:t>2</a:t>
            </a:fld>
            <a:endParaRPr lang="en-US" altLang="zh-TW" sz="180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443692"/>
            <a:ext cx="3605640" cy="25663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870" y="1416892"/>
            <a:ext cx="3849553" cy="25663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193" y="4118197"/>
            <a:ext cx="3003532" cy="264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4135027"/>
            <a:ext cx="251814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98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It’s a good idea to use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braces</a:t>
            </a:r>
            <a:r>
              <a:rPr lang="en-US" altLang="zh-TW" dirty="0">
                <a:latin typeface="+mn-lt"/>
                <a:ea typeface="新細明體" charset="-120"/>
              </a:rPr>
              <a:t> in </a:t>
            </a:r>
            <a:r>
              <a:rPr lang="en-US" altLang="zh-TW" i="1" dirty="0">
                <a:latin typeface="+mn-lt"/>
                <a:ea typeface="新細明體" charset="-120"/>
              </a:rPr>
              <a:t>all</a:t>
            </a:r>
            <a:r>
              <a:rPr lang="en-US" altLang="zh-TW" dirty="0">
                <a:latin typeface="+mn-lt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latin typeface="+mn-lt"/>
                <a:ea typeface="新細明體" charset="-120"/>
              </a:rPr>
              <a:t> statements, whether or not they’re needed, because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latin typeface="+mn-lt"/>
                <a:ea typeface="新細明體" charset="-120"/>
              </a:rPr>
              <a:t> statement without braces can easily be mistaken for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while (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0);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A careless reader might think that the word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was the beginning of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F9A-A50A-4188-9D38-65249CCF98AE}" type="slidenum">
              <a:rPr lang="en-US" altLang="zh-TW"/>
              <a:pPr/>
              <a:t>20</a:t>
            </a:fld>
            <a:endParaRPr lang="en-US" altLang="zh-TW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Program: Calculating the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Number of Digits in an Integer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numdigits.c</a:t>
            </a:r>
            <a:r>
              <a:rPr lang="en-US" altLang="zh-TW" dirty="0">
                <a:latin typeface="+mn-lt"/>
                <a:ea typeface="新細明體" charset="-120"/>
              </a:rPr>
              <a:t> program calculates the number of digits in an integer entered by the user: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a nonnegative integer: </a:t>
            </a:r>
            <a:r>
              <a:rPr lang="en-US" altLang="zh-TW" sz="2400" u="sng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60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The number has 2 digit(s).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2400" dirty="0">
              <a:solidFill>
                <a:schemeClr val="accent5"/>
              </a:solidFill>
              <a:effectLst/>
              <a:latin typeface="Consolas" panose="020B0609020204030204" pitchFamily="49" charset="0"/>
              <a:ea typeface="新細明體" charset="-120"/>
              <a:cs typeface="Courier New" pitchFamily="49" charset="0"/>
            </a:endParaRPr>
          </a:p>
          <a:p>
            <a:r>
              <a:rPr lang="en-US" altLang="zh-TW" dirty="0">
                <a:latin typeface="+mn-lt"/>
                <a:ea typeface="新細明體" charset="-120"/>
              </a:rPr>
              <a:t>The program will divide the user’s input by 10 repeatedly until it becomes 0; the number of divisions performed is the number of digits.</a:t>
            </a:r>
          </a:p>
          <a:p>
            <a:r>
              <a:rPr lang="en-US" altLang="zh-TW" dirty="0">
                <a:latin typeface="+mn-lt"/>
                <a:ea typeface="新細明體" charset="-120"/>
              </a:rPr>
              <a:t>Writing this loop as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latin typeface="+mn-lt"/>
                <a:ea typeface="新細明體" charset="-120"/>
              </a:rPr>
              <a:t> statement is better than using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statement, because every integer—even 0—has at least one digit. </a:t>
            </a:r>
          </a:p>
          <a:p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0DE-6C3B-4AF6-84D3-5703426AF9A2}" type="slidenum">
              <a:rPr lang="en-US" altLang="zh-TW"/>
              <a:pPr/>
              <a:t>21</a:t>
            </a:fld>
            <a:endParaRPr lang="en-US" altLang="zh-TW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12533" y="473075"/>
            <a:ext cx="10515600" cy="5181600"/>
          </a:xfrm>
        </p:spPr>
        <p:txBody>
          <a:bodyPr>
            <a:noAutofit/>
          </a:bodyPr>
          <a:lstStyle/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// Calculates the no. of digits in an integer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digits = 0, n;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("Enter a nonnegative integer: ");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&amp;n);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zh-TW" altLang="en-US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n /= 10;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digits++;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 while (n &gt; 0);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The no. has %d digit(s).\n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", digits);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525780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endParaRPr lang="en-US" altLang="zh-TW" sz="24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A92-05BE-48C5-BEF7-D469B333E977}" type="slidenum">
              <a:rPr lang="en-US" altLang="zh-TW"/>
              <a:pPr/>
              <a:t>22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9266674" y="1295400"/>
            <a:ext cx="2112793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numdigits.c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</a:t>
            </a:r>
            <a:r>
              <a:rPr lang="en-US" altLang="zh-TW" dirty="0">
                <a:solidFill>
                  <a:schemeClr val="accent5"/>
                </a:solidFill>
                <a:latin typeface="Consolas" panose="020B0609020204030204" pitchFamily="49" charset="0"/>
              </a:rPr>
              <a:t>do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nn-NO" altLang="zh-TW" dirty="0">
                <a:latin typeface="Consolas" panose="020B0609020204030204" pitchFamily="49" charset="0"/>
              </a:rPr>
              <a:t> int i = 10;</a:t>
            </a:r>
          </a:p>
          <a:p>
            <a:pPr marL="582930" indent="-514350">
              <a:buFont typeface="+mj-lt"/>
              <a:buAutoNum type="arabicParenR"/>
            </a:pPr>
            <a:r>
              <a:rPr lang="nn-NO" altLang="zh-TW" dirty="0">
                <a:latin typeface="Consolas" panose="020B0609020204030204" pitchFamily="49" charset="0"/>
              </a:rPr>
              <a:t> </a:t>
            </a:r>
            <a:r>
              <a:rPr lang="nn-NO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</a:rPr>
              <a:t>do</a:t>
            </a:r>
            <a:endParaRPr lang="nn-NO" altLang="zh-TW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582930" indent="-514350">
              <a:buFont typeface="+mj-lt"/>
              <a:buAutoNum type="arabicParenR"/>
            </a:pPr>
            <a:r>
              <a:rPr lang="zh-TW" altLang="en-US" dirty="0">
                <a:effectLst/>
                <a:latin typeface="Consolas" panose="020B0609020204030204" pitchFamily="49" charset="0"/>
              </a:rPr>
              <a:t> </a:t>
            </a:r>
            <a:r>
              <a:rPr lang="nn-NO" altLang="zh-TW" dirty="0">
                <a:effectLst/>
                <a:latin typeface="Consolas" panose="020B0609020204030204" pitchFamily="49" charset="0"/>
              </a:rPr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nn-NO" altLang="zh-TW" dirty="0">
                <a:latin typeface="Consolas" panose="020B0609020204030204" pitchFamily="49" charset="0"/>
              </a:rPr>
              <a:t>   printf("Hello %d\n", </a:t>
            </a:r>
            <a:r>
              <a:rPr lang="nn-NO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nn-NO" altLang="zh-TW" dirty="0">
                <a:latin typeface="Consolas" panose="020B0609020204030204" pitchFamily="49" charset="0"/>
              </a:rPr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nn-NO" altLang="zh-TW" dirty="0">
                <a:latin typeface="Consolas" panose="020B0609020204030204" pitchFamily="49" charset="0"/>
              </a:rPr>
              <a:t>   </a:t>
            </a:r>
            <a:r>
              <a:rPr lang="nn-NO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nn-NO" altLang="zh-TW" dirty="0">
                <a:latin typeface="Consolas" panose="020B0609020204030204" pitchFamily="49" charset="0"/>
              </a:rPr>
              <a:t> =</a:t>
            </a:r>
            <a:r>
              <a:rPr lang="nn-NO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 </a:t>
            </a:r>
            <a:r>
              <a:rPr lang="nn-NO" altLang="zh-TW" dirty="0">
                <a:latin typeface="Consolas" panose="020B0609020204030204" pitchFamily="49" charset="0"/>
              </a:rPr>
              <a:t>-1;</a:t>
            </a:r>
          </a:p>
          <a:p>
            <a:pPr marL="582930" indent="-514350">
              <a:buFont typeface="+mj-lt"/>
              <a:buAutoNum type="arabicParenR"/>
            </a:pPr>
            <a:r>
              <a:rPr lang="nn-NO" altLang="zh-TW" dirty="0">
                <a:latin typeface="Consolas" panose="020B0609020204030204" pitchFamily="49" charset="0"/>
              </a:rPr>
              <a:t>   if( </a:t>
            </a:r>
            <a:r>
              <a:rPr lang="nn-NO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nn-NO" altLang="zh-TW" dirty="0">
                <a:latin typeface="Consolas" panose="020B0609020204030204" pitchFamily="49" charset="0"/>
              </a:rPr>
              <a:t> == 6 ) { </a:t>
            </a:r>
            <a:r>
              <a:rPr lang="nn-NO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nn-NO" altLang="zh-TW" dirty="0">
                <a:latin typeface="Consolas" panose="020B0609020204030204" pitchFamily="49" charset="0"/>
              </a:rPr>
              <a:t>; }</a:t>
            </a:r>
          </a:p>
          <a:p>
            <a:pPr marL="582930" indent="-514350">
              <a:buFont typeface="+mj-lt"/>
              <a:buAutoNum type="arabicParenR"/>
            </a:pPr>
            <a:r>
              <a:rPr lang="nn-NO" altLang="zh-TW" dirty="0">
                <a:latin typeface="Consolas" panose="020B0609020204030204" pitchFamily="49" charset="0"/>
              </a:rPr>
              <a:t> } while( </a:t>
            </a:r>
            <a:r>
              <a:rPr lang="nn-NO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nn-NO" altLang="zh-TW" dirty="0">
                <a:latin typeface="Consolas" panose="020B0609020204030204" pitchFamily="49" charset="0"/>
              </a:rPr>
              <a:t> &gt; 0 );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5ADD-2CBA-4A3D-811C-DB55C1A7087B}" type="slidenum">
              <a:rPr lang="en-US" altLang="zh-TW" smtClean="0"/>
              <a:pPr/>
              <a:t>23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64317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 is ideal for loops that have a “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counting</a:t>
            </a:r>
            <a:r>
              <a:rPr lang="en-US" altLang="zh-TW" dirty="0">
                <a:latin typeface="+mn-lt"/>
                <a:ea typeface="新細明體" charset="-120"/>
              </a:rPr>
              <a:t>” variable, but it’s versatile enough to be used for other kinds of loops as well.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General form of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expr1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;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expr2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;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expr3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)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statement </a:t>
            </a:r>
            <a:endParaRPr lang="en-US" altLang="zh-TW" sz="2400" b="1" dirty="0">
              <a:solidFill>
                <a:schemeClr val="accent5"/>
              </a:solidFill>
              <a:latin typeface="Consolas" panose="020B0609020204030204" pitchFamily="49" charset="0"/>
              <a:ea typeface="新細明體" charset="-12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expr1</a:t>
            </a:r>
            <a:r>
              <a:rPr lang="en-US" altLang="zh-TW" sz="2400" dirty="0">
                <a:latin typeface="+mn-lt"/>
                <a:ea typeface="新細明體" charset="-120"/>
              </a:rPr>
              <a:t>, </a:t>
            </a:r>
            <a:r>
              <a:rPr lang="en-US" altLang="zh-TW" sz="2400" b="1" dirty="0">
                <a:solidFill>
                  <a:schemeClr val="accent5"/>
                </a:solidFill>
                <a:latin typeface="+mn-lt"/>
                <a:ea typeface="新細明體" charset="-120"/>
              </a:rPr>
              <a:t>expr2</a:t>
            </a:r>
            <a:r>
              <a:rPr lang="en-US" altLang="zh-TW" sz="2400" dirty="0">
                <a:latin typeface="+mn-lt"/>
                <a:ea typeface="新細明體" charset="-120"/>
              </a:rPr>
              <a:t>, and </a:t>
            </a:r>
            <a:r>
              <a:rPr lang="en-US" altLang="zh-TW" sz="2400" b="1" dirty="0">
                <a:solidFill>
                  <a:schemeClr val="accent5"/>
                </a:solidFill>
                <a:latin typeface="+mn-lt"/>
                <a:ea typeface="新細明體" charset="-120"/>
              </a:rPr>
              <a:t>expr3</a:t>
            </a:r>
            <a:r>
              <a:rPr lang="en-US" altLang="zh-TW" sz="2400" dirty="0">
                <a:latin typeface="+mn-lt"/>
                <a:ea typeface="新細明體" charset="-120"/>
              </a:rPr>
              <a:t> are expressions.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Example: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0;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  <a:endParaRPr lang="en-US" altLang="zh-TW" sz="2400" b="1" dirty="0">
              <a:solidFill>
                <a:schemeClr val="accent5"/>
              </a:solidFill>
              <a:latin typeface="Consolas" panose="020B0609020204030204" pitchFamily="49" charset="0"/>
              <a:ea typeface="新細明體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0829-9236-411F-BA72-ECF9B79BE809}" type="slidenum">
              <a:rPr lang="en-US" altLang="zh-TW"/>
              <a:pPr/>
              <a:t>24</a:t>
            </a:fld>
            <a:endParaRPr lang="en-US" altLang="zh-TW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51200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+mn-lt"/>
                <a:ea typeface="新細明體" charset="-120"/>
              </a:rPr>
              <a:t>The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600" dirty="0">
                <a:latin typeface="+mn-lt"/>
                <a:ea typeface="新細明體" charset="-120"/>
              </a:rPr>
              <a:t> statement is closely related to the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600" dirty="0">
                <a:latin typeface="+mn-lt"/>
                <a:ea typeface="新細明體" charset="-120"/>
              </a:rPr>
              <a:t> statement. </a:t>
            </a:r>
          </a:p>
          <a:p>
            <a:r>
              <a:rPr lang="en-US" altLang="zh-TW" sz="2600" dirty="0">
                <a:latin typeface="+mn-lt"/>
                <a:ea typeface="新細明體" charset="-120"/>
              </a:rPr>
              <a:t>Except in a few rare cases, a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600" dirty="0">
                <a:latin typeface="+mn-lt"/>
                <a:ea typeface="新細明體" charset="-120"/>
              </a:rPr>
              <a:t> loop can always be replaced by an equivalent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600" dirty="0">
                <a:latin typeface="+mn-lt"/>
                <a:ea typeface="新細明體" charset="-120"/>
              </a:rPr>
              <a:t>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dirty="0">
                <a:latin typeface="+mn-lt"/>
                <a:ea typeface="新細明體" charset="-120"/>
              </a:rPr>
              <a:t>	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while (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expr2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)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expr3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expr1</a:t>
            </a:r>
            <a:r>
              <a:rPr lang="en-US" altLang="zh-TW" sz="2600" dirty="0">
                <a:latin typeface="+mn-lt"/>
                <a:ea typeface="新細明體" charset="-120"/>
              </a:rPr>
              <a:t> is an initialization step that’s performed only once, before the loop begins to execute.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5DDA-7556-412E-98FE-826060A3400F}" type="slidenum">
              <a:rPr lang="en-US" altLang="zh-TW"/>
              <a:pPr/>
              <a:t>25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5867400" y="3657600"/>
            <a:ext cx="5181600" cy="954107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2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</a:rPr>
              <a:t>expr1</a:t>
            </a:r>
            <a:r>
              <a:rPr lang="en-US" altLang="zh-TW" sz="2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2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</a:rPr>
              <a:t>expr2</a:t>
            </a:r>
            <a:r>
              <a:rPr lang="en-US" altLang="zh-TW" sz="2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2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</a:rPr>
              <a:t>expr3</a:t>
            </a:r>
            <a:r>
              <a:rPr lang="en-US" altLang="zh-TW" sz="2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r>
              <a:rPr lang="en-US" altLang="zh-TW" sz="2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</a:rPr>
              <a:t>statement </a:t>
            </a:r>
            <a:endParaRPr lang="zh-TW" altLang="en-US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expr2</a:t>
            </a:r>
            <a:r>
              <a:rPr lang="en-US" altLang="zh-TW" sz="2600" dirty="0">
                <a:latin typeface="+mn-lt"/>
                <a:ea typeface="新細明體" charset="-120"/>
              </a:rPr>
              <a:t> controls </a:t>
            </a:r>
            <a:r>
              <a:rPr lang="en-US" altLang="zh-TW" sz="2600" b="1" i="1" dirty="0">
                <a:solidFill>
                  <a:srgbClr val="FF0000"/>
                </a:solidFill>
                <a:latin typeface="+mn-lt"/>
                <a:ea typeface="新細明體" charset="-120"/>
              </a:rPr>
              <a:t>loop</a:t>
            </a:r>
            <a:r>
              <a:rPr lang="en-US" altLang="zh-TW" sz="2600" b="1" dirty="0">
                <a:solidFill>
                  <a:srgbClr val="FF0000"/>
                </a:solidFill>
                <a:latin typeface="+mn-lt"/>
                <a:ea typeface="新細明體" charset="-120"/>
              </a:rPr>
              <a:t> </a:t>
            </a:r>
            <a:r>
              <a:rPr lang="en-US" altLang="zh-TW" sz="2600" b="1" i="1" dirty="0">
                <a:solidFill>
                  <a:srgbClr val="FF0000"/>
                </a:solidFill>
                <a:latin typeface="+mn-lt"/>
                <a:ea typeface="新細明體" charset="-120"/>
              </a:rPr>
              <a:t>termination</a:t>
            </a:r>
            <a:r>
              <a:rPr lang="en-US" altLang="zh-TW" sz="2600" b="1" dirty="0">
                <a:solidFill>
                  <a:srgbClr val="FF0000"/>
                </a:solidFill>
                <a:latin typeface="+mn-lt"/>
                <a:ea typeface="新細明體" charset="-120"/>
              </a:rPr>
              <a:t> </a:t>
            </a:r>
            <a:r>
              <a:rPr lang="en-US" altLang="zh-TW" sz="2600" dirty="0">
                <a:latin typeface="+mn-lt"/>
                <a:ea typeface="新細明體" charset="-120"/>
              </a:rPr>
              <a:t>(the loop continues executing as long as the value of </a:t>
            </a:r>
            <a:r>
              <a:rPr lang="en-US" altLang="zh-TW" sz="2600" i="1" dirty="0">
                <a:latin typeface="+mn-lt"/>
                <a:ea typeface="新細明體" charset="-120"/>
              </a:rPr>
              <a:t>expr2</a:t>
            </a:r>
            <a:r>
              <a:rPr lang="en-US" altLang="zh-TW" sz="2600" dirty="0">
                <a:latin typeface="+mn-lt"/>
                <a:ea typeface="新細明體" charset="-120"/>
              </a:rPr>
              <a:t> is nonzero).</a:t>
            </a:r>
          </a:p>
          <a:p>
            <a:pPr>
              <a:lnSpc>
                <a:spcPct val="100000"/>
              </a:lnSpc>
            </a:pPr>
            <a:r>
              <a:rPr lang="en-US" altLang="zh-TW" sz="26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expr3</a:t>
            </a:r>
            <a:r>
              <a:rPr lang="en-US" altLang="zh-TW" sz="2600" dirty="0">
                <a:latin typeface="+mn-lt"/>
                <a:ea typeface="新細明體" charset="-120"/>
              </a:rPr>
              <a:t> is an operation to be performed </a:t>
            </a:r>
            <a:r>
              <a:rPr lang="en-US" altLang="zh-TW" sz="2600" b="1" i="1" dirty="0">
                <a:solidFill>
                  <a:srgbClr val="FF0000"/>
                </a:solidFill>
                <a:latin typeface="+mn-lt"/>
                <a:ea typeface="新細明體" charset="-120"/>
              </a:rPr>
              <a:t>at the end of each</a:t>
            </a:r>
            <a:r>
              <a:rPr lang="en-US" altLang="zh-TW" sz="2600" i="1" dirty="0">
                <a:solidFill>
                  <a:srgbClr val="FF0000"/>
                </a:solidFill>
                <a:latin typeface="+mn-lt"/>
                <a:ea typeface="新細明體" charset="-120"/>
              </a:rPr>
              <a:t> </a:t>
            </a:r>
            <a:r>
              <a:rPr lang="en-US" altLang="zh-TW" sz="2600" b="1" i="1" dirty="0">
                <a:solidFill>
                  <a:srgbClr val="FF0000"/>
                </a:solidFill>
                <a:latin typeface="+mn-lt"/>
                <a:ea typeface="新細明體" charset="-120"/>
              </a:rPr>
              <a:t>loop</a:t>
            </a:r>
            <a:r>
              <a:rPr lang="en-US" altLang="zh-TW" sz="2600" i="1" dirty="0">
                <a:solidFill>
                  <a:srgbClr val="FF0000"/>
                </a:solidFill>
                <a:latin typeface="+mn-lt"/>
                <a:ea typeface="新細明體" charset="-120"/>
              </a:rPr>
              <a:t> </a:t>
            </a:r>
            <a:r>
              <a:rPr lang="en-US" altLang="zh-TW" sz="2600" dirty="0">
                <a:latin typeface="+mn-lt"/>
                <a:ea typeface="新細明體" charset="-120"/>
              </a:rPr>
              <a:t>iteration.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The result when this pattern is applied to the previous </a:t>
            </a:r>
            <a:r>
              <a:rPr lang="en-US" altLang="zh-TW" sz="2600" dirty="0"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600" dirty="0">
                <a:latin typeface="+mn-lt"/>
                <a:ea typeface="新細明體" charset="-120"/>
              </a:rPr>
              <a:t> loop: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while (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9A82-35F4-43D2-9DF9-9AB50994ECBC}" type="slidenum">
              <a:rPr lang="en-US" altLang="zh-TW"/>
              <a:pPr/>
              <a:t>26</a:t>
            </a:fld>
            <a:endParaRPr lang="en-US" altLang="zh-TW" sz="18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7D4749-4BBF-4E0F-8032-0B7F98DC5050}"/>
              </a:ext>
            </a:extLst>
          </p:cNvPr>
          <p:cNvSpPr/>
          <p:nvPr/>
        </p:nvSpPr>
        <p:spPr>
          <a:xfrm>
            <a:off x="3962400" y="5306084"/>
            <a:ext cx="7391400" cy="78483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2000" b="1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 </a:t>
            </a:r>
            <a:r>
              <a:rPr lang="en-US" altLang="zh-TW" sz="2000" b="1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0; </a:t>
            </a:r>
            <a:r>
              <a:rPr lang="en-US" altLang="zh-TW" sz="2000" b="1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000" b="1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000" b="1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  <a:endParaRPr lang="en-US" altLang="zh-TW" sz="2000" b="1" i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5ADD-2CBA-4A3D-811C-DB55C1A7087B}" type="slidenum">
              <a:rPr lang="en-US" altLang="zh-TW" smtClean="0"/>
              <a:pPr/>
              <a:t>27</a:t>
            </a:fld>
            <a:endParaRPr lang="en-US" altLang="zh-TW" sz="180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6680326" cy="2166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099" y="690019"/>
            <a:ext cx="3948081" cy="54779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13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Studying the equivalent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while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statement can help clarify the fine points of a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for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statement.</a:t>
            </a: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For example, what if </a:t>
            </a:r>
            <a:r>
              <a:rPr lang="en-US" altLang="zh-TW" sz="26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--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is replaced by </a:t>
            </a:r>
            <a:r>
              <a:rPr lang="en-US" altLang="zh-TW" sz="2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--</a:t>
            </a:r>
            <a:r>
              <a:rPr lang="en-US" altLang="zh-TW" sz="26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 </a:t>
            </a:r>
            <a:r>
              <a:rPr lang="en-US" altLang="zh-TW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0; --</a:t>
            </a:r>
            <a:r>
              <a:rPr lang="en-US" altLang="zh-TW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equivalent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while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loop shows that the change has no effect on the behavior of the loop:</a:t>
            </a: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 </a:t>
            </a:r>
            <a:r>
              <a:rPr lang="en-US" altLang="zh-TW" sz="2400" b="1" dirty="0" err="1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</a:t>
            </a:r>
          </a:p>
          <a:p>
            <a:pPr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while (</a:t>
            </a:r>
            <a:r>
              <a:rPr lang="en-US" altLang="zh-TW" sz="2400" b="1" dirty="0" err="1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</a:t>
            </a:r>
          </a:p>
          <a:p>
            <a:pPr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b="1" dirty="0" err="1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400" b="1" dirty="0" err="1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--</a:t>
            </a:r>
            <a:r>
              <a:rPr lang="en-US" altLang="zh-TW" sz="2400" b="1" dirty="0" err="1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}</a:t>
            </a:r>
            <a:endParaRPr lang="en-US" altLang="zh-TW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D7E1-C8E1-4ECA-AEFB-220E4932ED3D}" type="slidenum">
              <a:rPr lang="en-US" altLang="zh-TW"/>
              <a:pPr/>
              <a:t>28</a:t>
            </a:fld>
            <a:endParaRPr lang="en-US" altLang="zh-TW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Adobe 楷体 Std R" panose="02020400000000000000"/>
                <a:cs typeface="Arial" panose="020B0604020202020204" pitchFamily="34" charset="0"/>
              </a:rPr>
              <a:t>Since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Adobe 楷体 Std R" panose="02020400000000000000"/>
                <a:cs typeface="Arial" panose="020B0604020202020204" pitchFamily="34" charset="0"/>
              </a:rPr>
              <a:t>first</a:t>
            </a:r>
            <a:r>
              <a:rPr lang="en-US" altLang="zh-TW" dirty="0">
                <a:latin typeface="+mn-lt"/>
                <a:ea typeface="Adobe 楷体 Std R" panose="02020400000000000000"/>
                <a:cs typeface="Arial" panose="020B0604020202020204" pitchFamily="34" charset="0"/>
              </a:rPr>
              <a:t> and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Adobe 楷体 Std R" panose="02020400000000000000"/>
                <a:cs typeface="Arial" panose="020B0604020202020204" pitchFamily="34" charset="0"/>
              </a:rPr>
              <a:t>third</a:t>
            </a:r>
            <a:r>
              <a:rPr lang="en-US" altLang="zh-TW" dirty="0">
                <a:latin typeface="+mn-lt"/>
                <a:ea typeface="Adobe 楷体 Std R" panose="02020400000000000000"/>
                <a:cs typeface="Arial" panose="020B0604020202020204" pitchFamily="34" charset="0"/>
              </a:rPr>
              <a:t> expressions in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Adobe 楷体 Std R" panose="02020400000000000000"/>
                <a:cs typeface="Arial" panose="020B0604020202020204" pitchFamily="34" charset="0"/>
              </a:rPr>
              <a:t>for</a:t>
            </a:r>
            <a:r>
              <a:rPr lang="en-US" altLang="zh-TW" dirty="0">
                <a:latin typeface="+mn-lt"/>
                <a:ea typeface="Adobe 楷体 Std R" panose="02020400000000000000"/>
                <a:cs typeface="Arial" panose="020B0604020202020204" pitchFamily="34" charset="0"/>
              </a:rPr>
              <a:t> statement are executed as statements, their values are irrelevant—they’re useful only for their side effects.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Adobe 楷体 Std R" panose="02020400000000000000"/>
                <a:cs typeface="Arial" panose="020B0604020202020204" pitchFamily="34" charset="0"/>
              </a:rPr>
              <a:t>Consequently, these two expressions are usually assignments or increment/decrement expressions.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FA35-9FD0-49FB-ABC1-B0B0E01E1E91}" type="slidenum">
              <a:rPr lang="en-US" altLang="zh-TW"/>
              <a:pPr/>
              <a:t>29</a:t>
            </a:fld>
            <a:endParaRPr lang="en-US" altLang="zh-TW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Iteration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2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C’s iteration statements are used to set up loops.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A </a:t>
            </a:r>
            <a:r>
              <a:rPr lang="en-US" altLang="zh-TW" b="1" i="1" dirty="0">
                <a:latin typeface="+mn-lt"/>
                <a:ea typeface="新細明體" charset="-120"/>
              </a:rPr>
              <a:t>loop</a:t>
            </a:r>
            <a:r>
              <a:rPr lang="en-US" altLang="zh-TW" dirty="0">
                <a:latin typeface="+mn-lt"/>
                <a:ea typeface="新細明體" charset="-120"/>
              </a:rPr>
              <a:t> is a statement whose job is to repeatedly execute some other statement (the </a:t>
            </a:r>
            <a:r>
              <a:rPr lang="en-US" altLang="zh-TW" b="1" i="1" dirty="0">
                <a:latin typeface="+mn-lt"/>
                <a:ea typeface="新細明體" charset="-120"/>
              </a:rPr>
              <a:t>loop body</a:t>
            </a:r>
            <a:r>
              <a:rPr lang="en-US" altLang="zh-TW" dirty="0">
                <a:latin typeface="+mn-lt"/>
                <a:ea typeface="新細明體" charset="-120"/>
              </a:rPr>
              <a:t>).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In C, every loop has a </a:t>
            </a:r>
            <a:r>
              <a:rPr lang="en-US" altLang="zh-TW" b="1" i="1" dirty="0">
                <a:latin typeface="+mn-lt"/>
                <a:ea typeface="新細明體" charset="-120"/>
              </a:rPr>
              <a:t>controlling expression</a:t>
            </a:r>
            <a:r>
              <a:rPr lang="en-US" altLang="zh-TW" dirty="0">
                <a:latin typeface="+mn-lt"/>
                <a:ea typeface="新細明體" charset="-12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Each time the loop body is executed (an </a:t>
            </a:r>
            <a:r>
              <a:rPr lang="en-US" altLang="zh-TW" b="1" i="1" dirty="0">
                <a:latin typeface="+mn-lt"/>
                <a:ea typeface="新細明體" charset="-120"/>
              </a:rPr>
              <a:t>iteration</a:t>
            </a:r>
            <a:r>
              <a:rPr lang="en-US" altLang="zh-TW" dirty="0">
                <a:latin typeface="+mn-lt"/>
                <a:ea typeface="新細明體" charset="-120"/>
              </a:rPr>
              <a:t> of the loop), the controlling expression is evaluated.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If the expression is true (has a value that’s not zero) the loop continues to execute.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5C-74E2-4064-ACA9-AAA715D93D96}" type="slidenum">
              <a:rPr lang="en-US" altLang="zh-TW"/>
              <a:pPr/>
              <a:t>3</a:t>
            </a:fld>
            <a:endParaRPr lang="en-US" altLang="zh-TW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 Idioms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for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statement is usually the best choice for loops that “</a:t>
            </a:r>
            <a:r>
              <a:rPr lang="en-US" altLang="zh-TW" sz="26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count up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 (increment a variable) or “</a:t>
            </a:r>
            <a:r>
              <a:rPr lang="en-US" altLang="zh-TW" sz="26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count down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 (decrement a variable).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 </a:t>
            </a:r>
            <a:r>
              <a:rPr lang="en-US" altLang="zh-TW" sz="2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for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statement that counts up or down a total of </a:t>
            </a:r>
            <a:r>
              <a:rPr lang="en-US" altLang="zh-TW" sz="2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n</a:t>
            </a:r>
            <a:r>
              <a:rPr lang="en-US" altLang="zh-TW" sz="26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times will usually have one of the following forms:</a:t>
            </a:r>
          </a:p>
          <a:p>
            <a:pPr>
              <a:lnSpc>
                <a:spcPct val="100000"/>
              </a:lnSpc>
            </a:pPr>
            <a:endParaRPr lang="en-US" altLang="zh-TW" sz="2600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Counting up from 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to 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n–1</a:t>
            </a:r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:</a:t>
            </a:r>
            <a:r>
              <a:rPr lang="zh-TW" altLang="en-US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for (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 = 0;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 &lt; n;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++)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Counting up from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1</a:t>
            </a: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to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n</a:t>
            </a:r>
            <a:r>
              <a:rPr lang="en-US" altLang="zh-TW" sz="2400" b="1" dirty="0">
                <a:solidFill>
                  <a:schemeClr val="accent6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:</a:t>
            </a:r>
            <a:r>
              <a:rPr lang="zh-TW" altLang="en-US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for (</a:t>
            </a:r>
            <a:r>
              <a:rPr lang="en-US" altLang="zh-TW" sz="2400" b="1" dirty="0" err="1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 = 1; </a:t>
            </a:r>
            <a:r>
              <a:rPr lang="en-US" altLang="zh-TW" sz="2400" b="1" dirty="0" err="1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 &lt;= n; </a:t>
            </a:r>
            <a:r>
              <a:rPr lang="en-US" altLang="zh-TW" sz="2400" b="1" dirty="0" err="1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++)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Counting down from </a:t>
            </a:r>
            <a:r>
              <a:rPr lang="en-US" altLang="zh-TW" sz="2400" b="1" dirty="0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n–1</a:t>
            </a: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to </a:t>
            </a:r>
            <a:r>
              <a:rPr lang="en-US" altLang="zh-TW" sz="2400" b="1" dirty="0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TW" sz="2400" b="1" dirty="0">
                <a:solidFill>
                  <a:schemeClr val="accent4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:</a:t>
            </a:r>
            <a:r>
              <a:rPr lang="zh-TW" altLang="en-US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for (</a:t>
            </a:r>
            <a:r>
              <a:rPr lang="en-US" altLang="zh-TW" sz="2400" b="1" dirty="0" err="1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 = n - 1; </a:t>
            </a:r>
            <a:r>
              <a:rPr lang="en-US" altLang="zh-TW" sz="2400" b="1" dirty="0" err="1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 &gt;= 0; </a:t>
            </a:r>
            <a:r>
              <a:rPr lang="en-US" altLang="zh-TW" sz="2400" b="1" dirty="0" err="1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--)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Counting down from </a:t>
            </a:r>
            <a:r>
              <a:rPr lang="en-US" altLang="zh-TW" sz="24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n</a:t>
            </a: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to </a:t>
            </a:r>
            <a:r>
              <a:rPr lang="en-US" altLang="zh-TW" sz="24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1</a:t>
            </a:r>
            <a:r>
              <a:rPr lang="en-US" altLang="zh-TW" sz="2400" b="1" dirty="0">
                <a:solidFill>
                  <a:schemeClr val="accent2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:</a:t>
            </a:r>
            <a:r>
              <a:rPr lang="zh-TW" altLang="en-US" sz="2400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for (</a:t>
            </a:r>
            <a:r>
              <a:rPr lang="en-US" altLang="zh-TW" sz="2400" b="1" dirty="0" err="1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 = n; </a:t>
            </a:r>
            <a:r>
              <a:rPr lang="en-US" altLang="zh-TW" sz="2400" b="1" dirty="0" err="1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 &gt; 0; </a:t>
            </a:r>
            <a:r>
              <a:rPr lang="en-US" altLang="zh-TW" sz="2400" b="1" dirty="0" err="1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TW" sz="24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Arial" panose="020B0604020202020204" pitchFamily="34" charset="0"/>
              </a:rPr>
              <a:t>--) …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250-152B-4B14-9132-9276455DE604}" type="slidenum">
              <a:rPr lang="en-US" altLang="zh-TW"/>
              <a:pPr/>
              <a:t>30</a:t>
            </a:fld>
            <a:endParaRPr lang="en-US" altLang="zh-TW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 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+mn-lt"/>
                <a:cs typeface="Arial" panose="020B0604020202020204" pitchFamily="34" charset="0"/>
              </a:rPr>
              <a:t>Common for statement errors: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Using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&lt;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 instead of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&gt;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 (or vice versa) in the controlling expression. “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Counting up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” loops should use the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&lt;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 or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&lt;=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 operator. “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Counting down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” loops should use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&gt;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 or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&gt;=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Using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==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 in the controlling expression instead of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&lt;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&lt;=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&gt;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, or </a:t>
            </a:r>
            <a:r>
              <a:rPr lang="en-US" dirty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rPr>
              <a:t>&gt;=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“Off-by-one” errors such as writing the controlling expression as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&lt;= n 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instead of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&lt; n</a:t>
            </a:r>
            <a:r>
              <a:rPr lang="en-US" dirty="0">
                <a:latin typeface="+mn-lt"/>
                <a:ea typeface="+mn-ea"/>
                <a:cs typeface="Arial" panose="020B0604020202020204" pitchFamily="34" charset="0"/>
              </a:rPr>
              <a:t>.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4667-41FE-4BA9-9121-6683DC961A00}" type="slidenum">
              <a:rPr lang="en-US" altLang="zh-TW"/>
              <a:pPr/>
              <a:t>31</a:t>
            </a:fld>
            <a:endParaRPr lang="en-US" altLang="zh-TW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Omitting Expressions in a </a:t>
            </a:r>
            <a:r>
              <a:rPr lang="en-US" altLang="zh-TW" sz="3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3200" dirty="0">
                <a:ea typeface="新細明體" charset="-120"/>
              </a:rPr>
              <a:t> Statement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744200" cy="4664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C allows any or all of the expressions that control a </a:t>
            </a:r>
            <a:r>
              <a:rPr lang="en-US" altLang="zh-TW" sz="2600" b="1" dirty="0">
                <a:solidFill>
                  <a:schemeClr val="accent5"/>
                </a:solidFill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600" dirty="0">
                <a:latin typeface="+mn-lt"/>
                <a:ea typeface="新細明體" charset="-120"/>
              </a:rPr>
              <a:t> statement to be omitted.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If the </a:t>
            </a:r>
            <a:r>
              <a:rPr lang="en-US" altLang="zh-TW" sz="2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first</a:t>
            </a:r>
            <a:r>
              <a:rPr lang="en-US" altLang="zh-TW" sz="2600" dirty="0">
                <a:latin typeface="+mn-lt"/>
                <a:ea typeface="新細明體" charset="-120"/>
              </a:rPr>
              <a:t> expression is omitted, no initialization is performed before the loop is executed: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TW" sz="22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 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TW" sz="22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for (</a:t>
            </a:r>
            <a:r>
              <a:rPr lang="en-US" altLang="zh-TW" sz="2200" b="1" dirty="0">
                <a:ln w="0"/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22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0; --</a:t>
            </a:r>
            <a:r>
              <a:rPr lang="en-US" altLang="zh-TW" sz="22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TW" sz="22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2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If the </a:t>
            </a:r>
            <a:r>
              <a:rPr lang="en-US" altLang="zh-TW" sz="2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third</a:t>
            </a:r>
            <a:r>
              <a:rPr lang="en-US" altLang="zh-TW" sz="2600" dirty="0">
                <a:latin typeface="+mn-lt"/>
                <a:ea typeface="新細明體" charset="-120"/>
              </a:rPr>
              <a:t> expression is omitted, the loop body is responsible for ensuring that the value of the second expression eventually becomes </a:t>
            </a:r>
            <a:r>
              <a:rPr lang="en-US" altLang="zh-TW" sz="2600" b="1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</a:rPr>
              <a:t>false</a:t>
            </a:r>
            <a:r>
              <a:rPr lang="en-US" altLang="zh-TW" sz="2600" dirty="0">
                <a:latin typeface="+mn-lt"/>
                <a:ea typeface="新細明體" charset="-120"/>
              </a:rPr>
              <a:t>: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TW" sz="22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</a:t>
            </a:r>
            <a:r>
              <a:rPr lang="en-US" altLang="zh-TW" sz="2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7708-D7A8-4D76-A660-FB11F062E4B6}" type="slidenum">
              <a:rPr lang="en-US" altLang="zh-TW"/>
              <a:pPr/>
              <a:t>32</a:t>
            </a:fld>
            <a:endParaRPr lang="en-US" altLang="zh-TW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Omitting Expressions in a </a:t>
            </a:r>
            <a:r>
              <a:rPr lang="en-US" altLang="zh-TW" sz="3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3200" dirty="0">
                <a:ea typeface="新細明體" charset="-120"/>
              </a:rPr>
              <a:t> Statement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When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first</a:t>
            </a:r>
            <a:r>
              <a:rPr lang="en-US" altLang="zh-TW" dirty="0">
                <a:latin typeface="+mn-lt"/>
                <a:ea typeface="新細明體" charset="-120"/>
              </a:rPr>
              <a:t> and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third</a:t>
            </a:r>
            <a:r>
              <a:rPr lang="en-US" altLang="zh-TW" dirty="0">
                <a:latin typeface="+mn-lt"/>
                <a:ea typeface="新細明體" charset="-120"/>
              </a:rPr>
              <a:t> expressions are both omitted, the resulting loop is nothing more than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 in disguise: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(;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0;)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dirty="0">
                <a:latin typeface="+mn-lt"/>
                <a:ea typeface="新細明體" charset="-120"/>
              </a:rPr>
              <a:t>is the same as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 (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--);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version is clearer and therefore preferable.</a:t>
            </a:r>
          </a:p>
          <a:p>
            <a:pPr>
              <a:lnSpc>
                <a:spcPct val="100000"/>
              </a:lnSpc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799-8F38-4546-9429-333B94C9D1B0}" type="slidenum">
              <a:rPr lang="en-US" altLang="zh-TW"/>
              <a:pPr/>
              <a:t>33</a:t>
            </a:fld>
            <a:endParaRPr lang="en-US" altLang="zh-TW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a typeface="新細明體" charset="-120"/>
              </a:rPr>
              <a:t>Omitting Expressions in a </a:t>
            </a:r>
            <a:r>
              <a:rPr lang="en-US" altLang="zh-TW" sz="3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3200" dirty="0">
                <a:ea typeface="新細明體" charset="-120"/>
              </a:rPr>
              <a:t> Statement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If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second</a:t>
            </a:r>
            <a:r>
              <a:rPr lang="en-US" altLang="zh-TW" dirty="0">
                <a:latin typeface="+mn-lt"/>
                <a:ea typeface="新細明體" charset="-120"/>
              </a:rPr>
              <a:t> expression is missing, it defaults to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true</a:t>
            </a:r>
            <a:r>
              <a:rPr lang="en-US" altLang="zh-TW" dirty="0">
                <a:latin typeface="+mn-lt"/>
                <a:ea typeface="新細明體" charset="-120"/>
              </a:rPr>
              <a:t> value, so the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 doesn’t terminate (unless stopped in some other fashion).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For example, some programmers use the following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 to establish an </a:t>
            </a:r>
            <a:r>
              <a:rPr lang="en-US" altLang="zh-TW" i="1" dirty="0">
                <a:ln w="0"/>
                <a:solidFill>
                  <a:srgbClr val="FF0000"/>
                </a:solidFill>
                <a:latin typeface="+mn-lt"/>
                <a:ea typeface="新細明體" charset="-120"/>
              </a:rPr>
              <a:t>infinite loop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4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for (;;)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4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88D-464C-497A-886A-360EF6373514}" type="slidenum">
              <a:rPr lang="en-US" altLang="zh-TW"/>
              <a:pPr/>
              <a:t>34</a:t>
            </a:fld>
            <a:endParaRPr lang="en-US" altLang="zh-TW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Statements in C99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210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In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C99</a:t>
            </a:r>
            <a:r>
              <a:rPr lang="en-US" altLang="zh-TW" dirty="0">
                <a:latin typeface="+mn-lt"/>
                <a:ea typeface="新細明體" charset="-120"/>
              </a:rPr>
              <a:t>,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first</a:t>
            </a:r>
            <a:r>
              <a:rPr lang="en-US" altLang="zh-TW" dirty="0">
                <a:latin typeface="+mn-lt"/>
                <a:ea typeface="新細明體" charset="-120"/>
              </a:rPr>
              <a:t> expression in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 can be replaced by a declaration.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This feature allows the programmer to declare a variable for use by the loop: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4800" b="1" dirty="0" err="1">
                <a:solidFill>
                  <a:schemeClr val="accent4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variable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+mn-lt"/>
                <a:ea typeface="新細明體" charset="-120"/>
              </a:rPr>
              <a:t> need not have been declared prior to this statement.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B41B-57CC-4D30-B450-7C0743A98713}" type="slidenum">
              <a:rPr lang="en-US" altLang="zh-TW"/>
              <a:pPr/>
              <a:t>35</a:t>
            </a:fld>
            <a:endParaRPr lang="en-US" altLang="zh-TW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664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A variable declared by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cannot be accessed outside </a:t>
            </a:r>
            <a:r>
              <a:rPr lang="en-US" altLang="zh-TW" dirty="0">
                <a:latin typeface="+mn-lt"/>
                <a:ea typeface="新細明體" charset="-120"/>
              </a:rPr>
              <a:t>the body of the loop (we say that it’s not </a:t>
            </a:r>
            <a:r>
              <a:rPr lang="en-US" altLang="zh-TW" b="1" i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新細明體" charset="-120"/>
              </a:rPr>
              <a:t>visible</a:t>
            </a:r>
            <a:r>
              <a:rPr lang="en-US" altLang="zh-TW" dirty="0">
                <a:latin typeface="+mn-lt"/>
                <a:ea typeface="新細明體" charset="-120"/>
              </a:rPr>
              <a:t> outside the loop):</a:t>
            </a:r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20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++) </a:t>
            </a:r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zh-TW" altLang="en-US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0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</a:t>
            </a:r>
            <a:r>
              <a:rPr lang="en-US" altLang="zh-TW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   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/* legal: </a:t>
            </a:r>
            <a:r>
              <a:rPr lang="en-US" altLang="zh-TW" sz="2400" b="1" dirty="0" err="1">
                <a:ln w="0"/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is </a:t>
            </a:r>
            <a:r>
              <a:rPr lang="en-US" altLang="zh-TW" sz="2000" b="1" i="1" dirty="0">
                <a:solidFill>
                  <a:schemeClr val="accent6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ea typeface="新細明體" charset="-120"/>
              </a:rPr>
              <a:t>visible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inside loop */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</a:t>
            </a:r>
            <a:r>
              <a:rPr lang="en-US" altLang="zh-TW" sz="2400" b="1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  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/*** WRONG ***/</a:t>
            </a:r>
            <a:endParaRPr lang="en-US" altLang="zh-TW" sz="2800" b="1" dirty="0">
              <a:solidFill>
                <a:schemeClr val="accent6"/>
              </a:solidFill>
              <a:latin typeface="Consolas" panose="020B0609020204030204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E6EF-4045-4374-993D-3B2EE6CA98CD}" type="slidenum">
              <a:rPr lang="en-US" altLang="zh-TW"/>
              <a:pPr/>
              <a:t>36</a:t>
            </a:fld>
            <a:endParaRPr lang="en-US" altLang="zh-TW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FA883-85AC-46B4-B916-043BADFE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Statements in C99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664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Having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 declare its own control variable is usually a good idea: it’s convenient and it can make programs easier to understand.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However, if the program needs to access the variable after loop termination, it’s necessary to use the older form of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 may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declare more than one variable</a:t>
            </a:r>
            <a:r>
              <a:rPr lang="en-US" altLang="zh-TW" dirty="0">
                <a:latin typeface="+mn-lt"/>
                <a:ea typeface="新細明體" charset="-120"/>
              </a:rPr>
              <a:t>, provided that all variables have the </a:t>
            </a:r>
            <a:r>
              <a:rPr lang="en-US" altLang="zh-TW" dirty="0">
                <a:ln w="0"/>
                <a:solidFill>
                  <a:srgbClr val="FF0000"/>
                </a:solidFill>
                <a:latin typeface="+mn-lt"/>
                <a:ea typeface="新細明體" charset="-120"/>
              </a:rPr>
              <a:t>same </a:t>
            </a:r>
            <a:r>
              <a:rPr lang="en-US" altLang="zh-TW" sz="2400" dirty="0">
                <a:ln w="0"/>
                <a:solidFill>
                  <a:srgbClr val="FF0000"/>
                </a:solidFill>
                <a:latin typeface="+mn-lt"/>
                <a:ea typeface="新細明體" charset="-120"/>
                <a:cs typeface="Courier New" pitchFamily="49" charset="0"/>
              </a:rPr>
              <a:t>type</a:t>
            </a:r>
            <a:r>
              <a:rPr lang="en-US" altLang="zh-TW" dirty="0">
                <a:latin typeface="+mn-lt"/>
                <a:ea typeface="新細明體" charset="-120"/>
              </a:rPr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8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8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2800" b="1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8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b="1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8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0, j = 0</a:t>
            </a:r>
            <a:r>
              <a:rPr lang="en-US" altLang="zh-TW" sz="28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8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8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28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8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A5E-9020-4008-B83C-B0C62240C12D}" type="slidenum">
              <a:rPr lang="en-US" altLang="zh-TW"/>
              <a:pPr/>
              <a:t>37</a:t>
            </a:fld>
            <a:endParaRPr lang="en-US" altLang="zh-TW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542330-97B0-47B6-8165-7CF88623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ea typeface="新細明體" charset="-120"/>
              </a:rPr>
              <a:t> Statements in C99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Comma Operator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On occasion, a </a:t>
            </a:r>
            <a:r>
              <a:rPr lang="en-US" altLang="zh-TW" b="1" dirty="0">
                <a:solidFill>
                  <a:schemeClr val="accent5"/>
                </a:solidFill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 may need to have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新細明體" charset="-120"/>
              </a:rPr>
              <a:t>two (or more) initialization expressions 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or</a:t>
            </a:r>
            <a:r>
              <a:rPr lang="en-US" altLang="zh-TW" dirty="0">
                <a:latin typeface="+mn-lt"/>
                <a:ea typeface="新細明體" charset="-120"/>
              </a:rPr>
              <a:t> one that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新細明體" charset="-120"/>
              </a:rPr>
              <a:t>increments several variables </a:t>
            </a:r>
            <a:r>
              <a:rPr lang="en-US" altLang="zh-TW" dirty="0">
                <a:latin typeface="+mn-lt"/>
                <a:ea typeface="新細明體" charset="-120"/>
              </a:rPr>
              <a:t>each time through the loop.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This effect can be accomplished by using a </a:t>
            </a:r>
            <a:r>
              <a:rPr lang="en-US" altLang="zh-TW" i="1" dirty="0">
                <a:solidFill>
                  <a:srgbClr val="FF0000"/>
                </a:solidFill>
                <a:latin typeface="+mn-lt"/>
                <a:ea typeface="新細明體" charset="-120"/>
              </a:rPr>
              <a:t>comma expression</a:t>
            </a:r>
            <a:r>
              <a:rPr lang="en-US" altLang="zh-TW" b="1" i="1" dirty="0">
                <a:latin typeface="+mn-lt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</a:rPr>
              <a:t>as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first</a:t>
            </a:r>
            <a:r>
              <a:rPr lang="en-US" altLang="zh-TW" dirty="0">
                <a:latin typeface="+mn-lt"/>
                <a:ea typeface="新細明體" charset="-120"/>
              </a:rPr>
              <a:t> or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third</a:t>
            </a:r>
            <a:r>
              <a:rPr lang="en-US" altLang="zh-TW" dirty="0">
                <a:latin typeface="+mn-lt"/>
                <a:ea typeface="新細明體" charset="-120"/>
              </a:rPr>
              <a:t> expression in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A </a:t>
            </a:r>
            <a:r>
              <a:rPr lang="en-US" altLang="zh-TW" dirty="0">
                <a:ln w="0"/>
                <a:solidFill>
                  <a:srgbClr val="FF0000"/>
                </a:solidFill>
                <a:latin typeface="+mn-lt"/>
                <a:ea typeface="新細明體" charset="-120"/>
              </a:rPr>
              <a:t>comma expression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</a:rPr>
              <a:t>has the form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expr1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, 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expr2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 dirty="0">
                <a:latin typeface="+mn-lt"/>
                <a:ea typeface="新細明體" charset="-120"/>
              </a:rPr>
              <a:t>	where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expr1</a:t>
            </a:r>
            <a:r>
              <a:rPr lang="en-US" altLang="zh-TW" dirty="0">
                <a:latin typeface="+mn-lt"/>
                <a:ea typeface="新細明體" charset="-120"/>
              </a:rPr>
              <a:t> and </a:t>
            </a:r>
            <a:r>
              <a:rPr lang="en-US" altLang="zh-TW" b="1" dirty="0">
                <a:solidFill>
                  <a:schemeClr val="accent5"/>
                </a:solidFill>
                <a:latin typeface="+mn-lt"/>
                <a:ea typeface="新細明體" charset="-120"/>
              </a:rPr>
              <a:t>expr2</a:t>
            </a:r>
            <a:r>
              <a:rPr lang="en-US" altLang="zh-TW" dirty="0">
                <a:latin typeface="+mn-lt"/>
                <a:ea typeface="新細明體" charset="-120"/>
              </a:rPr>
              <a:t> are any two expressions. 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413-A589-4C49-A03E-5D88E8332DF3}" type="slidenum">
              <a:rPr lang="en-US" altLang="zh-TW"/>
              <a:pPr/>
              <a:t>38</a:t>
            </a:fld>
            <a:endParaRPr lang="en-US" altLang="zh-TW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Comma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664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600" dirty="0">
                <a:latin typeface="+mn-lt"/>
              </a:rPr>
              <a:t>A comma expression is evaluated in two steps: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b="1" dirty="0">
                <a:latin typeface="+mn-lt"/>
              </a:rPr>
              <a:t>First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</a:rPr>
              <a:t>expr1</a:t>
            </a:r>
            <a:r>
              <a:rPr lang="en-US" sz="2200" dirty="0">
                <a:latin typeface="+mn-lt"/>
              </a:rPr>
              <a:t> is evaluated and its value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discarded</a:t>
            </a:r>
            <a:r>
              <a:rPr lang="en-US" sz="2200" dirty="0">
                <a:latin typeface="+mn-lt"/>
              </a:rPr>
              <a:t>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b="1" dirty="0">
                <a:latin typeface="+mn-lt"/>
              </a:rPr>
              <a:t>Second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</a:rPr>
              <a:t>expr2</a:t>
            </a:r>
            <a:r>
              <a:rPr lang="en-US" sz="2200" dirty="0">
                <a:latin typeface="+mn-lt"/>
              </a:rPr>
              <a:t> is evaluated; its value is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the value of the entire expression</a:t>
            </a:r>
            <a:r>
              <a:rPr lang="en-US" sz="2200" dirty="0">
                <a:latin typeface="+mn-lt"/>
              </a:rPr>
              <a:t>. </a:t>
            </a:r>
          </a:p>
          <a:p>
            <a:pPr>
              <a:lnSpc>
                <a:spcPct val="100000"/>
              </a:lnSpc>
              <a:defRPr/>
            </a:pPr>
            <a:r>
              <a:rPr lang="en-US" sz="2600" dirty="0">
                <a:latin typeface="+mn-lt"/>
              </a:rPr>
              <a:t>Evaluating </a:t>
            </a:r>
            <a:r>
              <a:rPr lang="en-US" sz="2600" b="1" dirty="0">
                <a:solidFill>
                  <a:schemeClr val="accent5"/>
                </a:solidFill>
                <a:latin typeface="Consolas" panose="020B0609020204030204" pitchFamily="49" charset="0"/>
              </a:rPr>
              <a:t>expr1</a:t>
            </a:r>
            <a:r>
              <a:rPr lang="en-US" sz="2600" dirty="0">
                <a:latin typeface="+mn-lt"/>
              </a:rPr>
              <a:t> should always have a side effect; if it doesn’t, then </a:t>
            </a:r>
            <a:r>
              <a:rPr lang="en-US" sz="2600" b="1" dirty="0">
                <a:solidFill>
                  <a:schemeClr val="accent5"/>
                </a:solidFill>
                <a:latin typeface="Consolas" panose="020B0609020204030204" pitchFamily="49" charset="0"/>
              </a:rPr>
              <a:t>expr1</a:t>
            </a:r>
            <a:r>
              <a:rPr lang="en-US" sz="2600" dirty="0">
                <a:latin typeface="+mn-lt"/>
              </a:rPr>
              <a:t> serves no purpose.</a:t>
            </a:r>
          </a:p>
          <a:p>
            <a:pPr>
              <a:lnSpc>
                <a:spcPct val="100000"/>
              </a:lnSpc>
              <a:defRPr/>
            </a:pPr>
            <a:r>
              <a:rPr lang="en-US" sz="2600" dirty="0">
                <a:latin typeface="+mn-lt"/>
              </a:rPr>
              <a:t>When the comma expression </a:t>
            </a:r>
            <a:r>
              <a:rPr lang="en-US" sz="2600" b="1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2600" b="1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600" b="1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i+j</a:t>
            </a:r>
            <a:r>
              <a:rPr lang="en-US" sz="2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+mn-lt"/>
              </a:rPr>
              <a:t>is evaluated, </a:t>
            </a:r>
            <a:r>
              <a:rPr lang="en-US" sz="2600" b="1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+mn-lt"/>
              </a:rPr>
              <a:t> is first incremented, then </a:t>
            </a:r>
            <a:r>
              <a:rPr lang="en-US" sz="2600" b="1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i+j</a:t>
            </a:r>
            <a:r>
              <a:rPr lang="en-US" sz="2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+mn-lt"/>
              </a:rPr>
              <a:t>is evaluated.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dirty="0">
                <a:latin typeface="+mn-lt"/>
              </a:rPr>
              <a:t>If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+mn-lt"/>
              </a:rPr>
              <a:t> and </a:t>
            </a:r>
            <a:r>
              <a:rPr lang="en-US" sz="2200" b="1" dirty="0">
                <a:solidFill>
                  <a:schemeClr val="accent5"/>
                </a:solidFill>
                <a:latin typeface="+mn-lt"/>
                <a:cs typeface="Courier New" pitchFamily="49" charset="0"/>
              </a:rPr>
              <a:t>j</a:t>
            </a:r>
            <a:r>
              <a:rPr lang="en-US" sz="2200" dirty="0">
                <a:latin typeface="+mn-lt"/>
              </a:rPr>
              <a:t> have the values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+mn-lt"/>
              </a:rPr>
              <a:t> and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latin typeface="+mn-lt"/>
              </a:rPr>
              <a:t>, respectively, the value of the expression will be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</a:rPr>
              <a:t>7</a:t>
            </a:r>
            <a:r>
              <a:rPr lang="en-US" sz="2200" dirty="0">
                <a:latin typeface="+mn-lt"/>
              </a:rPr>
              <a:t>, and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+mn-lt"/>
              </a:rPr>
              <a:t> will be incremented to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617-2E55-477B-B4CE-85C870D28A57}" type="slidenum">
              <a:rPr lang="en-US" altLang="zh-TW"/>
              <a:pPr/>
              <a:t>39</a:t>
            </a:fld>
            <a:endParaRPr lang="en-US" altLang="zh-TW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Iteration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C provides three iteration statements: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 is used for loops whose controlling expression is tested </a:t>
            </a:r>
            <a:r>
              <a:rPr lang="en-US" altLang="zh-TW" i="1" dirty="0">
                <a:latin typeface="+mn-lt"/>
                <a:ea typeface="新細明體" charset="-120"/>
              </a:rPr>
              <a:t>before</a:t>
            </a:r>
            <a:r>
              <a:rPr lang="en-US" altLang="zh-TW" dirty="0">
                <a:latin typeface="+mn-lt"/>
                <a:ea typeface="新細明體" charset="-120"/>
              </a:rPr>
              <a:t> the loop body is executed. 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latin typeface="+mn-lt"/>
                <a:ea typeface="新細明體" charset="-120"/>
              </a:rPr>
              <a:t> statement is used if the expression is tested </a:t>
            </a:r>
            <a:r>
              <a:rPr lang="en-US" altLang="zh-TW" i="1" dirty="0">
                <a:latin typeface="+mn-lt"/>
                <a:ea typeface="新細明體" charset="-120"/>
              </a:rPr>
              <a:t>after</a:t>
            </a:r>
            <a:r>
              <a:rPr lang="en-US" altLang="zh-TW" dirty="0">
                <a:latin typeface="+mn-lt"/>
                <a:ea typeface="新細明體" charset="-120"/>
              </a:rPr>
              <a:t> the loop body is executed. 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 is convenient for loops that increment or decrement a counting variable. 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A1E4-ACE4-4E4E-83C4-F5BB648FE043}" type="slidenum">
              <a:rPr lang="en-US" altLang="zh-TW"/>
              <a:pPr/>
              <a:t>4</a:t>
            </a:fld>
            <a:endParaRPr lang="en-US" altLang="zh-TW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Comma Operator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comma operator is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left associative</a:t>
            </a:r>
            <a:r>
              <a:rPr lang="en-US" altLang="zh-TW" dirty="0">
                <a:latin typeface="+mn-lt"/>
                <a:ea typeface="新細明體" charset="-120"/>
              </a:rPr>
              <a:t>, so the compiler interprets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1, j = 2, k =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+ j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 dirty="0">
                <a:latin typeface="+mn-lt"/>
                <a:ea typeface="新細明體" charset="-120"/>
              </a:rPr>
              <a:t>	as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((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1), (j = 2)), (k = (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+ j))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Since the left operand in a comma expression is evaluated before the right operand, the assignments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,</a:t>
            </a:r>
            <a:r>
              <a:rPr lang="en-US" altLang="zh-TW" dirty="0">
                <a:latin typeface="+mn-lt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dirty="0">
                <a:latin typeface="+mn-lt"/>
                <a:ea typeface="新細明體" charset="-120"/>
              </a:rPr>
              <a:t>, and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</a:rPr>
              <a:t>will be performed from left to right.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E2F9-7C1C-4FF9-B245-1E09EC5B54E2}" type="slidenum">
              <a:rPr lang="en-US" altLang="zh-TW"/>
              <a:pPr/>
              <a:t>40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3505200" y="5274000"/>
            <a:ext cx="76962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altLang="zh-TW" sz="2800" b="1" dirty="0">
                <a:latin typeface="Consolas" panose="020B0609020204030204" pitchFamily="49" charset="0"/>
              </a:rPr>
              <a:t> j = 10;</a:t>
            </a:r>
          </a:p>
          <a:p>
            <a:r>
              <a:rPr lang="pl-PL" altLang="zh-TW" sz="2800" b="1" dirty="0">
                <a:latin typeface="Consolas" panose="020B0609020204030204" pitchFamily="49" charset="0"/>
              </a:rPr>
              <a:t> i = (j++, j+100, 999+j);</a:t>
            </a:r>
            <a:r>
              <a:rPr lang="zh-TW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1010</a:t>
            </a:r>
            <a:endParaRPr lang="zh-TW" altLang="en-US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Comma Operator in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/>
              <a:t> Loop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5ADD-2CBA-4A3D-811C-DB55C1A7087B}" type="slidenum">
              <a:rPr lang="en-US" altLang="zh-TW" smtClean="0"/>
              <a:pPr/>
              <a:t>41</a:t>
            </a:fld>
            <a:endParaRPr lang="en-US" altLang="zh-TW" sz="1800"/>
          </a:p>
        </p:txBody>
      </p:sp>
      <p:sp>
        <p:nvSpPr>
          <p:cNvPr id="5" name="矩形 4"/>
          <p:cNvSpPr/>
          <p:nvPr/>
        </p:nvSpPr>
        <p:spPr>
          <a:xfrm>
            <a:off x="636387" y="1690688"/>
            <a:ext cx="454521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j = 10;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for(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= 0;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&lt; 10;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	... rest of loop ...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	j--;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8800" y="4343400"/>
            <a:ext cx="6400800" cy="156966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 = 0,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 = 10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 &lt; 10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++,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--)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	... rest of loop ...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876800" y="3687257"/>
            <a:ext cx="838200" cy="1066800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50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Example: Comma Operator in </a:t>
            </a:r>
            <a:r>
              <a:rPr lang="en-US" altLang="zh-TW" sz="3600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3600" dirty="0"/>
              <a:t> Loop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58820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int main ()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>
                <a:ln w="0"/>
                <a:latin typeface="Consolas" panose="020B0609020204030204" pitchFamily="49" charset="0"/>
              </a:rPr>
              <a:t> </a:t>
            </a:r>
            <a:r>
              <a:rPr lang="en-US" altLang="zh-TW" dirty="0">
                <a:ln w="0"/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ln w="0"/>
                <a:latin typeface="Consolas" panose="020B0609020204030204" pitchFamily="49" charset="0"/>
              </a:rPr>
              <a:t>  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for( </a:t>
            </a:r>
            <a:r>
              <a:rPr lang="en-US" altLang="zh-TW" dirty="0" err="1"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a = 1, b = 10, c = 1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&lt; 10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			a = a + 1, b = b - 1, c = c * 2 )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</a:rPr>
              <a:t>(“%d, %d, %d\n”, a, b, c);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>
                <a:latin typeface="Consolas" panose="020B0609020204030204" pitchFamily="49" charset="0"/>
              </a:rPr>
              <a:t>   return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>
                <a:ln w="0"/>
                <a:latin typeface="Consolas" panose="020B0609020204030204" pitchFamily="49" charset="0"/>
              </a:rPr>
              <a:t> </a:t>
            </a:r>
            <a:r>
              <a:rPr lang="en-US" altLang="zh-TW" dirty="0">
                <a:ln w="0"/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n w="0"/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5ADD-2CBA-4A3D-811C-DB55C1A7087B}" type="slidenum">
              <a:rPr lang="en-US" altLang="zh-TW" smtClean="0"/>
              <a:pPr/>
              <a:t>42</a:t>
            </a:fld>
            <a:endParaRPr lang="en-US" altLang="zh-TW" sz="1800"/>
          </a:p>
        </p:txBody>
      </p:sp>
      <p:sp>
        <p:nvSpPr>
          <p:cNvPr id="5" name="矩形 4"/>
          <p:cNvSpPr/>
          <p:nvPr/>
        </p:nvSpPr>
        <p:spPr>
          <a:xfrm>
            <a:off x="10439400" y="3863876"/>
            <a:ext cx="9906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1600" dirty="0"/>
              <a:t>1, 10, 1</a:t>
            </a:r>
          </a:p>
          <a:p>
            <a:r>
              <a:rPr lang="en-US" altLang="zh-TW" sz="1600" dirty="0"/>
              <a:t>2, 9, 2</a:t>
            </a:r>
          </a:p>
          <a:p>
            <a:r>
              <a:rPr lang="en-US" altLang="zh-TW" sz="1600" dirty="0"/>
              <a:t>3, 8, 4</a:t>
            </a:r>
          </a:p>
          <a:p>
            <a:r>
              <a:rPr lang="en-US" altLang="zh-TW" sz="1600" dirty="0"/>
              <a:t>4, 7, 8</a:t>
            </a:r>
          </a:p>
          <a:p>
            <a:r>
              <a:rPr lang="en-US" altLang="zh-TW" sz="1600" dirty="0"/>
              <a:t>5, 6, 16</a:t>
            </a:r>
          </a:p>
          <a:p>
            <a:r>
              <a:rPr lang="en-US" altLang="zh-TW" sz="1600" dirty="0"/>
              <a:t>6, 5, 32</a:t>
            </a:r>
          </a:p>
          <a:p>
            <a:r>
              <a:rPr lang="en-US" altLang="zh-TW" sz="1600" dirty="0"/>
              <a:t>7, 4, 64</a:t>
            </a:r>
          </a:p>
          <a:p>
            <a:r>
              <a:rPr lang="en-US" altLang="zh-TW" sz="1600" dirty="0"/>
              <a:t>8, 3, 128</a:t>
            </a:r>
          </a:p>
          <a:p>
            <a:r>
              <a:rPr lang="en-US" altLang="zh-TW" sz="1600" dirty="0"/>
              <a:t>9, 2, 256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9567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Program: Printing a Table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of Squares (Revisited)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square.c</a:t>
            </a:r>
            <a:r>
              <a:rPr lang="en-US" altLang="zh-TW" dirty="0">
                <a:latin typeface="+mn-lt"/>
                <a:ea typeface="新細明體" charset="-120"/>
              </a:rPr>
              <a:t> program (Section 6.1) can be improved by converting its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loop to a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loop.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693C-E0E9-475B-9991-A0F65D3F4CC3}" type="slidenum">
              <a:rPr lang="en-US" altLang="zh-TW"/>
              <a:pPr/>
              <a:t>43</a:t>
            </a:fld>
            <a:endParaRPr lang="en-US" altLang="zh-TW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10515600" cy="5562600"/>
          </a:xfrm>
        </p:spPr>
        <p:txBody>
          <a:bodyPr>
            <a:noAutofit/>
          </a:bodyPr>
          <a:lstStyle/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// Prints a table of squares </a:t>
            </a:r>
            <a:r>
              <a:rPr lang="en-US" altLang="zh-TW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using a for 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statement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#include &lt;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 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int main(void)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int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, n;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(“Prints a table of squares.\n");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("Enter no of entries in table: ");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&amp;n);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  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n w="0"/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400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</a:t>
            </a:r>
            <a:r>
              <a:rPr lang="en-US" altLang="zh-TW" sz="2400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1; </a:t>
            </a:r>
            <a:r>
              <a:rPr lang="en-US" altLang="zh-TW" sz="2400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&lt;= n; </a:t>
            </a:r>
            <a:r>
              <a:rPr lang="en-US" altLang="zh-TW" sz="2400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("%10d%10d\n",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FF72-7F44-466B-B3BE-7BDB15DFB3CD}" type="slidenum">
              <a:rPr lang="en-US" altLang="zh-TW"/>
              <a:pPr/>
              <a:t>44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11049000" y="-21579"/>
            <a:ext cx="1435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square2.c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Program: Printing a Table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of Squares (Revisited)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C places no restrictions on the three expressions that control the behavior of a </a:t>
            </a:r>
            <a:r>
              <a:rPr lang="en-US" altLang="zh-TW" sz="2600" dirty="0"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600" dirty="0">
                <a:latin typeface="+mn-lt"/>
                <a:ea typeface="新細明體" charset="-120"/>
              </a:rPr>
              <a:t> statement. 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Although these expressions usually initialize, test, and update the same variable, there’s no requirement that they be related in any way.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The </a:t>
            </a:r>
            <a:r>
              <a:rPr lang="en-US" altLang="zh-TW" sz="2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square3.c</a:t>
            </a:r>
            <a:r>
              <a:rPr lang="en-US" altLang="zh-TW" sz="2600" dirty="0">
                <a:latin typeface="+mn-lt"/>
                <a:ea typeface="新細明體" charset="-120"/>
              </a:rPr>
              <a:t> program is equivalent to </a:t>
            </a:r>
            <a:r>
              <a:rPr lang="en-US" altLang="zh-TW" sz="2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square2.c</a:t>
            </a:r>
            <a:r>
              <a:rPr lang="en-US" altLang="zh-TW" sz="2600" dirty="0">
                <a:latin typeface="+mn-lt"/>
                <a:ea typeface="新細明體" charset="-120"/>
              </a:rPr>
              <a:t>, but contains a </a:t>
            </a:r>
            <a:r>
              <a:rPr lang="en-US" altLang="zh-TW" sz="2600" dirty="0"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600" dirty="0">
                <a:latin typeface="+mn-lt"/>
                <a:ea typeface="新細明體" charset="-120"/>
              </a:rPr>
              <a:t> statement that initializes one variable (</a:t>
            </a:r>
            <a:r>
              <a:rPr lang="en-US" altLang="zh-TW" sz="2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square</a:t>
            </a:r>
            <a:r>
              <a:rPr lang="en-US" altLang="zh-TW" sz="2600" dirty="0">
                <a:latin typeface="+mn-lt"/>
                <a:ea typeface="新細明體" charset="-120"/>
              </a:rPr>
              <a:t>), tests another (</a:t>
            </a:r>
            <a:r>
              <a:rPr lang="en-US" altLang="zh-TW" sz="26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600" dirty="0">
                <a:latin typeface="+mn-lt"/>
                <a:ea typeface="新細明體" charset="-120"/>
              </a:rPr>
              <a:t>), and increments a third (</a:t>
            </a:r>
            <a:r>
              <a:rPr lang="en-US" altLang="zh-TW" sz="2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odd</a:t>
            </a:r>
            <a:r>
              <a:rPr lang="en-US" altLang="zh-TW" sz="2600" dirty="0">
                <a:latin typeface="+mn-lt"/>
                <a:ea typeface="新細明體" charset="-120"/>
              </a:rPr>
              <a:t>). </a:t>
            </a:r>
          </a:p>
          <a:p>
            <a:pPr>
              <a:lnSpc>
                <a:spcPct val="10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The flexibility of the </a:t>
            </a:r>
            <a:r>
              <a:rPr lang="en-US" altLang="zh-TW" sz="2600" dirty="0"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600" dirty="0">
                <a:latin typeface="+mn-lt"/>
                <a:ea typeface="新細明體" charset="-120"/>
              </a:rPr>
              <a:t> statement can sometimes be useful, but in this case the original program was clearer.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30CD-FC99-4FFC-BD67-61970012DCD5}" type="slidenum">
              <a:rPr lang="en-US" altLang="zh-TW"/>
              <a:pPr/>
              <a:t>45</a:t>
            </a:fld>
            <a:endParaRPr lang="en-US" altLang="zh-TW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838200" y="107950"/>
            <a:ext cx="10515600" cy="6248400"/>
          </a:xfrm>
        </p:spPr>
        <p:txBody>
          <a:bodyPr>
            <a:normAutofit fontScale="92500" lnSpcReduction="10000"/>
          </a:bodyPr>
          <a:lstStyle/>
          <a:p>
            <a:pPr marL="52578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// Prints a table of squares using an odd method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#include &lt;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int main(void)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int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, n, odd, square;</a:t>
            </a:r>
          </a:p>
          <a:p>
            <a:pPr marL="52578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(“Prints a table of squares.\n");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("Enter number of entries in table: ");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&amp;n);</a:t>
            </a:r>
          </a:p>
          <a:p>
            <a:pPr marL="52578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odd = 3;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(square = 1; </a:t>
            </a:r>
            <a:r>
              <a:rPr lang="en-US" altLang="zh-TW" sz="20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&lt;= n; odd += 2)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zh-TW" altLang="en-US" sz="2000" dirty="0">
                <a:ln w="0"/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>
                <a:ln w="0"/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("%10d%10d\n",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, square);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++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square += odd;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}</a:t>
            </a:r>
          </a:p>
          <a:p>
            <a:pPr marL="52578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return 0;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94B2-B4F4-4DFA-B135-9817316A351C}" type="slidenum">
              <a:rPr lang="en-US" altLang="zh-TW"/>
              <a:pPr/>
              <a:t>46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10210800" y="304800"/>
            <a:ext cx="159370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square3.c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Exiting from a Loop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The normal exit point for a loop is at the beginning (as in a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or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statement) or at the end (the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latin typeface="+mn-lt"/>
                <a:ea typeface="新細明體" charset="-120"/>
              </a:rPr>
              <a:t> statement).</a:t>
            </a:r>
          </a:p>
          <a:p>
            <a:r>
              <a:rPr lang="en-US" altLang="zh-TW" dirty="0">
                <a:latin typeface="+mn-lt"/>
                <a:ea typeface="新細明體" charset="-120"/>
              </a:rPr>
              <a:t>Using the </a:t>
            </a:r>
            <a:r>
              <a:rPr lang="en-US" altLang="zh-TW" sz="3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 statement, it’s possible to write a loop with an exit point in the middle or a loop with more than one exit point.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1DA8-864C-4EA3-9F3C-E043AEC438AF}" type="slidenum">
              <a:rPr lang="en-US" altLang="zh-TW"/>
              <a:pPr/>
              <a:t>47</a:t>
            </a:fld>
            <a:endParaRPr lang="en-US" altLang="zh-TW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891704"/>
            <a:ext cx="4819332" cy="5601171"/>
          </a:xfrm>
          <a:prstGeom prst="rect">
            <a:avLst/>
          </a:prstGeom>
        </p:spPr>
      </p:pic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838200" y="1583999"/>
            <a:ext cx="6934200" cy="4892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 statement can transfer control out of a switch statement, but it can also be used to jump out of a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,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latin typeface="+mn-lt"/>
                <a:ea typeface="新細明體" charset="-120"/>
              </a:rPr>
              <a:t>, or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 loop.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A loop that checks whether a number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>
                <a:latin typeface="+mn-lt"/>
                <a:ea typeface="新細明體" charset="-120"/>
              </a:rPr>
              <a:t> is prime can use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 statement to terminate the loop as soon as a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divisor</a:t>
            </a:r>
            <a:r>
              <a:rPr lang="en-US" altLang="zh-TW" dirty="0">
                <a:latin typeface="+mn-lt"/>
                <a:ea typeface="新細明體" charset="-120"/>
              </a:rPr>
              <a:t> is found: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i="1" dirty="0">
                <a:solidFill>
                  <a:srgbClr val="FFFF00"/>
                </a:solidFill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(d = 2; d &lt; n; d++)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if (n % d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 break;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3537-56B5-4579-A3F4-EFDD6C42AB3A}" type="slidenum">
              <a:rPr lang="en-US" altLang="zh-TW"/>
              <a:pPr/>
              <a:t>48</a:t>
            </a:fld>
            <a:endParaRPr lang="en-US" altLang="zh-TW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After the loop has terminated, an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latin typeface="+mn-lt"/>
                <a:ea typeface="新細明體" charset="-120"/>
              </a:rPr>
              <a:t> statement can be use to determine whether termination was premature (hence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>
                <a:latin typeface="+mn-lt"/>
                <a:ea typeface="新細明體" charset="-120"/>
              </a:rPr>
              <a:t> isn’t prime) or normal (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>
                <a:latin typeface="+mn-lt"/>
                <a:ea typeface="新細明體" charset="-120"/>
              </a:rPr>
              <a:t> is prime):</a:t>
            </a:r>
          </a:p>
          <a:p>
            <a:endParaRPr lang="en-US" altLang="zh-TW" dirty="0">
              <a:latin typeface="+mn-lt"/>
              <a:ea typeface="新細明體" charset="-12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if (d &lt; n)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 is divisible by %d\n", n, d);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 is prime\n", n);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39E7-4949-4A33-9724-189114A1114C}" type="slidenum">
              <a:rPr lang="en-US" altLang="zh-TW"/>
              <a:pPr/>
              <a:t>49</a:t>
            </a:fld>
            <a:endParaRPr lang="en-US" altLang="zh-TW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Using a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 is the easiest way to set up a loop.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 has the form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 ( </a:t>
            </a:r>
            <a:r>
              <a:rPr lang="en-US" altLang="zh-TW" sz="3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expression</a:t>
            </a:r>
            <a:r>
              <a:rPr lang="en-US" altLang="zh-TW" sz="3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) </a:t>
            </a:r>
            <a:r>
              <a:rPr lang="en-US" altLang="zh-TW" sz="3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statement</a:t>
            </a:r>
            <a:endParaRPr lang="en-US" altLang="zh-TW" sz="3600" b="1" dirty="0">
              <a:solidFill>
                <a:schemeClr val="accent5"/>
              </a:solidFill>
              <a:latin typeface="Consolas" panose="020B0609020204030204" pitchFamily="49" charset="0"/>
              <a:ea typeface="新細明體" charset="-120"/>
            </a:endParaRPr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expression</a:t>
            </a:r>
            <a:r>
              <a:rPr lang="en-US" altLang="zh-TW" dirty="0">
                <a:latin typeface="+mn-lt"/>
                <a:ea typeface="新細明體" charset="-120"/>
              </a:rPr>
              <a:t> is the controlling expression;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statement</a:t>
            </a:r>
            <a:r>
              <a:rPr lang="en-US" altLang="zh-TW" dirty="0">
                <a:latin typeface="+mn-lt"/>
                <a:ea typeface="新細明體" charset="-120"/>
              </a:rPr>
              <a:t> is the loop body. 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71AA-F7A6-4642-931F-D3FB401887DA}" type="slidenum">
              <a:rPr lang="en-US" altLang="zh-TW"/>
              <a:pPr/>
              <a:t>5</a:t>
            </a:fld>
            <a:endParaRPr lang="en-US" altLang="zh-TW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838200" y="1583999"/>
            <a:ext cx="10515600" cy="46644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sz="2500" dirty="0">
                <a:latin typeface="+mn-lt"/>
                <a:ea typeface="新細明體" charset="-120"/>
              </a:rPr>
              <a:t>The </a:t>
            </a:r>
            <a:r>
              <a:rPr lang="en-US" altLang="zh-TW" sz="25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500" dirty="0">
                <a:latin typeface="+mn-lt"/>
                <a:ea typeface="新細明體" charset="-120"/>
              </a:rPr>
              <a:t> statement is particularly useful for writing loops in which the exit point is in the middle of the body rather than at the beginning or end. </a:t>
            </a:r>
          </a:p>
          <a:p>
            <a:pPr>
              <a:lnSpc>
                <a:spcPct val="110000"/>
              </a:lnSpc>
            </a:pPr>
            <a:r>
              <a:rPr lang="en-US" altLang="zh-TW" sz="2500" dirty="0">
                <a:latin typeface="+mn-lt"/>
                <a:ea typeface="新細明體" charset="-120"/>
              </a:rPr>
              <a:t>Loops that read user input, terminating when a particular value is entered, often fall into this category:</a:t>
            </a:r>
          </a:p>
          <a:p>
            <a:pPr marL="525780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for (;;) {</a:t>
            </a:r>
          </a:p>
          <a:p>
            <a:pPr marL="52578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("Enter … to stop: ");</a:t>
            </a:r>
          </a:p>
          <a:p>
            <a:pPr marL="52578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&amp;n);</a:t>
            </a:r>
          </a:p>
          <a:p>
            <a:pPr marL="52578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if (n == 0)</a:t>
            </a:r>
          </a:p>
          <a:p>
            <a:pPr marL="52578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break;</a:t>
            </a:r>
          </a:p>
          <a:p>
            <a:pPr marL="52578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 cubed is %d\n", n, n*n*n);</a:t>
            </a:r>
          </a:p>
          <a:p>
            <a:pPr marL="52578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C527-C82A-455F-A2F8-3971861D46B1}" type="slidenum">
              <a:rPr lang="en-US" altLang="zh-TW"/>
              <a:pPr/>
              <a:t>50</a:t>
            </a:fld>
            <a:endParaRPr lang="en-US" altLang="zh-TW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744200" cy="4772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latin typeface="+mn-lt"/>
                <a:ea typeface="新細明體" charset="-120"/>
              </a:rPr>
              <a:t>A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000" dirty="0">
                <a:latin typeface="+mn-lt"/>
                <a:ea typeface="新細明體" charset="-120"/>
              </a:rPr>
              <a:t> statement transfers control out of the innermost enclosing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000" dirty="0">
                <a:latin typeface="+mn-lt"/>
                <a:ea typeface="新細明體" charset="-120"/>
              </a:rPr>
              <a:t>,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sz="2000" dirty="0">
                <a:latin typeface="+mn-lt"/>
                <a:ea typeface="新細明體" charset="-120"/>
              </a:rPr>
              <a:t>,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000" dirty="0">
                <a:latin typeface="+mn-lt"/>
                <a:ea typeface="新細明體" charset="-120"/>
              </a:rPr>
              <a:t>, or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sz="2000" dirty="0">
                <a:latin typeface="+mn-lt"/>
                <a:ea typeface="新細明體" charset="-12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+mn-lt"/>
                <a:ea typeface="新細明體" charset="-120"/>
              </a:rPr>
              <a:t>When these statements are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ea typeface="新細明體" charset="-120"/>
              </a:rPr>
              <a:t>nested</a:t>
            </a:r>
            <a:r>
              <a:rPr lang="en-US" altLang="zh-TW" sz="2000" dirty="0">
                <a:latin typeface="+mn-lt"/>
                <a:ea typeface="新細明體" charset="-120"/>
              </a:rPr>
              <a:t>, the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000" dirty="0">
                <a:latin typeface="+mn-lt"/>
                <a:ea typeface="新細明體" charset="-120"/>
              </a:rPr>
              <a:t> statement can </a:t>
            </a:r>
            <a:r>
              <a:rPr lang="en-US" altLang="zh-TW" sz="2000" dirty="0">
                <a:ln w="0"/>
                <a:solidFill>
                  <a:srgbClr val="FF0000"/>
                </a:solidFill>
                <a:latin typeface="+mn-lt"/>
                <a:ea typeface="新細明體" charset="-120"/>
              </a:rPr>
              <a:t>escape</a:t>
            </a:r>
            <a:r>
              <a:rPr lang="en-US" altLang="zh-TW" sz="2000" dirty="0">
                <a:latin typeface="+mn-lt"/>
                <a:ea typeface="新細明體" charset="-120"/>
              </a:rPr>
              <a:t> only </a:t>
            </a:r>
            <a:r>
              <a:rPr lang="en-US" altLang="zh-TW" sz="2000" dirty="0">
                <a:ln w="0"/>
                <a:solidFill>
                  <a:srgbClr val="FF0000"/>
                </a:solidFill>
                <a:latin typeface="+mn-lt"/>
                <a:ea typeface="新細明體" charset="-120"/>
              </a:rPr>
              <a:t>one level </a:t>
            </a:r>
            <a:r>
              <a:rPr lang="en-US" altLang="zh-TW" sz="2000" dirty="0">
                <a:latin typeface="+mn-lt"/>
                <a:ea typeface="新細明體" charset="-120"/>
              </a:rPr>
              <a:t>of nesting. 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+mn-lt"/>
                <a:ea typeface="新細明體" charset="-120"/>
              </a:rPr>
              <a:t>Example:</a:t>
            </a:r>
          </a:p>
          <a:p>
            <a:pPr marL="811530" indent="-742950">
              <a:lnSpc>
                <a:spcPct val="100000"/>
              </a:lnSpc>
              <a:spcBef>
                <a:spcPts val="80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 (…)</a:t>
            </a:r>
          </a:p>
          <a:p>
            <a:pPr marL="811530" indent="-742950">
              <a:lnSpc>
                <a:spcPct val="100000"/>
              </a:lnSpc>
              <a:spcBef>
                <a:spcPts val="80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811530" indent="-74295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switch (…)</a:t>
            </a:r>
          </a:p>
          <a:p>
            <a:pPr marL="811530" indent="-74295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{</a:t>
            </a:r>
          </a:p>
          <a:p>
            <a:pPr marL="811530" indent="-74295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…</a:t>
            </a:r>
          </a:p>
          <a:p>
            <a:pPr marL="811530" indent="-74295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</a:t>
            </a:r>
            <a:r>
              <a:rPr lang="en-US" altLang="zh-TW" sz="1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break;</a:t>
            </a:r>
          </a:p>
          <a:p>
            <a:pPr marL="811530" indent="-74295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…</a:t>
            </a:r>
          </a:p>
          <a:p>
            <a:pPr marL="811530" indent="-74295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}</a:t>
            </a:r>
          </a:p>
          <a:p>
            <a:pPr marL="811530" indent="-74295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811530" indent="-74295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// </a:t>
            </a:r>
            <a:r>
              <a:rPr lang="en-US" altLang="zh-TW" sz="18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break</a:t>
            </a:r>
            <a:r>
              <a:rPr lang="en-US" altLang="zh-TW" sz="18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transfers control out of the </a:t>
            </a:r>
            <a:r>
              <a:rPr lang="en-US" altLang="zh-TW" sz="18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sz="18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statement, but </a:t>
            </a:r>
            <a:r>
              <a:rPr lang="en-US" altLang="zh-TW" sz="1800" dirty="0">
                <a:ln w="0"/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not</a:t>
            </a:r>
            <a:r>
              <a:rPr lang="en-US" altLang="zh-TW" sz="18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out of the </a:t>
            </a:r>
            <a:r>
              <a:rPr lang="en-US" altLang="zh-TW" sz="18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18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loop.</a:t>
            </a:r>
            <a:endParaRPr lang="en-US" altLang="zh-TW" sz="1400" b="1" dirty="0">
              <a:solidFill>
                <a:schemeClr val="accent6"/>
              </a:solidFill>
              <a:latin typeface="Consolas" panose="020B0609020204030204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1DFC-F6FF-466B-9934-EDA2B7930070}" type="slidenum">
              <a:rPr lang="en-US" altLang="zh-TW"/>
              <a:pPr/>
              <a:t>51</a:t>
            </a:fld>
            <a:endParaRPr lang="en-US" altLang="zh-TW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latin typeface="+mn-lt"/>
                <a:ea typeface="新細明體" charset="-120"/>
              </a:rPr>
              <a:t> statement is similar to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 transfers control just past the end of a loop.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latin typeface="+mn-lt"/>
                <a:ea typeface="新細明體" charset="-120"/>
              </a:rPr>
              <a:t> transfers control to a point just before the end of the loop body.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With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, control leaves the loop; with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latin typeface="+mn-lt"/>
                <a:ea typeface="新細明體" charset="-120"/>
              </a:rPr>
              <a:t>, control remains inside the loop.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There’s another difference between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 and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latin typeface="+mn-lt"/>
                <a:ea typeface="新細明體" charset="-120"/>
              </a:rPr>
              <a:t>: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 can be used in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latin typeface="+mn-lt"/>
                <a:ea typeface="新細明體" charset="-120"/>
              </a:rPr>
              <a:t> statements and loops (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,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latin typeface="+mn-lt"/>
                <a:ea typeface="新細明體" charset="-120"/>
              </a:rPr>
              <a:t>, and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dirty="0">
                <a:latin typeface="+mn-lt"/>
                <a:ea typeface="新細明體" charset="-120"/>
              </a:rPr>
              <a:t>), whereas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latin typeface="+mn-lt"/>
                <a:ea typeface="新細明體" charset="-120"/>
              </a:rPr>
              <a:t> is limited to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loops</a:t>
            </a:r>
            <a:r>
              <a:rPr lang="en-US" altLang="zh-TW" dirty="0">
                <a:latin typeface="+mn-lt"/>
                <a:ea typeface="新細明體" charset="-12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0183-3352-42FC-A022-F943D11F9E3D}" type="slidenum">
              <a:rPr lang="en-US" altLang="zh-TW"/>
              <a:pPr/>
              <a:t>52</a:t>
            </a:fld>
            <a:endParaRPr lang="en-US" altLang="zh-TW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2350"/>
          </a:xfrm>
        </p:spPr>
        <p:txBody>
          <a:bodyPr>
            <a:normAutofit fontScale="625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en-US" altLang="zh-TW" dirty="0">
                <a:latin typeface="+mn-lt"/>
                <a:ea typeface="新細明體" charset="-120"/>
              </a:rPr>
              <a:t>A loop that uses the </a:t>
            </a:r>
            <a:r>
              <a:rPr lang="en-US" altLang="zh-TW" b="1" dirty="0">
                <a:solidFill>
                  <a:srgbClr val="FFFF00"/>
                </a:solidFill>
                <a:latin typeface="+mn-lt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latin typeface="+mn-lt"/>
                <a:ea typeface="新細明體" charset="-120"/>
              </a:rPr>
              <a:t> statement:</a:t>
            </a:r>
          </a:p>
          <a:p>
            <a:pPr marL="525780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 = 0;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sum = 0;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 (n &lt; 10) 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32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</a:t>
            </a:r>
            <a:r>
              <a:rPr lang="en-US" altLang="zh-TW" sz="32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if (</a:t>
            </a:r>
            <a:r>
              <a:rPr lang="en-US" altLang="zh-TW" sz="32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== 0)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3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sum += </a:t>
            </a:r>
            <a:r>
              <a:rPr lang="en-US" altLang="zh-TW" sz="32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n++;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/* continue jumps to here */</a:t>
            </a:r>
          </a:p>
          <a:p>
            <a:pPr marL="52578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93D6-313E-4162-B8BF-FC7C720C330F}" type="slidenum">
              <a:rPr lang="en-US" altLang="zh-TW"/>
              <a:pPr/>
              <a:t>53</a:t>
            </a:fld>
            <a:endParaRPr lang="en-US" altLang="zh-TW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58820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+mn-lt"/>
                <a:ea typeface="新細明體" charset="-120"/>
              </a:rPr>
              <a:t>The same loop written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without</a:t>
            </a:r>
            <a:r>
              <a:rPr lang="en-US" altLang="zh-TW" dirty="0">
                <a:latin typeface="+mn-lt"/>
                <a:ea typeface="新細明體" charset="-120"/>
              </a:rPr>
              <a:t> using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endParaRPr lang="en-US" altLang="zh-TW" dirty="0">
              <a:latin typeface="+mn-lt"/>
              <a:ea typeface="新細明體" charset="-120"/>
            </a:endParaRPr>
          </a:p>
          <a:p>
            <a:pPr marL="52578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n = 0;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sum = 0;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while (n &lt; 10) 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4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</a:t>
            </a:r>
            <a:r>
              <a:rPr lang="en-US" altLang="zh-TW" sz="24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if (</a:t>
            </a:r>
            <a:r>
              <a:rPr lang="en-US" altLang="zh-TW" sz="24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!= 0) 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{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sum += </a:t>
            </a:r>
            <a:r>
              <a:rPr lang="en-US" altLang="zh-TW" sz="24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n++;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	 }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}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0390-34DD-4804-8E94-315B3B110135}" type="slidenum">
              <a:rPr lang="en-US" altLang="zh-TW"/>
              <a:pPr/>
              <a:t>54</a:t>
            </a:fld>
            <a:endParaRPr lang="en-US" altLang="zh-TW" sz="1800"/>
          </a:p>
        </p:txBody>
      </p:sp>
      <p:sp>
        <p:nvSpPr>
          <p:cNvPr id="2" name="文字方塊 1"/>
          <p:cNvSpPr txBox="1"/>
          <p:nvPr/>
        </p:nvSpPr>
        <p:spPr>
          <a:xfrm>
            <a:off x="7086600" y="2286000"/>
            <a:ext cx="4191000" cy="3372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2578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n = 0;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sum = 0;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while (n &lt; 10) {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if (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== 0)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2400" b="1" i="1" dirty="0">
                <a:solidFill>
                  <a:srgbClr val="FFFF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sum += 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n++;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+mn-lt"/>
                <a:ea typeface="新細明體" charset="-120"/>
              </a:rPr>
              <a:t>The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2400" dirty="0">
                <a:latin typeface="+mn-lt"/>
                <a:ea typeface="新細明體" charset="-120"/>
              </a:rPr>
              <a:t> statement is capable of jumping to any statement in a function, provided that the statement has a </a:t>
            </a:r>
            <a:r>
              <a:rPr lang="en-US" altLang="zh-TW" sz="2400" b="1" i="1" dirty="0">
                <a:latin typeface="+mn-lt"/>
                <a:ea typeface="新細明體" charset="-120"/>
              </a:rPr>
              <a:t>label.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+mn-lt"/>
                <a:ea typeface="新細明體" charset="-120"/>
              </a:rPr>
              <a:t>A </a:t>
            </a:r>
            <a:r>
              <a:rPr lang="en-US" altLang="zh-TW" sz="2400" b="1" i="1" dirty="0">
                <a:latin typeface="+mn-lt"/>
                <a:ea typeface="新細明體" charset="-120"/>
                <a:cs typeface="Courier New" pitchFamily="49" charset="0"/>
              </a:rPr>
              <a:t>label</a:t>
            </a:r>
            <a:r>
              <a:rPr lang="en-US" altLang="zh-TW" sz="2400" dirty="0">
                <a:latin typeface="+mn-lt"/>
                <a:ea typeface="新細明體" charset="-120"/>
              </a:rPr>
              <a:t> is just an identifier placed at the beginning of a statement:</a:t>
            </a:r>
          </a:p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+mn-lt"/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identifier: statement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+mn-lt"/>
                <a:ea typeface="新細明體" charset="-120"/>
              </a:rPr>
              <a:t>A statement may have more than one label. 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+mn-lt"/>
                <a:ea typeface="新細明體" charset="-120"/>
              </a:rPr>
              <a:t>The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2400" dirty="0">
                <a:latin typeface="+mn-lt"/>
                <a:ea typeface="新細明體" charset="-120"/>
              </a:rPr>
              <a:t> statement itself has the form</a:t>
            </a:r>
          </a:p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identifier;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+mn-lt"/>
                <a:ea typeface="新細明體" charset="-120"/>
              </a:rPr>
              <a:t>Executing the statement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L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2400" dirty="0">
                <a:latin typeface="+mn-lt"/>
                <a:ea typeface="新細明體" charset="-120"/>
              </a:rPr>
              <a:t> transfers control to the statement that follows the </a:t>
            </a:r>
            <a:r>
              <a:rPr lang="en-US" altLang="zh-TW" sz="2400" b="1" i="1" dirty="0">
                <a:latin typeface="+mn-lt"/>
                <a:ea typeface="新細明體" charset="-120"/>
                <a:cs typeface="Courier New" pitchFamily="49" charset="0"/>
              </a:rPr>
              <a:t>label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L</a:t>
            </a:r>
            <a:r>
              <a:rPr lang="en-US" altLang="zh-TW" sz="2400" dirty="0">
                <a:latin typeface="+mn-lt"/>
                <a:ea typeface="新細明體" charset="-120"/>
              </a:rPr>
              <a:t>, which must be in the same function as the 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2400" dirty="0">
                <a:latin typeface="+mn-lt"/>
                <a:ea typeface="新細明體" charset="-120"/>
              </a:rPr>
              <a:t> statement itself.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F9B-1053-46EB-8612-B4C8CFAC2AF2}" type="slidenum">
              <a:rPr lang="en-US" altLang="zh-TW"/>
              <a:pPr/>
              <a:t>55</a:t>
            </a:fld>
            <a:endParaRPr lang="en-US" altLang="zh-TW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134600" cy="4772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If C didn’t have a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 statement, a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latin typeface="+mn-lt"/>
                <a:ea typeface="新細明體" charset="-120"/>
              </a:rPr>
              <a:t> statement could be used to exit from a loop:</a:t>
            </a:r>
          </a:p>
          <a:p>
            <a:pPr marL="52578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for (d = 2; d &lt; n; d++)</a:t>
            </a: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if (n % d == 0)</a:t>
            </a: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done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done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:</a:t>
            </a:r>
            <a:endParaRPr lang="en-US" altLang="zh-TW" sz="2000" dirty="0">
              <a:solidFill>
                <a:schemeClr val="accent5"/>
              </a:solidFill>
              <a:latin typeface="Consolas" panose="020B0609020204030204" pitchFamily="49" charset="0"/>
              <a:ea typeface="新細明體" charset="-120"/>
              <a:cs typeface="Courier New" pitchFamily="49" charset="0"/>
            </a:endParaRP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if (d &lt; n)</a:t>
            </a: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0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 is divisible by %d\n", </a:t>
            </a:r>
            <a:r>
              <a:rPr lang="en-US" altLang="zh-TW" sz="20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n,d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else</a:t>
            </a: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0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 is prime\n", n);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2CE2-3143-406D-AECF-8F493ABDB102}" type="slidenum">
              <a:rPr lang="en-US" altLang="zh-TW"/>
              <a:pPr/>
              <a:t>56</a:t>
            </a:fld>
            <a:endParaRPr lang="en-US" altLang="zh-TW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 err="1">
                <a:solidFill>
                  <a:schemeClr val="accent5"/>
                </a:solidFill>
                <a:latin typeface="+mn-lt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latin typeface="+mn-lt"/>
                <a:ea typeface="新細明體" charset="-120"/>
              </a:rPr>
              <a:t> statement is rarely needed in everyday C programming.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+mn-lt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+mn-lt"/>
                <a:ea typeface="新細明體" charset="-120"/>
              </a:rPr>
              <a:t>, </a:t>
            </a:r>
            <a:r>
              <a:rPr lang="en-US" altLang="zh-TW" b="1" dirty="0">
                <a:solidFill>
                  <a:schemeClr val="accent5"/>
                </a:solidFill>
                <a:latin typeface="+mn-lt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latin typeface="+mn-lt"/>
                <a:ea typeface="新細明體" charset="-120"/>
              </a:rPr>
              <a:t>, and </a:t>
            </a:r>
            <a:r>
              <a:rPr lang="en-US" altLang="zh-TW" b="1" dirty="0">
                <a:solidFill>
                  <a:schemeClr val="accent5"/>
                </a:solidFill>
                <a:latin typeface="+mn-lt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dirty="0">
                <a:latin typeface="+mn-lt"/>
                <a:ea typeface="新細明體" charset="-120"/>
              </a:rPr>
              <a:t> statements—which are essentially restricted </a:t>
            </a:r>
            <a:r>
              <a:rPr lang="en-US" altLang="zh-TW" b="1" dirty="0" err="1">
                <a:solidFill>
                  <a:schemeClr val="accent5"/>
                </a:solidFill>
                <a:latin typeface="+mn-lt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latin typeface="+mn-lt"/>
                <a:ea typeface="新細明體" charset="-120"/>
              </a:rPr>
              <a:t> statements—and the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exit</a:t>
            </a:r>
            <a:r>
              <a:rPr lang="en-US" altLang="zh-TW" dirty="0">
                <a:latin typeface="+mn-lt"/>
                <a:ea typeface="新細明體" charset="-120"/>
              </a:rPr>
              <a:t> function are sufficient to handle most situations that might require a </a:t>
            </a:r>
            <a:r>
              <a:rPr lang="en-US" altLang="zh-TW" b="1" dirty="0" err="1">
                <a:solidFill>
                  <a:schemeClr val="accent5"/>
                </a:solidFill>
                <a:latin typeface="+mn-lt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latin typeface="+mn-lt"/>
                <a:ea typeface="新細明體" charset="-120"/>
              </a:rPr>
              <a:t> in other languages.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Nonetheless, the </a:t>
            </a:r>
            <a:r>
              <a:rPr lang="en-US" altLang="zh-TW" b="1" dirty="0" err="1">
                <a:solidFill>
                  <a:schemeClr val="accent5"/>
                </a:solidFill>
                <a:latin typeface="+mn-lt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latin typeface="+mn-lt"/>
                <a:ea typeface="新細明體" charset="-120"/>
              </a:rPr>
              <a:t> statement can be helpful once in a while.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DFFE-9D3E-4682-82AB-296CA50EFD1C}" type="slidenum">
              <a:rPr lang="en-US" altLang="zh-TW"/>
              <a:pPr/>
              <a:t>57</a:t>
            </a:fld>
            <a:endParaRPr lang="en-US" altLang="zh-TW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058400" cy="4664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+mn-lt"/>
                <a:ea typeface="新細明體" charset="-120"/>
              </a:rPr>
              <a:t>Consider the problem of exiting a loop from within a </a:t>
            </a:r>
            <a:r>
              <a:rPr lang="en-US" altLang="zh-TW" sz="3600" dirty="0">
                <a:latin typeface="+mn-lt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sz="3600" dirty="0">
                <a:latin typeface="+mn-lt"/>
                <a:ea typeface="新細明體" charset="-120"/>
              </a:rPr>
              <a:t> statement. </a:t>
            </a:r>
          </a:p>
          <a:p>
            <a:pPr>
              <a:lnSpc>
                <a:spcPct val="120000"/>
              </a:lnSpc>
            </a:pPr>
            <a:r>
              <a:rPr lang="en-US" altLang="zh-TW" sz="3600" dirty="0">
                <a:latin typeface="+mn-lt"/>
                <a:ea typeface="新細明體" charset="-120"/>
              </a:rPr>
              <a:t>The </a:t>
            </a:r>
            <a:r>
              <a:rPr lang="en-US" altLang="zh-TW" sz="3600" dirty="0">
                <a:latin typeface="+mn-lt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3600" dirty="0">
                <a:latin typeface="+mn-lt"/>
                <a:ea typeface="新細明體" charset="-120"/>
              </a:rPr>
              <a:t> statement doesn’t have the desired effect: it exits from the </a:t>
            </a:r>
            <a:r>
              <a:rPr lang="en-US" altLang="zh-TW" sz="3600" dirty="0">
                <a:latin typeface="+mn-lt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sz="3600" dirty="0">
                <a:latin typeface="+mn-lt"/>
                <a:ea typeface="新細明體" charset="-120"/>
              </a:rPr>
              <a:t>, but not from the loop. </a:t>
            </a:r>
          </a:p>
          <a:p>
            <a:pPr>
              <a:lnSpc>
                <a:spcPct val="120000"/>
              </a:lnSpc>
            </a:pPr>
            <a:r>
              <a:rPr lang="en-US" altLang="zh-TW" sz="3600" dirty="0">
                <a:latin typeface="+mn-lt"/>
                <a:ea typeface="新細明體" charset="-120"/>
              </a:rPr>
              <a:t>A </a:t>
            </a:r>
            <a:r>
              <a:rPr lang="en-US" altLang="zh-TW" sz="3600" dirty="0" err="1">
                <a:latin typeface="+mn-lt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3600" dirty="0">
                <a:latin typeface="+mn-lt"/>
                <a:ea typeface="新細明體" charset="-120"/>
              </a:rPr>
              <a:t> statement solves the problem:</a:t>
            </a:r>
          </a:p>
          <a:p>
            <a:pPr marL="582930" indent="-514350">
              <a:lnSpc>
                <a:spcPct val="120000"/>
              </a:lnSpc>
              <a:spcBef>
                <a:spcPts val="80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while (…) </a:t>
            </a:r>
          </a:p>
          <a:p>
            <a:pPr marL="582930" indent="-514350">
              <a:lnSpc>
                <a:spcPct val="120000"/>
              </a:lnSpc>
              <a:spcBef>
                <a:spcPts val="80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 marL="582930" indent="-514350">
              <a:lnSpc>
                <a:spcPct val="12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switch (…) </a:t>
            </a:r>
          </a:p>
          <a:p>
            <a:pPr marL="582930" indent="-514350">
              <a:lnSpc>
                <a:spcPct val="12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{</a:t>
            </a:r>
          </a:p>
          <a:p>
            <a:pPr marL="582930" indent="-51435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…</a:t>
            </a:r>
          </a:p>
          <a:p>
            <a:pPr marL="582930" indent="-514350">
              <a:lnSpc>
                <a:spcPct val="12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</a:t>
            </a:r>
            <a:r>
              <a:rPr lang="en-US" altLang="zh-TW" sz="33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3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33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loop_done</a:t>
            </a:r>
            <a:r>
              <a:rPr lang="en-US" altLang="zh-TW" sz="3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33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33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/* break won't work here */</a:t>
            </a:r>
          </a:p>
          <a:p>
            <a:pPr marL="582930" indent="-51435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…</a:t>
            </a:r>
          </a:p>
          <a:p>
            <a:pPr marL="582930" indent="-51435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}</a:t>
            </a:r>
          </a:p>
          <a:p>
            <a:pPr marL="582930" indent="-51435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}</a:t>
            </a:r>
          </a:p>
          <a:p>
            <a:pPr marL="582930" indent="-514350">
              <a:lnSpc>
                <a:spcPct val="12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3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33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loop_done</a:t>
            </a:r>
            <a:r>
              <a:rPr lang="en-US" altLang="zh-TW" sz="3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: …</a:t>
            </a:r>
            <a:endParaRPr lang="en-US" altLang="zh-TW" sz="23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3D7-2330-450B-9CF0-F3E735D70ABB}" type="slidenum">
              <a:rPr lang="en-US" altLang="zh-TW"/>
              <a:pPr/>
              <a:t>58</a:t>
            </a:fld>
            <a:endParaRPr lang="en-US" altLang="zh-TW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Program: Balancing a Checkbook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9163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>
                <a:latin typeface="+mn-lt"/>
                <a:ea typeface="新細明體" charset="-120"/>
              </a:rPr>
              <a:t>Many simple interactive programs present the user with a list of commands to choose from.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latin typeface="+mn-lt"/>
                <a:ea typeface="新細明體" charset="-120"/>
              </a:rPr>
              <a:t>Once a command is entered, the program performs the desired action, then prompts the user for another command. 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latin typeface="+mn-lt"/>
                <a:ea typeface="新細明體" charset="-120"/>
              </a:rPr>
              <a:t>This process continues until the user selects an “exit” or “quit” command.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latin typeface="+mn-lt"/>
                <a:ea typeface="新細明體" charset="-120"/>
              </a:rPr>
              <a:t>The heart of such a program will be a loop:</a:t>
            </a:r>
          </a:p>
          <a:p>
            <a:pPr marL="811530" indent="-742950">
              <a:lnSpc>
                <a:spcPct val="110000"/>
              </a:lnSpc>
              <a:spcBef>
                <a:spcPts val="80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(;;)</a:t>
            </a:r>
          </a:p>
          <a:p>
            <a:pPr marL="811530" indent="-742950">
              <a:lnSpc>
                <a:spcPct val="110000"/>
              </a:lnSpc>
              <a:spcBef>
                <a:spcPts val="80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811530" indent="-742950">
              <a:lnSpc>
                <a:spcPct val="11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1800" b="1" i="1" dirty="0">
                <a:ln w="0"/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prompt</a:t>
            </a:r>
            <a:r>
              <a:rPr lang="en-US" altLang="zh-TW" sz="1800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user to enter command</a:t>
            </a:r>
            <a:r>
              <a:rPr lang="en-US" altLang="zh-TW" sz="18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811530" indent="-742950">
              <a:lnSpc>
                <a:spcPct val="11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1800" b="1" i="1" dirty="0">
                <a:ln w="0"/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read</a:t>
            </a:r>
            <a:r>
              <a:rPr lang="en-US" altLang="zh-TW" sz="1800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command</a:t>
            </a:r>
            <a:r>
              <a:rPr lang="en-US" altLang="zh-TW" sz="18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811530" indent="-742950">
              <a:lnSpc>
                <a:spcPct val="11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1800" b="1" i="1" dirty="0">
                <a:ln w="0"/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execute</a:t>
            </a:r>
            <a:r>
              <a:rPr lang="en-US" altLang="zh-TW" sz="1800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command</a:t>
            </a:r>
            <a:r>
              <a:rPr lang="en-US" altLang="zh-TW" sz="18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811530" indent="-742950">
              <a:lnSpc>
                <a:spcPct val="11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96-FD96-4C95-8B06-1323F0868096}" type="slidenum">
              <a:rPr lang="en-US" altLang="zh-TW"/>
              <a:pPr/>
              <a:t>59</a:t>
            </a:fld>
            <a:endParaRPr lang="en-US" altLang="zh-TW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96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n w="0"/>
                <a:latin typeface="+mn-lt"/>
                <a:ea typeface="新細明體" charset="-120"/>
              </a:rPr>
              <a:t>Example of a </a:t>
            </a:r>
            <a:r>
              <a:rPr lang="en-US" altLang="zh-TW" dirty="0">
                <a:ln w="0"/>
                <a:latin typeface="+mn-lt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 statement: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200" b="1" dirty="0">
                <a:ln w="0"/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 (</a:t>
            </a:r>
            <a:r>
              <a:rPr lang="en-US" altLang="zh-TW" sz="24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 n) </a:t>
            </a:r>
            <a:r>
              <a:rPr lang="en-US" altLang="zh-TW" sz="2400" b="1" dirty="0">
                <a:ln w="0"/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/* controlling expression */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4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* 2;  </a:t>
            </a:r>
            <a:r>
              <a:rPr lang="en-US" altLang="zh-TW" sz="2400" b="1" dirty="0">
                <a:ln w="0"/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/* loop body */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n w="0"/>
                <a:latin typeface="+mn-lt"/>
                <a:ea typeface="新細明體" charset="-120"/>
              </a:rPr>
              <a:t>When a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 statement is executed, the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controlling expression 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is evaluated first.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n w="0"/>
                <a:latin typeface="+mn-lt"/>
                <a:ea typeface="新細明體" charset="-120"/>
              </a:rPr>
              <a:t>If its value is </a:t>
            </a:r>
            <a:r>
              <a:rPr lang="en-US" altLang="zh-TW" b="1" dirty="0">
                <a:ln w="0"/>
                <a:solidFill>
                  <a:schemeClr val="accent2"/>
                </a:solidFill>
                <a:latin typeface="+mn-lt"/>
                <a:ea typeface="新細明體" charset="-120"/>
              </a:rPr>
              <a:t>nonzero (true)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, the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loop body 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is </a:t>
            </a:r>
            <a:r>
              <a:rPr lang="en-US" altLang="zh-TW" b="1" dirty="0">
                <a:ln w="0"/>
                <a:solidFill>
                  <a:schemeClr val="accent2"/>
                </a:solidFill>
                <a:latin typeface="+mn-lt"/>
                <a:ea typeface="新細明體" charset="-120"/>
              </a:rPr>
              <a:t>executed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 and the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expression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 is tested again.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n w="0"/>
                <a:latin typeface="+mn-lt"/>
                <a:ea typeface="新細明體" charset="-120"/>
              </a:rPr>
              <a:t>The process continues until the </a:t>
            </a:r>
            <a:r>
              <a:rPr lang="en-US" altLang="zh-TW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controlling expression </a:t>
            </a:r>
            <a:r>
              <a:rPr lang="en-US" altLang="zh-TW" dirty="0">
                <a:ln w="0"/>
                <a:latin typeface="+mn-lt"/>
                <a:ea typeface="新細明體" charset="-120"/>
              </a:rPr>
              <a:t>eventually has the value zero.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1B4D-2CBB-4906-8D45-4640DE249774}" type="slidenum">
              <a:rPr lang="en-US" altLang="zh-TW"/>
              <a:pPr/>
              <a:t>6</a:t>
            </a:fld>
            <a:endParaRPr lang="en-US" altLang="zh-TW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972800" cy="6172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Executing the command will require a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latin typeface="+mn-lt"/>
                <a:ea typeface="新細明體" charset="-120"/>
              </a:rPr>
              <a:t> statement (or cascaded </a:t>
            </a:r>
            <a:r>
              <a:rPr lang="en-US" altLang="zh-TW" dirty="0">
                <a:latin typeface="+mn-lt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latin typeface="+mn-lt"/>
                <a:ea typeface="新細明體" charset="-120"/>
              </a:rPr>
              <a:t> statement):</a:t>
            </a:r>
          </a:p>
          <a:p>
            <a:pPr marL="58293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for (;;) </a:t>
            </a:r>
          </a:p>
          <a:p>
            <a:pPr marL="58293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 marL="58293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  </a:t>
            </a:r>
            <a:r>
              <a:rPr lang="en-US" altLang="zh-TW" sz="2000" i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prompt</a:t>
            </a:r>
            <a:r>
              <a:rPr lang="en-US" altLang="zh-TW" sz="2000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user to enter command;</a:t>
            </a:r>
          </a:p>
          <a:p>
            <a:pPr marL="58293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  </a:t>
            </a:r>
            <a:r>
              <a:rPr lang="en-US" altLang="zh-TW" sz="2000" i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read</a:t>
            </a:r>
            <a:r>
              <a:rPr lang="en-US" altLang="zh-TW" sz="2000" i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command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8293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switch (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command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58293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{</a:t>
            </a:r>
          </a:p>
          <a:p>
            <a:pPr marL="58293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case 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command</a:t>
            </a:r>
            <a:r>
              <a:rPr lang="en-US" altLang="zh-TW" sz="2000" baseline="-25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1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: </a:t>
            </a:r>
            <a:r>
              <a:rPr lang="en-US" altLang="zh-TW" sz="2000" i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perform operation</a:t>
            </a:r>
            <a:r>
              <a:rPr lang="en-US" altLang="zh-TW" sz="2000" i="1" baseline="-25000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1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8293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case 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command</a:t>
            </a:r>
            <a:r>
              <a:rPr lang="en-US" altLang="zh-TW" sz="2000" baseline="-25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2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: </a:t>
            </a:r>
            <a:r>
              <a:rPr lang="en-US" altLang="zh-TW" sz="2000" i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perform operation</a:t>
            </a:r>
            <a:r>
              <a:rPr lang="en-US" altLang="zh-TW" sz="2000" i="1" baseline="-25000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2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82930" indent="-51435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  .</a:t>
            </a:r>
          </a:p>
          <a:p>
            <a:pPr marL="58293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case </a:t>
            </a:r>
            <a:r>
              <a:rPr lang="en-US" altLang="zh-TW" sz="20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command</a:t>
            </a:r>
            <a:r>
              <a:rPr lang="en-US" altLang="zh-TW" sz="2000" baseline="-250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n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: </a:t>
            </a:r>
            <a:r>
              <a:rPr lang="en-US" altLang="zh-TW" sz="2000" i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perform </a:t>
            </a:r>
            <a:r>
              <a:rPr lang="en-US" altLang="zh-TW" sz="2000" i="1" dirty="0" err="1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operation</a:t>
            </a:r>
            <a:r>
              <a:rPr lang="en-US" altLang="zh-TW" sz="2000" i="1" baseline="-25000" dirty="0" err="1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</a:rPr>
              <a:t>n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8293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default: 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print error message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82930" indent="-51435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}</a:t>
            </a:r>
          </a:p>
          <a:p>
            <a:pPr marL="582930" indent="-51435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3DB-19E1-4958-9314-84AED13CA306}" type="slidenum">
              <a:rPr lang="en-US" altLang="zh-TW"/>
              <a:pPr/>
              <a:t>60</a:t>
            </a:fld>
            <a:endParaRPr lang="en-US" altLang="zh-TW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Program: Balancing a Checkbook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checking.c</a:t>
            </a:r>
            <a:r>
              <a:rPr lang="en-US" altLang="zh-TW" dirty="0">
                <a:latin typeface="+mn-lt"/>
                <a:ea typeface="新細明體" charset="-120"/>
              </a:rPr>
              <a:t> program, which maintains a checkbook balance, uses a loop of this type.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user is allowed to clear the account balance, credit money to the account, debit money from the account, display the current balance, and exit the program.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5F7A-56BD-4EB1-9570-4AE71BAE3A4D}" type="slidenum">
              <a:rPr lang="en-US" altLang="zh-TW"/>
              <a:pPr/>
              <a:t>61</a:t>
            </a:fld>
            <a:endParaRPr lang="en-US" altLang="zh-TW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Program: Balancing a Checkbook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732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*** ACME checkbook-balancing program ***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Commands: 0=clear, 1=credit, 2=debit, 3=balance, 4=exit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command: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amount of credit: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1042.56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command: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2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amount of debit: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133.79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command: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amount of credit: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1754.32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command: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2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amount of debit: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1400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command: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2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amount of debit: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68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command: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2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amount of debit: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50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command: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Current balance: $1145.09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Enter command: </a:t>
            </a:r>
            <a:r>
              <a:rPr lang="en-US" altLang="zh-TW" sz="1600" u="sng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C4-6CDE-4607-BABC-3DE72E91AA28}" type="slidenum">
              <a:rPr lang="en-US" altLang="zh-TW"/>
              <a:pPr/>
              <a:t>62</a:t>
            </a:fld>
            <a:endParaRPr lang="en-US" altLang="zh-TW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F476BD-2D06-4694-A677-A45CC494E937}"/>
              </a:ext>
            </a:extLst>
          </p:cNvPr>
          <p:cNvSpPr/>
          <p:nvPr/>
        </p:nvSpPr>
        <p:spPr>
          <a:xfrm>
            <a:off x="381000" y="5562600"/>
            <a:ext cx="3200401" cy="115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305650"/>
          </a:xfrm>
        </p:spPr>
        <p:txBody>
          <a:bodyPr>
            <a:noAutofit/>
          </a:bodyPr>
          <a:lstStyle/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52578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cmd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float balance = 0.0f, credit, debit;</a:t>
            </a:r>
          </a:p>
          <a:p>
            <a:pPr marL="52578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("***ACME checkbook-balancing program ***\n");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("Commands: 0=clear, 1=credit, 2=debit, ");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("3=balance, 4=exit\n\n");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for (;;) 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("Enter command: ");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("%d", &amp;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cmd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switch (</a:t>
            </a:r>
            <a:r>
              <a:rPr lang="en-US" altLang="zh-TW" sz="18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cmd</a:t>
            </a: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 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{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case 0: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balance = 0.0f;</a:t>
            </a:r>
          </a:p>
          <a:p>
            <a:pPr marL="52578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break;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7003-C592-43BD-A92A-F9068C5F31FF}" type="slidenum">
              <a:rPr lang="en-US" altLang="zh-TW"/>
              <a:pPr/>
              <a:t>63</a:t>
            </a:fld>
            <a:endParaRPr lang="en-US" altLang="zh-TW" sz="1800"/>
          </a:p>
        </p:txBody>
      </p:sp>
      <p:sp>
        <p:nvSpPr>
          <p:cNvPr id="6" name="Rectangle 5"/>
          <p:cNvSpPr/>
          <p:nvPr/>
        </p:nvSpPr>
        <p:spPr>
          <a:xfrm>
            <a:off x="10210800" y="136525"/>
            <a:ext cx="1570918" cy="380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checking.c</a:t>
            </a:r>
            <a:endParaRPr lang="zh-TW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A418E-40CC-4E3A-8647-3D5FA8A87EA2}"/>
              </a:ext>
            </a:extLst>
          </p:cNvPr>
          <p:cNvSpPr/>
          <p:nvPr/>
        </p:nvSpPr>
        <p:spPr>
          <a:xfrm>
            <a:off x="381000" y="5562600"/>
            <a:ext cx="3200401" cy="115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723900" y="0"/>
            <a:ext cx="10744200" cy="67214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case 1: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</a:t>
            </a:r>
            <a:r>
              <a:rPr lang="en-US" altLang="zh-TW" sz="17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("Enter amount of credit: ");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</a:t>
            </a:r>
            <a:r>
              <a:rPr lang="en-US" altLang="zh-TW" sz="17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("%f", &amp;credit);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balance += credit;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break;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case 2: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</a:t>
            </a:r>
            <a:r>
              <a:rPr lang="en-US" altLang="zh-TW" sz="17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("Enter amount of debit: ");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</a:t>
            </a:r>
            <a:r>
              <a:rPr lang="en-US" altLang="zh-TW" sz="17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("%f", &amp;debit);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balance -= debit;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break;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case 3: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</a:t>
            </a:r>
            <a:r>
              <a:rPr lang="en-US" altLang="zh-TW" sz="17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("Current balance: $%.2f\n", balance);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break;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case 4: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return 0;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default: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</a:t>
            </a:r>
            <a:r>
              <a:rPr lang="en-US" altLang="zh-TW" sz="17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("Commands:0=clear,1=credit,2=debit, ");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</a:t>
            </a:r>
            <a:r>
              <a:rPr lang="en-US" altLang="zh-TW" sz="17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("3=balance, 4=exit\n\n");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break;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700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7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  <a:endParaRPr lang="en-US" altLang="zh-TW" sz="17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C866-A925-4CCA-AE68-A2E713385343}" type="slidenum">
              <a:rPr lang="en-US" altLang="zh-TW"/>
              <a:pPr/>
              <a:t>64</a:t>
            </a:fld>
            <a:endParaRPr lang="en-US" altLang="zh-TW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A statement can be </a:t>
            </a:r>
            <a:r>
              <a:rPr lang="en-US" altLang="zh-TW" b="1" i="1" dirty="0">
                <a:solidFill>
                  <a:schemeClr val="accent5"/>
                </a:solidFill>
                <a:latin typeface="+mn-lt"/>
                <a:ea typeface="新細明體" charset="-120"/>
              </a:rPr>
              <a:t>null </a:t>
            </a:r>
            <a:r>
              <a:rPr lang="en-US" altLang="zh-TW" dirty="0">
                <a:latin typeface="+mn-lt"/>
                <a:ea typeface="新細明體" charset="-120"/>
              </a:rPr>
              <a:t>— devoid of symbols except for the semicolon at the end.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following line contains three statements: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24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j = 1;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dirty="0">
                <a:solidFill>
                  <a:schemeClr val="accent5"/>
                </a:solidFill>
                <a:latin typeface="+mn-lt"/>
                <a:ea typeface="新細明體" charset="-120"/>
              </a:rPr>
              <a:t>null</a:t>
            </a:r>
            <a:r>
              <a:rPr lang="en-US" altLang="zh-TW" dirty="0">
                <a:latin typeface="+mn-lt"/>
                <a:ea typeface="新細明體" charset="-120"/>
              </a:rPr>
              <a:t> statement is primarily good for one thing: writing loops whose bodies are empty. 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795-9372-43D4-8AEA-A43E6C3A9DFC}" type="slidenum">
              <a:rPr lang="en-US" altLang="zh-TW"/>
              <a:pPr/>
              <a:t>65</a:t>
            </a:fld>
            <a:endParaRPr lang="en-US" altLang="zh-TW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210800" cy="480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Consider the following prime-finding loop: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(d = 2; d &lt; n; d++)</a:t>
            </a: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if (n % d == 0)</a:t>
            </a: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 break;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If 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</a:rPr>
              <a:t>condition is moved into the loop’s controlling expression, the body of the loop becomes empty: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(d = 2; d &lt; n &amp;&amp; </a:t>
            </a: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 % d != 0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d++)</a:t>
            </a: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/* empty loop body */ </a:t>
            </a: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+mn-lt"/>
                <a:ea typeface="新細明體" charset="-120"/>
              </a:rPr>
              <a:t>To avoid confusion, C programmers customarily put the </a:t>
            </a:r>
            <a:r>
              <a:rPr lang="en-US" altLang="zh-TW" dirty="0">
                <a:solidFill>
                  <a:schemeClr val="accent5"/>
                </a:solidFill>
                <a:latin typeface="+mn-lt"/>
                <a:ea typeface="新細明體" charset="-120"/>
              </a:rPr>
              <a:t>null</a:t>
            </a:r>
            <a:r>
              <a:rPr lang="en-US" altLang="zh-TW" dirty="0">
                <a:latin typeface="+mn-lt"/>
                <a:ea typeface="新細明體" charset="-120"/>
              </a:rPr>
              <a:t> statement on a line by itself.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8FD3-5D80-4DBE-A0C1-F117D5E67246}" type="slidenum">
              <a:rPr lang="en-US" altLang="zh-TW"/>
              <a:pPr/>
              <a:t>66</a:t>
            </a:fld>
            <a:endParaRPr lang="en-US" altLang="zh-TW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FB38FE-1A80-4F59-82BB-1CA712A9C766}"/>
              </a:ext>
            </a:extLst>
          </p:cNvPr>
          <p:cNvSpPr/>
          <p:nvPr/>
        </p:nvSpPr>
        <p:spPr>
          <a:xfrm>
            <a:off x="381000" y="5562600"/>
            <a:ext cx="3200401" cy="115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838200" y="1439999"/>
            <a:ext cx="10515600" cy="5281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latin typeface="+mn-lt"/>
                <a:ea typeface="新細明體" charset="-120"/>
              </a:rPr>
              <a:t>Accidentally putting a semicolon after the parentheses in an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000" dirty="0">
                <a:latin typeface="+mn-lt"/>
                <a:ea typeface="新細明體" charset="-120"/>
              </a:rPr>
              <a:t>,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000" dirty="0">
                <a:latin typeface="+mn-lt"/>
                <a:ea typeface="新細明體" charset="-120"/>
              </a:rPr>
              <a:t>, or </a:t>
            </a:r>
            <a:r>
              <a:rPr lang="en-US" altLang="zh-TW" sz="20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000" dirty="0">
                <a:latin typeface="+mn-lt"/>
                <a:ea typeface="新細明體" charset="-120"/>
              </a:rPr>
              <a:t> statement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ea typeface="新細明體" charset="-120"/>
              </a:rPr>
              <a:t>creates a null statement.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+mn-lt"/>
                <a:ea typeface="新細明體" charset="-120"/>
              </a:rPr>
              <a:t>Example 1: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if (d == 0)</a:t>
            </a:r>
            <a:r>
              <a:rPr lang="en-US" altLang="zh-TW" sz="16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/*** WRONG ***/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("Error: Division by zero\n");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 sz="2000" dirty="0">
                <a:latin typeface="+mn-lt"/>
                <a:ea typeface="新細明體" charset="-120"/>
              </a:rPr>
              <a:t>	</a:t>
            </a:r>
            <a:r>
              <a:rPr lang="en-US" altLang="zh-TW" sz="1800" dirty="0">
                <a:latin typeface="+mn-lt"/>
                <a:ea typeface="新細明體" charset="-120"/>
              </a:rPr>
              <a:t>The call of </a:t>
            </a:r>
            <a:r>
              <a:rPr lang="en-US" altLang="zh-TW" sz="18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+mn-lt"/>
                <a:ea typeface="新細明體" charset="-120"/>
              </a:rPr>
              <a:t> isn’t inside the </a:t>
            </a: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1800" dirty="0">
                <a:latin typeface="+mn-lt"/>
                <a:ea typeface="新細明體" charset="-120"/>
              </a:rPr>
              <a:t> statement, so it’s performed regardless of whether </a:t>
            </a: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sz="1800" dirty="0">
                <a:latin typeface="+mn-lt"/>
                <a:ea typeface="新細明體" charset="-120"/>
              </a:rPr>
              <a:t> is equal to </a:t>
            </a:r>
            <a:r>
              <a:rPr lang="en-US" altLang="zh-TW" sz="18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>
                <a:latin typeface="+mn-lt"/>
                <a:ea typeface="新細明體" charset="-12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zh-TW" sz="1800" dirty="0">
              <a:latin typeface="+mn-lt"/>
              <a:ea typeface="新細明體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1800" dirty="0">
                <a:latin typeface="+mn-lt"/>
                <a:ea typeface="新細明體" charset="-120"/>
              </a:rPr>
              <a:t>Example 2: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while (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</a:t>
            </a:r>
            <a:r>
              <a:rPr lang="en-US" altLang="zh-TW" sz="16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/*** WRONG ***/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--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}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 sz="2000" dirty="0">
                <a:latin typeface="+mn-lt"/>
                <a:ea typeface="新細明體" charset="-120"/>
              </a:rPr>
              <a:t>	</a:t>
            </a:r>
            <a:r>
              <a:rPr lang="en-US" altLang="zh-TW" sz="1800" dirty="0">
                <a:latin typeface="+mn-lt"/>
                <a:ea typeface="新細明體" charset="-120"/>
              </a:rPr>
              <a:t>The extra semicolon creates an infinite loop. </a:t>
            </a:r>
            <a:endParaRPr lang="en-US" altLang="zh-TW" sz="2000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0629-5BAF-4739-9347-0C7B45908198}" type="slidenum">
              <a:rPr lang="en-US" altLang="zh-TW"/>
              <a:pPr/>
              <a:t>67</a:t>
            </a:fld>
            <a:endParaRPr lang="en-US" altLang="zh-TW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B1177F7-C318-495F-96F9-4E4BCCB6B253}"/>
              </a:ext>
            </a:extLst>
          </p:cNvPr>
          <p:cNvSpPr/>
          <p:nvPr/>
        </p:nvSpPr>
        <p:spPr>
          <a:xfrm>
            <a:off x="381000" y="5562600"/>
            <a:ext cx="3200401" cy="115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spc="0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838200" y="1439999"/>
            <a:ext cx="10363200" cy="5281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dirty="0">
                <a:latin typeface="+mn-lt"/>
                <a:ea typeface="新細明體" charset="-120"/>
              </a:rPr>
              <a:t>Example 3:</a:t>
            </a:r>
          </a:p>
          <a:p>
            <a:pPr marL="52578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11;</a:t>
            </a: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while (--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</a:t>
            </a:r>
            <a:r>
              <a:rPr lang="en-US" altLang="zh-TW" sz="1600" b="1" dirty="0">
                <a:ln w="0"/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1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/*** WRONG ***/</a:t>
            </a: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 sz="1800" dirty="0">
                <a:latin typeface="+mn-lt"/>
                <a:ea typeface="新細明體" charset="-120"/>
              </a:rPr>
              <a:t>	The message printed is: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1600" dirty="0">
                <a:latin typeface="+mn-lt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T minus </a:t>
            </a:r>
            <a:r>
              <a:rPr lang="en-US" altLang="zh-TW" sz="16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and counting</a:t>
            </a:r>
          </a:p>
          <a:p>
            <a:pPr>
              <a:lnSpc>
                <a:spcPct val="100000"/>
              </a:lnSpc>
            </a:pPr>
            <a:endParaRPr lang="en-US" altLang="zh-TW" sz="1800" dirty="0">
              <a:latin typeface="+mn-lt"/>
              <a:ea typeface="新細明體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1800" dirty="0">
                <a:latin typeface="+mn-lt"/>
                <a:ea typeface="新細明體" charset="-120"/>
              </a:rPr>
              <a:t>Example 4:</a:t>
            </a:r>
          </a:p>
          <a:p>
            <a:pPr marL="52578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for (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10;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3;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--)</a:t>
            </a:r>
            <a:r>
              <a:rPr lang="en-US" altLang="zh-TW" sz="1600" b="1" dirty="0">
                <a:ln w="0"/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/*** WRONG ***/</a:t>
            </a:r>
          </a:p>
          <a:p>
            <a:pPr marL="52578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16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 sz="1800" dirty="0">
                <a:latin typeface="+mn-lt"/>
                <a:ea typeface="新細明體" charset="-120"/>
              </a:rPr>
              <a:t>	Again, the loop body (no statements), and the same message is printed as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zh-TW" altLang="en-US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T minus </a:t>
            </a:r>
            <a:r>
              <a:rPr lang="en-US" altLang="zh-TW" sz="1600" b="1" dirty="0">
                <a:solidFill>
                  <a:schemeClr val="accent2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and counting</a:t>
            </a:r>
            <a:endParaRPr lang="en-US" altLang="zh-TW" sz="1600" b="1" dirty="0">
              <a:solidFill>
                <a:schemeClr val="accent5"/>
              </a:solidFill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B5E-7698-4F5D-9E3B-42CAF82F3AD6}" type="slidenum">
              <a:rPr lang="en-US" altLang="zh-TW"/>
              <a:pPr/>
              <a:t>68</a:t>
            </a:fld>
            <a:endParaRPr lang="en-US" altLang="zh-TW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5ADD-2CBA-4A3D-811C-DB55C1A7087B}" type="slidenum">
              <a:rPr lang="en-US" altLang="zh-TW" smtClean="0"/>
              <a:pPr/>
              <a:t>7</a:t>
            </a:fld>
            <a:endParaRPr lang="en-US" altLang="zh-TW" sz="180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1"/>
            <a:ext cx="4267200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631317"/>
            <a:ext cx="4162522" cy="570265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77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66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500" dirty="0">
                <a:latin typeface="+mn-lt"/>
                <a:ea typeface="新細明體" charset="-120"/>
              </a:rPr>
              <a:t>A </a:t>
            </a:r>
            <a:r>
              <a:rPr lang="en-US" altLang="zh-TW" sz="25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sz="2500" dirty="0">
                <a:latin typeface="+mn-lt"/>
                <a:ea typeface="新細明體" charset="-120"/>
              </a:rPr>
              <a:t> statement that computes the smallest power of 2 that is greater than or equal to a number </a:t>
            </a:r>
            <a:r>
              <a:rPr lang="en-US" altLang="zh-TW" sz="2500" dirty="0">
                <a:latin typeface="+mn-lt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sz="2500" dirty="0">
                <a:latin typeface="+mn-lt"/>
                <a:ea typeface="新細明體" charset="-120"/>
              </a:rPr>
              <a:t>:</a:t>
            </a:r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TW" sz="21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6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altLang="zh-TW" sz="2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while (</a:t>
            </a:r>
            <a:r>
              <a:rPr lang="en-US" altLang="zh-TW" sz="26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 n)</a:t>
            </a:r>
          </a:p>
          <a:p>
            <a:pPr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altLang="zh-TW" sz="2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6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600" b="1" dirty="0" err="1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600" b="1" dirty="0">
                <a:ln w="0"/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* 2;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2500" dirty="0">
                <a:latin typeface="+mn-lt"/>
                <a:ea typeface="新細明體" charset="-120"/>
              </a:rPr>
              <a:t>A trace of the loop when </a:t>
            </a:r>
            <a:r>
              <a:rPr lang="en-US" altLang="zh-TW" sz="2500" dirty="0">
                <a:latin typeface="+mn-lt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sz="2500" dirty="0">
                <a:latin typeface="+mn-lt"/>
                <a:ea typeface="新細明體" charset="-120"/>
              </a:rPr>
              <a:t> has the value 10: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latin typeface="+mn-lt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1;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	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</a:t>
            </a:r>
            <a:r>
              <a:rPr lang="en-US" altLang="zh-TW" sz="1900" dirty="0" err="1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is now 1.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	Is 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?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Yes; continue.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* 2;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// </a:t>
            </a:r>
            <a:r>
              <a:rPr lang="en-US" altLang="zh-TW" sz="1900" dirty="0" err="1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is now 2.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	Is 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?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Yes; continue.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* 2;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</a:t>
            </a:r>
            <a:r>
              <a:rPr lang="en-US" altLang="zh-TW" sz="1900" dirty="0" err="1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is now 4.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	Is 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?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Yes; continue.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* 2;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// </a:t>
            </a:r>
            <a:r>
              <a:rPr lang="en-US" altLang="zh-TW" sz="1900" dirty="0" err="1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is now 8.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	Is 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?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Yes; continue.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* 2;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</a:t>
            </a:r>
            <a:r>
              <a:rPr lang="en-US" altLang="zh-TW" sz="1900" dirty="0" err="1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is now 16.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	Is </a:t>
            </a:r>
            <a:r>
              <a:rPr lang="en-US" altLang="zh-TW" sz="19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sz="1900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</a:rPr>
              <a:t>?	</a:t>
            </a:r>
            <a:r>
              <a:rPr lang="en-US" altLang="zh-TW" sz="19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No; exit from loop.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ACE-AF79-4826-930B-763E6C80335D}" type="slidenum">
              <a:rPr lang="en-US" altLang="zh-TW"/>
              <a:pPr/>
              <a:t>8</a:t>
            </a:fld>
            <a:endParaRPr lang="en-US" altLang="zh-TW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583999"/>
            <a:ext cx="10287000" cy="47723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Although the loop body must be a single statement, that’s merely a technicality. </a:t>
            </a: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If multiple statements are needed, use </a:t>
            </a:r>
            <a:r>
              <a:rPr lang="en-US" altLang="zh-TW" sz="2800" b="1" dirty="0">
                <a:solidFill>
                  <a:srgbClr val="FF0000"/>
                </a:solidFill>
                <a:latin typeface="+mn-lt"/>
                <a:ea typeface="新細明體" charset="-120"/>
                <a:cs typeface="Courier New" pitchFamily="49" charset="0"/>
              </a:rPr>
              <a:t>braces</a:t>
            </a:r>
            <a:r>
              <a:rPr lang="en-US" altLang="zh-TW" sz="2800" dirty="0">
                <a:latin typeface="+mn-lt"/>
                <a:ea typeface="新細明體" charset="-120"/>
              </a:rPr>
              <a:t> </a:t>
            </a:r>
            <a:r>
              <a:rPr lang="en-US" altLang="zh-TW" sz="2600" dirty="0">
                <a:latin typeface="+mn-lt"/>
                <a:ea typeface="新細明體" charset="-120"/>
              </a:rPr>
              <a:t>to create a single compound statement:</a:t>
            </a:r>
          </a:p>
          <a:p>
            <a:pPr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while (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 0)</a:t>
            </a:r>
          </a:p>
          <a:p>
            <a:pPr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("T minus %d and counting\n",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--;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+mn-lt"/>
                <a:ea typeface="新細明體" charset="-120"/>
              </a:rPr>
              <a:t>Some programmers always use braces, even when they’re not strictly necessary:</a:t>
            </a:r>
          </a:p>
          <a:p>
            <a:pPr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while (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 n) </a:t>
            </a:r>
          </a:p>
          <a:p>
            <a:pPr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200" b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* 2;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200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dirty="0">
              <a:latin typeface="+mn-lt"/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028D-34FA-4BEF-99B4-D16E0B34A6D4}" type="slidenum">
              <a:rPr lang="en-US" altLang="zh-TW"/>
              <a:pPr/>
              <a:t>9</a:t>
            </a:fld>
            <a:endParaRPr lang="en-US" altLang="zh-TW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BB08CA-7C0F-4718-8E9A-51D783FB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b="1" dirty="0">
                <a:solidFill>
                  <a:schemeClr val="accent5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latin typeface="+mn-lt"/>
                <a:ea typeface="新細明體" charset="-120"/>
              </a:rPr>
              <a:t> Statement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4725</TotalTime>
  <Words>3338</Words>
  <Application>Microsoft Office PowerPoint</Application>
  <PresentationFormat>寬螢幕</PresentationFormat>
  <Paragraphs>697</Paragraphs>
  <Slides>68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8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Consolas</vt:lpstr>
      <vt:lpstr>Courier New</vt:lpstr>
      <vt:lpstr>Times New Roman</vt:lpstr>
      <vt:lpstr>ITIC</vt:lpstr>
      <vt:lpstr>Chapter 6</vt:lpstr>
      <vt:lpstr>https://www.youtube.com/watch?v=EZ6r_BXWgE0 https://www.youtube.com/watch?v=MwPbzAyhM0E </vt:lpstr>
      <vt:lpstr>Iteration Statements</vt:lpstr>
      <vt:lpstr>Iteration Statements</vt:lpstr>
      <vt:lpstr>The while Statement</vt:lpstr>
      <vt:lpstr>The while Statement</vt:lpstr>
      <vt:lpstr>PowerPoint 簡報</vt:lpstr>
      <vt:lpstr>The while Statement</vt:lpstr>
      <vt:lpstr>The while Statement</vt:lpstr>
      <vt:lpstr>The while Statement</vt:lpstr>
      <vt:lpstr>The while Statement</vt:lpstr>
      <vt:lpstr>Infinite Loops</vt:lpstr>
      <vt:lpstr>Program: Printing a Table of Squares</vt:lpstr>
      <vt:lpstr>PowerPoint 簡報</vt:lpstr>
      <vt:lpstr>Program: Summing a Series of Numbers</vt:lpstr>
      <vt:lpstr>PowerPoint 簡報</vt:lpstr>
      <vt:lpstr>The do Statement</vt:lpstr>
      <vt:lpstr>The do Statement</vt:lpstr>
      <vt:lpstr>PowerPoint 簡報</vt:lpstr>
      <vt:lpstr>The do Statement</vt:lpstr>
      <vt:lpstr>Program: Calculating the Number of Digits in an Integer</vt:lpstr>
      <vt:lpstr>PowerPoint 簡報</vt:lpstr>
      <vt:lpstr>Example of do statement</vt:lpstr>
      <vt:lpstr>The for Statement</vt:lpstr>
      <vt:lpstr>The for Statement</vt:lpstr>
      <vt:lpstr>The for Statement</vt:lpstr>
      <vt:lpstr>PowerPoint 簡報</vt:lpstr>
      <vt:lpstr>The for Statement</vt:lpstr>
      <vt:lpstr>The for Statement</vt:lpstr>
      <vt:lpstr>for Statement Idioms</vt:lpstr>
      <vt:lpstr>for Statement Idioms</vt:lpstr>
      <vt:lpstr>Omitting Expressions in a for Statement</vt:lpstr>
      <vt:lpstr>Omitting Expressions in a for Statement</vt:lpstr>
      <vt:lpstr>Omitting Expressions in a for Statement</vt:lpstr>
      <vt:lpstr>for Statements in C99</vt:lpstr>
      <vt:lpstr>for Statements in C99</vt:lpstr>
      <vt:lpstr>for Statements in C99</vt:lpstr>
      <vt:lpstr>The Comma Operator</vt:lpstr>
      <vt:lpstr>The Comma Operator</vt:lpstr>
      <vt:lpstr>The Comma Operator</vt:lpstr>
      <vt:lpstr>Example: Comma Operator in for Loop</vt:lpstr>
      <vt:lpstr>Example: Comma Operator in for Loop</vt:lpstr>
      <vt:lpstr>Program: Printing a Table of Squares (Revisited)</vt:lpstr>
      <vt:lpstr>PowerPoint 簡報</vt:lpstr>
      <vt:lpstr>Program: Printing a Table of Squares (Revisited)</vt:lpstr>
      <vt:lpstr>PowerPoint 簡報</vt:lpstr>
      <vt:lpstr>Exiting from a Loop</vt:lpstr>
      <vt:lpstr>The break Statement</vt:lpstr>
      <vt:lpstr>The break Statement</vt:lpstr>
      <vt:lpstr>The break Statement</vt:lpstr>
      <vt:lpstr>The break Statement</vt:lpstr>
      <vt:lpstr>The continue Statement</vt:lpstr>
      <vt:lpstr>The continue Statement</vt:lpstr>
      <vt:lpstr>The continue Statement</vt:lpstr>
      <vt:lpstr>The goto Statement</vt:lpstr>
      <vt:lpstr>The goto Statement</vt:lpstr>
      <vt:lpstr>The goto Statement</vt:lpstr>
      <vt:lpstr>The goto Statement</vt:lpstr>
      <vt:lpstr>Program: Balancing a Checkbook</vt:lpstr>
      <vt:lpstr>PowerPoint 簡報</vt:lpstr>
      <vt:lpstr>Program: Balancing a Checkbook</vt:lpstr>
      <vt:lpstr>Program: Balancing a Checkbook</vt:lpstr>
      <vt:lpstr>PowerPoint 簡報</vt:lpstr>
      <vt:lpstr>PowerPoint 簡報</vt:lpstr>
      <vt:lpstr>The Null Statement</vt:lpstr>
      <vt:lpstr>The Null Statement</vt:lpstr>
      <vt:lpstr>The Null Statement</vt:lpstr>
      <vt:lpstr>The Null Statement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CHC</cp:lastModifiedBy>
  <cp:revision>910</cp:revision>
  <cp:lastPrinted>1999-11-08T20:52:53Z</cp:lastPrinted>
  <dcterms:created xsi:type="dcterms:W3CDTF">1999-08-24T18:39:05Z</dcterms:created>
  <dcterms:modified xsi:type="dcterms:W3CDTF">2019-10-07T10:46:01Z</dcterms:modified>
</cp:coreProperties>
</file>