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372" r:id="rId1"/>
  </p:sldMasterIdLst>
  <p:notesMasterIdLst>
    <p:notesMasterId r:id="rId104"/>
  </p:notesMasterIdLst>
  <p:sldIdLst>
    <p:sldId id="282" r:id="rId2"/>
    <p:sldId id="448" r:id="rId3"/>
    <p:sldId id="449" r:id="rId4"/>
    <p:sldId id="450" r:id="rId5"/>
    <p:sldId id="451" r:id="rId6"/>
    <p:sldId id="452" r:id="rId7"/>
    <p:sldId id="547" r:id="rId8"/>
    <p:sldId id="453" r:id="rId9"/>
    <p:sldId id="554" r:id="rId10"/>
    <p:sldId id="454" r:id="rId11"/>
    <p:sldId id="455" r:id="rId12"/>
    <p:sldId id="456" r:id="rId13"/>
    <p:sldId id="564" r:id="rId14"/>
    <p:sldId id="566" r:id="rId15"/>
    <p:sldId id="457" r:id="rId16"/>
    <p:sldId id="458" r:id="rId17"/>
    <p:sldId id="459" r:id="rId18"/>
    <p:sldId id="549" r:id="rId19"/>
    <p:sldId id="460" r:id="rId20"/>
    <p:sldId id="557" r:id="rId21"/>
    <p:sldId id="461" r:id="rId22"/>
    <p:sldId id="555" r:id="rId23"/>
    <p:sldId id="462" r:id="rId24"/>
    <p:sldId id="463" r:id="rId25"/>
    <p:sldId id="464" r:id="rId26"/>
    <p:sldId id="465" r:id="rId27"/>
    <p:sldId id="558" r:id="rId28"/>
    <p:sldId id="466" r:id="rId29"/>
    <p:sldId id="467" r:id="rId30"/>
    <p:sldId id="468" r:id="rId31"/>
    <p:sldId id="469" r:id="rId32"/>
    <p:sldId id="470" r:id="rId33"/>
    <p:sldId id="565" r:id="rId34"/>
    <p:sldId id="563" r:id="rId35"/>
    <p:sldId id="471" r:id="rId36"/>
    <p:sldId id="548" r:id="rId37"/>
    <p:sldId id="472" r:id="rId38"/>
    <p:sldId id="473" r:id="rId39"/>
    <p:sldId id="474" r:id="rId40"/>
    <p:sldId id="550" r:id="rId41"/>
    <p:sldId id="475" r:id="rId42"/>
    <p:sldId id="476" r:id="rId43"/>
    <p:sldId id="477" r:id="rId44"/>
    <p:sldId id="478" r:id="rId45"/>
    <p:sldId id="479" r:id="rId46"/>
    <p:sldId id="480" r:id="rId47"/>
    <p:sldId id="481" r:id="rId48"/>
    <p:sldId id="482" r:id="rId49"/>
    <p:sldId id="483" r:id="rId50"/>
    <p:sldId id="484" r:id="rId51"/>
    <p:sldId id="485" r:id="rId52"/>
    <p:sldId id="486" r:id="rId53"/>
    <p:sldId id="545" r:id="rId54"/>
    <p:sldId id="487" r:id="rId55"/>
    <p:sldId id="567" r:id="rId56"/>
    <p:sldId id="488" r:id="rId57"/>
    <p:sldId id="559" r:id="rId58"/>
    <p:sldId id="562" r:id="rId59"/>
    <p:sldId id="489" r:id="rId60"/>
    <p:sldId id="490" r:id="rId61"/>
    <p:sldId id="491" r:id="rId62"/>
    <p:sldId id="492" r:id="rId63"/>
    <p:sldId id="493" r:id="rId64"/>
    <p:sldId id="494" r:id="rId65"/>
    <p:sldId id="495" r:id="rId66"/>
    <p:sldId id="496" r:id="rId67"/>
    <p:sldId id="497" r:id="rId68"/>
    <p:sldId id="498" r:id="rId69"/>
    <p:sldId id="500" r:id="rId70"/>
    <p:sldId id="560" r:id="rId71"/>
    <p:sldId id="561" r:id="rId72"/>
    <p:sldId id="501" r:id="rId73"/>
    <p:sldId id="502" r:id="rId74"/>
    <p:sldId id="503" r:id="rId75"/>
    <p:sldId id="504" r:id="rId76"/>
    <p:sldId id="505" r:id="rId77"/>
    <p:sldId id="506" r:id="rId78"/>
    <p:sldId id="507" r:id="rId79"/>
    <p:sldId id="508" r:id="rId80"/>
    <p:sldId id="509" r:id="rId81"/>
    <p:sldId id="510" r:id="rId82"/>
    <p:sldId id="556" r:id="rId83"/>
    <p:sldId id="511" r:id="rId84"/>
    <p:sldId id="537" r:id="rId85"/>
    <p:sldId id="552" r:id="rId86"/>
    <p:sldId id="553" r:id="rId87"/>
    <p:sldId id="539" r:id="rId88"/>
    <p:sldId id="540" r:id="rId89"/>
    <p:sldId id="541" r:id="rId90"/>
    <p:sldId id="542" r:id="rId91"/>
    <p:sldId id="543" r:id="rId92"/>
    <p:sldId id="544" r:id="rId93"/>
    <p:sldId id="512" r:id="rId94"/>
    <p:sldId id="546" r:id="rId95"/>
    <p:sldId id="513" r:id="rId96"/>
    <p:sldId id="514" r:id="rId97"/>
    <p:sldId id="551" r:id="rId98"/>
    <p:sldId id="515" r:id="rId99"/>
    <p:sldId id="516" r:id="rId100"/>
    <p:sldId id="517" r:id="rId101"/>
    <p:sldId id="518" r:id="rId102"/>
    <p:sldId id="519" r:id="rId103"/>
  </p:sldIdLst>
  <p:sldSz cx="12192000" cy="6858000"/>
  <p:notesSz cx="6996113" cy="92837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B06"/>
    <a:srgbClr val="FF7706"/>
    <a:srgbClr val="C6A02E"/>
    <a:srgbClr val="B82F25"/>
    <a:srgbClr val="6DB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p:cViewPr varScale="1">
        <p:scale>
          <a:sx n="62" d="100"/>
          <a:sy n="62" d="100"/>
        </p:scale>
        <p:origin x="816" y="2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40" d="100"/>
          <a:sy n="40" d="100"/>
        </p:scale>
        <p:origin x="-1488" y="-9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endParaRPr lang="zh-TW" altLang="zh-TW"/>
          </a:p>
        </p:txBody>
      </p:sp>
      <p:sp>
        <p:nvSpPr>
          <p:cNvPr id="12291" name="Rectangle 3"/>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endParaRPr lang="zh-TW" altLang="zh-TW"/>
          </a:p>
        </p:txBody>
      </p:sp>
      <p:sp>
        <p:nvSpPr>
          <p:cNvPr id="107524" name="Rectangle 4"/>
          <p:cNvSpPr>
            <a:spLocks noGrp="1" noRot="1" noChangeAspect="1" noChangeArrowheads="1" noTextEdit="1"/>
          </p:cNvSpPr>
          <p:nvPr>
            <p:ph type="sldImg" idx="2"/>
          </p:nvPr>
        </p:nvSpPr>
        <p:spPr bwMode="auto">
          <a:xfrm>
            <a:off x="407988" y="696913"/>
            <a:ext cx="6183312" cy="34798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12294" name="Rectangle 6"/>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endParaRPr lang="zh-TW" altLang="zh-TW"/>
          </a:p>
        </p:txBody>
      </p:sp>
      <p:sp>
        <p:nvSpPr>
          <p:cNvPr id="12295" name="Rectangle 7"/>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04E184A1-5EDF-4AFA-8964-AA5395960C17}" type="slidenum">
              <a:rPr lang="en-US" altLang="zh-TW"/>
              <a:pPr/>
              <a:t>‹#›</a:t>
            </a:fld>
            <a:endParaRPr lang="en-US" altLang="zh-TW"/>
          </a:p>
        </p:txBody>
      </p:sp>
    </p:spTree>
    <p:extLst>
      <p:ext uri="{BB962C8B-B14F-4D97-AF65-F5344CB8AC3E}">
        <p14:creationId xmlns:p14="http://schemas.microsoft.com/office/powerpoint/2010/main" val="9764752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407988" y="696913"/>
            <a:ext cx="6183312" cy="3479800"/>
          </a:xfrm>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4E184A1-5EDF-4AFA-8964-AA5395960C17}" type="slidenum">
              <a:rPr lang="en-US" altLang="zh-TW" smtClean="0"/>
              <a:pPr/>
              <a:t>2</a:t>
            </a:fld>
            <a:endParaRPr lang="en-US" altLang="zh-TW"/>
          </a:p>
        </p:txBody>
      </p:sp>
    </p:spTree>
    <p:extLst>
      <p:ext uri="{BB962C8B-B14F-4D97-AF65-F5344CB8AC3E}">
        <p14:creationId xmlns:p14="http://schemas.microsoft.com/office/powerpoint/2010/main" val="39111094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5491163" y="1122363"/>
            <a:ext cx="6605588" cy="2387600"/>
          </a:xfrm>
        </p:spPr>
        <p:txBody>
          <a:bodyPr anchor="b"/>
          <a:lstStyle>
            <a:lvl1pPr algn="ctr">
              <a:defRPr sz="4500"/>
            </a:lvl1pPr>
          </a:lstStyle>
          <a:p>
            <a:r>
              <a:rPr lang="zh-TW" altLang="en-US"/>
              <a:t>按一下以編輯母片標題樣式</a:t>
            </a:r>
          </a:p>
        </p:txBody>
      </p:sp>
      <p:sp>
        <p:nvSpPr>
          <p:cNvPr id="3" name="副標題 2"/>
          <p:cNvSpPr>
            <a:spLocks noGrp="1"/>
          </p:cNvSpPr>
          <p:nvPr>
            <p:ph type="subTitle" idx="1"/>
          </p:nvPr>
        </p:nvSpPr>
        <p:spPr>
          <a:xfrm>
            <a:off x="5491162" y="3602038"/>
            <a:ext cx="6638927"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按一下以編輯母片子標題樣式</a:t>
            </a:r>
          </a:p>
        </p:txBody>
      </p:sp>
      <p:sp>
        <p:nvSpPr>
          <p:cNvPr id="4" name="日期版面配置區 3"/>
          <p:cNvSpPr>
            <a:spLocks noGrp="1"/>
          </p:cNvSpPr>
          <p:nvPr>
            <p:ph type="dt" sz="half" idx="10"/>
          </p:nvPr>
        </p:nvSpPr>
        <p:spPr/>
        <p:txBody>
          <a:bodyPr/>
          <a:lstStyle/>
          <a:p>
            <a:endParaRPr lang="en-US" dirty="0">
              <a:solidFill>
                <a:schemeClr val="tx2">
                  <a:shade val="90000"/>
                </a:schemeClr>
              </a:solidFill>
            </a:endParaRPr>
          </a:p>
        </p:txBody>
      </p:sp>
      <p:sp>
        <p:nvSpPr>
          <p:cNvPr id="5" name="頁尾版面配置區 4"/>
          <p:cNvSpPr>
            <a:spLocks noGrp="1"/>
          </p:cNvSpPr>
          <p:nvPr>
            <p:ph type="ftr" sz="quarter" idx="11"/>
          </p:nvPr>
        </p:nvSpPr>
        <p:spPr/>
        <p:txBody>
          <a:bodyPr/>
          <a:lstStyle/>
          <a:p>
            <a:endParaRPr lang="en-US" altLang="zh-TW" sz="1400"/>
          </a:p>
        </p:txBody>
      </p:sp>
      <p:sp>
        <p:nvSpPr>
          <p:cNvPr id="6" name="投影片編號版面配置區 5"/>
          <p:cNvSpPr>
            <a:spLocks noGrp="1"/>
          </p:cNvSpPr>
          <p:nvPr>
            <p:ph type="sldNum" sz="quarter" idx="12"/>
          </p:nvPr>
        </p:nvSpPr>
        <p:spPr/>
        <p:txBody>
          <a:bodyPr/>
          <a:lstStyle/>
          <a:p>
            <a:fld id="{AD5663CB-8C84-4A45-844D-E8631611A19C}" type="slidenum">
              <a:rPr lang="en-US" altLang="zh-TW" smtClean="0"/>
              <a:pPr/>
              <a:t>‹#›</a:t>
            </a:fld>
            <a:endParaRPr lang="en-US" altLang="zh-TW" sz="1800"/>
          </a:p>
        </p:txBody>
      </p:sp>
    </p:spTree>
    <p:extLst>
      <p:ext uri="{BB962C8B-B14F-4D97-AF65-F5344CB8AC3E}">
        <p14:creationId xmlns:p14="http://schemas.microsoft.com/office/powerpoint/2010/main" val="1639337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1" y="1709740"/>
            <a:ext cx="10515600" cy="2852737"/>
          </a:xfrm>
        </p:spPr>
        <p:txBody>
          <a:bodyPr anchor="b"/>
          <a:lstStyle>
            <a:lvl1pPr>
              <a:defRPr sz="4500"/>
            </a:lvl1pPr>
          </a:lstStyle>
          <a:p>
            <a:r>
              <a:rPr lang="zh-TW" altLang="en-US"/>
              <a:t>按一下以編輯母片標題樣式</a:t>
            </a:r>
          </a:p>
        </p:txBody>
      </p:sp>
      <p:sp>
        <p:nvSpPr>
          <p:cNvPr id="3" name="文字版面配置區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endParaRPr lang="en-US" dirty="0">
              <a:solidFill>
                <a:schemeClr val="tx2">
                  <a:shade val="90000"/>
                </a:schemeClr>
              </a:solidFill>
            </a:endParaRPr>
          </a:p>
        </p:txBody>
      </p:sp>
      <p:sp>
        <p:nvSpPr>
          <p:cNvPr id="5" name="頁尾版面配置區 4"/>
          <p:cNvSpPr>
            <a:spLocks noGrp="1"/>
          </p:cNvSpPr>
          <p:nvPr>
            <p:ph type="ftr" sz="quarter" idx="11"/>
          </p:nvPr>
        </p:nvSpPr>
        <p:spPr/>
        <p:txBody>
          <a:bodyPr/>
          <a:lstStyle/>
          <a:p>
            <a:endParaRPr lang="en-US" altLang="zh-TW" sz="1400"/>
          </a:p>
        </p:txBody>
      </p:sp>
      <p:sp>
        <p:nvSpPr>
          <p:cNvPr id="6" name="投影片編號版面配置區 5"/>
          <p:cNvSpPr>
            <a:spLocks noGrp="1"/>
          </p:cNvSpPr>
          <p:nvPr>
            <p:ph type="sldNum" sz="quarter" idx="12"/>
          </p:nvPr>
        </p:nvSpPr>
        <p:spPr/>
        <p:txBody>
          <a:bodyPr/>
          <a:lstStyle/>
          <a:p>
            <a:fld id="{AD5663CB-8C84-4A45-844D-E8631611A19C}" type="slidenum">
              <a:rPr lang="en-US" altLang="zh-TW" smtClean="0"/>
              <a:pPr/>
              <a:t>‹#›</a:t>
            </a:fld>
            <a:endParaRPr lang="en-US" altLang="zh-TW" sz="1800"/>
          </a:p>
        </p:txBody>
      </p:sp>
    </p:spTree>
    <p:extLst>
      <p:ext uri="{BB962C8B-B14F-4D97-AF65-F5344CB8AC3E}">
        <p14:creationId xmlns:p14="http://schemas.microsoft.com/office/powerpoint/2010/main" val="87511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endParaRPr lang="en-US" dirty="0">
              <a:solidFill>
                <a:schemeClr val="tx2">
                  <a:shade val="90000"/>
                </a:schemeClr>
              </a:solidFill>
            </a:endParaRPr>
          </a:p>
        </p:txBody>
      </p:sp>
      <p:sp>
        <p:nvSpPr>
          <p:cNvPr id="6" name="頁尾版面配置區 5"/>
          <p:cNvSpPr>
            <a:spLocks noGrp="1"/>
          </p:cNvSpPr>
          <p:nvPr>
            <p:ph type="ftr" sz="quarter" idx="11"/>
          </p:nvPr>
        </p:nvSpPr>
        <p:spPr/>
        <p:txBody>
          <a:bodyPr/>
          <a:lstStyle/>
          <a:p>
            <a:endParaRPr lang="en-US" altLang="zh-TW" sz="1400"/>
          </a:p>
        </p:txBody>
      </p:sp>
      <p:sp>
        <p:nvSpPr>
          <p:cNvPr id="7" name="投影片編號版面配置區 6"/>
          <p:cNvSpPr>
            <a:spLocks noGrp="1"/>
          </p:cNvSpPr>
          <p:nvPr>
            <p:ph type="sldNum" sz="quarter" idx="12"/>
          </p:nvPr>
        </p:nvSpPr>
        <p:spPr/>
        <p:txBody>
          <a:bodyPr/>
          <a:lstStyle/>
          <a:p>
            <a:fld id="{AD5663CB-8C84-4A45-844D-E8631611A19C}" type="slidenum">
              <a:rPr lang="en-US" altLang="zh-TW" smtClean="0"/>
              <a:pPr/>
              <a:t>‹#›</a:t>
            </a:fld>
            <a:endParaRPr lang="en-US" altLang="zh-TW" sz="1800"/>
          </a:p>
        </p:txBody>
      </p:sp>
    </p:spTree>
    <p:extLst>
      <p:ext uri="{BB962C8B-B14F-4D97-AF65-F5344CB8AC3E}">
        <p14:creationId xmlns:p14="http://schemas.microsoft.com/office/powerpoint/2010/main" val="127737542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7"/>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內容版面配置區 3"/>
          <p:cNvSpPr>
            <a:spLocks noGrp="1"/>
          </p:cNvSpPr>
          <p:nvPr>
            <p:ph sz="half" idx="2"/>
          </p:nvPr>
        </p:nvSpPr>
        <p:spPr>
          <a:xfrm>
            <a:off x="839789"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內容版面配置區 5"/>
          <p:cNvSpPr>
            <a:spLocks noGrp="1"/>
          </p:cNvSpPr>
          <p:nvPr>
            <p:ph sz="quarter" idx="4"/>
          </p:nvPr>
        </p:nvSpPr>
        <p:spPr>
          <a:xfrm>
            <a:off x="6172201"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endParaRPr lang="en-US" dirty="0">
              <a:solidFill>
                <a:schemeClr val="tx2">
                  <a:shade val="90000"/>
                </a:schemeClr>
              </a:solidFill>
            </a:endParaRPr>
          </a:p>
        </p:txBody>
      </p:sp>
      <p:sp>
        <p:nvSpPr>
          <p:cNvPr id="8" name="頁尾版面配置區 7"/>
          <p:cNvSpPr>
            <a:spLocks noGrp="1"/>
          </p:cNvSpPr>
          <p:nvPr>
            <p:ph type="ftr" sz="quarter" idx="11"/>
          </p:nvPr>
        </p:nvSpPr>
        <p:spPr/>
        <p:txBody>
          <a:bodyPr/>
          <a:lstStyle/>
          <a:p>
            <a:endParaRPr lang="en-US" altLang="zh-TW" sz="1400"/>
          </a:p>
        </p:txBody>
      </p:sp>
      <p:sp>
        <p:nvSpPr>
          <p:cNvPr id="9" name="投影片編號版面配置區 8"/>
          <p:cNvSpPr>
            <a:spLocks noGrp="1"/>
          </p:cNvSpPr>
          <p:nvPr>
            <p:ph type="sldNum" sz="quarter" idx="12"/>
          </p:nvPr>
        </p:nvSpPr>
        <p:spPr/>
        <p:txBody>
          <a:bodyPr/>
          <a:lstStyle/>
          <a:p>
            <a:fld id="{AD5663CB-8C84-4A45-844D-E8631611A19C}" type="slidenum">
              <a:rPr lang="en-US" altLang="zh-TW" smtClean="0"/>
              <a:pPr/>
              <a:t>‹#›</a:t>
            </a:fld>
            <a:endParaRPr lang="en-US" altLang="zh-TW" sz="1800"/>
          </a:p>
        </p:txBody>
      </p:sp>
    </p:spTree>
    <p:extLst>
      <p:ext uri="{BB962C8B-B14F-4D97-AF65-F5344CB8AC3E}">
        <p14:creationId xmlns:p14="http://schemas.microsoft.com/office/powerpoint/2010/main" val="2733691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en-US" dirty="0">
              <a:solidFill>
                <a:schemeClr val="tx2">
                  <a:shade val="90000"/>
                </a:schemeClr>
              </a:solidFill>
            </a:endParaRPr>
          </a:p>
        </p:txBody>
      </p:sp>
      <p:sp>
        <p:nvSpPr>
          <p:cNvPr id="4" name="頁尾版面配置區 3"/>
          <p:cNvSpPr>
            <a:spLocks noGrp="1"/>
          </p:cNvSpPr>
          <p:nvPr>
            <p:ph type="ftr" sz="quarter" idx="11"/>
          </p:nvPr>
        </p:nvSpPr>
        <p:spPr/>
        <p:txBody>
          <a:bodyPr/>
          <a:lstStyle/>
          <a:p>
            <a:endParaRPr lang="en-US" altLang="zh-TW" sz="1400"/>
          </a:p>
        </p:txBody>
      </p:sp>
      <p:sp>
        <p:nvSpPr>
          <p:cNvPr id="5" name="投影片編號版面配置區 4"/>
          <p:cNvSpPr>
            <a:spLocks noGrp="1"/>
          </p:cNvSpPr>
          <p:nvPr>
            <p:ph type="sldNum" sz="quarter" idx="12"/>
          </p:nvPr>
        </p:nvSpPr>
        <p:spPr/>
        <p:txBody>
          <a:bodyPr/>
          <a:lstStyle/>
          <a:p>
            <a:fld id="{AD5663CB-8C84-4A45-844D-E8631611A19C}" type="slidenum">
              <a:rPr lang="en-US" altLang="zh-TW" smtClean="0"/>
              <a:pPr/>
              <a:t>‹#›</a:t>
            </a:fld>
            <a:endParaRPr lang="en-US" altLang="zh-TW" sz="1800"/>
          </a:p>
        </p:txBody>
      </p:sp>
    </p:spTree>
    <p:extLst>
      <p:ext uri="{BB962C8B-B14F-4D97-AF65-F5344CB8AC3E}">
        <p14:creationId xmlns:p14="http://schemas.microsoft.com/office/powerpoint/2010/main" val="1372866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endParaRPr lang="en-US" dirty="0">
              <a:solidFill>
                <a:schemeClr val="tx2">
                  <a:shade val="90000"/>
                </a:schemeClr>
              </a:solidFill>
            </a:endParaRPr>
          </a:p>
        </p:txBody>
      </p:sp>
      <p:sp>
        <p:nvSpPr>
          <p:cNvPr id="3" name="頁尾版面配置區 2"/>
          <p:cNvSpPr>
            <a:spLocks noGrp="1"/>
          </p:cNvSpPr>
          <p:nvPr>
            <p:ph type="ftr" sz="quarter" idx="11"/>
          </p:nvPr>
        </p:nvSpPr>
        <p:spPr/>
        <p:txBody>
          <a:bodyPr/>
          <a:lstStyle/>
          <a:p>
            <a:endParaRPr lang="en-US" altLang="zh-TW" sz="1400"/>
          </a:p>
        </p:txBody>
      </p:sp>
      <p:sp>
        <p:nvSpPr>
          <p:cNvPr id="4" name="投影片編號版面配置區 3"/>
          <p:cNvSpPr>
            <a:spLocks noGrp="1"/>
          </p:cNvSpPr>
          <p:nvPr>
            <p:ph type="sldNum" sz="quarter" idx="12"/>
          </p:nvPr>
        </p:nvSpPr>
        <p:spPr/>
        <p:txBody>
          <a:bodyPr/>
          <a:lstStyle/>
          <a:p>
            <a:fld id="{AD5663CB-8C84-4A45-844D-E8631611A19C}" type="slidenum">
              <a:rPr lang="en-US" altLang="zh-TW" smtClean="0"/>
              <a:pPr/>
              <a:t>‹#›</a:t>
            </a:fld>
            <a:endParaRPr lang="en-US" altLang="zh-TW" sz="1800"/>
          </a:p>
        </p:txBody>
      </p:sp>
    </p:spTree>
    <p:extLst>
      <p:ext uri="{BB962C8B-B14F-4D97-AF65-F5344CB8AC3E}">
        <p14:creationId xmlns:p14="http://schemas.microsoft.com/office/powerpoint/2010/main" val="2377021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2400"/>
            </a:lvl1pPr>
          </a:lstStyle>
          <a:p>
            <a:r>
              <a:rPr lang="zh-TW" altLang="en-US"/>
              <a:t>按一下以編輯母片標題樣式</a:t>
            </a:r>
          </a:p>
        </p:txBody>
      </p:sp>
      <p:sp>
        <p:nvSpPr>
          <p:cNvPr id="3" name="內容版面配置區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日期版面配置區 4"/>
          <p:cNvSpPr>
            <a:spLocks noGrp="1"/>
          </p:cNvSpPr>
          <p:nvPr>
            <p:ph type="dt" sz="half" idx="10"/>
          </p:nvPr>
        </p:nvSpPr>
        <p:spPr/>
        <p:txBody>
          <a:bodyPr/>
          <a:lstStyle/>
          <a:p>
            <a:endParaRPr lang="en-US" dirty="0">
              <a:solidFill>
                <a:schemeClr val="tx2">
                  <a:shade val="90000"/>
                </a:schemeClr>
              </a:solidFill>
            </a:endParaRPr>
          </a:p>
        </p:txBody>
      </p:sp>
      <p:sp>
        <p:nvSpPr>
          <p:cNvPr id="6" name="頁尾版面配置區 5"/>
          <p:cNvSpPr>
            <a:spLocks noGrp="1"/>
          </p:cNvSpPr>
          <p:nvPr>
            <p:ph type="ftr" sz="quarter" idx="11"/>
          </p:nvPr>
        </p:nvSpPr>
        <p:spPr/>
        <p:txBody>
          <a:bodyPr/>
          <a:lstStyle/>
          <a:p>
            <a:endParaRPr lang="en-US" altLang="zh-TW" sz="1400"/>
          </a:p>
        </p:txBody>
      </p:sp>
      <p:sp>
        <p:nvSpPr>
          <p:cNvPr id="7" name="投影片編號版面配置區 6"/>
          <p:cNvSpPr>
            <a:spLocks noGrp="1"/>
          </p:cNvSpPr>
          <p:nvPr>
            <p:ph type="sldNum" sz="quarter" idx="12"/>
          </p:nvPr>
        </p:nvSpPr>
        <p:spPr/>
        <p:txBody>
          <a:bodyPr/>
          <a:lstStyle/>
          <a:p>
            <a:fld id="{AD5663CB-8C84-4A45-844D-E8631611A19C}" type="slidenum">
              <a:rPr lang="en-US" altLang="zh-TW" smtClean="0"/>
              <a:pPr/>
              <a:t>‹#›</a:t>
            </a:fld>
            <a:endParaRPr lang="en-US" altLang="zh-TW" sz="1800"/>
          </a:p>
        </p:txBody>
      </p:sp>
    </p:spTree>
    <p:extLst>
      <p:ext uri="{BB962C8B-B14F-4D97-AF65-F5344CB8AC3E}">
        <p14:creationId xmlns:p14="http://schemas.microsoft.com/office/powerpoint/2010/main" val="4226502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2400"/>
            </a:lvl1pPr>
          </a:lstStyle>
          <a:p>
            <a:r>
              <a:rPr lang="zh-TW" altLang="en-US"/>
              <a:t>按一下以編輯母片標題樣式</a:t>
            </a:r>
          </a:p>
        </p:txBody>
      </p:sp>
      <p:sp>
        <p:nvSpPr>
          <p:cNvPr id="3" name="圖片版面配置區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日期版面配置區 4"/>
          <p:cNvSpPr>
            <a:spLocks noGrp="1"/>
          </p:cNvSpPr>
          <p:nvPr>
            <p:ph type="dt" sz="half" idx="10"/>
          </p:nvPr>
        </p:nvSpPr>
        <p:spPr/>
        <p:txBody>
          <a:bodyPr/>
          <a:lstStyle/>
          <a:p>
            <a:endParaRPr lang="en-US" dirty="0">
              <a:solidFill>
                <a:schemeClr val="tx2">
                  <a:shade val="90000"/>
                </a:schemeClr>
              </a:solidFill>
            </a:endParaRPr>
          </a:p>
        </p:txBody>
      </p:sp>
      <p:sp>
        <p:nvSpPr>
          <p:cNvPr id="6" name="頁尾版面配置區 5"/>
          <p:cNvSpPr>
            <a:spLocks noGrp="1"/>
          </p:cNvSpPr>
          <p:nvPr>
            <p:ph type="ftr" sz="quarter" idx="11"/>
          </p:nvPr>
        </p:nvSpPr>
        <p:spPr/>
        <p:txBody>
          <a:bodyPr/>
          <a:lstStyle/>
          <a:p>
            <a:endParaRPr lang="en-US" altLang="zh-TW" sz="1400"/>
          </a:p>
        </p:txBody>
      </p:sp>
      <p:sp>
        <p:nvSpPr>
          <p:cNvPr id="7" name="投影片編號版面配置區 6"/>
          <p:cNvSpPr>
            <a:spLocks noGrp="1"/>
          </p:cNvSpPr>
          <p:nvPr>
            <p:ph type="sldNum" sz="quarter" idx="12"/>
          </p:nvPr>
        </p:nvSpPr>
        <p:spPr/>
        <p:txBody>
          <a:bodyPr/>
          <a:lstStyle/>
          <a:p>
            <a:fld id="{AD5663CB-8C84-4A45-844D-E8631611A19C}" type="slidenum">
              <a:rPr lang="en-US" altLang="zh-TW" smtClean="0"/>
              <a:pPr/>
              <a:t>‹#›</a:t>
            </a:fld>
            <a:endParaRPr lang="en-US" altLang="zh-TW" sz="1800"/>
          </a:p>
        </p:txBody>
      </p:sp>
    </p:spTree>
    <p:extLst>
      <p:ext uri="{BB962C8B-B14F-4D97-AF65-F5344CB8AC3E}">
        <p14:creationId xmlns:p14="http://schemas.microsoft.com/office/powerpoint/2010/main" val="122443670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endParaRPr lang="en-US" dirty="0">
              <a:solidFill>
                <a:schemeClr val="tx2">
                  <a:shade val="90000"/>
                </a:schemeClr>
              </a:solidFill>
            </a:endParaRPr>
          </a:p>
        </p:txBody>
      </p:sp>
      <p:sp>
        <p:nvSpPr>
          <p:cNvPr id="5" name="頁尾版面配置區 4"/>
          <p:cNvSpPr>
            <a:spLocks noGrp="1"/>
          </p:cNvSpPr>
          <p:nvPr>
            <p:ph type="ftr" sz="quarter" idx="11"/>
          </p:nvPr>
        </p:nvSpPr>
        <p:spPr/>
        <p:txBody>
          <a:bodyPr/>
          <a:lstStyle/>
          <a:p>
            <a:endParaRPr lang="en-US" altLang="zh-TW" sz="1400"/>
          </a:p>
        </p:txBody>
      </p:sp>
      <p:sp>
        <p:nvSpPr>
          <p:cNvPr id="6" name="投影片編號版面配置區 5"/>
          <p:cNvSpPr>
            <a:spLocks noGrp="1"/>
          </p:cNvSpPr>
          <p:nvPr>
            <p:ph type="sldNum" sz="quarter" idx="12"/>
          </p:nvPr>
        </p:nvSpPr>
        <p:spPr/>
        <p:txBody>
          <a:bodyPr/>
          <a:lstStyle/>
          <a:p>
            <a:fld id="{AD5663CB-8C84-4A45-844D-E8631611A19C}" type="slidenum">
              <a:rPr lang="en-US" altLang="zh-TW" smtClean="0"/>
              <a:pPr/>
              <a:t>‹#›</a:t>
            </a:fld>
            <a:endParaRPr lang="en-US" altLang="zh-TW" sz="1800"/>
          </a:p>
        </p:txBody>
      </p:sp>
    </p:spTree>
    <p:extLst>
      <p:ext uri="{BB962C8B-B14F-4D97-AF65-F5344CB8AC3E}">
        <p14:creationId xmlns:p14="http://schemas.microsoft.com/office/powerpoint/2010/main" val="3322110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1"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1"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endParaRPr lang="en-US" dirty="0">
              <a:solidFill>
                <a:schemeClr val="tx2">
                  <a:shade val="90000"/>
                </a:schemeClr>
              </a:solidFill>
            </a:endParaRPr>
          </a:p>
        </p:txBody>
      </p:sp>
      <p:sp>
        <p:nvSpPr>
          <p:cNvPr id="5" name="頁尾版面配置區 4"/>
          <p:cNvSpPr>
            <a:spLocks noGrp="1"/>
          </p:cNvSpPr>
          <p:nvPr>
            <p:ph type="ftr" sz="quarter" idx="11"/>
          </p:nvPr>
        </p:nvSpPr>
        <p:spPr/>
        <p:txBody>
          <a:bodyPr/>
          <a:lstStyle/>
          <a:p>
            <a:endParaRPr lang="en-US" altLang="zh-TW" sz="1400"/>
          </a:p>
        </p:txBody>
      </p:sp>
      <p:sp>
        <p:nvSpPr>
          <p:cNvPr id="6" name="投影片編號版面配置區 5"/>
          <p:cNvSpPr>
            <a:spLocks noGrp="1"/>
          </p:cNvSpPr>
          <p:nvPr>
            <p:ph type="sldNum" sz="quarter" idx="12"/>
          </p:nvPr>
        </p:nvSpPr>
        <p:spPr/>
        <p:txBody>
          <a:bodyPr/>
          <a:lstStyle/>
          <a:p>
            <a:fld id="{AD5663CB-8C84-4A45-844D-E8631611A19C}" type="slidenum">
              <a:rPr lang="en-US" altLang="zh-TW" smtClean="0"/>
              <a:pPr/>
              <a:t>‹#›</a:t>
            </a:fld>
            <a:endParaRPr lang="en-US" altLang="zh-TW" sz="1800"/>
          </a:p>
        </p:txBody>
      </p:sp>
    </p:spTree>
    <p:extLst>
      <p:ext uri="{BB962C8B-B14F-4D97-AF65-F5344CB8AC3E}">
        <p14:creationId xmlns:p14="http://schemas.microsoft.com/office/powerpoint/2010/main" val="89177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Adobe 繁黑體 Std B" panose="020B0700000000000000" pitchFamily="34" charset="-120"/>
                <a:ea typeface="Adobe 繁黑體 Std B" panose="020B0700000000000000" pitchFamily="34" charset="-12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lvl1pPr>
              <a:defRPr>
                <a:latin typeface="Adobe 楷体 Std R" panose="02020400000000000000" pitchFamily="18" charset="-128"/>
                <a:ea typeface="Adobe 楷体 Std R" panose="02020400000000000000" pitchFamily="18" charset="-128"/>
              </a:defRPr>
            </a:lvl1pPr>
            <a:lvl2pPr>
              <a:defRPr>
                <a:latin typeface="Adobe 楷体 Std R" panose="02020400000000000000" pitchFamily="18" charset="-128"/>
                <a:ea typeface="Adobe 楷体 Std R" panose="02020400000000000000" pitchFamily="18" charset="-128"/>
              </a:defRPr>
            </a:lvl2pPr>
            <a:lvl3pPr>
              <a:defRPr>
                <a:latin typeface="Adobe 楷体 Std R" panose="02020400000000000000" pitchFamily="18" charset="-128"/>
                <a:ea typeface="Adobe 楷体 Std R" panose="02020400000000000000" pitchFamily="18" charset="-128"/>
              </a:defRPr>
            </a:lvl3pPr>
            <a:lvl4pPr>
              <a:defRPr>
                <a:latin typeface="Adobe 楷体 Std R" panose="02020400000000000000" pitchFamily="18" charset="-128"/>
                <a:ea typeface="Adobe 楷体 Std R" panose="02020400000000000000" pitchFamily="18" charset="-128"/>
              </a:defRPr>
            </a:lvl4pPr>
            <a:lvl5pPr>
              <a:defRPr>
                <a:latin typeface="Adobe 楷体 Std R" panose="02020400000000000000" pitchFamily="18" charset="-128"/>
                <a:ea typeface="Adobe 楷体 Std R" panose="02020400000000000000" pitchFamily="18" charset="-128"/>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D163CDE-89D8-445A-A3AB-CC85C9BA738F}" type="slidenum">
              <a:rPr lang="zh-TW" altLang="en-US" smtClean="0"/>
              <a:t>‹#›</a:t>
            </a:fld>
            <a:endParaRPr lang="zh-TW" altLang="en-US"/>
          </a:p>
        </p:txBody>
      </p:sp>
      <p:sp>
        <p:nvSpPr>
          <p:cNvPr id="7" name="文字方塊 6">
            <a:extLst>
              <a:ext uri="{FF2B5EF4-FFF2-40B4-BE49-F238E27FC236}">
                <a16:creationId xmlns:a16="http://schemas.microsoft.com/office/drawing/2014/main" id="{CFEE4B0D-111A-497A-93F9-0DC77716FF2D}"/>
              </a:ext>
            </a:extLst>
          </p:cNvPr>
          <p:cNvSpPr txBox="1"/>
          <p:nvPr userDrawn="1"/>
        </p:nvSpPr>
        <p:spPr>
          <a:xfrm>
            <a:off x="11277600" y="6096000"/>
            <a:ext cx="460382" cy="369332"/>
          </a:xfrm>
          <a:prstGeom prst="rect">
            <a:avLst/>
          </a:prstGeom>
          <a:noFill/>
        </p:spPr>
        <p:txBody>
          <a:bodyPr wrap="none" rtlCol="0">
            <a:spAutoFit/>
          </a:bodyPr>
          <a:lstStyle/>
          <a:p>
            <a:fld id="{7ACE51FD-C2AB-4A78-8F95-A5BF7875A31E}" type="slidenum">
              <a:rPr lang="zh-TW" altLang="en-US" sz="1800" b="1" i="1" smtClean="0">
                <a:effectLst>
                  <a:outerShdw blurRad="38100" dist="38100" dir="2700000" algn="tl">
                    <a:srgbClr val="000000">
                      <a:alpha val="43137"/>
                    </a:srgbClr>
                  </a:outerShdw>
                </a:effectLst>
              </a:rPr>
              <a:t>‹#›</a:t>
            </a:fld>
            <a:endParaRPr lang="zh-TW" altLang="en-US" sz="18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13478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標題及物件">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Adobe 繁黑體 Std B" panose="020B0700000000000000" pitchFamily="34" charset="-120"/>
                <a:ea typeface="Adobe 繁黑體 Std B" panose="020B0700000000000000" pitchFamily="34" charset="-12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lvl1pPr>
              <a:defRPr>
                <a:latin typeface="Adobe 楷体 Std R" panose="02020400000000000000" pitchFamily="18" charset="-128"/>
                <a:ea typeface="Adobe 楷体 Std R" panose="02020400000000000000" pitchFamily="18" charset="-128"/>
              </a:defRPr>
            </a:lvl1pPr>
            <a:lvl2pPr>
              <a:defRPr>
                <a:latin typeface="Adobe 楷体 Std R" panose="02020400000000000000" pitchFamily="18" charset="-128"/>
                <a:ea typeface="Adobe 楷体 Std R" panose="02020400000000000000" pitchFamily="18" charset="-128"/>
              </a:defRPr>
            </a:lvl2pPr>
            <a:lvl3pPr>
              <a:defRPr>
                <a:latin typeface="Adobe 楷体 Std R" panose="02020400000000000000" pitchFamily="18" charset="-128"/>
                <a:ea typeface="Adobe 楷体 Std R" panose="02020400000000000000" pitchFamily="18" charset="-128"/>
              </a:defRPr>
            </a:lvl3pPr>
            <a:lvl4pPr>
              <a:defRPr>
                <a:latin typeface="Adobe 楷体 Std R" panose="02020400000000000000" pitchFamily="18" charset="-128"/>
                <a:ea typeface="Adobe 楷体 Std R" panose="02020400000000000000" pitchFamily="18" charset="-128"/>
              </a:defRPr>
            </a:lvl4pPr>
            <a:lvl5pPr>
              <a:defRPr>
                <a:latin typeface="Adobe 楷体 Std R" panose="02020400000000000000" pitchFamily="18" charset="-128"/>
                <a:ea typeface="Adobe 楷体 Std R" panose="02020400000000000000" pitchFamily="18" charset="-128"/>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5" name="頁尾版面配置區 4"/>
          <p:cNvSpPr>
            <a:spLocks noGrp="1"/>
          </p:cNvSpPr>
          <p:nvPr>
            <p:ph type="ftr" sz="quarter" idx="11"/>
          </p:nvPr>
        </p:nvSpPr>
        <p:spPr/>
        <p:txBody>
          <a:bodyPr/>
          <a:lstStyle/>
          <a:p>
            <a:endParaRPr lang="en-US" altLang="zh-TW" sz="1400"/>
          </a:p>
        </p:txBody>
      </p:sp>
      <p:sp>
        <p:nvSpPr>
          <p:cNvPr id="6" name="投影片編號版面配置區 5"/>
          <p:cNvSpPr>
            <a:spLocks noGrp="1"/>
          </p:cNvSpPr>
          <p:nvPr>
            <p:ph type="sldNum" sz="quarter" idx="12"/>
          </p:nvPr>
        </p:nvSpPr>
        <p:spPr/>
        <p:txBody>
          <a:bodyPr/>
          <a:lstStyle/>
          <a:p>
            <a:fld id="{AD5663CB-8C84-4A45-844D-E8631611A19C}" type="slidenum">
              <a:rPr lang="en-US" altLang="zh-TW" smtClean="0"/>
              <a:pPr/>
              <a:t>‹#›</a:t>
            </a:fld>
            <a:endParaRPr lang="en-US" altLang="zh-TW" sz="1800"/>
          </a:p>
        </p:txBody>
      </p:sp>
    </p:spTree>
    <p:extLst>
      <p:ext uri="{BB962C8B-B14F-4D97-AF65-F5344CB8AC3E}">
        <p14:creationId xmlns:p14="http://schemas.microsoft.com/office/powerpoint/2010/main" val="223119707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標題及物件">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Adobe 繁黑體 Std B" panose="020B0700000000000000" pitchFamily="34" charset="-120"/>
                <a:ea typeface="Adobe 繁黑體 Std B" panose="020B0700000000000000" pitchFamily="34" charset="-12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lvl1pPr>
              <a:defRPr>
                <a:latin typeface="Adobe 楷体 Std R" panose="02020400000000000000" pitchFamily="18" charset="-128"/>
                <a:ea typeface="Adobe 楷体 Std R" panose="02020400000000000000" pitchFamily="18" charset="-128"/>
              </a:defRPr>
            </a:lvl1pPr>
            <a:lvl2pPr>
              <a:defRPr>
                <a:latin typeface="Adobe 楷体 Std R" panose="02020400000000000000" pitchFamily="18" charset="-128"/>
                <a:ea typeface="Adobe 楷体 Std R" panose="02020400000000000000" pitchFamily="18" charset="-128"/>
              </a:defRPr>
            </a:lvl2pPr>
            <a:lvl3pPr>
              <a:defRPr>
                <a:latin typeface="Adobe 楷体 Std R" panose="02020400000000000000" pitchFamily="18" charset="-128"/>
                <a:ea typeface="Adobe 楷体 Std R" panose="02020400000000000000" pitchFamily="18" charset="-128"/>
              </a:defRPr>
            </a:lvl3pPr>
            <a:lvl4pPr>
              <a:defRPr>
                <a:latin typeface="Adobe 楷体 Std R" panose="02020400000000000000" pitchFamily="18" charset="-128"/>
                <a:ea typeface="Adobe 楷体 Std R" panose="02020400000000000000" pitchFamily="18" charset="-128"/>
              </a:defRPr>
            </a:lvl4pPr>
            <a:lvl5pPr>
              <a:defRPr>
                <a:latin typeface="Adobe 楷体 Std R" panose="02020400000000000000" pitchFamily="18" charset="-128"/>
                <a:ea typeface="Adobe 楷体 Std R" panose="02020400000000000000" pitchFamily="18" charset="-128"/>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5" name="頁尾版面配置區 4"/>
          <p:cNvSpPr>
            <a:spLocks noGrp="1"/>
          </p:cNvSpPr>
          <p:nvPr>
            <p:ph type="ftr" sz="quarter" idx="11"/>
          </p:nvPr>
        </p:nvSpPr>
        <p:spPr/>
        <p:txBody>
          <a:bodyPr/>
          <a:lstStyle/>
          <a:p>
            <a:endParaRPr lang="en-US" altLang="zh-TW" sz="1400"/>
          </a:p>
        </p:txBody>
      </p:sp>
      <p:sp>
        <p:nvSpPr>
          <p:cNvPr id="6" name="投影片編號版面配置區 5"/>
          <p:cNvSpPr>
            <a:spLocks noGrp="1"/>
          </p:cNvSpPr>
          <p:nvPr>
            <p:ph type="sldNum" sz="quarter" idx="12"/>
          </p:nvPr>
        </p:nvSpPr>
        <p:spPr/>
        <p:txBody>
          <a:bodyPr/>
          <a:lstStyle/>
          <a:p>
            <a:fld id="{AD5663CB-8C84-4A45-844D-E8631611A19C}" type="slidenum">
              <a:rPr lang="en-US" altLang="zh-TW" smtClean="0"/>
              <a:pPr/>
              <a:t>‹#›</a:t>
            </a:fld>
            <a:endParaRPr lang="en-US" altLang="zh-TW" sz="1800"/>
          </a:p>
        </p:txBody>
      </p:sp>
    </p:spTree>
    <p:extLst>
      <p:ext uri="{BB962C8B-B14F-4D97-AF65-F5344CB8AC3E}">
        <p14:creationId xmlns:p14="http://schemas.microsoft.com/office/powerpoint/2010/main" val="227790287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標題及物件">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Adobe 繁黑體 Std B" panose="020B0700000000000000" pitchFamily="34" charset="-120"/>
                <a:ea typeface="Adobe 繁黑體 Std B" panose="020B0700000000000000" pitchFamily="34" charset="-12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lvl1pPr>
              <a:defRPr>
                <a:latin typeface="Adobe 楷体 Std R" panose="02020400000000000000" pitchFamily="18" charset="-128"/>
                <a:ea typeface="Adobe 楷体 Std R" panose="02020400000000000000" pitchFamily="18" charset="-128"/>
              </a:defRPr>
            </a:lvl1pPr>
            <a:lvl2pPr>
              <a:defRPr>
                <a:latin typeface="Adobe 楷体 Std R" panose="02020400000000000000" pitchFamily="18" charset="-128"/>
                <a:ea typeface="Adobe 楷体 Std R" panose="02020400000000000000" pitchFamily="18" charset="-128"/>
              </a:defRPr>
            </a:lvl2pPr>
            <a:lvl3pPr>
              <a:defRPr>
                <a:latin typeface="Adobe 楷体 Std R" panose="02020400000000000000" pitchFamily="18" charset="-128"/>
                <a:ea typeface="Adobe 楷体 Std R" panose="02020400000000000000" pitchFamily="18" charset="-128"/>
              </a:defRPr>
            </a:lvl3pPr>
            <a:lvl4pPr>
              <a:defRPr>
                <a:latin typeface="Adobe 楷体 Std R" panose="02020400000000000000" pitchFamily="18" charset="-128"/>
                <a:ea typeface="Adobe 楷体 Std R" panose="02020400000000000000" pitchFamily="18" charset="-128"/>
              </a:defRPr>
            </a:lvl4pPr>
            <a:lvl5pPr>
              <a:defRPr>
                <a:latin typeface="Adobe 楷体 Std R" panose="02020400000000000000" pitchFamily="18" charset="-128"/>
                <a:ea typeface="Adobe 楷体 Std R" panose="02020400000000000000" pitchFamily="18" charset="-128"/>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5" name="頁尾版面配置區 4"/>
          <p:cNvSpPr>
            <a:spLocks noGrp="1"/>
          </p:cNvSpPr>
          <p:nvPr>
            <p:ph type="ftr" sz="quarter" idx="11"/>
          </p:nvPr>
        </p:nvSpPr>
        <p:spPr/>
        <p:txBody>
          <a:bodyPr/>
          <a:lstStyle/>
          <a:p>
            <a:endParaRPr lang="en-US" altLang="zh-TW" sz="1400"/>
          </a:p>
        </p:txBody>
      </p:sp>
      <p:sp>
        <p:nvSpPr>
          <p:cNvPr id="6" name="投影片編號版面配置區 5"/>
          <p:cNvSpPr>
            <a:spLocks noGrp="1"/>
          </p:cNvSpPr>
          <p:nvPr>
            <p:ph type="sldNum" sz="quarter" idx="12"/>
          </p:nvPr>
        </p:nvSpPr>
        <p:spPr/>
        <p:txBody>
          <a:bodyPr/>
          <a:lstStyle/>
          <a:p>
            <a:fld id="{AD5663CB-8C84-4A45-844D-E8631611A19C}" type="slidenum">
              <a:rPr lang="en-US" altLang="zh-TW" smtClean="0"/>
              <a:pPr/>
              <a:t>‹#›</a:t>
            </a:fld>
            <a:endParaRPr lang="en-US" altLang="zh-TW" sz="1800"/>
          </a:p>
        </p:txBody>
      </p:sp>
    </p:spTree>
    <p:extLst>
      <p:ext uri="{BB962C8B-B14F-4D97-AF65-F5344CB8AC3E}">
        <p14:creationId xmlns:p14="http://schemas.microsoft.com/office/powerpoint/2010/main" val="63412935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自訂版面配置">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Adobe 繁黑體 Std B" panose="020B0700000000000000" pitchFamily="34" charset="-120"/>
                <a:ea typeface="Adobe 繁黑體 Std B" panose="020B0700000000000000" pitchFamily="34" charset="-120"/>
              </a:defRPr>
            </a:lvl1pPr>
          </a:lstStyle>
          <a:p>
            <a:r>
              <a:rPr lang="zh-TW" altLang="en-US"/>
              <a:t>按一下以編輯母片標題樣式</a:t>
            </a:r>
            <a:endParaRPr lang="zh-TW" altLang="en-US" dirty="0"/>
          </a:p>
        </p:txBody>
      </p:sp>
      <p:sp>
        <p:nvSpPr>
          <p:cNvPr id="4" name="頁尾版面配置區 3"/>
          <p:cNvSpPr>
            <a:spLocks noGrp="1"/>
          </p:cNvSpPr>
          <p:nvPr>
            <p:ph type="ftr" sz="quarter" idx="11"/>
          </p:nvPr>
        </p:nvSpPr>
        <p:spPr/>
        <p:txBody>
          <a:bodyPr/>
          <a:lstStyle/>
          <a:p>
            <a:endParaRPr lang="en-US" altLang="zh-TW" sz="1400"/>
          </a:p>
        </p:txBody>
      </p:sp>
      <p:sp>
        <p:nvSpPr>
          <p:cNvPr id="5" name="投影片編號版面配置區 4"/>
          <p:cNvSpPr>
            <a:spLocks noGrp="1"/>
          </p:cNvSpPr>
          <p:nvPr>
            <p:ph type="sldNum" sz="quarter" idx="12"/>
          </p:nvPr>
        </p:nvSpPr>
        <p:spPr/>
        <p:txBody>
          <a:bodyPr/>
          <a:lstStyle/>
          <a:p>
            <a:fld id="{AD5663CB-8C84-4A45-844D-E8631611A19C}" type="slidenum">
              <a:rPr lang="en-US" altLang="zh-TW" smtClean="0"/>
              <a:pPr/>
              <a:t>‹#›</a:t>
            </a:fld>
            <a:endParaRPr lang="en-US" altLang="zh-TW" sz="1800"/>
          </a:p>
        </p:txBody>
      </p:sp>
      <p:sp>
        <p:nvSpPr>
          <p:cNvPr id="6" name="內容版面配置區 2"/>
          <p:cNvSpPr>
            <a:spLocks noGrp="1"/>
          </p:cNvSpPr>
          <p:nvPr>
            <p:ph idx="1"/>
          </p:nvPr>
        </p:nvSpPr>
        <p:spPr>
          <a:xfrm>
            <a:off x="838200" y="1825627"/>
            <a:ext cx="10515600" cy="4251325"/>
          </a:xfrm>
        </p:spPr>
        <p:txBody>
          <a:bodyPr/>
          <a:lstStyle>
            <a:lvl1pPr>
              <a:defRPr>
                <a:latin typeface="Adobe 楷体 Std R" panose="02020400000000000000" pitchFamily="18" charset="-128"/>
                <a:ea typeface="Adobe 楷体 Std R" panose="02020400000000000000" pitchFamily="18" charset="-128"/>
              </a:defRPr>
            </a:lvl1pPr>
            <a:lvl2pPr>
              <a:defRPr>
                <a:latin typeface="Adobe 楷体 Std R" panose="02020400000000000000" pitchFamily="18" charset="-128"/>
                <a:ea typeface="Adobe 楷体 Std R" panose="02020400000000000000" pitchFamily="18" charset="-128"/>
              </a:defRPr>
            </a:lvl2pPr>
            <a:lvl3pPr>
              <a:defRPr>
                <a:latin typeface="Adobe 楷体 Std R" panose="02020400000000000000" pitchFamily="18" charset="-128"/>
                <a:ea typeface="Adobe 楷体 Std R" panose="02020400000000000000" pitchFamily="18" charset="-128"/>
              </a:defRPr>
            </a:lvl3pPr>
            <a:lvl4pPr>
              <a:defRPr>
                <a:latin typeface="Adobe 楷体 Std R" panose="02020400000000000000" pitchFamily="18" charset="-128"/>
                <a:ea typeface="Adobe 楷体 Std R" panose="02020400000000000000" pitchFamily="18" charset="-128"/>
              </a:defRPr>
            </a:lvl4pPr>
            <a:lvl5pPr>
              <a:defRPr>
                <a:latin typeface="Adobe 楷体 Std R" panose="02020400000000000000" pitchFamily="18" charset="-128"/>
                <a:ea typeface="Adobe 楷体 Std R" panose="02020400000000000000" pitchFamily="18" charset="-128"/>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37619545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自訂版面配置">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Adobe 繁黑體 Std B" panose="020B0700000000000000" pitchFamily="34" charset="-120"/>
                <a:ea typeface="Adobe 繁黑體 Std B" panose="020B0700000000000000" pitchFamily="34" charset="-120"/>
              </a:defRPr>
            </a:lvl1pPr>
          </a:lstStyle>
          <a:p>
            <a:r>
              <a:rPr lang="zh-TW" altLang="en-US"/>
              <a:t>按一下以編輯母片標題樣式</a:t>
            </a:r>
            <a:endParaRPr lang="zh-TW" altLang="en-US" dirty="0"/>
          </a:p>
        </p:txBody>
      </p:sp>
      <p:sp>
        <p:nvSpPr>
          <p:cNvPr id="4" name="頁尾版面配置區 3"/>
          <p:cNvSpPr>
            <a:spLocks noGrp="1"/>
          </p:cNvSpPr>
          <p:nvPr>
            <p:ph type="ftr" sz="quarter" idx="11"/>
          </p:nvPr>
        </p:nvSpPr>
        <p:spPr/>
        <p:txBody>
          <a:bodyPr/>
          <a:lstStyle/>
          <a:p>
            <a:endParaRPr lang="en-US" altLang="zh-TW" sz="1400"/>
          </a:p>
        </p:txBody>
      </p:sp>
      <p:sp>
        <p:nvSpPr>
          <p:cNvPr id="5" name="投影片編號版面配置區 4"/>
          <p:cNvSpPr>
            <a:spLocks noGrp="1"/>
          </p:cNvSpPr>
          <p:nvPr>
            <p:ph type="sldNum" sz="quarter" idx="12"/>
          </p:nvPr>
        </p:nvSpPr>
        <p:spPr/>
        <p:txBody>
          <a:bodyPr/>
          <a:lstStyle/>
          <a:p>
            <a:fld id="{AD5663CB-8C84-4A45-844D-E8631611A19C}" type="slidenum">
              <a:rPr lang="en-US" altLang="zh-TW" smtClean="0"/>
              <a:pPr/>
              <a:t>‹#›</a:t>
            </a:fld>
            <a:endParaRPr lang="en-US" altLang="zh-TW" sz="1800"/>
          </a:p>
        </p:txBody>
      </p:sp>
      <p:sp>
        <p:nvSpPr>
          <p:cNvPr id="6" name="內容版面配置區 2"/>
          <p:cNvSpPr>
            <a:spLocks noGrp="1"/>
          </p:cNvSpPr>
          <p:nvPr>
            <p:ph idx="1"/>
          </p:nvPr>
        </p:nvSpPr>
        <p:spPr>
          <a:xfrm>
            <a:off x="838200" y="1825627"/>
            <a:ext cx="10515600" cy="4251325"/>
          </a:xfrm>
        </p:spPr>
        <p:txBody>
          <a:bodyPr/>
          <a:lstStyle>
            <a:lvl1pPr>
              <a:defRPr>
                <a:latin typeface="Adobe 楷体 Std R" panose="02020400000000000000" pitchFamily="18" charset="-128"/>
                <a:ea typeface="Adobe 楷体 Std R" panose="02020400000000000000" pitchFamily="18" charset="-128"/>
              </a:defRPr>
            </a:lvl1pPr>
            <a:lvl2pPr>
              <a:defRPr>
                <a:latin typeface="Adobe 楷体 Std R" panose="02020400000000000000" pitchFamily="18" charset="-128"/>
                <a:ea typeface="Adobe 楷体 Std R" panose="02020400000000000000" pitchFamily="18" charset="-128"/>
              </a:defRPr>
            </a:lvl2pPr>
            <a:lvl3pPr>
              <a:defRPr>
                <a:latin typeface="Adobe 楷体 Std R" panose="02020400000000000000" pitchFamily="18" charset="-128"/>
                <a:ea typeface="Adobe 楷体 Std R" panose="02020400000000000000" pitchFamily="18" charset="-128"/>
              </a:defRPr>
            </a:lvl3pPr>
            <a:lvl4pPr>
              <a:defRPr>
                <a:latin typeface="Adobe 楷体 Std R" panose="02020400000000000000" pitchFamily="18" charset="-128"/>
                <a:ea typeface="Adobe 楷体 Std R" panose="02020400000000000000" pitchFamily="18" charset="-128"/>
              </a:defRPr>
            </a:lvl4pPr>
            <a:lvl5pPr>
              <a:defRPr>
                <a:latin typeface="Adobe 楷体 Std R" panose="02020400000000000000" pitchFamily="18" charset="-128"/>
                <a:ea typeface="Adobe 楷体 Std R" panose="02020400000000000000" pitchFamily="18" charset="-128"/>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34248187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_自訂版面配置">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Adobe 繁黑體 Std B" panose="020B0700000000000000" pitchFamily="34" charset="-120"/>
                <a:ea typeface="Adobe 繁黑體 Std B" panose="020B0700000000000000" pitchFamily="34" charset="-120"/>
              </a:defRPr>
            </a:lvl1pPr>
          </a:lstStyle>
          <a:p>
            <a:r>
              <a:rPr lang="zh-TW" altLang="en-US"/>
              <a:t>按一下以編輯母片標題樣式</a:t>
            </a:r>
            <a:endParaRPr lang="zh-TW" altLang="en-US" dirty="0"/>
          </a:p>
        </p:txBody>
      </p:sp>
      <p:sp>
        <p:nvSpPr>
          <p:cNvPr id="4" name="頁尾版面配置區 3"/>
          <p:cNvSpPr>
            <a:spLocks noGrp="1"/>
          </p:cNvSpPr>
          <p:nvPr>
            <p:ph type="ftr" sz="quarter" idx="11"/>
          </p:nvPr>
        </p:nvSpPr>
        <p:spPr/>
        <p:txBody>
          <a:bodyPr/>
          <a:lstStyle/>
          <a:p>
            <a:endParaRPr lang="en-US" altLang="zh-TW" sz="1400"/>
          </a:p>
        </p:txBody>
      </p:sp>
      <p:sp>
        <p:nvSpPr>
          <p:cNvPr id="5" name="投影片編號版面配置區 4"/>
          <p:cNvSpPr>
            <a:spLocks noGrp="1"/>
          </p:cNvSpPr>
          <p:nvPr>
            <p:ph type="sldNum" sz="quarter" idx="12"/>
          </p:nvPr>
        </p:nvSpPr>
        <p:spPr/>
        <p:txBody>
          <a:bodyPr/>
          <a:lstStyle/>
          <a:p>
            <a:fld id="{AD5663CB-8C84-4A45-844D-E8631611A19C}" type="slidenum">
              <a:rPr lang="en-US" altLang="zh-TW" smtClean="0"/>
              <a:pPr/>
              <a:t>‹#›</a:t>
            </a:fld>
            <a:endParaRPr lang="en-US" altLang="zh-TW" sz="1800"/>
          </a:p>
        </p:txBody>
      </p:sp>
      <p:sp>
        <p:nvSpPr>
          <p:cNvPr id="6" name="內容版面配置區 2"/>
          <p:cNvSpPr>
            <a:spLocks noGrp="1"/>
          </p:cNvSpPr>
          <p:nvPr>
            <p:ph idx="1"/>
          </p:nvPr>
        </p:nvSpPr>
        <p:spPr>
          <a:xfrm>
            <a:off x="838200" y="1825627"/>
            <a:ext cx="10515600" cy="4251325"/>
          </a:xfrm>
        </p:spPr>
        <p:txBody>
          <a:bodyPr/>
          <a:lstStyle>
            <a:lvl1pPr>
              <a:defRPr>
                <a:latin typeface="Adobe 楷体 Std R" panose="02020400000000000000" pitchFamily="18" charset="-128"/>
                <a:ea typeface="Adobe 楷体 Std R" panose="02020400000000000000" pitchFamily="18" charset="-128"/>
              </a:defRPr>
            </a:lvl1pPr>
            <a:lvl2pPr>
              <a:defRPr>
                <a:latin typeface="Adobe 楷体 Std R" panose="02020400000000000000" pitchFamily="18" charset="-128"/>
                <a:ea typeface="Adobe 楷体 Std R" panose="02020400000000000000" pitchFamily="18" charset="-128"/>
              </a:defRPr>
            </a:lvl2pPr>
            <a:lvl3pPr>
              <a:defRPr>
                <a:latin typeface="Adobe 楷体 Std R" panose="02020400000000000000" pitchFamily="18" charset="-128"/>
                <a:ea typeface="Adobe 楷体 Std R" panose="02020400000000000000" pitchFamily="18" charset="-128"/>
              </a:defRPr>
            </a:lvl3pPr>
            <a:lvl4pPr>
              <a:defRPr>
                <a:latin typeface="Adobe 楷体 Std R" panose="02020400000000000000" pitchFamily="18" charset="-128"/>
                <a:ea typeface="Adobe 楷体 Std R" panose="02020400000000000000" pitchFamily="18" charset="-128"/>
              </a:defRPr>
            </a:lvl4pPr>
            <a:lvl5pPr>
              <a:defRPr>
                <a:latin typeface="Adobe 楷体 Std R" panose="02020400000000000000" pitchFamily="18" charset="-128"/>
                <a:ea typeface="Adobe 楷体 Std R" panose="02020400000000000000" pitchFamily="18" charset="-128"/>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125290789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自訂版面配置">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Adobe 繁黑體 Std B" panose="020B0700000000000000" pitchFamily="34" charset="-120"/>
                <a:ea typeface="Adobe 繁黑體 Std B" panose="020B0700000000000000" pitchFamily="34" charset="-120"/>
              </a:defRPr>
            </a:lvl1pPr>
          </a:lstStyle>
          <a:p>
            <a:r>
              <a:rPr lang="zh-TW" altLang="en-US"/>
              <a:t>按一下以編輯母片標題樣式</a:t>
            </a:r>
            <a:endParaRPr lang="zh-TW" altLang="en-US" dirty="0"/>
          </a:p>
        </p:txBody>
      </p:sp>
      <p:sp>
        <p:nvSpPr>
          <p:cNvPr id="4" name="頁尾版面配置區 3"/>
          <p:cNvSpPr>
            <a:spLocks noGrp="1"/>
          </p:cNvSpPr>
          <p:nvPr>
            <p:ph type="ftr" sz="quarter" idx="11"/>
          </p:nvPr>
        </p:nvSpPr>
        <p:spPr/>
        <p:txBody>
          <a:bodyPr/>
          <a:lstStyle/>
          <a:p>
            <a:endParaRPr lang="en-US" altLang="zh-TW" sz="1400"/>
          </a:p>
        </p:txBody>
      </p:sp>
      <p:sp>
        <p:nvSpPr>
          <p:cNvPr id="5" name="投影片編號版面配置區 4"/>
          <p:cNvSpPr>
            <a:spLocks noGrp="1"/>
          </p:cNvSpPr>
          <p:nvPr>
            <p:ph type="sldNum" sz="quarter" idx="12"/>
          </p:nvPr>
        </p:nvSpPr>
        <p:spPr/>
        <p:txBody>
          <a:bodyPr/>
          <a:lstStyle/>
          <a:p>
            <a:fld id="{AD5663CB-8C84-4A45-844D-E8631611A19C}" type="slidenum">
              <a:rPr lang="en-US" altLang="zh-TW" smtClean="0"/>
              <a:pPr/>
              <a:t>‹#›</a:t>
            </a:fld>
            <a:endParaRPr lang="en-US" altLang="zh-TW" sz="1800"/>
          </a:p>
        </p:txBody>
      </p:sp>
      <p:sp>
        <p:nvSpPr>
          <p:cNvPr id="6" name="內容版面配置區 2"/>
          <p:cNvSpPr>
            <a:spLocks noGrp="1"/>
          </p:cNvSpPr>
          <p:nvPr>
            <p:ph idx="1"/>
          </p:nvPr>
        </p:nvSpPr>
        <p:spPr>
          <a:xfrm>
            <a:off x="838200" y="1825627"/>
            <a:ext cx="10515600" cy="4251325"/>
          </a:xfrm>
        </p:spPr>
        <p:txBody>
          <a:bodyPr/>
          <a:lstStyle>
            <a:lvl1pPr>
              <a:defRPr>
                <a:latin typeface="Adobe 楷体 Std R" panose="02020400000000000000" pitchFamily="18" charset="-128"/>
                <a:ea typeface="Adobe 楷体 Std R" panose="02020400000000000000" pitchFamily="18" charset="-128"/>
              </a:defRPr>
            </a:lvl1pPr>
            <a:lvl2pPr>
              <a:defRPr>
                <a:latin typeface="Adobe 楷体 Std R" panose="02020400000000000000" pitchFamily="18" charset="-128"/>
                <a:ea typeface="Adobe 楷体 Std R" panose="02020400000000000000" pitchFamily="18" charset="-128"/>
              </a:defRPr>
            </a:lvl2pPr>
            <a:lvl3pPr>
              <a:defRPr>
                <a:latin typeface="Adobe 楷体 Std R" panose="02020400000000000000" pitchFamily="18" charset="-128"/>
                <a:ea typeface="Adobe 楷体 Std R" panose="02020400000000000000" pitchFamily="18" charset="-128"/>
              </a:defRPr>
            </a:lvl3pPr>
            <a:lvl4pPr>
              <a:defRPr>
                <a:latin typeface="Adobe 楷体 Std R" panose="02020400000000000000" pitchFamily="18" charset="-128"/>
                <a:ea typeface="Adobe 楷体 Std R" panose="02020400000000000000" pitchFamily="18" charset="-128"/>
              </a:defRPr>
            </a:lvl4pPr>
            <a:lvl5pPr>
              <a:defRPr>
                <a:latin typeface="Adobe 楷体 Std R" panose="02020400000000000000" pitchFamily="18" charset="-128"/>
                <a:ea typeface="Adobe 楷体 Std R" panose="02020400000000000000" pitchFamily="18" charset="-128"/>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7193644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solidFill>
                <a:schemeClr val="tx2">
                  <a:shade val="90000"/>
                </a:schemeClr>
              </a:solidFill>
            </a:endParaRPr>
          </a:p>
        </p:txBody>
      </p:sp>
      <p:sp>
        <p:nvSpPr>
          <p:cNvPr id="5" name="頁尾版面配置區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ltLang="zh-TW" sz="1400"/>
          </a:p>
        </p:txBody>
      </p:sp>
      <p:sp>
        <p:nvSpPr>
          <p:cNvPr id="6" name="投影片編號版面配置區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5663CB-8C84-4A45-844D-E8631611A19C}" type="slidenum">
              <a:rPr lang="en-US" altLang="zh-TW" smtClean="0"/>
              <a:pPr/>
              <a:t>‹#›</a:t>
            </a:fld>
            <a:endParaRPr lang="en-US" altLang="zh-TW" sz="1800"/>
          </a:p>
        </p:txBody>
      </p:sp>
    </p:spTree>
    <p:extLst>
      <p:ext uri="{BB962C8B-B14F-4D97-AF65-F5344CB8AC3E}">
        <p14:creationId xmlns:p14="http://schemas.microsoft.com/office/powerpoint/2010/main" val="1020577326"/>
      </p:ext>
    </p:extLst>
  </p:cSld>
  <p:clrMap bg1="lt1" tx1="dk1" bg2="lt2" tx2="dk2" accent1="accent1" accent2="accent2" accent3="accent3" accent4="accent4" accent5="accent5" accent6="accent6" hlink="hlink" folHlink="folHlink"/>
  <p:sldLayoutIdLst>
    <p:sldLayoutId id="2147484373" r:id="rId1"/>
    <p:sldLayoutId id="2147484374" r:id="rId2"/>
    <p:sldLayoutId id="2147484375" r:id="rId3"/>
    <p:sldLayoutId id="2147484376" r:id="rId4"/>
    <p:sldLayoutId id="2147484377" r:id="rId5"/>
    <p:sldLayoutId id="2147484378" r:id="rId6"/>
    <p:sldLayoutId id="2147484379" r:id="rId7"/>
    <p:sldLayoutId id="2147484380" r:id="rId8"/>
    <p:sldLayoutId id="2147484381" r:id="rId9"/>
    <p:sldLayoutId id="2147484382" r:id="rId10"/>
    <p:sldLayoutId id="2147484383" r:id="rId11"/>
    <p:sldLayoutId id="2147484384" r:id="rId12"/>
    <p:sldLayoutId id="2147484385" r:id="rId13"/>
    <p:sldLayoutId id="2147484386" r:id="rId14"/>
    <p:sldLayoutId id="2147484387" r:id="rId15"/>
    <p:sldLayoutId id="2147484388" r:id="rId16"/>
    <p:sldLayoutId id="2147484389" r:id="rId17"/>
    <p:sldLayoutId id="2147484390" r:id="rId18"/>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050"/>
          <p:cNvSpPr>
            <a:spLocks noGrp="1" noChangeArrowheads="1"/>
          </p:cNvSpPr>
          <p:nvPr>
            <p:ph type="ctrTitle"/>
          </p:nvPr>
        </p:nvSpPr>
        <p:spPr/>
        <p:txBody>
          <a:bodyPr/>
          <a:lstStyle/>
          <a:p>
            <a:r>
              <a:rPr lang="en-US" altLang="zh-TW" dirty="0">
                <a:ea typeface="新細明體" charset="-120"/>
              </a:rPr>
              <a:t>Chapter 7</a:t>
            </a:r>
          </a:p>
        </p:txBody>
      </p:sp>
      <p:sp>
        <p:nvSpPr>
          <p:cNvPr id="13317" name="Rectangle 2051"/>
          <p:cNvSpPr>
            <a:spLocks noGrp="1" noChangeArrowheads="1"/>
          </p:cNvSpPr>
          <p:nvPr>
            <p:ph type="subTitle" idx="1"/>
          </p:nvPr>
        </p:nvSpPr>
        <p:spPr/>
        <p:txBody>
          <a:bodyPr/>
          <a:lstStyle/>
          <a:p>
            <a:r>
              <a:rPr lang="en-US" altLang="zh-TW" sz="3600" b="1" dirty="0">
                <a:effectLst>
                  <a:outerShdw blurRad="38100" dist="38100" dir="2700000" algn="tl">
                    <a:srgbClr val="000000">
                      <a:alpha val="43137"/>
                    </a:srgbClr>
                  </a:outerShdw>
                </a:effectLst>
                <a:latin typeface="Arial" charset="0"/>
                <a:ea typeface="新細明體" charset="-120"/>
              </a:rPr>
              <a:t>Basic Types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zh-TW">
                <a:ea typeface="新細明體" charset="-120"/>
              </a:rPr>
              <a:t>Integer Types</a:t>
            </a:r>
          </a:p>
        </p:txBody>
      </p:sp>
      <p:sp>
        <p:nvSpPr>
          <p:cNvPr id="22531" name="Content Placeholder 2"/>
          <p:cNvSpPr>
            <a:spLocks noGrp="1"/>
          </p:cNvSpPr>
          <p:nvPr>
            <p:ph idx="1"/>
          </p:nvPr>
        </p:nvSpPr>
        <p:spPr/>
        <p:txBody>
          <a:bodyPr>
            <a:normAutofit/>
          </a:bodyPr>
          <a:lstStyle/>
          <a:p>
            <a:pPr>
              <a:tabLst>
                <a:tab pos="5348288" algn="r"/>
                <a:tab pos="7543800" algn="r"/>
              </a:tabLst>
            </a:pPr>
            <a:r>
              <a:rPr lang="en-US" altLang="zh-TW" dirty="0">
                <a:ea typeface="新細明體" charset="-120"/>
              </a:rPr>
              <a:t>Typical ranges on a </a:t>
            </a:r>
            <a:r>
              <a:rPr lang="en-US" altLang="zh-TW" b="1" dirty="0">
                <a:solidFill>
                  <a:srgbClr val="FF0000"/>
                </a:solidFill>
                <a:effectLst>
                  <a:outerShdw blurRad="38100" dist="38100" dir="2700000" algn="tl">
                    <a:srgbClr val="000000">
                      <a:alpha val="43137"/>
                    </a:srgbClr>
                  </a:outerShdw>
                </a:effectLst>
                <a:ea typeface="新細明體" charset="-120"/>
              </a:rPr>
              <a:t>64</a:t>
            </a:r>
            <a:r>
              <a:rPr lang="en-US" altLang="zh-TW" dirty="0">
                <a:ea typeface="新細明體" charset="-120"/>
              </a:rPr>
              <a:t>-bit machine:</a:t>
            </a:r>
          </a:p>
          <a:p>
            <a:pPr>
              <a:lnSpc>
                <a:spcPct val="80000"/>
              </a:lnSpc>
              <a:spcBef>
                <a:spcPts val="1200"/>
              </a:spcBef>
              <a:buNone/>
              <a:tabLst>
                <a:tab pos="5348288" algn="r"/>
                <a:tab pos="7543800" algn="r"/>
              </a:tabLst>
            </a:pPr>
            <a:r>
              <a:rPr lang="en-US" altLang="zh-TW" sz="2400" b="1" i="1" dirty="0">
                <a:solidFill>
                  <a:srgbClr val="000000"/>
                </a:solidFill>
                <a:ea typeface="新細明體" charset="-120"/>
              </a:rPr>
              <a:t>	              Type	Smallest Value	Largest Value</a:t>
            </a:r>
          </a:p>
          <a:p>
            <a:pPr>
              <a:lnSpc>
                <a:spcPct val="80000"/>
              </a:lnSpc>
              <a:spcBef>
                <a:spcPts val="600"/>
              </a:spcBef>
              <a:buNone/>
              <a:tabLst>
                <a:tab pos="5348288" algn="r"/>
                <a:tab pos="7543800" algn="r"/>
              </a:tabLst>
            </a:pPr>
            <a:r>
              <a:rPr lang="en-US" altLang="zh-TW" sz="2200" dirty="0">
                <a:solidFill>
                  <a:srgbClr val="000000"/>
                </a:solidFill>
                <a:latin typeface="Courier New" pitchFamily="49" charset="0"/>
                <a:ea typeface="新細明體" charset="-120"/>
              </a:rPr>
              <a:t>	short</a:t>
            </a:r>
            <a:r>
              <a:rPr lang="en-US" altLang="zh-TW" sz="2200" dirty="0">
                <a:solidFill>
                  <a:srgbClr val="000000"/>
                </a:solidFill>
                <a:ea typeface="新細明體" charset="-120"/>
              </a:rPr>
              <a:t> </a:t>
            </a:r>
            <a:r>
              <a:rPr lang="en-US" altLang="zh-TW" sz="2200" dirty="0" err="1">
                <a:solidFill>
                  <a:srgbClr val="000000"/>
                </a:solidFill>
                <a:latin typeface="Courier New" pitchFamily="49" charset="0"/>
                <a:ea typeface="新細明體" charset="-120"/>
              </a:rPr>
              <a:t>int</a:t>
            </a:r>
            <a:r>
              <a:rPr lang="en-US" altLang="zh-TW" sz="2200" dirty="0">
                <a:solidFill>
                  <a:srgbClr val="000000"/>
                </a:solidFill>
                <a:latin typeface="Courier New" pitchFamily="49" charset="0"/>
                <a:ea typeface="新細明體" charset="-120"/>
              </a:rPr>
              <a:t>	</a:t>
            </a:r>
            <a:r>
              <a:rPr lang="en-US" altLang="zh-TW" sz="2200" dirty="0">
                <a:solidFill>
                  <a:srgbClr val="000000"/>
                </a:solidFill>
                <a:ea typeface="新細明體" charset="-120"/>
              </a:rPr>
              <a:t>–32,768	 32,767</a:t>
            </a:r>
          </a:p>
          <a:p>
            <a:pPr>
              <a:spcBef>
                <a:spcPts val="600"/>
              </a:spcBef>
              <a:buNone/>
              <a:tabLst>
                <a:tab pos="5348288" algn="r"/>
                <a:tab pos="7543800" algn="r"/>
              </a:tabLst>
            </a:pPr>
            <a:r>
              <a:rPr lang="en-US" altLang="zh-TW" sz="2200" dirty="0">
                <a:solidFill>
                  <a:srgbClr val="000000"/>
                </a:solidFill>
                <a:latin typeface="Courier New" pitchFamily="49" charset="0"/>
                <a:ea typeface="新細明體" charset="-120"/>
              </a:rPr>
              <a:t>	</a:t>
            </a:r>
            <a:r>
              <a:rPr lang="en-US" altLang="zh-TW" sz="2200" b="1" dirty="0">
                <a:solidFill>
                  <a:srgbClr val="000000"/>
                </a:solidFill>
                <a:effectLst>
                  <a:outerShdw blurRad="38100" dist="38100" dir="2700000" algn="tl">
                    <a:srgbClr val="000000">
                      <a:alpha val="43137"/>
                    </a:srgbClr>
                  </a:outerShdw>
                </a:effectLst>
                <a:latin typeface="Courier New" pitchFamily="49" charset="0"/>
                <a:ea typeface="新細明體" charset="-120"/>
              </a:rPr>
              <a:t>unsigned short </a:t>
            </a:r>
            <a:r>
              <a:rPr lang="en-US" altLang="zh-TW" sz="2200" b="1" dirty="0" err="1">
                <a:solidFill>
                  <a:srgbClr val="000000"/>
                </a:solidFill>
                <a:effectLst>
                  <a:outerShdw blurRad="38100" dist="38100" dir="2700000" algn="tl">
                    <a:srgbClr val="000000">
                      <a:alpha val="43137"/>
                    </a:srgbClr>
                  </a:outerShdw>
                </a:effectLst>
                <a:latin typeface="Courier New" pitchFamily="49" charset="0"/>
                <a:ea typeface="新細明體" charset="-120"/>
              </a:rPr>
              <a:t>int</a:t>
            </a:r>
            <a:r>
              <a:rPr lang="en-US" altLang="zh-TW" sz="2200" b="1" dirty="0">
                <a:solidFill>
                  <a:srgbClr val="000000"/>
                </a:solidFill>
                <a:effectLst>
                  <a:outerShdw blurRad="38100" dist="38100" dir="2700000" algn="tl">
                    <a:srgbClr val="000000">
                      <a:alpha val="43137"/>
                    </a:srgbClr>
                  </a:outerShdw>
                </a:effectLst>
                <a:latin typeface="Courier New" pitchFamily="49" charset="0"/>
                <a:ea typeface="新細明體" charset="-120"/>
              </a:rPr>
              <a:t>	0	 65,535</a:t>
            </a:r>
          </a:p>
          <a:p>
            <a:pPr>
              <a:lnSpc>
                <a:spcPct val="80000"/>
              </a:lnSpc>
              <a:spcBef>
                <a:spcPts val="600"/>
              </a:spcBef>
              <a:buNone/>
              <a:tabLst>
                <a:tab pos="5348288" algn="r"/>
                <a:tab pos="7543800" algn="r"/>
              </a:tabLst>
            </a:pPr>
            <a:r>
              <a:rPr lang="en-US" altLang="zh-TW" sz="2200" dirty="0">
                <a:solidFill>
                  <a:srgbClr val="000000"/>
                </a:solidFill>
                <a:latin typeface="Courier New" pitchFamily="49" charset="0"/>
                <a:ea typeface="新細明體" charset="-120"/>
              </a:rPr>
              <a:t>	</a:t>
            </a:r>
            <a:r>
              <a:rPr lang="en-US" altLang="zh-TW" sz="2200" dirty="0" err="1">
                <a:solidFill>
                  <a:srgbClr val="000000"/>
                </a:solidFill>
                <a:latin typeface="Courier New" pitchFamily="49" charset="0"/>
                <a:ea typeface="新細明體" charset="-120"/>
              </a:rPr>
              <a:t>int</a:t>
            </a:r>
            <a:r>
              <a:rPr lang="en-US" altLang="zh-TW" sz="2200" dirty="0">
                <a:solidFill>
                  <a:srgbClr val="000000"/>
                </a:solidFill>
                <a:latin typeface="Courier New" pitchFamily="49" charset="0"/>
                <a:ea typeface="新細明體" charset="-120"/>
              </a:rPr>
              <a:t>	</a:t>
            </a:r>
            <a:r>
              <a:rPr lang="en-US" altLang="zh-TW" sz="2200" dirty="0">
                <a:solidFill>
                  <a:srgbClr val="000000"/>
                </a:solidFill>
                <a:ea typeface="新細明體" charset="-120"/>
              </a:rPr>
              <a:t>–2,147,483,648	2,147,483,647</a:t>
            </a:r>
          </a:p>
          <a:p>
            <a:pPr>
              <a:spcBef>
                <a:spcPts val="600"/>
              </a:spcBef>
              <a:buNone/>
              <a:tabLst>
                <a:tab pos="5348288" algn="r"/>
                <a:tab pos="7543800" algn="r"/>
              </a:tabLst>
            </a:pPr>
            <a:r>
              <a:rPr lang="en-US" altLang="zh-TW" sz="2200" dirty="0">
                <a:solidFill>
                  <a:srgbClr val="000000"/>
                </a:solidFill>
                <a:latin typeface="Courier New" pitchFamily="49" charset="0"/>
                <a:ea typeface="新細明體" charset="-120"/>
              </a:rPr>
              <a:t>	</a:t>
            </a:r>
            <a:r>
              <a:rPr lang="en-US" altLang="zh-TW" sz="2200" b="1" dirty="0">
                <a:solidFill>
                  <a:srgbClr val="000000"/>
                </a:solidFill>
                <a:effectLst>
                  <a:outerShdw blurRad="38100" dist="38100" dir="2700000" algn="tl">
                    <a:srgbClr val="000000">
                      <a:alpha val="43137"/>
                    </a:srgbClr>
                  </a:outerShdw>
                </a:effectLst>
                <a:latin typeface="Courier New" pitchFamily="49" charset="0"/>
                <a:ea typeface="新細明體" charset="-120"/>
              </a:rPr>
              <a:t>unsigned </a:t>
            </a:r>
            <a:r>
              <a:rPr lang="en-US" altLang="zh-TW" sz="2200" b="1" dirty="0" err="1">
                <a:solidFill>
                  <a:srgbClr val="000000"/>
                </a:solidFill>
                <a:effectLst>
                  <a:outerShdw blurRad="38100" dist="38100" dir="2700000" algn="tl">
                    <a:srgbClr val="000000">
                      <a:alpha val="43137"/>
                    </a:srgbClr>
                  </a:outerShdw>
                </a:effectLst>
                <a:latin typeface="Courier New" pitchFamily="49" charset="0"/>
                <a:ea typeface="新細明體" charset="-120"/>
              </a:rPr>
              <a:t>int</a:t>
            </a:r>
            <a:r>
              <a:rPr lang="en-US" altLang="zh-TW" sz="2200" b="1" dirty="0">
                <a:solidFill>
                  <a:srgbClr val="000000"/>
                </a:solidFill>
                <a:effectLst>
                  <a:outerShdw blurRad="38100" dist="38100" dir="2700000" algn="tl">
                    <a:srgbClr val="000000">
                      <a:alpha val="43137"/>
                    </a:srgbClr>
                  </a:outerShdw>
                </a:effectLst>
                <a:latin typeface="Courier New" pitchFamily="49" charset="0"/>
                <a:ea typeface="新細明體" charset="-120"/>
              </a:rPr>
              <a:t>	0	 4,294,967,295</a:t>
            </a:r>
          </a:p>
          <a:p>
            <a:pPr>
              <a:lnSpc>
                <a:spcPct val="80000"/>
              </a:lnSpc>
              <a:spcBef>
                <a:spcPts val="600"/>
              </a:spcBef>
              <a:buNone/>
              <a:tabLst>
                <a:tab pos="5348288" algn="r"/>
                <a:tab pos="7543800" algn="r"/>
              </a:tabLst>
            </a:pPr>
            <a:r>
              <a:rPr lang="en-US" altLang="zh-TW" sz="2200" dirty="0">
                <a:solidFill>
                  <a:srgbClr val="000000"/>
                </a:solidFill>
                <a:latin typeface="Courier New" pitchFamily="49" charset="0"/>
                <a:ea typeface="新細明體" charset="-120"/>
              </a:rPr>
              <a:t>	long</a:t>
            </a:r>
            <a:r>
              <a:rPr lang="en-US" altLang="zh-TW" sz="2200" dirty="0">
                <a:solidFill>
                  <a:srgbClr val="000000"/>
                </a:solidFill>
                <a:ea typeface="新細明體" charset="-120"/>
              </a:rPr>
              <a:t> </a:t>
            </a:r>
            <a:r>
              <a:rPr lang="en-US" altLang="zh-TW" sz="2200" dirty="0" err="1">
                <a:solidFill>
                  <a:srgbClr val="000000"/>
                </a:solidFill>
                <a:latin typeface="Courier New" pitchFamily="49" charset="0"/>
                <a:ea typeface="新細明體" charset="-120"/>
              </a:rPr>
              <a:t>int</a:t>
            </a:r>
            <a:r>
              <a:rPr lang="en-US" altLang="zh-TW" sz="2200" dirty="0">
                <a:solidFill>
                  <a:srgbClr val="000000"/>
                </a:solidFill>
                <a:latin typeface="Courier New" pitchFamily="49" charset="0"/>
                <a:ea typeface="新細明體" charset="-120"/>
              </a:rPr>
              <a:t>	</a:t>
            </a:r>
            <a:r>
              <a:rPr lang="en-US" altLang="zh-TW" sz="2200" dirty="0">
                <a:solidFill>
                  <a:srgbClr val="000000"/>
                </a:solidFill>
                <a:ea typeface="新細明體" charset="-120"/>
              </a:rPr>
              <a:t>–2</a:t>
            </a:r>
            <a:r>
              <a:rPr lang="en-US" altLang="zh-TW" sz="2200" baseline="30000" dirty="0">
                <a:solidFill>
                  <a:srgbClr val="000000"/>
                </a:solidFill>
                <a:ea typeface="新細明體" charset="-120"/>
              </a:rPr>
              <a:t>63</a:t>
            </a:r>
            <a:r>
              <a:rPr lang="en-US" altLang="zh-TW" sz="2200" dirty="0">
                <a:solidFill>
                  <a:srgbClr val="000000"/>
                </a:solidFill>
                <a:ea typeface="新細明體" charset="-120"/>
              </a:rPr>
              <a:t>	 2</a:t>
            </a:r>
            <a:r>
              <a:rPr lang="en-US" altLang="zh-TW" sz="2200" baseline="30000" dirty="0">
                <a:solidFill>
                  <a:srgbClr val="000000"/>
                </a:solidFill>
                <a:ea typeface="新細明體" charset="-120"/>
              </a:rPr>
              <a:t>63</a:t>
            </a:r>
            <a:r>
              <a:rPr lang="en-US" altLang="zh-TW" sz="2200" dirty="0">
                <a:solidFill>
                  <a:srgbClr val="000000"/>
                </a:solidFill>
                <a:ea typeface="新細明體" charset="-120"/>
              </a:rPr>
              <a:t>–1</a:t>
            </a:r>
          </a:p>
          <a:p>
            <a:pPr>
              <a:spcBef>
                <a:spcPts val="600"/>
              </a:spcBef>
              <a:buNone/>
              <a:tabLst>
                <a:tab pos="5348288" algn="r"/>
                <a:tab pos="7543800" algn="r"/>
              </a:tabLst>
            </a:pPr>
            <a:r>
              <a:rPr lang="en-US" altLang="zh-TW" sz="2200" dirty="0">
                <a:solidFill>
                  <a:srgbClr val="000000"/>
                </a:solidFill>
                <a:latin typeface="Courier New" pitchFamily="49" charset="0"/>
                <a:ea typeface="新細明體" charset="-120"/>
              </a:rPr>
              <a:t>	</a:t>
            </a:r>
            <a:r>
              <a:rPr lang="en-US" altLang="zh-TW" sz="2200" b="1" dirty="0">
                <a:solidFill>
                  <a:srgbClr val="000000"/>
                </a:solidFill>
                <a:effectLst>
                  <a:outerShdw blurRad="38100" dist="38100" dir="2700000" algn="tl">
                    <a:srgbClr val="000000">
                      <a:alpha val="43137"/>
                    </a:srgbClr>
                  </a:outerShdw>
                </a:effectLst>
                <a:latin typeface="Courier New" pitchFamily="49" charset="0"/>
                <a:ea typeface="新細明體" charset="-120"/>
              </a:rPr>
              <a:t>unsigned long </a:t>
            </a:r>
            <a:r>
              <a:rPr lang="en-US" altLang="zh-TW" sz="2200" b="1" dirty="0" err="1">
                <a:solidFill>
                  <a:srgbClr val="000000"/>
                </a:solidFill>
                <a:effectLst>
                  <a:outerShdw blurRad="38100" dist="38100" dir="2700000" algn="tl">
                    <a:srgbClr val="000000">
                      <a:alpha val="43137"/>
                    </a:srgbClr>
                  </a:outerShdw>
                </a:effectLst>
                <a:latin typeface="Courier New" pitchFamily="49" charset="0"/>
                <a:ea typeface="新細明體" charset="-120"/>
              </a:rPr>
              <a:t>int</a:t>
            </a:r>
            <a:r>
              <a:rPr lang="en-US" altLang="zh-TW" sz="2200" b="1" dirty="0">
                <a:solidFill>
                  <a:srgbClr val="000000"/>
                </a:solidFill>
                <a:effectLst>
                  <a:outerShdw blurRad="38100" dist="38100" dir="2700000" algn="tl">
                    <a:srgbClr val="000000">
                      <a:alpha val="43137"/>
                    </a:srgbClr>
                  </a:outerShdw>
                </a:effectLst>
                <a:latin typeface="Courier New" pitchFamily="49" charset="0"/>
                <a:ea typeface="新細明體" charset="-120"/>
              </a:rPr>
              <a:t>	0	2</a:t>
            </a:r>
            <a:r>
              <a:rPr lang="en-US" altLang="zh-TW" sz="2200" b="1" baseline="30000" dirty="0">
                <a:solidFill>
                  <a:srgbClr val="000000"/>
                </a:solidFill>
                <a:effectLst>
                  <a:outerShdw blurRad="38100" dist="38100" dir="2700000" algn="tl">
                    <a:srgbClr val="000000">
                      <a:alpha val="43137"/>
                    </a:srgbClr>
                  </a:outerShdw>
                </a:effectLst>
                <a:latin typeface="Courier New" pitchFamily="49" charset="0"/>
                <a:ea typeface="新細明體" charset="-120"/>
              </a:rPr>
              <a:t>64</a:t>
            </a:r>
            <a:r>
              <a:rPr lang="en-US" altLang="zh-TW" sz="2200" b="1" dirty="0">
                <a:solidFill>
                  <a:srgbClr val="000000"/>
                </a:solidFill>
                <a:effectLst>
                  <a:outerShdw blurRad="38100" dist="38100" dir="2700000" algn="tl">
                    <a:srgbClr val="000000">
                      <a:alpha val="43137"/>
                    </a:srgbClr>
                  </a:outerShdw>
                </a:effectLst>
                <a:latin typeface="Courier New" pitchFamily="49" charset="0"/>
                <a:ea typeface="新細明體" charset="-120"/>
              </a:rPr>
              <a:t>–1</a:t>
            </a:r>
          </a:p>
          <a:p>
            <a:pPr>
              <a:tabLst>
                <a:tab pos="5348288" algn="r"/>
                <a:tab pos="7543800" algn="r"/>
              </a:tabLst>
            </a:pPr>
            <a:r>
              <a:rPr lang="en-US" altLang="zh-TW" dirty="0">
                <a:ea typeface="新細明體" charset="-120"/>
              </a:rPr>
              <a:t>The </a:t>
            </a:r>
            <a:r>
              <a:rPr lang="en-US" altLang="zh-TW" dirty="0">
                <a:ln w="18415" cmpd="sng">
                  <a:solidFill>
                    <a:srgbClr val="FFFFFF"/>
                  </a:solidFill>
                  <a:prstDash val="solid"/>
                </a:ln>
                <a:solidFill>
                  <a:srgbClr val="FFFFFF"/>
                </a:solidFill>
                <a:effectLst>
                  <a:glow rad="63500">
                    <a:schemeClr val="accent2">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&lt;</a:t>
            </a:r>
            <a:r>
              <a:rPr lang="en-US" altLang="zh-TW" dirty="0" err="1">
                <a:ln w="18415" cmpd="sng">
                  <a:solidFill>
                    <a:srgbClr val="FFFFFF"/>
                  </a:solidFill>
                  <a:prstDash val="solid"/>
                </a:ln>
                <a:solidFill>
                  <a:srgbClr val="FFFFFF"/>
                </a:solidFill>
                <a:effectLst>
                  <a:glow rad="63500">
                    <a:schemeClr val="accent2">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limits.h</a:t>
            </a:r>
            <a:r>
              <a:rPr lang="en-US" altLang="zh-TW" dirty="0">
                <a:ln w="18415" cmpd="sng">
                  <a:solidFill>
                    <a:srgbClr val="FFFFFF"/>
                  </a:solidFill>
                  <a:prstDash val="solid"/>
                </a:ln>
                <a:solidFill>
                  <a:srgbClr val="FFFFFF"/>
                </a:solidFill>
                <a:effectLst>
                  <a:glow rad="63500">
                    <a:schemeClr val="accent2">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&gt;</a:t>
            </a:r>
            <a:r>
              <a:rPr lang="en-US" altLang="zh-TW" dirty="0">
                <a:ln w="18415" cmpd="sng">
                  <a:solidFill>
                    <a:srgbClr val="FFFFFF"/>
                  </a:solidFill>
                  <a:prstDash val="solid"/>
                </a:ln>
                <a:solidFill>
                  <a:srgbClr val="FFFFFF"/>
                </a:solidFill>
                <a:effectLst>
                  <a:glow rad="63500">
                    <a:schemeClr val="accent2">
                      <a:satMod val="175000"/>
                      <a:alpha val="40000"/>
                    </a:schemeClr>
                  </a:glow>
                  <a:outerShdw blurRad="63500" dir="3600000" algn="tl" rotWithShape="0">
                    <a:srgbClr val="000000">
                      <a:alpha val="70000"/>
                    </a:srgbClr>
                  </a:outerShdw>
                </a:effectLst>
                <a:ea typeface="新細明體" charset="-120"/>
              </a:rPr>
              <a:t> </a:t>
            </a:r>
            <a:r>
              <a:rPr lang="en-US" altLang="zh-TW" dirty="0">
                <a:ea typeface="新細明體" charset="-120"/>
              </a:rPr>
              <a:t>header defines </a:t>
            </a:r>
            <a:r>
              <a:rPr lang="en-US" altLang="zh-TW" b="1" dirty="0">
                <a:ln w="0"/>
                <a:solidFill>
                  <a:schemeClr val="accent1"/>
                </a:solidFill>
                <a:effectLst>
                  <a:outerShdw blurRad="38100" dist="25400" dir="5400000" algn="ctr" rotWithShape="0">
                    <a:srgbClr val="6E747A">
                      <a:alpha val="43000"/>
                    </a:srgbClr>
                  </a:outerShdw>
                </a:effectLst>
                <a:ea typeface="新細明體" charset="-120"/>
              </a:rPr>
              <a:t>macros</a:t>
            </a:r>
            <a:r>
              <a:rPr lang="en-US" altLang="zh-TW" dirty="0">
                <a:ea typeface="新細明體" charset="-120"/>
              </a:rPr>
              <a:t> that represent the smallest and largest values of each integer type.</a:t>
            </a:r>
          </a:p>
          <a:p>
            <a:pPr>
              <a:tabLst>
                <a:tab pos="5348288" algn="r"/>
                <a:tab pos="7543800" algn="r"/>
              </a:tabLst>
            </a:pPr>
            <a:endParaRPr lang="en-US" altLang="zh-TW" dirty="0">
              <a:ea typeface="新細明體" charset="-12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r>
              <a:rPr lang="en-US" altLang="zh-TW" dirty="0">
                <a:ea typeface="新細明體" charset="-120"/>
              </a:rPr>
              <a:t>The </a:t>
            </a:r>
            <a:r>
              <a:rPr lang="en-US" altLang="zh-TW" b="1" dirty="0" err="1">
                <a:latin typeface="Courier New" pitchFamily="49" charset="0"/>
                <a:ea typeface="新細明體" charset="-120"/>
                <a:cs typeface="Courier New" pitchFamily="49" charset="0"/>
              </a:rPr>
              <a:t>sizeof</a:t>
            </a:r>
            <a:r>
              <a:rPr lang="en-US" altLang="zh-TW" dirty="0">
                <a:ea typeface="新細明體" charset="-120"/>
              </a:rPr>
              <a:t> Operator</a:t>
            </a:r>
          </a:p>
        </p:txBody>
      </p:sp>
      <p:sp>
        <p:nvSpPr>
          <p:cNvPr id="104451" name="Content Placeholder 2"/>
          <p:cNvSpPr>
            <a:spLocks noGrp="1"/>
          </p:cNvSpPr>
          <p:nvPr>
            <p:ph idx="1"/>
          </p:nvPr>
        </p:nvSpPr>
        <p:spPr/>
        <p:txBody>
          <a:bodyPr/>
          <a:lstStyle/>
          <a:p>
            <a:r>
              <a:rPr lang="en-US" altLang="zh-TW" dirty="0">
                <a:ea typeface="新細明體" charset="-120"/>
              </a:rPr>
              <a:t>The value of the expression</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dirty="0" err="1">
                <a:ln w="18415" cmpd="sng">
                  <a:solidFill>
                    <a:srgbClr val="FFFFFF"/>
                  </a:solidFill>
                  <a:prstDash val="solid"/>
                </a:ln>
                <a:solidFill>
                  <a:srgbClr val="FFFFFF"/>
                </a:solidFill>
                <a:effectLst>
                  <a:glow rad="228600">
                    <a:schemeClr val="accent1">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sizeof</a:t>
            </a:r>
            <a:r>
              <a:rPr lang="en-US" altLang="zh-TW" sz="2400" dirty="0">
                <a:ln w="18415" cmpd="sng">
                  <a:solidFill>
                    <a:srgbClr val="FFFFFF"/>
                  </a:solidFill>
                  <a:prstDash val="solid"/>
                </a:ln>
                <a:solidFill>
                  <a:srgbClr val="FFFFFF"/>
                </a:solidFill>
                <a:effectLst>
                  <a:glow rad="228600">
                    <a:schemeClr val="accent1">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 ( </a:t>
            </a:r>
            <a:r>
              <a:rPr lang="en-US" altLang="zh-TW" sz="2400" i="1" dirty="0">
                <a:ln w="18415" cmpd="sng">
                  <a:solidFill>
                    <a:srgbClr val="FFFFFF"/>
                  </a:solidFill>
                  <a:prstDash val="solid"/>
                </a:ln>
                <a:solidFill>
                  <a:srgbClr val="FFFFFF"/>
                </a:solidFill>
                <a:effectLst>
                  <a:glow rad="228600">
                    <a:schemeClr val="accent1">
                      <a:satMod val="175000"/>
                      <a:alpha val="40000"/>
                    </a:schemeClr>
                  </a:glow>
                  <a:outerShdw blurRad="63500" dir="3600000" algn="tl" rotWithShape="0">
                    <a:srgbClr val="000000">
                      <a:alpha val="70000"/>
                    </a:srgbClr>
                  </a:outerShdw>
                </a:effectLst>
                <a:ea typeface="新細明體" charset="-120"/>
              </a:rPr>
              <a:t>type-name</a:t>
            </a:r>
            <a:r>
              <a:rPr lang="en-US" altLang="zh-TW" sz="2400" dirty="0">
                <a:ln w="18415" cmpd="sng">
                  <a:solidFill>
                    <a:srgbClr val="FFFFFF"/>
                  </a:solidFill>
                  <a:prstDash val="solid"/>
                </a:ln>
                <a:solidFill>
                  <a:srgbClr val="FFFFFF"/>
                </a:solidFill>
                <a:effectLst>
                  <a:glow rad="228600">
                    <a:schemeClr val="accent1">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 )</a:t>
            </a:r>
            <a:endParaRPr lang="en-US" altLang="zh-TW" sz="2400" dirty="0">
              <a:effectLst>
                <a:glow rad="228600">
                  <a:schemeClr val="accent1">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endParaRPr>
          </a:p>
          <a:p>
            <a:pPr>
              <a:buFontTx/>
              <a:buNone/>
            </a:pPr>
            <a:r>
              <a:rPr lang="en-US" altLang="zh-TW" dirty="0">
                <a:ea typeface="新細明體" charset="-120"/>
              </a:rPr>
              <a:t>	is an </a:t>
            </a:r>
            <a:r>
              <a:rPr lang="en-US" altLang="zh-TW" b="1" dirty="0">
                <a:solidFill>
                  <a:srgbClr val="FFC000"/>
                </a:solidFill>
                <a:effectLst>
                  <a:outerShdw blurRad="38100" dist="38100" dir="2700000" algn="tl">
                    <a:srgbClr val="000000">
                      <a:alpha val="43137"/>
                    </a:srgbClr>
                  </a:outerShdw>
                </a:effectLst>
                <a:ea typeface="新細明體" charset="-120"/>
              </a:rPr>
              <a:t>unsigned integer </a:t>
            </a:r>
            <a:r>
              <a:rPr lang="en-US" altLang="zh-TW" dirty="0">
                <a:ea typeface="新細明體" charset="-120"/>
              </a:rPr>
              <a:t>representing the </a:t>
            </a:r>
            <a:r>
              <a:rPr lang="en-US" altLang="zh-TW" dirty="0">
                <a:solidFill>
                  <a:srgbClr val="FFFF00"/>
                </a:solidFill>
                <a:ea typeface="新細明體" charset="-120"/>
              </a:rPr>
              <a:t>number of bytes </a:t>
            </a:r>
            <a:r>
              <a:rPr lang="en-US" altLang="zh-TW" dirty="0">
                <a:ea typeface="新細明體" charset="-120"/>
              </a:rPr>
              <a:t>required to store a value belonging to </a:t>
            </a:r>
            <a:r>
              <a:rPr lang="en-US" altLang="zh-TW" i="1" dirty="0">
                <a:ea typeface="新細明體" charset="-120"/>
              </a:rPr>
              <a:t>type-name. </a:t>
            </a:r>
          </a:p>
          <a:p>
            <a:r>
              <a:rPr lang="en-US" altLang="zh-TW" sz="2800" i="1" dirty="0" err="1">
                <a:ln w="18415" cmpd="sng">
                  <a:solidFill>
                    <a:srgbClr val="FFFFFF"/>
                  </a:solidFill>
                  <a:prstDash val="solid"/>
                </a:ln>
                <a:solidFill>
                  <a:srgbClr val="FFFFFF"/>
                </a:solidFill>
                <a:effectLst>
                  <a:glow rad="228600">
                    <a:schemeClr val="accent1">
                      <a:satMod val="175000"/>
                      <a:alpha val="40000"/>
                    </a:schemeClr>
                  </a:glow>
                  <a:outerShdw blurRad="63500" dir="3600000" algn="tl" rotWithShape="0">
                    <a:srgbClr val="000000">
                      <a:alpha val="70000"/>
                    </a:srgbClr>
                  </a:outerShdw>
                </a:effectLst>
                <a:ea typeface="新細明體" charset="-120"/>
              </a:rPr>
              <a:t>sizeof</a:t>
            </a:r>
            <a:r>
              <a:rPr lang="en-US" altLang="zh-TW" sz="2800" i="1" dirty="0">
                <a:ln w="18415" cmpd="sng">
                  <a:solidFill>
                    <a:srgbClr val="FFFFFF"/>
                  </a:solidFill>
                  <a:prstDash val="solid"/>
                </a:ln>
                <a:solidFill>
                  <a:srgbClr val="FFFFFF"/>
                </a:solidFill>
                <a:effectLst>
                  <a:glow rad="228600">
                    <a:schemeClr val="accent1">
                      <a:satMod val="175000"/>
                      <a:alpha val="40000"/>
                    </a:schemeClr>
                  </a:glow>
                  <a:outerShdw blurRad="63500" dir="3600000" algn="tl" rotWithShape="0">
                    <a:srgbClr val="000000">
                      <a:alpha val="70000"/>
                    </a:srgbClr>
                  </a:outerShdw>
                </a:effectLst>
                <a:ea typeface="新細明體" charset="-120"/>
              </a:rPr>
              <a:t>(char)</a:t>
            </a:r>
            <a:r>
              <a:rPr lang="en-US" altLang="zh-TW" sz="2800" dirty="0">
                <a:ea typeface="新細明體" charset="-120"/>
              </a:rPr>
              <a:t> </a:t>
            </a:r>
            <a:r>
              <a:rPr lang="en-US" altLang="zh-TW" dirty="0">
                <a:ea typeface="新細明體" charset="-120"/>
              </a:rPr>
              <a:t>is always </a:t>
            </a:r>
            <a:r>
              <a:rPr lang="en-US" altLang="zh-TW" sz="2800" i="1" dirty="0">
                <a:ln w="18415" cmpd="sng">
                  <a:solidFill>
                    <a:srgbClr val="FFFFFF"/>
                  </a:solidFill>
                  <a:prstDash val="solid"/>
                </a:ln>
                <a:solidFill>
                  <a:srgbClr val="FFFFFF"/>
                </a:solidFill>
                <a:effectLst>
                  <a:glow rad="228600">
                    <a:schemeClr val="accent1">
                      <a:satMod val="175000"/>
                      <a:alpha val="40000"/>
                    </a:schemeClr>
                  </a:glow>
                  <a:outerShdw blurRad="63500" dir="3600000" algn="tl" rotWithShape="0">
                    <a:srgbClr val="000000">
                      <a:alpha val="70000"/>
                    </a:srgbClr>
                  </a:outerShdw>
                </a:effectLst>
                <a:ea typeface="新細明體" charset="-120"/>
              </a:rPr>
              <a:t>1</a:t>
            </a:r>
            <a:r>
              <a:rPr lang="en-US" altLang="zh-TW" dirty="0">
                <a:ea typeface="新細明體" charset="-120"/>
              </a:rPr>
              <a:t>, but the sizes of the other types may vary. </a:t>
            </a:r>
          </a:p>
          <a:p>
            <a:r>
              <a:rPr lang="en-US" altLang="zh-TW" dirty="0">
                <a:ea typeface="新細明體" charset="-120"/>
              </a:rPr>
              <a:t>On a 32-bit machine</a:t>
            </a:r>
          </a:p>
        </p:txBody>
      </p:sp>
      <p:sp>
        <p:nvSpPr>
          <p:cNvPr id="2" name="矩形 1"/>
          <p:cNvSpPr/>
          <p:nvPr/>
        </p:nvSpPr>
        <p:spPr>
          <a:xfrm>
            <a:off x="6629400" y="3886200"/>
            <a:ext cx="2971800" cy="1754326"/>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TW" dirty="0" err="1"/>
              <a:t>sizeof</a:t>
            </a:r>
            <a:r>
              <a:rPr lang="en-US" altLang="zh-TW" dirty="0"/>
              <a:t>(char) = 1</a:t>
            </a:r>
          </a:p>
          <a:p>
            <a:r>
              <a:rPr lang="en-US" altLang="zh-TW" dirty="0" err="1"/>
              <a:t>sizeof</a:t>
            </a:r>
            <a:r>
              <a:rPr lang="en-US" altLang="zh-TW" dirty="0"/>
              <a:t>(short) = 2</a:t>
            </a:r>
          </a:p>
          <a:p>
            <a:r>
              <a:rPr lang="en-US" altLang="zh-TW" dirty="0" err="1"/>
              <a:t>sizeof</a:t>
            </a:r>
            <a:r>
              <a:rPr lang="en-US" altLang="zh-TW" dirty="0"/>
              <a:t>(</a:t>
            </a:r>
            <a:r>
              <a:rPr lang="en-US" altLang="zh-TW" dirty="0" err="1"/>
              <a:t>int</a:t>
            </a:r>
            <a:r>
              <a:rPr lang="en-US" altLang="zh-TW" dirty="0"/>
              <a:t>) = 4</a:t>
            </a:r>
          </a:p>
          <a:p>
            <a:r>
              <a:rPr lang="en-US" altLang="zh-TW" dirty="0" err="1"/>
              <a:t>sizeof</a:t>
            </a:r>
            <a:r>
              <a:rPr lang="en-US" altLang="zh-TW" dirty="0"/>
              <a:t>(long) = 4</a:t>
            </a:r>
          </a:p>
          <a:p>
            <a:r>
              <a:rPr lang="en-US" altLang="zh-TW" dirty="0" err="1"/>
              <a:t>sizeof</a:t>
            </a:r>
            <a:r>
              <a:rPr lang="en-US" altLang="zh-TW" dirty="0"/>
              <a:t>(float) = 4</a:t>
            </a:r>
          </a:p>
          <a:p>
            <a:r>
              <a:rPr lang="en-US" altLang="zh-TW" dirty="0" err="1"/>
              <a:t>sizeof</a:t>
            </a:r>
            <a:r>
              <a:rPr lang="en-US" altLang="zh-TW" dirty="0"/>
              <a:t>(double) = 8</a:t>
            </a:r>
            <a:endParaRPr lang="zh-TW"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r>
              <a:rPr lang="en-US" altLang="zh-TW">
                <a:ea typeface="新細明體" charset="-120"/>
              </a:rPr>
              <a:t>The </a:t>
            </a:r>
            <a:r>
              <a:rPr lang="en-US" altLang="zh-TW" b="1">
                <a:latin typeface="Courier New" pitchFamily="49" charset="0"/>
                <a:ea typeface="新細明體" charset="-120"/>
                <a:cs typeface="Courier New" pitchFamily="49" charset="0"/>
              </a:rPr>
              <a:t>sizeof</a:t>
            </a:r>
            <a:r>
              <a:rPr lang="en-US" altLang="zh-TW">
                <a:ea typeface="新細明體" charset="-120"/>
              </a:rPr>
              <a:t> Operator</a:t>
            </a:r>
          </a:p>
        </p:txBody>
      </p:sp>
      <p:sp>
        <p:nvSpPr>
          <p:cNvPr id="105475" name="Content Placeholder 2"/>
          <p:cNvSpPr>
            <a:spLocks noGrp="1"/>
          </p:cNvSpPr>
          <p:nvPr>
            <p:ph idx="1"/>
          </p:nvPr>
        </p:nvSpPr>
        <p:spPr/>
        <p:txBody>
          <a:bodyPr>
            <a:normAutofit/>
          </a:bodyPr>
          <a:lstStyle/>
          <a:p>
            <a:r>
              <a:rPr lang="en-US" altLang="zh-TW" sz="2600" dirty="0">
                <a:ea typeface="新細明體" charset="-120"/>
              </a:rPr>
              <a:t>The </a:t>
            </a:r>
            <a:r>
              <a:rPr lang="en-US" altLang="zh-TW" sz="2600" dirty="0" err="1">
                <a:latin typeface="Courier New" pitchFamily="49" charset="0"/>
                <a:ea typeface="新細明體" charset="-120"/>
                <a:cs typeface="Courier New" pitchFamily="49" charset="0"/>
              </a:rPr>
              <a:t>sizeof</a:t>
            </a:r>
            <a:r>
              <a:rPr lang="en-US" altLang="zh-TW" sz="2600" dirty="0">
                <a:ea typeface="新細明體" charset="-120"/>
              </a:rPr>
              <a:t> operator can also be applied to constants, variables, and expressions in general. </a:t>
            </a:r>
          </a:p>
          <a:p>
            <a:pPr lvl="1"/>
            <a:r>
              <a:rPr lang="en-US" altLang="zh-TW" sz="2200" dirty="0">
                <a:ea typeface="新細明體" charset="-120"/>
              </a:rPr>
              <a:t>If </a:t>
            </a:r>
            <a:r>
              <a:rPr lang="en-US" altLang="zh-TW" sz="2200" dirty="0" err="1">
                <a:latin typeface="Courier New" pitchFamily="49" charset="0"/>
                <a:ea typeface="新細明體" charset="-120"/>
                <a:cs typeface="Courier New" pitchFamily="49" charset="0"/>
              </a:rPr>
              <a:t>i</a:t>
            </a:r>
            <a:r>
              <a:rPr lang="en-US" altLang="zh-TW" sz="2200" dirty="0">
                <a:ea typeface="新細明體" charset="-120"/>
              </a:rPr>
              <a:t> and </a:t>
            </a:r>
            <a:r>
              <a:rPr lang="en-US" altLang="zh-TW" sz="2200" dirty="0">
                <a:latin typeface="Courier New" pitchFamily="49" charset="0"/>
                <a:ea typeface="新細明體" charset="-120"/>
                <a:cs typeface="Courier New" pitchFamily="49" charset="0"/>
              </a:rPr>
              <a:t>j</a:t>
            </a:r>
            <a:r>
              <a:rPr lang="en-US" altLang="zh-TW" sz="2200" dirty="0">
                <a:ea typeface="新細明體" charset="-120"/>
              </a:rPr>
              <a:t> are </a:t>
            </a:r>
            <a:r>
              <a:rPr lang="en-US" altLang="zh-TW" sz="2200" dirty="0" err="1">
                <a:latin typeface="Courier New" pitchFamily="49" charset="0"/>
                <a:ea typeface="新細明體" charset="-120"/>
                <a:cs typeface="Courier New" pitchFamily="49" charset="0"/>
              </a:rPr>
              <a:t>int</a:t>
            </a:r>
            <a:r>
              <a:rPr lang="en-US" altLang="zh-TW" sz="2200" dirty="0">
                <a:ea typeface="新細明體" charset="-120"/>
              </a:rPr>
              <a:t> variables, then </a:t>
            </a:r>
            <a:r>
              <a:rPr lang="en-US" altLang="zh-TW" sz="2200" dirty="0" err="1">
                <a:latin typeface="Courier New" pitchFamily="49" charset="0"/>
                <a:ea typeface="新細明體" charset="-120"/>
                <a:cs typeface="Courier New" pitchFamily="49" charset="0"/>
              </a:rPr>
              <a:t>sizeof</a:t>
            </a:r>
            <a:r>
              <a:rPr lang="en-US" altLang="zh-TW" sz="2200" dirty="0">
                <a:latin typeface="Courier New" pitchFamily="49" charset="0"/>
                <a:ea typeface="新細明體" charset="-120"/>
                <a:cs typeface="Courier New" pitchFamily="49" charset="0"/>
              </a:rPr>
              <a:t>(</a:t>
            </a:r>
            <a:r>
              <a:rPr lang="en-US" altLang="zh-TW" sz="2200" dirty="0" err="1">
                <a:latin typeface="Courier New" pitchFamily="49" charset="0"/>
                <a:ea typeface="新細明體" charset="-120"/>
                <a:cs typeface="Courier New" pitchFamily="49" charset="0"/>
              </a:rPr>
              <a:t>i</a:t>
            </a:r>
            <a:r>
              <a:rPr lang="en-US" altLang="zh-TW" sz="2200" dirty="0">
                <a:latin typeface="Courier New" pitchFamily="49" charset="0"/>
                <a:ea typeface="新細明體" charset="-120"/>
                <a:cs typeface="Courier New" pitchFamily="49" charset="0"/>
              </a:rPr>
              <a:t>)</a:t>
            </a:r>
            <a:r>
              <a:rPr lang="en-US" altLang="zh-TW" sz="2200" dirty="0">
                <a:ea typeface="新細明體" charset="-120"/>
              </a:rPr>
              <a:t> is 4 on a 32-bit machine, as is </a:t>
            </a:r>
            <a:r>
              <a:rPr lang="en-US" altLang="zh-TW" sz="2200" dirty="0" err="1">
                <a:latin typeface="Courier New" pitchFamily="49" charset="0"/>
                <a:ea typeface="新細明體" charset="-120"/>
                <a:cs typeface="Courier New" pitchFamily="49" charset="0"/>
              </a:rPr>
              <a:t>sizeof</a:t>
            </a:r>
            <a:r>
              <a:rPr lang="en-US" altLang="zh-TW" sz="2200" dirty="0">
                <a:latin typeface="Courier New" pitchFamily="49" charset="0"/>
                <a:ea typeface="新細明體" charset="-120"/>
                <a:cs typeface="Courier New" pitchFamily="49" charset="0"/>
              </a:rPr>
              <a:t>(</a:t>
            </a:r>
            <a:r>
              <a:rPr lang="en-US" altLang="zh-TW" sz="2200" dirty="0" err="1">
                <a:latin typeface="Courier New" pitchFamily="49" charset="0"/>
                <a:ea typeface="新細明體" charset="-120"/>
                <a:cs typeface="Courier New" pitchFamily="49" charset="0"/>
              </a:rPr>
              <a:t>i</a:t>
            </a:r>
            <a:r>
              <a:rPr lang="en-US" altLang="zh-TW" sz="2200" dirty="0">
                <a:ea typeface="新細明體" charset="-120"/>
              </a:rPr>
              <a:t> </a:t>
            </a:r>
            <a:r>
              <a:rPr lang="en-US" altLang="zh-TW" sz="2200" dirty="0">
                <a:latin typeface="Courier New" pitchFamily="49" charset="0"/>
                <a:ea typeface="新細明體" charset="-120"/>
                <a:cs typeface="Courier New" pitchFamily="49" charset="0"/>
              </a:rPr>
              <a:t>+</a:t>
            </a:r>
            <a:r>
              <a:rPr lang="en-US" altLang="zh-TW" sz="2200" dirty="0">
                <a:ea typeface="新細明體" charset="-120"/>
              </a:rPr>
              <a:t> </a:t>
            </a:r>
            <a:r>
              <a:rPr lang="en-US" altLang="zh-TW" sz="2200" dirty="0">
                <a:latin typeface="Courier New" pitchFamily="49" charset="0"/>
                <a:ea typeface="新細明體" charset="-120"/>
                <a:cs typeface="Courier New" pitchFamily="49" charset="0"/>
              </a:rPr>
              <a:t>j)</a:t>
            </a:r>
            <a:r>
              <a:rPr lang="en-US" altLang="zh-TW" sz="2200" dirty="0">
                <a:ea typeface="新細明體" charset="-120"/>
              </a:rPr>
              <a:t>. </a:t>
            </a:r>
          </a:p>
          <a:p>
            <a:r>
              <a:rPr lang="en-US" altLang="zh-TW" sz="2600" dirty="0">
                <a:ea typeface="新細明體" charset="-120"/>
              </a:rPr>
              <a:t>When applied to an </a:t>
            </a:r>
            <a:r>
              <a:rPr lang="en-US" altLang="zh-TW" sz="2600" dirty="0">
                <a:solidFill>
                  <a:srgbClr val="FFFF00"/>
                </a:solidFill>
                <a:ea typeface="新細明體" charset="-120"/>
              </a:rPr>
              <a:t>expression—as</a:t>
            </a:r>
            <a:r>
              <a:rPr lang="en-US" altLang="zh-TW" sz="2600" dirty="0">
                <a:ea typeface="新細明體" charset="-120"/>
              </a:rPr>
              <a:t> opposed to a type—</a:t>
            </a:r>
            <a:r>
              <a:rPr lang="en-US" altLang="zh-TW" sz="2600" dirty="0" err="1">
                <a:latin typeface="Courier New" pitchFamily="49" charset="0"/>
                <a:ea typeface="新細明體" charset="-120"/>
                <a:cs typeface="Courier New" pitchFamily="49" charset="0"/>
              </a:rPr>
              <a:t>sizeof</a:t>
            </a:r>
            <a:r>
              <a:rPr lang="en-US" altLang="zh-TW" sz="2600" dirty="0">
                <a:ea typeface="新細明體" charset="-120"/>
              </a:rPr>
              <a:t> doesn’t require parentheses.</a:t>
            </a:r>
          </a:p>
          <a:p>
            <a:pPr lvl="1"/>
            <a:r>
              <a:rPr lang="en-US" altLang="zh-TW" sz="2200" dirty="0">
                <a:ea typeface="新細明體" charset="-120"/>
              </a:rPr>
              <a:t>We could write </a:t>
            </a:r>
            <a:r>
              <a:rPr lang="en-US" altLang="zh-TW" sz="2200" b="1" dirty="0" err="1">
                <a:solidFill>
                  <a:srgbClr val="FFFF00"/>
                </a:solidFill>
                <a:effectLst>
                  <a:glow rad="63500">
                    <a:schemeClr val="accent2">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sizeof</a:t>
            </a:r>
            <a:r>
              <a:rPr lang="en-US" altLang="zh-TW" sz="2200" b="1" dirty="0">
                <a:solidFill>
                  <a:srgbClr val="FFFF00"/>
                </a:solidFill>
                <a:effectLst>
                  <a:glow rad="63500">
                    <a:schemeClr val="accent2">
                      <a:satMod val="175000"/>
                      <a:alpha val="40000"/>
                    </a:schemeClr>
                  </a:glow>
                  <a:outerShdw blurRad="38100" dist="38100" dir="2700000" algn="tl">
                    <a:srgbClr val="000000">
                      <a:alpha val="43137"/>
                    </a:srgbClr>
                  </a:outerShdw>
                </a:effectLst>
                <a:ea typeface="新細明體" charset="-120"/>
              </a:rPr>
              <a:t> </a:t>
            </a:r>
            <a:r>
              <a:rPr lang="en-US" altLang="zh-TW" sz="2200" b="1" dirty="0" err="1">
                <a:solidFill>
                  <a:srgbClr val="FFFF00"/>
                </a:solidFill>
                <a:effectLst>
                  <a:glow rad="63500">
                    <a:schemeClr val="accent2">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200" dirty="0">
                <a:ea typeface="新細明體" charset="-120"/>
              </a:rPr>
              <a:t> instead of </a:t>
            </a:r>
            <a:r>
              <a:rPr lang="en-US" altLang="zh-TW" sz="2200" b="1" dirty="0" err="1">
                <a:solidFill>
                  <a:srgbClr val="FFFF00"/>
                </a:solidFill>
                <a:effectLst>
                  <a:glow rad="63500">
                    <a:schemeClr val="accent2">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sizeof</a:t>
            </a:r>
            <a:r>
              <a:rPr lang="en-US" altLang="zh-TW" sz="2200" b="1" dirty="0">
                <a:solidFill>
                  <a:srgbClr val="FFFF00"/>
                </a:solidFill>
                <a:effectLst>
                  <a:glow rad="63500">
                    <a:schemeClr val="accent2">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200" b="1" dirty="0" err="1">
                <a:solidFill>
                  <a:srgbClr val="FFFF00"/>
                </a:solidFill>
                <a:effectLst>
                  <a:glow rad="63500">
                    <a:schemeClr val="accent2">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200" b="1" dirty="0">
                <a:solidFill>
                  <a:srgbClr val="FFFF00"/>
                </a:solidFill>
                <a:effectLst>
                  <a:glow rad="63500">
                    <a:schemeClr val="accent2">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200" dirty="0">
                <a:ea typeface="新細明體" charset="-120"/>
              </a:rPr>
              <a:t>. </a:t>
            </a:r>
          </a:p>
          <a:p>
            <a:r>
              <a:rPr lang="en-US" altLang="zh-TW" sz="2600" dirty="0">
                <a:ea typeface="新細明體" charset="-120"/>
              </a:rPr>
              <a:t>Parentheses may be needed anyway because of operator precedence. </a:t>
            </a:r>
          </a:p>
          <a:p>
            <a:pPr lvl="1"/>
            <a:r>
              <a:rPr lang="en-US" altLang="zh-TW" sz="2200" dirty="0">
                <a:ea typeface="新細明體" charset="-120"/>
              </a:rPr>
              <a:t>The compiler interprets </a:t>
            </a:r>
            <a:r>
              <a:rPr lang="en-US" altLang="zh-TW" sz="2200" dirty="0" err="1">
                <a:latin typeface="Courier New" pitchFamily="49" charset="0"/>
                <a:ea typeface="新細明體" charset="-120"/>
                <a:cs typeface="Courier New" pitchFamily="49" charset="0"/>
              </a:rPr>
              <a:t>sizeof</a:t>
            </a:r>
            <a:r>
              <a:rPr lang="en-US" altLang="zh-TW" sz="2200" dirty="0">
                <a:ea typeface="新細明體" charset="-120"/>
              </a:rPr>
              <a:t> </a:t>
            </a:r>
            <a:r>
              <a:rPr lang="en-US" altLang="zh-TW" sz="2200" dirty="0" err="1">
                <a:latin typeface="Courier New" pitchFamily="49" charset="0"/>
                <a:ea typeface="新細明體" charset="-120"/>
                <a:cs typeface="Courier New" pitchFamily="49" charset="0"/>
              </a:rPr>
              <a:t>i</a:t>
            </a:r>
            <a:r>
              <a:rPr lang="en-US" altLang="zh-TW" sz="2200" dirty="0">
                <a:ea typeface="新細明體" charset="-120"/>
              </a:rPr>
              <a:t> </a:t>
            </a:r>
            <a:r>
              <a:rPr lang="en-US" altLang="zh-TW" sz="2200" dirty="0">
                <a:latin typeface="Courier New" pitchFamily="49" charset="0"/>
                <a:ea typeface="新細明體" charset="-120"/>
                <a:cs typeface="Courier New" pitchFamily="49" charset="0"/>
              </a:rPr>
              <a:t>+</a:t>
            </a:r>
            <a:r>
              <a:rPr lang="en-US" altLang="zh-TW" sz="2200" dirty="0">
                <a:ea typeface="新細明體" charset="-120"/>
              </a:rPr>
              <a:t> </a:t>
            </a:r>
            <a:r>
              <a:rPr lang="en-US" altLang="zh-TW" sz="2200" dirty="0">
                <a:latin typeface="Courier New" pitchFamily="49" charset="0"/>
                <a:ea typeface="新細明體" charset="-120"/>
                <a:cs typeface="Courier New" pitchFamily="49" charset="0"/>
              </a:rPr>
              <a:t>j</a:t>
            </a:r>
            <a:r>
              <a:rPr lang="en-US" altLang="zh-TW" sz="2200" dirty="0">
                <a:ea typeface="新細明體" charset="-120"/>
              </a:rPr>
              <a:t> as </a:t>
            </a:r>
            <a:r>
              <a:rPr lang="en-US" altLang="zh-TW" sz="2200" dirty="0">
                <a:latin typeface="Courier New" pitchFamily="49" charset="0"/>
                <a:ea typeface="新細明體" charset="-120"/>
                <a:cs typeface="Courier New" pitchFamily="49" charset="0"/>
              </a:rPr>
              <a:t>(</a:t>
            </a:r>
            <a:r>
              <a:rPr lang="en-US" altLang="zh-TW" sz="2200" dirty="0" err="1">
                <a:latin typeface="Courier New" pitchFamily="49" charset="0"/>
                <a:ea typeface="新細明體" charset="-120"/>
                <a:cs typeface="Courier New" pitchFamily="49" charset="0"/>
              </a:rPr>
              <a:t>sizeof</a:t>
            </a:r>
            <a:r>
              <a:rPr lang="en-US" altLang="zh-TW" sz="2200" dirty="0">
                <a:ea typeface="新細明體" charset="-120"/>
              </a:rPr>
              <a:t> </a:t>
            </a:r>
            <a:r>
              <a:rPr lang="en-US" altLang="zh-TW" sz="2200" dirty="0" err="1">
                <a:latin typeface="Courier New" pitchFamily="49" charset="0"/>
                <a:ea typeface="新細明體" charset="-120"/>
                <a:cs typeface="Courier New" pitchFamily="49" charset="0"/>
              </a:rPr>
              <a:t>i</a:t>
            </a:r>
            <a:r>
              <a:rPr lang="en-US" altLang="zh-TW" sz="2200" dirty="0">
                <a:latin typeface="Courier New" pitchFamily="49" charset="0"/>
                <a:ea typeface="新細明體" charset="-120"/>
                <a:cs typeface="Courier New" pitchFamily="49" charset="0"/>
              </a:rPr>
              <a:t>)</a:t>
            </a:r>
            <a:r>
              <a:rPr lang="en-US" altLang="zh-TW" sz="2200" dirty="0">
                <a:ea typeface="新細明體" charset="-120"/>
              </a:rPr>
              <a:t> </a:t>
            </a:r>
            <a:r>
              <a:rPr lang="en-US" altLang="zh-TW" sz="2200" dirty="0">
                <a:latin typeface="Courier New" pitchFamily="49" charset="0"/>
                <a:ea typeface="新細明體" charset="-120"/>
                <a:cs typeface="Courier New" pitchFamily="49" charset="0"/>
              </a:rPr>
              <a:t>+</a:t>
            </a:r>
            <a:r>
              <a:rPr lang="en-US" altLang="zh-TW" sz="2200" dirty="0">
                <a:ea typeface="新細明體" charset="-120"/>
              </a:rPr>
              <a:t> </a:t>
            </a:r>
            <a:r>
              <a:rPr lang="en-US" altLang="zh-TW" sz="2200" dirty="0">
                <a:latin typeface="Courier New" pitchFamily="49" charset="0"/>
                <a:ea typeface="新細明體" charset="-120"/>
                <a:cs typeface="Courier New" pitchFamily="49" charset="0"/>
              </a:rPr>
              <a:t>j</a:t>
            </a:r>
            <a:r>
              <a:rPr lang="en-US" altLang="zh-TW" sz="2200" dirty="0">
                <a:ea typeface="新細明體" charset="-120"/>
              </a:rPr>
              <a:t>, because </a:t>
            </a:r>
            <a:r>
              <a:rPr lang="en-US" altLang="zh-TW" sz="2200" dirty="0" err="1">
                <a:latin typeface="Courier New" pitchFamily="49" charset="0"/>
                <a:ea typeface="新細明體" charset="-120"/>
                <a:cs typeface="Courier New" pitchFamily="49" charset="0"/>
              </a:rPr>
              <a:t>sizeof</a:t>
            </a:r>
            <a:r>
              <a:rPr lang="en-US" altLang="zh-TW" sz="2200" dirty="0">
                <a:ea typeface="新細明體" charset="-120"/>
              </a:rPr>
              <a:t> takes precedence over binary </a:t>
            </a:r>
            <a:r>
              <a:rPr lang="en-US" altLang="zh-TW" sz="2200" dirty="0">
                <a:latin typeface="Courier New" pitchFamily="49" charset="0"/>
                <a:ea typeface="新細明體" charset="-120"/>
                <a:cs typeface="Courier New" pitchFamily="49" charset="0"/>
              </a:rPr>
              <a:t>+</a:t>
            </a:r>
            <a:r>
              <a:rPr lang="en-US" altLang="zh-TW" sz="2200" dirty="0">
                <a:ea typeface="新細明體" charset="-120"/>
              </a:rPr>
              <a: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r>
              <a:rPr lang="en-US" altLang="zh-TW">
                <a:ea typeface="新細明體" charset="-120"/>
              </a:rPr>
              <a:t>The </a:t>
            </a:r>
            <a:r>
              <a:rPr lang="en-US" altLang="zh-TW" b="1">
                <a:latin typeface="Courier New" pitchFamily="49" charset="0"/>
                <a:ea typeface="新細明體" charset="-120"/>
                <a:cs typeface="Courier New" pitchFamily="49" charset="0"/>
              </a:rPr>
              <a:t>sizeof</a:t>
            </a:r>
            <a:r>
              <a:rPr lang="en-US" altLang="zh-TW">
                <a:ea typeface="新細明體" charset="-120"/>
              </a:rPr>
              <a:t> Operator</a:t>
            </a:r>
          </a:p>
        </p:txBody>
      </p:sp>
      <p:sp>
        <p:nvSpPr>
          <p:cNvPr id="106499" name="Content Placeholder 2"/>
          <p:cNvSpPr>
            <a:spLocks noGrp="1"/>
          </p:cNvSpPr>
          <p:nvPr>
            <p:ph idx="1"/>
          </p:nvPr>
        </p:nvSpPr>
        <p:spPr/>
        <p:txBody>
          <a:bodyPr>
            <a:normAutofit/>
          </a:bodyPr>
          <a:lstStyle/>
          <a:p>
            <a:r>
              <a:rPr lang="en-US" altLang="zh-TW" sz="2400" dirty="0">
                <a:ea typeface="新細明體" charset="-120"/>
              </a:rPr>
              <a:t>The type of a </a:t>
            </a:r>
            <a:r>
              <a:rPr lang="en-US" altLang="zh-TW" sz="2400" dirty="0" err="1">
                <a:latin typeface="Courier New" pitchFamily="49" charset="0"/>
                <a:ea typeface="新細明體" charset="-120"/>
                <a:cs typeface="Courier New" pitchFamily="49" charset="0"/>
              </a:rPr>
              <a:t>sizeof</a:t>
            </a:r>
            <a:r>
              <a:rPr lang="en-US" altLang="zh-TW" sz="2400" dirty="0">
                <a:ea typeface="新細明體" charset="-120"/>
              </a:rPr>
              <a:t> expression is an implementation-defined </a:t>
            </a:r>
            <a:r>
              <a:rPr lang="en-US" altLang="zh-TW" sz="2400" b="1" dirty="0">
                <a:solidFill>
                  <a:srgbClr val="FFFF00"/>
                </a:solidFill>
                <a:effectLst>
                  <a:outerShdw blurRad="38100" dist="38100" dir="2700000" algn="tl">
                    <a:srgbClr val="000000">
                      <a:alpha val="43137"/>
                    </a:srgbClr>
                  </a:outerShdw>
                </a:effectLst>
                <a:ea typeface="新細明體" charset="-120"/>
              </a:rPr>
              <a:t>type</a:t>
            </a:r>
            <a:r>
              <a:rPr lang="en-US" altLang="zh-TW" sz="2400" dirty="0">
                <a:ea typeface="新細明體" charset="-120"/>
              </a:rPr>
              <a:t> named </a:t>
            </a:r>
            <a:r>
              <a:rPr lang="en-US" altLang="zh-TW" sz="2400" b="1" dirty="0" err="1">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size_t</a:t>
            </a:r>
            <a:r>
              <a:rPr lang="en-US" altLang="zh-TW" sz="2400" dirty="0">
                <a:ea typeface="新細明體" charset="-120"/>
              </a:rPr>
              <a:t>. </a:t>
            </a:r>
          </a:p>
          <a:p>
            <a:endParaRPr lang="en-US" altLang="zh-TW" sz="2400" dirty="0">
              <a:ea typeface="新細明體" charset="-120"/>
            </a:endParaRPr>
          </a:p>
          <a:p>
            <a:r>
              <a:rPr lang="en-US" altLang="zh-TW" sz="2400" dirty="0">
                <a:ea typeface="新細明體" charset="-120"/>
              </a:rPr>
              <a:t>In C89, it’s best to convert the value of the expression to a known type before printing it:</a:t>
            </a:r>
          </a:p>
          <a:p>
            <a:pPr>
              <a:lnSpc>
                <a:spcPct val="80000"/>
              </a:lnSpc>
              <a:spcBef>
                <a:spcPts val="1200"/>
              </a:spcBef>
              <a:buNone/>
            </a:pP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printf</a:t>
            </a:r>
            <a:r>
              <a:rPr lang="en-US" altLang="zh-TW" sz="2000" dirty="0">
                <a:latin typeface="Courier New" pitchFamily="49" charset="0"/>
                <a:ea typeface="新細明體" charset="-120"/>
                <a:cs typeface="Courier New" pitchFamily="49" charset="0"/>
              </a:rPr>
              <a:t>("Size of </a:t>
            </a:r>
            <a:r>
              <a:rPr lang="en-US" altLang="zh-TW" sz="2000" dirty="0" err="1">
                <a:latin typeface="Courier New" pitchFamily="49" charset="0"/>
                <a:ea typeface="新細明體" charset="-120"/>
                <a:cs typeface="Courier New" pitchFamily="49" charset="0"/>
              </a:rPr>
              <a:t>int</a:t>
            </a: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lu</a:t>
            </a:r>
            <a:r>
              <a:rPr lang="en-US" altLang="zh-TW" sz="2000" dirty="0">
                <a:latin typeface="Courier New" pitchFamily="49" charset="0"/>
                <a:ea typeface="新細明體" charset="-120"/>
                <a:cs typeface="Courier New" pitchFamily="49" charset="0"/>
              </a:rPr>
              <a:t>\n",</a:t>
            </a:r>
          </a:p>
          <a:p>
            <a:pPr>
              <a:lnSpc>
                <a:spcPct val="80000"/>
              </a:lnSpc>
              <a:spcBef>
                <a:spcPts val="600"/>
              </a:spcBef>
              <a:buNone/>
            </a:pPr>
            <a:r>
              <a:rPr lang="en-US" altLang="zh-TW" sz="2000" dirty="0">
                <a:latin typeface="Courier New" pitchFamily="49" charset="0"/>
                <a:ea typeface="新細明體" charset="-120"/>
                <a:cs typeface="Courier New" pitchFamily="49" charset="0"/>
              </a:rPr>
              <a:t>	       (unsigned long) </a:t>
            </a:r>
            <a:r>
              <a:rPr lang="en-US" altLang="zh-TW" sz="2000" dirty="0" err="1">
                <a:latin typeface="Courier New" pitchFamily="49" charset="0"/>
                <a:ea typeface="新細明體" charset="-120"/>
                <a:cs typeface="Courier New" pitchFamily="49" charset="0"/>
              </a:rPr>
              <a:t>sizeof</a:t>
            </a:r>
            <a:r>
              <a:rPr lang="en-US" altLang="zh-TW" sz="2000" dirty="0">
                <a:latin typeface="Courier New" pitchFamily="49" charset="0"/>
                <a:ea typeface="新細明體" charset="-120"/>
                <a:cs typeface="Courier New" pitchFamily="49" charset="0"/>
              </a:rPr>
              <a:t>(</a:t>
            </a:r>
            <a:r>
              <a:rPr lang="en-US" altLang="zh-TW" sz="2000" dirty="0" err="1">
                <a:latin typeface="Courier New" pitchFamily="49" charset="0"/>
                <a:ea typeface="新細明體" charset="-120"/>
                <a:cs typeface="Courier New" pitchFamily="49" charset="0"/>
              </a:rPr>
              <a:t>int</a:t>
            </a:r>
            <a:r>
              <a:rPr lang="en-US" altLang="zh-TW" sz="2000" dirty="0">
                <a:latin typeface="Courier New" pitchFamily="49" charset="0"/>
                <a:ea typeface="新細明體" charset="-120"/>
                <a:cs typeface="Courier New" pitchFamily="49" charset="0"/>
              </a:rPr>
              <a:t>));</a:t>
            </a:r>
          </a:p>
          <a:p>
            <a:r>
              <a:rPr lang="en-US" altLang="zh-TW" sz="2400" dirty="0">
                <a:ea typeface="新細明體" charset="-120"/>
              </a:rPr>
              <a:t>The </a:t>
            </a:r>
            <a:r>
              <a:rPr lang="en-US" altLang="zh-TW" sz="2400" dirty="0" err="1">
                <a:latin typeface="Courier New" pitchFamily="49" charset="0"/>
                <a:ea typeface="新細明體" charset="-120"/>
                <a:cs typeface="Courier New" pitchFamily="49" charset="0"/>
              </a:rPr>
              <a:t>printf</a:t>
            </a:r>
            <a:r>
              <a:rPr lang="en-US" altLang="zh-TW" sz="2400" dirty="0">
                <a:ea typeface="新細明體" charset="-120"/>
              </a:rPr>
              <a:t> function in C99 can display a </a:t>
            </a:r>
            <a:r>
              <a:rPr lang="en-US" altLang="zh-TW" sz="2400" dirty="0" err="1">
                <a:ln w="18415" cmpd="sng">
                  <a:solidFill>
                    <a:srgbClr val="FFFFFF"/>
                  </a:solidFill>
                  <a:prstDash val="solid"/>
                </a:ln>
                <a:solidFill>
                  <a:srgbClr val="FFFFFF"/>
                </a:solidFill>
                <a:effectLst>
                  <a:glow rad="228600">
                    <a:schemeClr val="accent6">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size_t</a:t>
            </a:r>
            <a:r>
              <a:rPr lang="en-US" altLang="zh-TW" sz="2400" dirty="0">
                <a:ea typeface="新細明體" charset="-120"/>
              </a:rPr>
              <a:t> value directly if the letter </a:t>
            </a:r>
            <a:r>
              <a:rPr lang="en-US" altLang="zh-TW" sz="2400" dirty="0">
                <a:ln w="18415" cmpd="sng">
                  <a:solidFill>
                    <a:srgbClr val="FFFFFF"/>
                  </a:solidFill>
                  <a:prstDash val="solid"/>
                </a:ln>
                <a:solidFill>
                  <a:srgbClr val="FFFFFF"/>
                </a:solidFill>
                <a:effectLst>
                  <a:glow rad="228600">
                    <a:schemeClr val="accent6">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z</a:t>
            </a:r>
            <a:r>
              <a:rPr lang="en-US" altLang="zh-TW" sz="2400" dirty="0">
                <a:ea typeface="新細明體" charset="-120"/>
              </a:rPr>
              <a:t> is included in the conversion specification:</a:t>
            </a:r>
          </a:p>
          <a:p>
            <a:pPr>
              <a:lnSpc>
                <a:spcPct val="80000"/>
              </a:lnSpc>
              <a:spcBef>
                <a:spcPts val="1200"/>
              </a:spcBef>
              <a:buNone/>
            </a:pPr>
            <a:r>
              <a:rPr lang="en-US" altLang="zh-TW"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itchFamily="49" charset="0"/>
                <a:ea typeface="新細明體" charset="-120"/>
                <a:cs typeface="Courier New" pitchFamily="49" charset="0"/>
              </a:rPr>
              <a:t>	</a:t>
            </a:r>
            <a:r>
              <a:rPr lang="en-US" altLang="zh-TW" sz="20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itchFamily="49" charset="0"/>
                <a:ea typeface="新細明體" charset="-120"/>
                <a:cs typeface="Courier New" pitchFamily="49" charset="0"/>
              </a:rPr>
              <a:t>printf</a:t>
            </a:r>
            <a:r>
              <a:rPr lang="en-US" altLang="zh-TW"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itchFamily="49" charset="0"/>
                <a:ea typeface="新細明體" charset="-120"/>
                <a:cs typeface="Courier New" pitchFamily="49" charset="0"/>
              </a:rPr>
              <a:t>("Size of </a:t>
            </a:r>
            <a:r>
              <a:rPr lang="en-US" altLang="zh-TW" sz="20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itchFamily="49" charset="0"/>
                <a:ea typeface="新細明體" charset="-120"/>
                <a:cs typeface="Courier New" pitchFamily="49" charset="0"/>
              </a:rPr>
              <a:t>int</a:t>
            </a:r>
            <a:r>
              <a:rPr lang="en-US" altLang="zh-TW"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itchFamily="49" charset="0"/>
                <a:ea typeface="新細明體" charset="-120"/>
                <a:cs typeface="Courier New" pitchFamily="49" charset="0"/>
              </a:rPr>
              <a:t>: %</a:t>
            </a:r>
            <a:r>
              <a:rPr lang="en-US" altLang="zh-TW" b="1" dirty="0" err="1">
                <a:ln w="18415" cmpd="sng">
                  <a:solidFill>
                    <a:srgbClr val="FFFFFF"/>
                  </a:solidFill>
                  <a:prstDash val="solid"/>
                </a:ln>
                <a:solidFill>
                  <a:srgbClr val="FFFF00"/>
                </a:solidFill>
                <a:effectLst>
                  <a:outerShdw blurRad="63500" dir="3600000" algn="tl" rotWithShape="0">
                    <a:srgbClr val="000000">
                      <a:alpha val="70000"/>
                    </a:srgbClr>
                  </a:outerShdw>
                </a:effectLst>
                <a:latin typeface="Courier New" pitchFamily="49" charset="0"/>
                <a:ea typeface="新細明體" charset="-120"/>
                <a:cs typeface="Courier New" pitchFamily="49" charset="0"/>
              </a:rPr>
              <a:t>zu</a:t>
            </a:r>
            <a:r>
              <a:rPr lang="en-US" altLang="zh-TW" sz="20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itchFamily="49" charset="0"/>
                <a:ea typeface="新細明體" charset="-120"/>
                <a:cs typeface="Courier New" pitchFamily="49" charset="0"/>
              </a:rPr>
              <a:t>\n</a:t>
            </a:r>
            <a:r>
              <a:rPr lang="en-US" altLang="zh-TW"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itchFamily="49" charset="0"/>
                <a:ea typeface="新細明體" charset="-120"/>
                <a:cs typeface="Courier New" pitchFamily="49" charset="0"/>
              </a:rPr>
              <a:t>", </a:t>
            </a:r>
            <a:r>
              <a:rPr lang="en-US" altLang="zh-TW" sz="20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itchFamily="49" charset="0"/>
                <a:ea typeface="新細明體" charset="-120"/>
                <a:cs typeface="Courier New" pitchFamily="49" charset="0"/>
              </a:rPr>
              <a:t>sizeof</a:t>
            </a:r>
            <a:r>
              <a:rPr lang="en-US" altLang="zh-TW"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itchFamily="49" charset="0"/>
                <a:ea typeface="新細明體" charset="-120"/>
                <a:cs typeface="Courier New" pitchFamily="49" charset="0"/>
              </a:rPr>
              <a:t>(</a:t>
            </a:r>
            <a:r>
              <a:rPr lang="en-US" altLang="zh-TW" sz="20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itchFamily="49" charset="0"/>
                <a:ea typeface="新細明體" charset="-120"/>
                <a:cs typeface="Courier New" pitchFamily="49" charset="0"/>
              </a:rPr>
              <a:t>int</a:t>
            </a:r>
            <a:r>
              <a:rPr lang="en-US" altLang="zh-TW"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pitchFamily="49" charset="0"/>
                <a:ea typeface="新細明體" charset="-120"/>
                <a:cs typeface="Courier New" pitchFamily="49" charset="0"/>
              </a:rPr>
              <a:t>));</a:t>
            </a:r>
          </a:p>
        </p:txBody>
      </p:sp>
      <p:sp>
        <p:nvSpPr>
          <p:cNvPr id="2" name="矩形 1"/>
          <p:cNvSpPr/>
          <p:nvPr/>
        </p:nvSpPr>
        <p:spPr>
          <a:xfrm>
            <a:off x="990600" y="1388826"/>
            <a:ext cx="8534400" cy="369332"/>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altLang="zh-TW" b="1" dirty="0" err="1">
                <a:solidFill>
                  <a:srgbClr val="FFFF00"/>
                </a:solidFill>
              </a:rPr>
              <a:t>size_t</a:t>
            </a:r>
            <a:r>
              <a:rPr lang="en-US" altLang="zh-TW" dirty="0"/>
              <a:t> is the </a:t>
            </a:r>
            <a:r>
              <a:rPr lang="en-US" altLang="zh-TW" b="1" dirty="0">
                <a:solidFill>
                  <a:srgbClr val="FFFF00"/>
                </a:solidFill>
                <a:effectLst>
                  <a:outerShdw blurRad="38100" dist="38100" dir="2700000" algn="tl">
                    <a:srgbClr val="000000">
                      <a:alpha val="43137"/>
                    </a:srgbClr>
                  </a:outerShdw>
                </a:effectLst>
              </a:rPr>
              <a:t>unsigned integer type </a:t>
            </a:r>
            <a:r>
              <a:rPr lang="en-US" altLang="zh-TW" dirty="0"/>
              <a:t>of the result of </a:t>
            </a:r>
            <a:r>
              <a:rPr lang="en-US" altLang="zh-TW" dirty="0" err="1"/>
              <a:t>sizeof</a:t>
            </a:r>
            <a:endParaRPr lang="zh-TW"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zh-TW" dirty="0">
                <a:ea typeface="新細明體" charset="-120"/>
              </a:rPr>
              <a:t>Integer Types in C99</a:t>
            </a:r>
          </a:p>
        </p:txBody>
      </p:sp>
      <p:sp>
        <p:nvSpPr>
          <p:cNvPr id="23555" name="Content Placeholder 2"/>
          <p:cNvSpPr>
            <a:spLocks noGrp="1"/>
          </p:cNvSpPr>
          <p:nvPr>
            <p:ph idx="1"/>
          </p:nvPr>
        </p:nvSpPr>
        <p:spPr/>
        <p:txBody>
          <a:bodyPr>
            <a:normAutofit/>
          </a:bodyPr>
          <a:lstStyle/>
          <a:p>
            <a:r>
              <a:rPr lang="en-US" altLang="zh-TW" sz="2600" dirty="0">
                <a:ea typeface="新細明體" charset="-120"/>
              </a:rPr>
              <a:t>C99 provides two additional standard integer types, </a:t>
            </a:r>
            <a:r>
              <a:rPr lang="en-US" altLang="zh-TW" sz="2600" dirty="0">
                <a:ln w="18415" cmpd="sng">
                  <a:solidFill>
                    <a:srgbClr val="FFFFFF"/>
                  </a:solidFill>
                  <a:prstDash val="solid"/>
                </a:ln>
                <a:solidFill>
                  <a:srgbClr val="FFFFFF"/>
                </a:solidFill>
                <a:effectLst>
                  <a:glow rad="63500">
                    <a:schemeClr val="accent1">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long</a:t>
            </a:r>
            <a:r>
              <a:rPr lang="en-US" altLang="zh-TW" sz="2600" dirty="0">
                <a:ln w="18415" cmpd="sng">
                  <a:solidFill>
                    <a:srgbClr val="FFFFFF"/>
                  </a:solidFill>
                  <a:prstDash val="solid"/>
                </a:ln>
                <a:solidFill>
                  <a:srgbClr val="FFFFFF"/>
                </a:solidFill>
                <a:effectLst>
                  <a:glow rad="63500">
                    <a:schemeClr val="accent1">
                      <a:satMod val="175000"/>
                      <a:alpha val="40000"/>
                    </a:schemeClr>
                  </a:glow>
                  <a:outerShdw blurRad="63500" dir="3600000" algn="tl" rotWithShape="0">
                    <a:srgbClr val="000000">
                      <a:alpha val="70000"/>
                    </a:srgbClr>
                  </a:outerShdw>
                </a:effectLst>
                <a:ea typeface="新細明體" charset="-120"/>
              </a:rPr>
              <a:t> </a:t>
            </a:r>
            <a:r>
              <a:rPr lang="en-US" altLang="zh-TW" sz="2600" dirty="0" err="1">
                <a:ln w="18415" cmpd="sng">
                  <a:solidFill>
                    <a:srgbClr val="FFFFFF"/>
                  </a:solidFill>
                  <a:prstDash val="solid"/>
                </a:ln>
                <a:solidFill>
                  <a:srgbClr val="FFFFFF"/>
                </a:solidFill>
                <a:effectLst>
                  <a:glow rad="63500">
                    <a:schemeClr val="accent1">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long</a:t>
            </a:r>
            <a:r>
              <a:rPr lang="en-US" altLang="zh-TW" sz="2600" dirty="0">
                <a:ln w="18415" cmpd="sng">
                  <a:solidFill>
                    <a:srgbClr val="FFFFFF"/>
                  </a:solidFill>
                  <a:prstDash val="solid"/>
                </a:ln>
                <a:solidFill>
                  <a:srgbClr val="FFFFFF"/>
                </a:solidFill>
                <a:effectLst>
                  <a:glow rad="63500">
                    <a:schemeClr val="accent1">
                      <a:satMod val="175000"/>
                      <a:alpha val="40000"/>
                    </a:schemeClr>
                  </a:glow>
                  <a:outerShdw blurRad="63500" dir="3600000" algn="tl" rotWithShape="0">
                    <a:srgbClr val="000000">
                      <a:alpha val="70000"/>
                    </a:srgbClr>
                  </a:outerShdw>
                </a:effectLst>
                <a:ea typeface="新細明體" charset="-120"/>
              </a:rPr>
              <a:t> </a:t>
            </a:r>
            <a:r>
              <a:rPr lang="en-US" altLang="zh-TW" sz="2600" dirty="0" err="1">
                <a:ln w="18415" cmpd="sng">
                  <a:solidFill>
                    <a:srgbClr val="FFFFFF"/>
                  </a:solidFill>
                  <a:prstDash val="solid"/>
                </a:ln>
                <a:solidFill>
                  <a:srgbClr val="FFFFFF"/>
                </a:solidFill>
                <a:effectLst>
                  <a:glow rad="63500">
                    <a:schemeClr val="accent1">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int</a:t>
            </a:r>
            <a:r>
              <a:rPr lang="en-US" altLang="zh-TW" sz="2600" dirty="0">
                <a:ln w="18415" cmpd="sng">
                  <a:solidFill>
                    <a:srgbClr val="FFFFFF"/>
                  </a:solidFill>
                  <a:prstDash val="solid"/>
                </a:ln>
                <a:solidFill>
                  <a:srgbClr val="FFFFFF"/>
                </a:solidFill>
                <a:effectLst>
                  <a:glow rad="63500">
                    <a:schemeClr val="accent1">
                      <a:satMod val="175000"/>
                      <a:alpha val="40000"/>
                    </a:schemeClr>
                  </a:glow>
                  <a:outerShdw blurRad="63500" dir="3600000" algn="tl" rotWithShape="0">
                    <a:srgbClr val="000000">
                      <a:alpha val="70000"/>
                    </a:srgbClr>
                  </a:outerShdw>
                </a:effectLst>
                <a:ea typeface="新細明體" charset="-120"/>
              </a:rPr>
              <a:t> </a:t>
            </a:r>
            <a:r>
              <a:rPr lang="en-US" altLang="zh-TW" sz="2600" dirty="0">
                <a:ea typeface="新細明體" charset="-120"/>
              </a:rPr>
              <a:t>and </a:t>
            </a:r>
            <a:r>
              <a:rPr lang="en-US" altLang="zh-TW" dirty="0">
                <a:ln w="18415" cmpd="sng">
                  <a:solidFill>
                    <a:srgbClr val="FFFFFF"/>
                  </a:solidFill>
                  <a:prstDash val="solid"/>
                </a:ln>
                <a:solidFill>
                  <a:srgbClr val="FFFFFF"/>
                </a:solidFill>
                <a:effectLst>
                  <a:glow rad="63500">
                    <a:schemeClr val="accent1">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unsigned</a:t>
            </a:r>
            <a:r>
              <a:rPr lang="en-US" altLang="zh-TW" sz="2600" dirty="0">
                <a:ea typeface="新細明體" charset="-120"/>
              </a:rPr>
              <a:t> </a:t>
            </a:r>
            <a:r>
              <a:rPr lang="en-US" altLang="zh-TW" b="1" dirty="0">
                <a:ln w="22225">
                  <a:solidFill>
                    <a:schemeClr val="accent2"/>
                  </a:solidFill>
                  <a:prstDash val="solid"/>
                </a:ln>
                <a:solidFill>
                  <a:schemeClr val="accent2">
                    <a:lumMod val="40000"/>
                    <a:lumOff val="60000"/>
                  </a:schemeClr>
                </a:solidFill>
                <a:latin typeface="Courier New" pitchFamily="49" charset="0"/>
                <a:ea typeface="新細明體" charset="-120"/>
                <a:cs typeface="Courier New" pitchFamily="49" charset="0"/>
              </a:rPr>
              <a:t>long</a:t>
            </a:r>
            <a:r>
              <a:rPr lang="en-US" altLang="zh-TW" sz="2600" dirty="0">
                <a:ea typeface="新細明體" charset="-120"/>
              </a:rPr>
              <a:t> </a:t>
            </a:r>
            <a:r>
              <a:rPr lang="en-US" altLang="zh-TW" b="1" dirty="0" err="1">
                <a:ln w="22225">
                  <a:solidFill>
                    <a:schemeClr val="accent2"/>
                  </a:solidFill>
                  <a:prstDash val="solid"/>
                </a:ln>
                <a:solidFill>
                  <a:schemeClr val="accent2">
                    <a:lumMod val="40000"/>
                    <a:lumOff val="60000"/>
                  </a:schemeClr>
                </a:solidFill>
                <a:latin typeface="Courier New" pitchFamily="49" charset="0"/>
                <a:ea typeface="新細明體" charset="-120"/>
                <a:cs typeface="Courier New" pitchFamily="49" charset="0"/>
              </a:rPr>
              <a:t>long</a:t>
            </a:r>
            <a:r>
              <a:rPr lang="en-US" altLang="zh-TW" sz="2600" dirty="0">
                <a:ea typeface="新細明體" charset="-120"/>
              </a:rPr>
              <a:t> </a:t>
            </a:r>
            <a:r>
              <a:rPr lang="en-US" altLang="zh-TW" dirty="0">
                <a:ln w="18415" cmpd="sng">
                  <a:solidFill>
                    <a:srgbClr val="FFFFFF"/>
                  </a:solidFill>
                  <a:prstDash val="solid"/>
                </a:ln>
                <a:solidFill>
                  <a:srgbClr val="FFFFFF"/>
                </a:solidFill>
                <a:effectLst>
                  <a:glow rad="63500">
                    <a:schemeClr val="accent1">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int</a:t>
            </a:r>
            <a:r>
              <a:rPr lang="en-US" altLang="zh-TW" sz="2600" dirty="0">
                <a:ea typeface="新細明體" charset="-120"/>
              </a:rPr>
              <a:t>.</a:t>
            </a:r>
          </a:p>
          <a:p>
            <a:r>
              <a:rPr lang="en-US" altLang="zh-TW" sz="2600" dirty="0">
                <a:ea typeface="新細明體" charset="-120"/>
              </a:rPr>
              <a:t>Both </a:t>
            </a:r>
            <a:r>
              <a:rPr lang="en-US" altLang="zh-TW" sz="2600" dirty="0">
                <a:latin typeface="Courier New" pitchFamily="49" charset="0"/>
                <a:ea typeface="新細明體" charset="-120"/>
                <a:cs typeface="Courier New" pitchFamily="49" charset="0"/>
              </a:rPr>
              <a:t>long</a:t>
            </a:r>
            <a:r>
              <a:rPr lang="en-US" altLang="zh-TW" sz="2600" dirty="0">
                <a:ea typeface="新細明體" charset="-120"/>
              </a:rPr>
              <a:t> </a:t>
            </a:r>
            <a:r>
              <a:rPr lang="en-US" altLang="zh-TW" sz="2600" dirty="0" err="1">
                <a:latin typeface="Courier New" pitchFamily="49" charset="0"/>
                <a:ea typeface="新細明體" charset="-120"/>
                <a:cs typeface="Courier New" pitchFamily="49" charset="0"/>
              </a:rPr>
              <a:t>long</a:t>
            </a:r>
            <a:r>
              <a:rPr lang="en-US" altLang="zh-TW" sz="2600" dirty="0">
                <a:ea typeface="新細明體" charset="-120"/>
              </a:rPr>
              <a:t> types are required to be </a:t>
            </a:r>
            <a:r>
              <a:rPr lang="en-US" altLang="zh-TW" sz="2600" b="1" dirty="0">
                <a:solidFill>
                  <a:srgbClr val="FF0000"/>
                </a:solidFill>
                <a:effectLst>
                  <a:outerShdw blurRad="38100" dist="38100" dir="2700000" algn="tl">
                    <a:srgbClr val="000000">
                      <a:alpha val="43137"/>
                    </a:srgbClr>
                  </a:outerShdw>
                </a:effectLst>
                <a:ea typeface="新細明體" charset="-120"/>
              </a:rPr>
              <a:t>at least </a:t>
            </a:r>
            <a:r>
              <a:rPr lang="en-US" altLang="zh-TW" sz="2600" dirty="0">
                <a:ea typeface="新細明體" charset="-120"/>
              </a:rPr>
              <a:t>64 bits wide.</a:t>
            </a:r>
          </a:p>
          <a:p>
            <a:r>
              <a:rPr lang="en-US" altLang="zh-TW" sz="2600" dirty="0">
                <a:ea typeface="新細明體" charset="-120"/>
              </a:rPr>
              <a:t>The range of </a:t>
            </a:r>
            <a:r>
              <a:rPr lang="en-US" altLang="zh-TW" sz="2600" dirty="0">
                <a:latin typeface="Courier New" pitchFamily="49" charset="0"/>
                <a:ea typeface="新細明體" charset="-120"/>
                <a:cs typeface="Courier New" pitchFamily="49" charset="0"/>
              </a:rPr>
              <a:t>long</a:t>
            </a:r>
            <a:r>
              <a:rPr lang="en-US" altLang="zh-TW" sz="2600" dirty="0">
                <a:ea typeface="新細明體" charset="-120"/>
              </a:rPr>
              <a:t> </a:t>
            </a:r>
            <a:r>
              <a:rPr lang="en-US" altLang="zh-TW" sz="2600" dirty="0" err="1">
                <a:latin typeface="Courier New" pitchFamily="49" charset="0"/>
                <a:ea typeface="新細明體" charset="-120"/>
                <a:cs typeface="Courier New" pitchFamily="49" charset="0"/>
              </a:rPr>
              <a:t>long</a:t>
            </a:r>
            <a:r>
              <a:rPr lang="en-US" altLang="zh-TW" sz="2600" dirty="0">
                <a:ea typeface="新細明體" charset="-120"/>
              </a:rPr>
              <a:t> </a:t>
            </a:r>
            <a:r>
              <a:rPr lang="en-US" altLang="zh-TW" sz="2600" dirty="0" err="1">
                <a:latin typeface="Courier New" pitchFamily="49" charset="0"/>
                <a:ea typeface="新細明體" charset="-120"/>
                <a:cs typeface="Courier New" pitchFamily="49" charset="0"/>
              </a:rPr>
              <a:t>int</a:t>
            </a:r>
            <a:r>
              <a:rPr lang="en-US" altLang="zh-TW" sz="2600" dirty="0">
                <a:ea typeface="新細明體" charset="-120"/>
              </a:rPr>
              <a:t> values is typically </a:t>
            </a:r>
            <a:br>
              <a:rPr lang="en-US" altLang="zh-TW" sz="2600" dirty="0">
                <a:ea typeface="新細明體" charset="-120"/>
              </a:rPr>
            </a:br>
            <a:r>
              <a:rPr lang="en-US" altLang="zh-TW" sz="2600" dirty="0">
                <a:effectLst>
                  <a:outerShdw blurRad="38100" dist="38100" dir="2700000" algn="tl">
                    <a:srgbClr val="000000">
                      <a:alpha val="43137"/>
                    </a:srgbClr>
                  </a:outerShdw>
                </a:effectLst>
                <a:ea typeface="新細明體" charset="-120"/>
              </a:rPr>
              <a:t>–2</a:t>
            </a:r>
            <a:r>
              <a:rPr lang="en-US" altLang="zh-TW" sz="2600" baseline="30000" dirty="0">
                <a:effectLst>
                  <a:outerShdw blurRad="38100" dist="38100" dir="2700000" algn="tl">
                    <a:srgbClr val="000000">
                      <a:alpha val="43137"/>
                    </a:srgbClr>
                  </a:outerShdw>
                </a:effectLst>
                <a:ea typeface="新細明體" charset="-120"/>
              </a:rPr>
              <a:t>63</a:t>
            </a:r>
            <a:r>
              <a:rPr lang="en-US" altLang="zh-TW" sz="2600" dirty="0">
                <a:effectLst>
                  <a:outerShdw blurRad="38100" dist="38100" dir="2700000" algn="tl">
                    <a:srgbClr val="000000">
                      <a:alpha val="43137"/>
                    </a:srgbClr>
                  </a:outerShdw>
                </a:effectLst>
                <a:ea typeface="新細明體" charset="-120"/>
              </a:rPr>
              <a:t> </a:t>
            </a:r>
            <a:r>
              <a:rPr lang="en-US" altLang="zh-TW" sz="2600" dirty="0">
                <a:ea typeface="新細明體" charset="-120"/>
              </a:rPr>
              <a:t>(–9,223,372,036,854,775,808) to </a:t>
            </a:r>
            <a:br>
              <a:rPr lang="en-US" altLang="zh-TW" sz="2600" dirty="0">
                <a:ea typeface="新細明體" charset="-120"/>
              </a:rPr>
            </a:br>
            <a:r>
              <a:rPr lang="en-US" altLang="zh-TW" sz="2600" b="1" dirty="0">
                <a:ea typeface="新細明體" charset="-120"/>
              </a:rPr>
              <a:t>2</a:t>
            </a:r>
            <a:r>
              <a:rPr lang="en-US" altLang="zh-TW" sz="2600" b="1" baseline="30000" dirty="0">
                <a:ea typeface="新細明體" charset="-120"/>
              </a:rPr>
              <a:t>63</a:t>
            </a:r>
            <a:r>
              <a:rPr lang="en-US" altLang="zh-TW" sz="2600" b="1" dirty="0">
                <a:ea typeface="新細明體" charset="-120"/>
              </a:rPr>
              <a:t> – 1 </a:t>
            </a:r>
            <a:r>
              <a:rPr lang="en-US" altLang="zh-TW" sz="2600" dirty="0">
                <a:ea typeface="新細明體" charset="-120"/>
              </a:rPr>
              <a:t>(9,223,372,036,854,775,807).</a:t>
            </a:r>
          </a:p>
          <a:p>
            <a:r>
              <a:rPr lang="en-US" altLang="zh-TW" sz="2600" dirty="0">
                <a:ea typeface="新細明體" charset="-120"/>
              </a:rPr>
              <a:t>The range of </a:t>
            </a:r>
            <a:r>
              <a:rPr lang="en-US" altLang="zh-TW" sz="2600" dirty="0">
                <a:latin typeface="Courier New" pitchFamily="49" charset="0"/>
                <a:ea typeface="新細明體" charset="-120"/>
                <a:cs typeface="Courier New" pitchFamily="49" charset="0"/>
              </a:rPr>
              <a:t>unsigned</a:t>
            </a:r>
            <a:r>
              <a:rPr lang="en-US" altLang="zh-TW" sz="2600" dirty="0">
                <a:ea typeface="新細明體" charset="-120"/>
              </a:rPr>
              <a:t> </a:t>
            </a:r>
            <a:r>
              <a:rPr lang="en-US" altLang="zh-TW" sz="2600" dirty="0">
                <a:latin typeface="Courier New" pitchFamily="49" charset="0"/>
                <a:ea typeface="新細明體" charset="-120"/>
                <a:cs typeface="Courier New" pitchFamily="49" charset="0"/>
              </a:rPr>
              <a:t>long</a:t>
            </a:r>
            <a:r>
              <a:rPr lang="en-US" altLang="zh-TW" sz="2600" dirty="0">
                <a:ea typeface="新細明體" charset="-120"/>
              </a:rPr>
              <a:t> </a:t>
            </a:r>
            <a:r>
              <a:rPr lang="en-US" altLang="zh-TW" sz="2600" dirty="0" err="1">
                <a:latin typeface="Courier New" pitchFamily="49" charset="0"/>
                <a:ea typeface="新細明體" charset="-120"/>
                <a:cs typeface="Courier New" pitchFamily="49" charset="0"/>
              </a:rPr>
              <a:t>long</a:t>
            </a:r>
            <a:r>
              <a:rPr lang="en-US" altLang="zh-TW" sz="2600" dirty="0">
                <a:ea typeface="新細明體" charset="-120"/>
              </a:rPr>
              <a:t> </a:t>
            </a:r>
            <a:r>
              <a:rPr lang="en-US" altLang="zh-TW" sz="2600" dirty="0" err="1">
                <a:latin typeface="Courier New" pitchFamily="49" charset="0"/>
                <a:ea typeface="新細明體" charset="-120"/>
                <a:cs typeface="Courier New" pitchFamily="49" charset="0"/>
              </a:rPr>
              <a:t>int</a:t>
            </a:r>
            <a:r>
              <a:rPr lang="en-US" altLang="zh-TW" sz="2600" dirty="0">
                <a:ea typeface="新細明體" charset="-120"/>
              </a:rPr>
              <a:t> values is usually </a:t>
            </a:r>
            <a:br>
              <a:rPr lang="en-US" altLang="zh-TW" sz="2600" dirty="0">
                <a:ea typeface="新細明體" charset="-120"/>
              </a:rPr>
            </a:br>
            <a:r>
              <a:rPr lang="en-US" altLang="zh-TW" sz="2600" b="1" dirty="0">
                <a:effectLst>
                  <a:outerShdw blurRad="38100" dist="38100" dir="2700000" algn="tl">
                    <a:srgbClr val="000000">
                      <a:alpha val="43137"/>
                    </a:srgbClr>
                  </a:outerShdw>
                </a:effectLst>
                <a:ea typeface="新細明體" charset="-120"/>
              </a:rPr>
              <a:t>0 to 2</a:t>
            </a:r>
            <a:r>
              <a:rPr lang="en-US" altLang="zh-TW" sz="2600" b="1" baseline="30000" dirty="0">
                <a:effectLst>
                  <a:outerShdw blurRad="38100" dist="38100" dir="2700000" algn="tl">
                    <a:srgbClr val="000000">
                      <a:alpha val="43137"/>
                    </a:srgbClr>
                  </a:outerShdw>
                </a:effectLst>
                <a:ea typeface="新細明體" charset="-120"/>
              </a:rPr>
              <a:t>64</a:t>
            </a:r>
            <a:r>
              <a:rPr lang="en-US" altLang="zh-TW" sz="2600" b="1" dirty="0">
                <a:effectLst>
                  <a:outerShdw blurRad="38100" dist="38100" dir="2700000" algn="tl">
                    <a:srgbClr val="000000">
                      <a:alpha val="43137"/>
                    </a:srgbClr>
                  </a:outerShdw>
                </a:effectLst>
                <a:ea typeface="新細明體" charset="-120"/>
              </a:rPr>
              <a:t> – 1 (18,446,744,073,709,551,615).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zh-TW">
                <a:ea typeface="新細明體" charset="-120"/>
              </a:rPr>
              <a:t>Integer Types in C99</a:t>
            </a:r>
          </a:p>
        </p:txBody>
      </p:sp>
      <p:sp>
        <p:nvSpPr>
          <p:cNvPr id="24579" name="Content Placeholder 2"/>
          <p:cNvSpPr>
            <a:spLocks noGrp="1"/>
          </p:cNvSpPr>
          <p:nvPr>
            <p:ph idx="1"/>
          </p:nvPr>
        </p:nvSpPr>
        <p:spPr/>
        <p:txBody>
          <a:bodyPr>
            <a:normAutofit/>
          </a:bodyPr>
          <a:lstStyle/>
          <a:p>
            <a:r>
              <a:rPr lang="en-US" altLang="zh-TW" sz="2600" dirty="0">
                <a:ea typeface="新細明體" charset="-120"/>
              </a:rPr>
              <a:t>The </a:t>
            </a:r>
            <a:r>
              <a:rPr lang="en-US" altLang="zh-TW" sz="2600" dirty="0">
                <a:latin typeface="Courier New" pitchFamily="49" charset="0"/>
                <a:ea typeface="新細明體" charset="-120"/>
                <a:cs typeface="Courier New" pitchFamily="49" charset="0"/>
              </a:rPr>
              <a:t>short</a:t>
            </a:r>
            <a:r>
              <a:rPr lang="en-US" altLang="zh-TW" sz="2600" dirty="0">
                <a:ea typeface="新細明體" charset="-120"/>
              </a:rPr>
              <a:t> </a:t>
            </a:r>
            <a:r>
              <a:rPr lang="en-US" altLang="zh-TW" sz="2600" dirty="0" err="1">
                <a:latin typeface="Courier New" pitchFamily="49" charset="0"/>
                <a:ea typeface="新細明體" charset="-120"/>
                <a:cs typeface="Courier New" pitchFamily="49" charset="0"/>
              </a:rPr>
              <a:t>int</a:t>
            </a:r>
            <a:r>
              <a:rPr lang="en-US" altLang="zh-TW" sz="2600" dirty="0">
                <a:ea typeface="新細明體" charset="-120"/>
              </a:rPr>
              <a:t>, </a:t>
            </a:r>
            <a:r>
              <a:rPr lang="en-US" altLang="zh-TW" sz="2600" dirty="0" err="1">
                <a:latin typeface="Courier New" pitchFamily="49" charset="0"/>
                <a:ea typeface="新細明體" charset="-120"/>
                <a:cs typeface="Courier New" pitchFamily="49" charset="0"/>
              </a:rPr>
              <a:t>int</a:t>
            </a:r>
            <a:r>
              <a:rPr lang="en-US" altLang="zh-TW" sz="2600" dirty="0">
                <a:ea typeface="新細明體" charset="-120"/>
              </a:rPr>
              <a:t>, </a:t>
            </a:r>
            <a:r>
              <a:rPr lang="en-US" altLang="zh-TW" sz="2600" dirty="0">
                <a:latin typeface="Courier New" pitchFamily="49" charset="0"/>
                <a:ea typeface="新細明體" charset="-120"/>
                <a:cs typeface="Courier New" pitchFamily="49" charset="0"/>
              </a:rPr>
              <a:t>long</a:t>
            </a:r>
            <a:r>
              <a:rPr lang="en-US" altLang="zh-TW" sz="2600" dirty="0">
                <a:ea typeface="新細明體" charset="-120"/>
              </a:rPr>
              <a:t> </a:t>
            </a:r>
            <a:r>
              <a:rPr lang="en-US" altLang="zh-TW" sz="2600" dirty="0" err="1">
                <a:latin typeface="Courier New" pitchFamily="49" charset="0"/>
                <a:ea typeface="新細明體" charset="-120"/>
                <a:cs typeface="Courier New" pitchFamily="49" charset="0"/>
              </a:rPr>
              <a:t>int</a:t>
            </a:r>
            <a:r>
              <a:rPr lang="en-US" altLang="zh-TW" sz="2600" dirty="0">
                <a:ea typeface="新細明體" charset="-120"/>
              </a:rPr>
              <a:t>, and </a:t>
            </a:r>
            <a:r>
              <a:rPr lang="en-US" altLang="zh-TW" sz="2600" dirty="0">
                <a:latin typeface="Courier New" pitchFamily="49" charset="0"/>
                <a:ea typeface="新細明體" charset="-120"/>
                <a:cs typeface="Courier New" pitchFamily="49" charset="0"/>
              </a:rPr>
              <a:t>long</a:t>
            </a:r>
            <a:r>
              <a:rPr lang="en-US" altLang="zh-TW" sz="2600" dirty="0">
                <a:ea typeface="新細明體" charset="-120"/>
              </a:rPr>
              <a:t> </a:t>
            </a:r>
            <a:r>
              <a:rPr lang="en-US" altLang="zh-TW" sz="2600" dirty="0" err="1">
                <a:latin typeface="Courier New" pitchFamily="49" charset="0"/>
                <a:ea typeface="新細明體" charset="-120"/>
                <a:cs typeface="Courier New" pitchFamily="49" charset="0"/>
              </a:rPr>
              <a:t>long</a:t>
            </a:r>
            <a:r>
              <a:rPr lang="en-US" altLang="zh-TW" sz="2600" dirty="0">
                <a:ea typeface="新細明體" charset="-120"/>
              </a:rPr>
              <a:t> </a:t>
            </a:r>
            <a:r>
              <a:rPr lang="en-US" altLang="zh-TW" sz="2600" dirty="0" err="1">
                <a:latin typeface="Courier New" pitchFamily="49" charset="0"/>
                <a:ea typeface="新細明體" charset="-120"/>
                <a:cs typeface="Courier New" pitchFamily="49" charset="0"/>
              </a:rPr>
              <a:t>int</a:t>
            </a:r>
            <a:r>
              <a:rPr lang="en-US" altLang="zh-TW" sz="2600" dirty="0">
                <a:ea typeface="新細明體" charset="-120"/>
              </a:rPr>
              <a:t> types (along with the </a:t>
            </a:r>
            <a:r>
              <a:rPr lang="en-US" altLang="zh-TW" sz="2600" dirty="0">
                <a:latin typeface="Courier New" pitchFamily="49" charset="0"/>
                <a:ea typeface="新細明體" charset="-120"/>
                <a:cs typeface="Courier New" pitchFamily="49" charset="0"/>
              </a:rPr>
              <a:t>signed</a:t>
            </a:r>
            <a:r>
              <a:rPr lang="en-US" altLang="zh-TW" sz="2600" dirty="0">
                <a:ea typeface="新細明體" charset="-120"/>
              </a:rPr>
              <a:t> </a:t>
            </a:r>
            <a:r>
              <a:rPr lang="en-US" altLang="zh-TW" sz="2600" dirty="0">
                <a:latin typeface="Courier New" pitchFamily="49" charset="0"/>
                <a:ea typeface="新細明體" charset="-120"/>
                <a:cs typeface="Courier New" pitchFamily="49" charset="0"/>
              </a:rPr>
              <a:t>char</a:t>
            </a:r>
            <a:r>
              <a:rPr lang="en-US" altLang="zh-TW" sz="2600" dirty="0">
                <a:ea typeface="新細明體" charset="-120"/>
              </a:rPr>
              <a:t> type) are called </a:t>
            </a:r>
            <a:r>
              <a:rPr lang="en-US" altLang="zh-TW" sz="2600" b="1" i="1" dirty="0">
                <a:ea typeface="新細明體" charset="-120"/>
              </a:rPr>
              <a:t>standard signed integer types </a:t>
            </a:r>
            <a:r>
              <a:rPr lang="en-US" altLang="zh-TW" sz="2600" dirty="0">
                <a:ea typeface="新細明體" charset="-120"/>
              </a:rPr>
              <a:t>in C99.</a:t>
            </a:r>
          </a:p>
          <a:p>
            <a:r>
              <a:rPr lang="en-US" altLang="zh-TW" sz="2600" dirty="0">
                <a:ea typeface="新細明體" charset="-120"/>
              </a:rPr>
              <a:t>The </a:t>
            </a:r>
            <a:r>
              <a:rPr lang="en-US" altLang="zh-TW" sz="2600" dirty="0">
                <a:latin typeface="Courier New" pitchFamily="49" charset="0"/>
                <a:ea typeface="新細明體" charset="-120"/>
                <a:cs typeface="Courier New" pitchFamily="49" charset="0"/>
              </a:rPr>
              <a:t>unsigned</a:t>
            </a:r>
            <a:r>
              <a:rPr lang="en-US" altLang="zh-TW" sz="2600" dirty="0">
                <a:ea typeface="新細明體" charset="-120"/>
              </a:rPr>
              <a:t> </a:t>
            </a:r>
            <a:r>
              <a:rPr lang="en-US" altLang="zh-TW" sz="2600" dirty="0">
                <a:latin typeface="Courier New" pitchFamily="49" charset="0"/>
                <a:ea typeface="新細明體" charset="-120"/>
                <a:cs typeface="Courier New" pitchFamily="49" charset="0"/>
              </a:rPr>
              <a:t>short</a:t>
            </a:r>
            <a:r>
              <a:rPr lang="en-US" altLang="zh-TW" sz="2600" dirty="0">
                <a:ea typeface="新細明體" charset="-120"/>
              </a:rPr>
              <a:t> </a:t>
            </a:r>
            <a:r>
              <a:rPr lang="en-US" altLang="zh-TW" sz="2600" dirty="0" err="1">
                <a:latin typeface="Courier New" pitchFamily="49" charset="0"/>
                <a:ea typeface="新細明體" charset="-120"/>
                <a:cs typeface="Courier New" pitchFamily="49" charset="0"/>
              </a:rPr>
              <a:t>int</a:t>
            </a:r>
            <a:r>
              <a:rPr lang="en-US" altLang="zh-TW" sz="2600" dirty="0">
                <a:ea typeface="新細明體" charset="-120"/>
              </a:rPr>
              <a:t>, </a:t>
            </a:r>
            <a:r>
              <a:rPr lang="en-US" altLang="zh-TW" sz="2600" dirty="0">
                <a:latin typeface="Courier New" pitchFamily="49" charset="0"/>
                <a:ea typeface="新細明體" charset="-120"/>
                <a:cs typeface="Courier New" pitchFamily="49" charset="0"/>
              </a:rPr>
              <a:t>unsigned</a:t>
            </a:r>
            <a:r>
              <a:rPr lang="en-US" altLang="zh-TW" sz="2600" dirty="0">
                <a:ea typeface="新細明體" charset="-120"/>
              </a:rPr>
              <a:t> </a:t>
            </a:r>
            <a:r>
              <a:rPr lang="en-US" altLang="zh-TW" sz="2600" dirty="0" err="1">
                <a:latin typeface="Courier New" pitchFamily="49" charset="0"/>
                <a:ea typeface="新細明體" charset="-120"/>
                <a:cs typeface="Courier New" pitchFamily="49" charset="0"/>
              </a:rPr>
              <a:t>int</a:t>
            </a:r>
            <a:r>
              <a:rPr lang="en-US" altLang="zh-TW" sz="2600" dirty="0">
                <a:ea typeface="新細明體" charset="-120"/>
              </a:rPr>
              <a:t>, </a:t>
            </a:r>
            <a:r>
              <a:rPr lang="en-US" altLang="zh-TW" sz="2600" dirty="0">
                <a:latin typeface="Courier New" pitchFamily="49" charset="0"/>
                <a:ea typeface="新細明體" charset="-120"/>
                <a:cs typeface="Courier New" pitchFamily="49" charset="0"/>
              </a:rPr>
              <a:t>unsigned</a:t>
            </a:r>
            <a:r>
              <a:rPr lang="en-US" altLang="zh-TW" sz="2600" dirty="0">
                <a:ea typeface="新細明體" charset="-120"/>
              </a:rPr>
              <a:t> </a:t>
            </a:r>
            <a:r>
              <a:rPr lang="en-US" altLang="zh-TW" sz="2600" dirty="0">
                <a:latin typeface="Courier New" pitchFamily="49" charset="0"/>
                <a:ea typeface="新細明體" charset="-120"/>
                <a:cs typeface="Courier New" pitchFamily="49" charset="0"/>
              </a:rPr>
              <a:t>long</a:t>
            </a:r>
            <a:r>
              <a:rPr lang="en-US" altLang="zh-TW" sz="2600" dirty="0">
                <a:ea typeface="新細明體" charset="-120"/>
              </a:rPr>
              <a:t> </a:t>
            </a:r>
            <a:r>
              <a:rPr lang="en-US" altLang="zh-TW" sz="2600" dirty="0" err="1">
                <a:latin typeface="Courier New" pitchFamily="49" charset="0"/>
                <a:ea typeface="新細明體" charset="-120"/>
                <a:cs typeface="Courier New" pitchFamily="49" charset="0"/>
              </a:rPr>
              <a:t>int</a:t>
            </a:r>
            <a:r>
              <a:rPr lang="en-US" altLang="zh-TW" sz="2600" dirty="0">
                <a:ea typeface="新細明體" charset="-120"/>
              </a:rPr>
              <a:t>, and </a:t>
            </a:r>
            <a:r>
              <a:rPr lang="en-US" altLang="zh-TW" sz="2600" dirty="0">
                <a:latin typeface="Courier New" pitchFamily="49" charset="0"/>
                <a:ea typeface="新細明體" charset="-120"/>
                <a:cs typeface="Courier New" pitchFamily="49" charset="0"/>
              </a:rPr>
              <a:t>unsigned</a:t>
            </a:r>
            <a:r>
              <a:rPr lang="en-US" altLang="zh-TW" sz="2600" dirty="0">
                <a:ea typeface="新細明體" charset="-120"/>
              </a:rPr>
              <a:t> </a:t>
            </a:r>
            <a:r>
              <a:rPr lang="en-US" altLang="zh-TW" sz="2600" dirty="0">
                <a:latin typeface="Courier New" pitchFamily="49" charset="0"/>
                <a:ea typeface="新細明體" charset="-120"/>
                <a:cs typeface="Courier New" pitchFamily="49" charset="0"/>
              </a:rPr>
              <a:t>long</a:t>
            </a:r>
            <a:r>
              <a:rPr lang="en-US" altLang="zh-TW" sz="2600" dirty="0">
                <a:ea typeface="新細明體" charset="-120"/>
              </a:rPr>
              <a:t> </a:t>
            </a:r>
            <a:r>
              <a:rPr lang="en-US" altLang="zh-TW" sz="2600" dirty="0" err="1">
                <a:latin typeface="Courier New" pitchFamily="49" charset="0"/>
                <a:ea typeface="新細明體" charset="-120"/>
                <a:cs typeface="Courier New" pitchFamily="49" charset="0"/>
              </a:rPr>
              <a:t>long</a:t>
            </a:r>
            <a:r>
              <a:rPr lang="en-US" altLang="zh-TW" sz="2600" dirty="0">
                <a:ea typeface="新細明體" charset="-120"/>
              </a:rPr>
              <a:t> </a:t>
            </a:r>
            <a:r>
              <a:rPr lang="en-US" altLang="zh-TW" sz="2600" dirty="0" err="1">
                <a:latin typeface="Courier New" pitchFamily="49" charset="0"/>
                <a:ea typeface="新細明體" charset="-120"/>
                <a:cs typeface="Courier New" pitchFamily="49" charset="0"/>
              </a:rPr>
              <a:t>int</a:t>
            </a:r>
            <a:r>
              <a:rPr lang="en-US" altLang="zh-TW" sz="2600" dirty="0">
                <a:ea typeface="新細明體" charset="-120"/>
              </a:rPr>
              <a:t> types (along with the </a:t>
            </a:r>
            <a:r>
              <a:rPr lang="en-US" altLang="zh-TW" sz="2600" dirty="0">
                <a:latin typeface="Courier New" pitchFamily="49" charset="0"/>
                <a:ea typeface="新細明體" charset="-120"/>
                <a:cs typeface="Courier New" pitchFamily="49" charset="0"/>
              </a:rPr>
              <a:t>unsigned</a:t>
            </a:r>
            <a:r>
              <a:rPr lang="en-US" altLang="zh-TW" sz="2600" dirty="0">
                <a:ea typeface="新細明體" charset="-120"/>
              </a:rPr>
              <a:t> </a:t>
            </a:r>
            <a:r>
              <a:rPr lang="en-US" altLang="zh-TW" sz="2600" dirty="0">
                <a:latin typeface="Courier New" pitchFamily="49" charset="0"/>
                <a:ea typeface="新細明體" charset="-120"/>
                <a:cs typeface="Courier New" pitchFamily="49" charset="0"/>
              </a:rPr>
              <a:t>char</a:t>
            </a:r>
            <a:r>
              <a:rPr lang="en-US" altLang="zh-TW" sz="2600" dirty="0">
                <a:ea typeface="新細明體" charset="-120"/>
              </a:rPr>
              <a:t> type and the </a:t>
            </a:r>
            <a:r>
              <a:rPr lang="en-US" altLang="zh-TW" sz="2600" dirty="0">
                <a:latin typeface="Courier New" pitchFamily="49" charset="0"/>
                <a:ea typeface="新細明體" charset="-120"/>
                <a:cs typeface="Courier New" pitchFamily="49" charset="0"/>
              </a:rPr>
              <a:t>_</a:t>
            </a:r>
            <a:r>
              <a:rPr lang="en-US" altLang="zh-TW" sz="2600" dirty="0" err="1">
                <a:latin typeface="Courier New" pitchFamily="49" charset="0"/>
                <a:ea typeface="新細明體" charset="-120"/>
                <a:cs typeface="Courier New" pitchFamily="49" charset="0"/>
              </a:rPr>
              <a:t>Bool</a:t>
            </a:r>
            <a:r>
              <a:rPr lang="en-US" altLang="zh-TW" sz="2600" dirty="0">
                <a:ea typeface="新細明體" charset="-120"/>
              </a:rPr>
              <a:t> type) are called </a:t>
            </a:r>
            <a:r>
              <a:rPr lang="en-US" altLang="zh-TW" sz="2600" b="1" i="1" dirty="0">
                <a:ea typeface="新細明體" charset="-120"/>
              </a:rPr>
              <a:t>standard unsigned integer types.</a:t>
            </a:r>
          </a:p>
          <a:p>
            <a:r>
              <a:rPr lang="en-US" altLang="zh-TW" sz="2600" dirty="0">
                <a:ea typeface="新細明體" charset="-120"/>
              </a:rPr>
              <a:t>In addition to the standard integer types, the C99 standard allows implementation-defined </a:t>
            </a:r>
            <a:r>
              <a:rPr lang="en-US" altLang="zh-TW" sz="2600" i="1" dirty="0">
                <a:ln w="18415" cmpd="sng">
                  <a:solidFill>
                    <a:srgbClr val="FFFFFF"/>
                  </a:solidFill>
                  <a:prstDash val="solid"/>
                </a:ln>
                <a:solidFill>
                  <a:srgbClr val="FFFFFF"/>
                </a:solidFill>
                <a:effectLst>
                  <a:glow rad="101600">
                    <a:schemeClr val="accent2">
                      <a:satMod val="175000"/>
                      <a:alpha val="40000"/>
                    </a:schemeClr>
                  </a:glow>
                  <a:outerShdw blurRad="63500" dir="3600000" algn="tl" rotWithShape="0">
                    <a:srgbClr val="000000">
                      <a:alpha val="70000"/>
                    </a:srgbClr>
                  </a:outerShdw>
                </a:effectLst>
                <a:ea typeface="新細明體" charset="-120"/>
              </a:rPr>
              <a:t>extended integer types</a:t>
            </a:r>
            <a:r>
              <a:rPr lang="en-US" altLang="zh-TW" sz="2600" b="1" i="1" dirty="0">
                <a:ea typeface="新細明體" charset="-120"/>
              </a:rPr>
              <a:t>, </a:t>
            </a:r>
            <a:r>
              <a:rPr lang="en-US" altLang="zh-TW" sz="2600" dirty="0">
                <a:ea typeface="新細明體" charset="-120"/>
              </a:rPr>
              <a:t>both signed and unsigned.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1776412" y="2640467"/>
            <a:ext cx="8541406" cy="1900237"/>
          </a:xfrm>
          <a:prstGeom prst="rect">
            <a:avLst/>
          </a:prstGeom>
          <a:ln>
            <a:noFill/>
          </a:ln>
          <a:effectLst>
            <a:outerShdw blurRad="292100" dist="139700" dir="2700000" algn="tl" rotWithShape="0">
              <a:srgbClr val="333333">
                <a:alpha val="65000"/>
              </a:srgbClr>
            </a:outerShdw>
          </a:effectLst>
        </p:spPr>
      </p:pic>
      <p:pic>
        <p:nvPicPr>
          <p:cNvPr id="6" name="圖片 5"/>
          <p:cNvPicPr>
            <a:picLocks noChangeAspect="1"/>
          </p:cNvPicPr>
          <p:nvPr/>
        </p:nvPicPr>
        <p:blipFill>
          <a:blip r:embed="rId3"/>
          <a:stretch>
            <a:fillRect/>
          </a:stretch>
        </p:blipFill>
        <p:spPr>
          <a:xfrm>
            <a:off x="1773896" y="4527563"/>
            <a:ext cx="8543925" cy="1504950"/>
          </a:xfrm>
          <a:prstGeom prst="rect">
            <a:avLst/>
          </a:prstGeom>
          <a:ln>
            <a:noFill/>
          </a:ln>
          <a:effectLst>
            <a:outerShdw blurRad="292100" dist="139700" dir="2700000" algn="tl" rotWithShape="0">
              <a:srgbClr val="333333">
                <a:alpha val="65000"/>
              </a:srgbClr>
            </a:outerShdw>
          </a:effectLst>
        </p:spPr>
      </p:pic>
      <p:sp>
        <p:nvSpPr>
          <p:cNvPr id="2" name="Rectangle 1"/>
          <p:cNvSpPr/>
          <p:nvPr/>
        </p:nvSpPr>
        <p:spPr>
          <a:xfrm>
            <a:off x="7315200" y="68106"/>
            <a:ext cx="3200400" cy="646331"/>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altLang="zh-TW" dirty="0"/>
              <a:t> x86-64 series of processors use the little-endian format</a:t>
            </a:r>
            <a:endParaRPr lang="zh-TW" altLang="en-US" dirty="0"/>
          </a:p>
        </p:txBody>
      </p:sp>
      <p:pic>
        <p:nvPicPr>
          <p:cNvPr id="1026" name="Picture 2" descr="Big-Endi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2469" y="68103"/>
            <a:ext cx="2667000" cy="23812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28" name="Picture 4" descr="Little-Endia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9710"/>
            <a:ext cx="2667000" cy="23812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250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6" name="內容版面配置區 5"/>
          <p:cNvPicPr>
            <a:picLocks noGrp="1" noChangeAspect="1"/>
          </p:cNvPicPr>
          <p:nvPr>
            <p:ph idx="1"/>
          </p:nvPr>
        </p:nvPicPr>
        <p:blipFill>
          <a:blip r:embed="rId2"/>
          <a:stretch>
            <a:fillRect/>
          </a:stretch>
        </p:blipFill>
        <p:spPr>
          <a:xfrm>
            <a:off x="1600201" y="761338"/>
            <a:ext cx="9004220" cy="4304289"/>
          </a:xfrm>
          <a:prstGeom prst="rect">
            <a:avLst/>
          </a:prstGeom>
        </p:spPr>
      </p:pic>
      <p:cxnSp>
        <p:nvCxnSpPr>
          <p:cNvPr id="8" name="直線接點 7"/>
          <p:cNvCxnSpPr/>
          <p:nvPr/>
        </p:nvCxnSpPr>
        <p:spPr>
          <a:xfrm>
            <a:off x="7223886" y="3155058"/>
            <a:ext cx="1524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直線接點 8"/>
          <p:cNvCxnSpPr/>
          <p:nvPr/>
        </p:nvCxnSpPr>
        <p:spPr>
          <a:xfrm>
            <a:off x="5349114" y="3146874"/>
            <a:ext cx="213486" cy="8187"/>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直線接點 19"/>
          <p:cNvCxnSpPr/>
          <p:nvPr/>
        </p:nvCxnSpPr>
        <p:spPr>
          <a:xfrm>
            <a:off x="7162800" y="2705415"/>
            <a:ext cx="45720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1" name="直線接點 20"/>
          <p:cNvCxnSpPr/>
          <p:nvPr/>
        </p:nvCxnSpPr>
        <p:spPr>
          <a:xfrm>
            <a:off x="5349114" y="2690301"/>
            <a:ext cx="45720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2" name="直線接點 21"/>
          <p:cNvCxnSpPr/>
          <p:nvPr/>
        </p:nvCxnSpPr>
        <p:spPr>
          <a:xfrm>
            <a:off x="8991600" y="1905000"/>
            <a:ext cx="53340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4" name="直線接點 23"/>
          <p:cNvCxnSpPr/>
          <p:nvPr/>
        </p:nvCxnSpPr>
        <p:spPr>
          <a:xfrm>
            <a:off x="8724900" y="2034729"/>
            <a:ext cx="5334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45200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zh-TW" dirty="0">
                <a:ea typeface="新細明體" charset="-120"/>
              </a:rPr>
              <a:t>Integer Constants</a:t>
            </a:r>
          </a:p>
        </p:txBody>
      </p:sp>
      <p:sp>
        <p:nvSpPr>
          <p:cNvPr id="25603" name="Content Placeholder 2"/>
          <p:cNvSpPr>
            <a:spLocks noGrp="1"/>
          </p:cNvSpPr>
          <p:nvPr>
            <p:ph idx="1"/>
          </p:nvPr>
        </p:nvSpPr>
        <p:spPr/>
        <p:txBody>
          <a:bodyPr/>
          <a:lstStyle/>
          <a:p>
            <a:r>
              <a:rPr lang="en-US" altLang="zh-TW" b="1" dirty="0">
                <a:solidFill>
                  <a:srgbClr val="FFC000"/>
                </a:solidFill>
                <a:effectLst>
                  <a:outerShdw blurRad="38100" dist="38100" dir="2700000" algn="tl">
                    <a:srgbClr val="000000">
                      <a:alpha val="43137"/>
                    </a:srgbClr>
                  </a:outerShdw>
                </a:effectLst>
                <a:ea typeface="新細明體" charset="-120"/>
              </a:rPr>
              <a:t>Constants</a:t>
            </a:r>
            <a:r>
              <a:rPr lang="en-US" altLang="zh-TW" dirty="0">
                <a:ea typeface="新細明體" charset="-120"/>
              </a:rPr>
              <a:t> are numbers that appear in the text of a program.</a:t>
            </a:r>
          </a:p>
          <a:p>
            <a:r>
              <a:rPr lang="en-US" altLang="zh-TW" dirty="0">
                <a:ea typeface="新細明體" charset="-120"/>
              </a:rPr>
              <a:t>C allows integer </a:t>
            </a:r>
            <a:r>
              <a:rPr lang="en-US" altLang="zh-TW" b="1" dirty="0">
                <a:solidFill>
                  <a:srgbClr val="FFC000"/>
                </a:solidFill>
                <a:effectLst>
                  <a:outerShdw blurRad="38100" dist="38100" dir="2700000" algn="tl">
                    <a:srgbClr val="000000">
                      <a:alpha val="43137"/>
                    </a:srgbClr>
                  </a:outerShdw>
                </a:effectLst>
                <a:ea typeface="新細明體" charset="-120"/>
              </a:rPr>
              <a:t>constants</a:t>
            </a:r>
            <a:r>
              <a:rPr lang="en-US" altLang="zh-TW" dirty="0">
                <a:ea typeface="新細明體" charset="-120"/>
              </a:rPr>
              <a:t> to be written in </a:t>
            </a:r>
          </a:p>
          <a:p>
            <a:pPr lvl="1"/>
            <a:r>
              <a:rPr lang="en-US" altLang="zh-TW" b="1" dirty="0">
                <a:solidFill>
                  <a:srgbClr val="FFC000"/>
                </a:solidFill>
                <a:effectLst>
                  <a:outerShdw blurRad="38100" dist="38100" dir="2700000" algn="tl">
                    <a:srgbClr val="000000">
                      <a:alpha val="43137"/>
                    </a:srgbClr>
                  </a:outerShdw>
                </a:effectLst>
                <a:ea typeface="新細明體" charset="-120"/>
              </a:rPr>
              <a:t>decimal</a:t>
            </a:r>
            <a:r>
              <a:rPr lang="en-US" altLang="zh-TW" dirty="0">
                <a:ea typeface="新細明體" charset="-120"/>
              </a:rPr>
              <a:t> (base </a:t>
            </a:r>
            <a:r>
              <a:rPr lang="en-US" altLang="zh-TW" b="1" dirty="0">
                <a:solidFill>
                  <a:srgbClr val="FFC000"/>
                </a:solidFill>
                <a:effectLst>
                  <a:outerShdw blurRad="38100" dist="38100" dir="2700000" algn="tl">
                    <a:srgbClr val="000000">
                      <a:alpha val="43137"/>
                    </a:srgbClr>
                  </a:outerShdw>
                </a:effectLst>
                <a:ea typeface="新細明體" charset="-120"/>
              </a:rPr>
              <a:t>10</a:t>
            </a:r>
            <a:r>
              <a:rPr lang="en-US" altLang="zh-TW" dirty="0">
                <a:ea typeface="新細明體" charset="-120"/>
              </a:rPr>
              <a:t>), </a:t>
            </a:r>
          </a:p>
          <a:p>
            <a:pPr lvl="1"/>
            <a:r>
              <a:rPr lang="en-US" altLang="zh-TW" b="1" dirty="0">
                <a:ln w="10160">
                  <a:solidFill>
                    <a:schemeClr val="accent5"/>
                  </a:solidFill>
                  <a:prstDash val="solid"/>
                </a:ln>
                <a:solidFill>
                  <a:srgbClr val="FFFFFF"/>
                </a:solidFill>
                <a:effectLst>
                  <a:outerShdw blurRad="38100" dist="22860" dir="5400000" algn="tl" rotWithShape="0">
                    <a:srgbClr val="000000">
                      <a:alpha val="30000"/>
                    </a:srgbClr>
                  </a:outerShdw>
                </a:effectLst>
                <a:ea typeface="新細明體" charset="-120"/>
              </a:rPr>
              <a:t>octal</a:t>
            </a:r>
            <a:r>
              <a:rPr lang="en-US" altLang="zh-TW" dirty="0">
                <a:ea typeface="新細明體" charset="-120"/>
              </a:rPr>
              <a:t> (base </a:t>
            </a:r>
            <a:r>
              <a:rPr lang="en-US" altLang="zh-TW" b="1" dirty="0">
                <a:ln w="10160">
                  <a:solidFill>
                    <a:schemeClr val="accent5"/>
                  </a:solidFill>
                  <a:prstDash val="solid"/>
                </a:ln>
                <a:solidFill>
                  <a:srgbClr val="FFFFFF"/>
                </a:solidFill>
                <a:effectLst>
                  <a:outerShdw blurRad="38100" dist="22860" dir="5400000" algn="tl" rotWithShape="0">
                    <a:srgbClr val="000000">
                      <a:alpha val="30000"/>
                    </a:srgbClr>
                  </a:outerShdw>
                </a:effectLst>
                <a:ea typeface="新細明體" charset="-120"/>
              </a:rPr>
              <a:t>8</a:t>
            </a:r>
            <a:r>
              <a:rPr lang="en-US" altLang="zh-TW" dirty="0">
                <a:ea typeface="新細明體" charset="-120"/>
              </a:rPr>
              <a:t>), or </a:t>
            </a:r>
          </a:p>
          <a:p>
            <a:pPr lvl="1"/>
            <a:r>
              <a:rPr lang="en-US" altLang="zh-TW"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新細明體" charset="-120"/>
              </a:rPr>
              <a:t>hexadecimal</a:t>
            </a:r>
            <a:r>
              <a:rPr lang="en-US" altLang="zh-TW" dirty="0">
                <a:ea typeface="新細明體" charset="-120"/>
              </a:rPr>
              <a:t> (base </a:t>
            </a:r>
            <a:r>
              <a:rPr lang="en-US" altLang="zh-TW"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新細明體" charset="-120"/>
              </a:rPr>
              <a:t>16</a:t>
            </a:r>
            <a:r>
              <a:rPr lang="en-US" altLang="zh-TW" dirty="0">
                <a:ea typeface="新細明體" charset="-12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a:bodyPr>
          <a:lstStyle/>
          <a:p>
            <a:r>
              <a:rPr lang="en-US" altLang="zh-TW">
                <a:ea typeface="新細明體" charset="-120"/>
              </a:rPr>
              <a:t>Octal and Hexadecimal Numbers</a:t>
            </a:r>
          </a:p>
        </p:txBody>
      </p:sp>
      <p:sp>
        <p:nvSpPr>
          <p:cNvPr id="3" name="Content Placeholder 2"/>
          <p:cNvSpPr>
            <a:spLocks noGrp="1"/>
          </p:cNvSpPr>
          <p:nvPr>
            <p:ph idx="1"/>
          </p:nvPr>
        </p:nvSpPr>
        <p:spPr/>
        <p:txBody>
          <a:bodyPr>
            <a:normAutofit/>
          </a:bodyPr>
          <a:lstStyle/>
          <a:p>
            <a:r>
              <a:rPr lang="en-US" altLang="zh-TW" dirty="0">
                <a:ea typeface="新細明體" charset="-120"/>
              </a:rPr>
              <a:t>Octal numbers use only the digits 0 through 7.</a:t>
            </a:r>
          </a:p>
          <a:p>
            <a:r>
              <a:rPr lang="en-US" altLang="zh-TW" dirty="0">
                <a:ea typeface="新細明體" charset="-120"/>
              </a:rPr>
              <a:t>Each position in an octal number represents a power of 8.</a:t>
            </a:r>
          </a:p>
          <a:p>
            <a:pPr lvl="1"/>
            <a:r>
              <a:rPr lang="en-US" altLang="zh-TW" dirty="0">
                <a:ea typeface="新細明體" charset="-120"/>
              </a:rPr>
              <a:t>The octal number 237 represents the decimal number</a:t>
            </a:r>
            <a:br>
              <a:rPr lang="en-US" altLang="zh-TW" dirty="0">
                <a:ea typeface="新細明體" charset="-120"/>
              </a:rPr>
            </a:br>
            <a:r>
              <a:rPr lang="en-US" altLang="zh-TW" dirty="0">
                <a:ea typeface="新細明體" charset="-120"/>
              </a:rPr>
              <a:t>2 × 8</a:t>
            </a:r>
            <a:r>
              <a:rPr lang="en-US" altLang="zh-TW" baseline="30000" dirty="0">
                <a:ea typeface="新細明體" charset="-120"/>
              </a:rPr>
              <a:t>2</a:t>
            </a:r>
            <a:r>
              <a:rPr lang="en-US" altLang="zh-TW" dirty="0">
                <a:ea typeface="新細明體" charset="-120"/>
              </a:rPr>
              <a:t> + 3 </a:t>
            </a:r>
            <a:r>
              <a:rPr lang="en-US" altLang="zh-TW" sz="2000" dirty="0">
                <a:ea typeface="新細明體" charset="-120"/>
              </a:rPr>
              <a:t>×</a:t>
            </a:r>
            <a:r>
              <a:rPr lang="en-US" altLang="zh-TW" dirty="0">
                <a:ea typeface="新細明體" charset="-120"/>
              </a:rPr>
              <a:t> 8</a:t>
            </a:r>
            <a:r>
              <a:rPr lang="en-US" altLang="zh-TW" baseline="30000" dirty="0">
                <a:ea typeface="新細明體" charset="-120"/>
              </a:rPr>
              <a:t>1</a:t>
            </a:r>
            <a:r>
              <a:rPr lang="en-US" altLang="zh-TW" dirty="0">
                <a:ea typeface="新細明體" charset="-120"/>
              </a:rPr>
              <a:t> + 7 </a:t>
            </a:r>
            <a:r>
              <a:rPr lang="en-US" altLang="zh-TW" sz="2000" dirty="0">
                <a:ea typeface="新細明體" charset="-120"/>
              </a:rPr>
              <a:t>×</a:t>
            </a:r>
            <a:r>
              <a:rPr lang="en-US" altLang="zh-TW" dirty="0">
                <a:ea typeface="新細明體" charset="-120"/>
              </a:rPr>
              <a:t> 8</a:t>
            </a:r>
            <a:r>
              <a:rPr lang="en-US" altLang="zh-TW" baseline="30000" dirty="0">
                <a:ea typeface="新細明體" charset="-120"/>
              </a:rPr>
              <a:t>0</a:t>
            </a:r>
            <a:r>
              <a:rPr lang="en-US" altLang="zh-TW" dirty="0">
                <a:ea typeface="新細明體" charset="-120"/>
              </a:rPr>
              <a:t> = 128 + 24 + 7 = 159.</a:t>
            </a:r>
          </a:p>
          <a:p>
            <a:r>
              <a:rPr lang="en-US" altLang="zh-TW" dirty="0">
                <a:ea typeface="新細明體" charset="-120"/>
              </a:rPr>
              <a:t>A hexadecimal (or hex) number is written using the digits 0 through 9 plus the letters A through F, which stand for 10 through 15, respectively.</a:t>
            </a:r>
          </a:p>
          <a:p>
            <a:pPr lvl="1"/>
            <a:r>
              <a:rPr lang="en-US" altLang="zh-TW" dirty="0">
                <a:ea typeface="新細明體" charset="-120"/>
              </a:rPr>
              <a:t>The hex number 1AF has the decimal value 1 </a:t>
            </a:r>
            <a:r>
              <a:rPr lang="en-US" altLang="zh-TW" sz="2000" dirty="0">
                <a:ea typeface="新細明體" charset="-120"/>
              </a:rPr>
              <a:t>×</a:t>
            </a:r>
            <a:r>
              <a:rPr lang="en-US" altLang="zh-TW" dirty="0">
                <a:ea typeface="新細明體" charset="-120"/>
              </a:rPr>
              <a:t> 16</a:t>
            </a:r>
            <a:r>
              <a:rPr lang="en-US" altLang="zh-TW" baseline="30000" dirty="0">
                <a:ea typeface="新細明體" charset="-120"/>
              </a:rPr>
              <a:t>2</a:t>
            </a:r>
            <a:r>
              <a:rPr lang="en-US" altLang="zh-TW" dirty="0">
                <a:ea typeface="新細明體" charset="-120"/>
              </a:rPr>
              <a:t> + 10 </a:t>
            </a:r>
            <a:r>
              <a:rPr lang="en-US" altLang="zh-TW" sz="2000" dirty="0">
                <a:ea typeface="新細明體" charset="-120"/>
              </a:rPr>
              <a:t>×</a:t>
            </a:r>
            <a:r>
              <a:rPr lang="en-US" altLang="zh-TW" dirty="0">
                <a:ea typeface="新細明體" charset="-120"/>
              </a:rPr>
              <a:t> 16</a:t>
            </a:r>
            <a:r>
              <a:rPr lang="en-US" altLang="zh-TW" baseline="30000" dirty="0">
                <a:ea typeface="新細明體" charset="-120"/>
              </a:rPr>
              <a:t>1</a:t>
            </a:r>
            <a:r>
              <a:rPr lang="en-US" altLang="zh-TW" dirty="0">
                <a:ea typeface="新細明體" charset="-120"/>
              </a:rPr>
              <a:t> + 15 </a:t>
            </a:r>
            <a:r>
              <a:rPr lang="en-US" altLang="zh-TW" sz="2000" dirty="0">
                <a:ea typeface="新細明體" charset="-120"/>
              </a:rPr>
              <a:t>×</a:t>
            </a:r>
            <a:r>
              <a:rPr lang="en-US" altLang="zh-TW" dirty="0">
                <a:ea typeface="新細明體" charset="-120"/>
              </a:rPr>
              <a:t> 16</a:t>
            </a:r>
            <a:r>
              <a:rPr lang="en-US" altLang="zh-TW" baseline="30000" dirty="0">
                <a:ea typeface="新細明體" charset="-120"/>
              </a:rPr>
              <a:t>0</a:t>
            </a:r>
            <a:r>
              <a:rPr lang="en-US" altLang="zh-TW" dirty="0">
                <a:ea typeface="新細明體" charset="-120"/>
              </a:rPr>
              <a:t> = 256 + 160 + 15 = 431.</a:t>
            </a:r>
          </a:p>
          <a:p>
            <a:endParaRPr lang="en-US" altLang="zh-TW" dirty="0">
              <a:ea typeface="新細明體" charset="-12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zh-TW">
                <a:ea typeface="新細明體" charset="-120"/>
              </a:rPr>
              <a:t>Integer Constants</a:t>
            </a:r>
          </a:p>
        </p:txBody>
      </p:sp>
      <p:sp>
        <p:nvSpPr>
          <p:cNvPr id="27651" name="Content Placeholder 2"/>
          <p:cNvSpPr>
            <a:spLocks noGrp="1"/>
          </p:cNvSpPr>
          <p:nvPr>
            <p:ph idx="1"/>
          </p:nvPr>
        </p:nvSpPr>
        <p:spPr/>
        <p:txBody>
          <a:bodyPr>
            <a:normAutofit lnSpcReduction="10000"/>
          </a:bodyPr>
          <a:lstStyle/>
          <a:p>
            <a:r>
              <a:rPr lang="en-US" altLang="zh-TW" sz="2800" b="1" dirty="0">
                <a:solidFill>
                  <a:srgbClr val="FFC000"/>
                </a:solidFill>
                <a:effectLst>
                  <a:outerShdw blurRad="38100" dist="38100" dir="2700000" algn="tl">
                    <a:srgbClr val="000000">
                      <a:alpha val="43137"/>
                    </a:srgbClr>
                  </a:outerShdw>
                </a:effectLst>
                <a:ea typeface="新細明體" charset="-120"/>
              </a:rPr>
              <a:t>Decimal</a:t>
            </a:r>
            <a:r>
              <a:rPr lang="en-US" altLang="zh-TW" sz="2400" dirty="0">
                <a:ea typeface="新細明體" charset="-120"/>
              </a:rPr>
              <a:t> constants contain digits between 0 and 9, but must </a:t>
            </a:r>
            <a:r>
              <a:rPr lang="en-US" altLang="zh-TW" sz="2400" b="1" dirty="0">
                <a:solidFill>
                  <a:srgbClr val="FF0000"/>
                </a:solidFill>
                <a:ea typeface="新細明體" charset="-120"/>
              </a:rPr>
              <a:t>not</a:t>
            </a:r>
            <a:r>
              <a:rPr lang="en-US" altLang="zh-TW" sz="2400" dirty="0">
                <a:ea typeface="新細明體" charset="-120"/>
              </a:rPr>
              <a:t> begin with a zero:</a:t>
            </a:r>
          </a:p>
          <a:p>
            <a:pPr>
              <a:lnSpc>
                <a:spcPct val="80000"/>
              </a:lnSpc>
              <a:spcBef>
                <a:spcPts val="1000"/>
              </a:spcBef>
              <a:buNone/>
            </a:pPr>
            <a:r>
              <a:rPr lang="en-US" altLang="zh-TW" sz="2000" dirty="0">
                <a:latin typeface="Courier New" pitchFamily="49" charset="0"/>
                <a:ea typeface="新細明體" charset="-120"/>
                <a:cs typeface="Courier New" pitchFamily="49" charset="0"/>
              </a:rPr>
              <a:t>	</a:t>
            </a:r>
            <a:r>
              <a:rPr lang="en-US" altLang="zh-TW" sz="2800" b="1" dirty="0">
                <a:solidFill>
                  <a:srgbClr val="FFC000"/>
                </a:solidFill>
                <a:effectLst>
                  <a:outerShdw blurRad="38100" dist="38100" dir="2700000" algn="tl">
                    <a:srgbClr val="000000">
                      <a:alpha val="43137"/>
                    </a:srgbClr>
                  </a:outerShdw>
                </a:effectLst>
                <a:ea typeface="新細明體" charset="-120"/>
              </a:rPr>
              <a:t>15</a:t>
            </a:r>
            <a:r>
              <a:rPr lang="en-US" altLang="zh-TW" sz="2000" dirty="0">
                <a:latin typeface="Courier New" pitchFamily="49" charset="0"/>
                <a:ea typeface="新細明體" charset="-120"/>
                <a:cs typeface="Courier New" pitchFamily="49" charset="0"/>
              </a:rPr>
              <a:t>  </a:t>
            </a:r>
            <a:r>
              <a:rPr lang="en-US" altLang="zh-TW" sz="2800" b="1" dirty="0">
                <a:solidFill>
                  <a:srgbClr val="FFC000"/>
                </a:solidFill>
                <a:effectLst>
                  <a:outerShdw blurRad="38100" dist="38100" dir="2700000" algn="tl">
                    <a:srgbClr val="000000">
                      <a:alpha val="43137"/>
                    </a:srgbClr>
                  </a:outerShdw>
                </a:effectLst>
                <a:ea typeface="新細明體" charset="-120"/>
              </a:rPr>
              <a:t>255</a:t>
            </a:r>
            <a:r>
              <a:rPr lang="en-US" altLang="zh-TW" sz="2000" dirty="0">
                <a:latin typeface="Courier New" pitchFamily="49" charset="0"/>
                <a:ea typeface="新細明體" charset="-120"/>
                <a:cs typeface="Courier New" pitchFamily="49" charset="0"/>
              </a:rPr>
              <a:t>  </a:t>
            </a:r>
            <a:r>
              <a:rPr lang="en-US" altLang="zh-TW" sz="2800" b="1" dirty="0">
                <a:solidFill>
                  <a:srgbClr val="FFC000"/>
                </a:solidFill>
                <a:effectLst>
                  <a:outerShdw blurRad="38100" dist="38100" dir="2700000" algn="tl">
                    <a:srgbClr val="000000">
                      <a:alpha val="43137"/>
                    </a:srgbClr>
                  </a:outerShdw>
                </a:effectLst>
                <a:ea typeface="新細明體" charset="-120"/>
              </a:rPr>
              <a:t>32767</a:t>
            </a:r>
          </a:p>
          <a:p>
            <a:r>
              <a:rPr lang="en-US" altLang="zh-TW" sz="2400" i="1" dirty="0">
                <a:ln w="18415" cmpd="sng">
                  <a:solidFill>
                    <a:srgbClr val="FFFFFF"/>
                  </a:solidFill>
                  <a:prstDash val="solid"/>
                </a:ln>
                <a:solidFill>
                  <a:srgbClr val="FFFFFF"/>
                </a:solidFill>
                <a:effectLst>
                  <a:glow rad="101600">
                    <a:srgbClr val="FF0000">
                      <a:alpha val="60000"/>
                    </a:srgbClr>
                  </a:glow>
                  <a:outerShdw blurRad="63500" dir="3600000" algn="tl" rotWithShape="0">
                    <a:srgbClr val="000000">
                      <a:alpha val="70000"/>
                    </a:srgbClr>
                  </a:outerShdw>
                </a:effectLst>
                <a:ea typeface="新細明體" charset="-120"/>
              </a:rPr>
              <a:t>Octal</a:t>
            </a:r>
            <a:r>
              <a:rPr lang="en-US" altLang="zh-TW" sz="2400" dirty="0">
                <a:ea typeface="新細明體" charset="-120"/>
              </a:rPr>
              <a:t> constants contain only digits between </a:t>
            </a:r>
            <a:r>
              <a:rPr lang="en-US" altLang="zh-TW" sz="2400" b="1" dirty="0">
                <a:effectLst>
                  <a:outerShdw blurRad="38100" dist="38100" dir="2700000" algn="tl">
                    <a:srgbClr val="000000">
                      <a:alpha val="43137"/>
                    </a:srgbClr>
                  </a:outerShdw>
                </a:effectLst>
                <a:ea typeface="新細明體" charset="-120"/>
              </a:rPr>
              <a:t>0 </a:t>
            </a:r>
            <a:r>
              <a:rPr lang="en-US" altLang="zh-TW" sz="2400" dirty="0">
                <a:ea typeface="新細明體" charset="-120"/>
              </a:rPr>
              <a:t>and </a:t>
            </a:r>
            <a:r>
              <a:rPr lang="en-US" altLang="zh-TW" sz="2400" b="1" dirty="0">
                <a:effectLst>
                  <a:outerShdw blurRad="38100" dist="38100" dir="2700000" algn="tl">
                    <a:srgbClr val="000000">
                      <a:alpha val="43137"/>
                    </a:srgbClr>
                  </a:outerShdw>
                </a:effectLst>
                <a:ea typeface="新細明體" charset="-120"/>
              </a:rPr>
              <a:t>7</a:t>
            </a:r>
            <a:r>
              <a:rPr lang="en-US" altLang="zh-TW" sz="2400" dirty="0">
                <a:ea typeface="新細明體" charset="-120"/>
              </a:rPr>
              <a:t>, and </a:t>
            </a:r>
            <a:r>
              <a:rPr lang="en-US" altLang="zh-TW" sz="2400" b="1" dirty="0">
                <a:solidFill>
                  <a:srgbClr val="FF0000"/>
                </a:solidFill>
                <a:ea typeface="新細明體" charset="-120"/>
              </a:rPr>
              <a:t>must</a:t>
            </a:r>
            <a:r>
              <a:rPr lang="en-US" altLang="zh-TW" sz="2400" dirty="0">
                <a:ea typeface="新細明體" charset="-120"/>
              </a:rPr>
              <a:t> begin with a zero:</a:t>
            </a:r>
          </a:p>
          <a:p>
            <a:pPr>
              <a:lnSpc>
                <a:spcPct val="80000"/>
              </a:lnSpc>
              <a:spcBef>
                <a:spcPts val="1000"/>
              </a:spcBef>
              <a:buNone/>
            </a:pPr>
            <a:r>
              <a:rPr lang="en-US" altLang="zh-TW" sz="2800" dirty="0">
                <a:latin typeface="Courier New" pitchFamily="49" charset="0"/>
                <a:ea typeface="新細明體" charset="-120"/>
                <a:cs typeface="Courier New" pitchFamily="49" charset="0"/>
              </a:rPr>
              <a:t>	</a:t>
            </a:r>
            <a:r>
              <a:rPr lang="en-US" altLang="zh-TW" sz="2400" i="1" dirty="0">
                <a:ln w="18415" cmpd="sng">
                  <a:solidFill>
                    <a:srgbClr val="FFFFFF"/>
                  </a:solidFill>
                  <a:prstDash val="solid"/>
                </a:ln>
                <a:solidFill>
                  <a:srgbClr val="FFFFFF"/>
                </a:solidFill>
                <a:effectLst>
                  <a:glow rad="101600">
                    <a:srgbClr val="FF0000">
                      <a:alpha val="60000"/>
                    </a:srgbClr>
                  </a:glow>
                  <a:outerShdw blurRad="63500" dir="3600000" algn="tl" rotWithShape="0">
                    <a:srgbClr val="000000">
                      <a:alpha val="70000"/>
                    </a:srgbClr>
                  </a:outerShdw>
                </a:effectLst>
                <a:ea typeface="新細明體" charset="-120"/>
              </a:rPr>
              <a:t>0</a:t>
            </a:r>
            <a:r>
              <a:rPr lang="en-US" altLang="zh-TW" sz="2800" dirty="0">
                <a:latin typeface="Courier New" pitchFamily="49" charset="0"/>
                <a:ea typeface="新細明體" charset="-120"/>
                <a:cs typeface="Courier New" pitchFamily="49" charset="0"/>
              </a:rPr>
              <a:t>17  </a:t>
            </a:r>
            <a:r>
              <a:rPr lang="en-US" altLang="zh-TW" sz="2400" i="1" dirty="0">
                <a:ln w="18415" cmpd="sng">
                  <a:solidFill>
                    <a:srgbClr val="FFFFFF"/>
                  </a:solidFill>
                  <a:prstDash val="solid"/>
                </a:ln>
                <a:solidFill>
                  <a:srgbClr val="FFFFFF"/>
                </a:solidFill>
                <a:effectLst>
                  <a:glow rad="101600">
                    <a:srgbClr val="FF0000">
                      <a:alpha val="60000"/>
                    </a:srgbClr>
                  </a:glow>
                  <a:outerShdw blurRad="63500" dir="3600000" algn="tl" rotWithShape="0">
                    <a:srgbClr val="000000">
                      <a:alpha val="70000"/>
                    </a:srgbClr>
                  </a:outerShdw>
                </a:effectLst>
                <a:ea typeface="新細明體" charset="-120"/>
              </a:rPr>
              <a:t>0</a:t>
            </a:r>
            <a:r>
              <a:rPr lang="en-US" altLang="zh-TW" sz="2800" dirty="0">
                <a:latin typeface="Courier New" pitchFamily="49" charset="0"/>
                <a:ea typeface="新細明體" charset="-120"/>
                <a:cs typeface="Courier New" pitchFamily="49" charset="0"/>
              </a:rPr>
              <a:t>377  </a:t>
            </a:r>
            <a:r>
              <a:rPr lang="en-US" altLang="zh-TW" sz="2400" i="1" dirty="0">
                <a:ln w="18415" cmpd="sng">
                  <a:solidFill>
                    <a:srgbClr val="FFFFFF"/>
                  </a:solidFill>
                  <a:prstDash val="solid"/>
                </a:ln>
                <a:solidFill>
                  <a:srgbClr val="FFFFFF"/>
                </a:solidFill>
                <a:effectLst>
                  <a:glow rad="101600">
                    <a:srgbClr val="FF0000">
                      <a:alpha val="60000"/>
                    </a:srgbClr>
                  </a:glow>
                  <a:outerShdw blurRad="63500" dir="3600000" algn="tl" rotWithShape="0">
                    <a:srgbClr val="000000">
                      <a:alpha val="70000"/>
                    </a:srgbClr>
                  </a:outerShdw>
                </a:effectLst>
                <a:ea typeface="新細明體" charset="-120"/>
              </a:rPr>
              <a:t>0</a:t>
            </a:r>
            <a:r>
              <a:rPr lang="en-US" altLang="zh-TW" sz="2800" dirty="0">
                <a:latin typeface="Courier New" pitchFamily="49" charset="0"/>
                <a:ea typeface="新細明體" charset="-120"/>
                <a:cs typeface="Courier New" pitchFamily="49" charset="0"/>
              </a:rPr>
              <a:t>77777</a:t>
            </a:r>
          </a:p>
          <a:p>
            <a:r>
              <a:rPr lang="en-US" altLang="zh-TW" sz="28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新細明體" charset="-120"/>
              </a:rPr>
              <a:t>Hexadecimal</a:t>
            </a:r>
            <a:r>
              <a:rPr lang="en-US" altLang="zh-TW" sz="2400" dirty="0">
                <a:ea typeface="新細明體" charset="-120"/>
              </a:rPr>
              <a:t> constants contain digits between </a:t>
            </a:r>
            <a:r>
              <a:rPr lang="en-US" altLang="zh-TW" sz="2400" b="1" dirty="0">
                <a:effectLst>
                  <a:outerShdw blurRad="38100" dist="38100" dir="2700000" algn="tl">
                    <a:srgbClr val="000000">
                      <a:alpha val="43137"/>
                    </a:srgbClr>
                  </a:outerShdw>
                </a:effectLst>
                <a:ea typeface="新細明體" charset="-120"/>
              </a:rPr>
              <a:t>0</a:t>
            </a:r>
            <a:r>
              <a:rPr lang="en-US" altLang="zh-TW" sz="2400" dirty="0">
                <a:ea typeface="新細明體" charset="-120"/>
              </a:rPr>
              <a:t> and </a:t>
            </a:r>
            <a:r>
              <a:rPr lang="en-US" altLang="zh-TW" sz="2400" b="1" dirty="0">
                <a:effectLst>
                  <a:outerShdw blurRad="38100" dist="38100" dir="2700000" algn="tl">
                    <a:srgbClr val="000000">
                      <a:alpha val="43137"/>
                    </a:srgbClr>
                  </a:outerShdw>
                </a:effectLst>
                <a:ea typeface="新細明體" charset="-120"/>
              </a:rPr>
              <a:t>9 </a:t>
            </a:r>
            <a:r>
              <a:rPr lang="en-US" altLang="zh-TW" sz="2400" dirty="0">
                <a:ea typeface="新細明體" charset="-120"/>
              </a:rPr>
              <a:t>and letters between </a:t>
            </a:r>
            <a:r>
              <a:rPr lang="en-US" altLang="zh-TW" sz="2400" b="1" dirty="0">
                <a:effectLst>
                  <a:outerShdw blurRad="38100" dist="38100" dir="2700000" algn="tl">
                    <a:srgbClr val="000000">
                      <a:alpha val="43137"/>
                    </a:srgbClr>
                  </a:outerShdw>
                </a:effectLst>
                <a:ea typeface="新細明體" charset="-120"/>
              </a:rPr>
              <a:t>a</a:t>
            </a:r>
            <a:r>
              <a:rPr lang="en-US" altLang="zh-TW" sz="2400" dirty="0">
                <a:ea typeface="新細明體" charset="-120"/>
              </a:rPr>
              <a:t> and </a:t>
            </a:r>
            <a:r>
              <a:rPr lang="en-US" altLang="zh-TW" sz="2400" b="1" dirty="0">
                <a:effectLst>
                  <a:outerShdw blurRad="38100" dist="38100" dir="2700000" algn="tl">
                    <a:srgbClr val="000000">
                      <a:alpha val="43137"/>
                    </a:srgbClr>
                  </a:outerShdw>
                </a:effectLst>
                <a:ea typeface="新細明體" charset="-120"/>
              </a:rPr>
              <a:t>f</a:t>
            </a:r>
            <a:r>
              <a:rPr lang="en-US" altLang="zh-TW" sz="2400" dirty="0">
                <a:ea typeface="新細明體" charset="-120"/>
              </a:rPr>
              <a:t>, and always begin with </a:t>
            </a:r>
            <a:r>
              <a:rPr lang="en-US" altLang="zh-TW" sz="2400" b="1" dirty="0">
                <a:effectLst>
                  <a:outerShdw blurRad="38100" dist="38100" dir="2700000" algn="tl">
                    <a:srgbClr val="000000">
                      <a:alpha val="43137"/>
                    </a:srgbClr>
                  </a:outerShdw>
                </a:effectLst>
                <a:ea typeface="新細明體" charset="-120"/>
              </a:rPr>
              <a:t>0x</a:t>
            </a:r>
            <a:r>
              <a:rPr lang="en-US" altLang="zh-TW" sz="2400" dirty="0">
                <a:ea typeface="新細明體" charset="-120"/>
              </a:rPr>
              <a:t>:</a:t>
            </a:r>
          </a:p>
          <a:p>
            <a:pPr>
              <a:lnSpc>
                <a:spcPct val="80000"/>
              </a:lnSpc>
              <a:spcBef>
                <a:spcPts val="1000"/>
              </a:spcBef>
              <a:buNone/>
            </a:pPr>
            <a:r>
              <a:rPr lang="en-US" altLang="zh-TW" sz="2400" dirty="0">
                <a:latin typeface="Courier New" pitchFamily="49" charset="0"/>
                <a:ea typeface="新細明體" charset="-120"/>
                <a:cs typeface="Courier New" pitchFamily="49" charset="0"/>
              </a:rPr>
              <a:t>	</a:t>
            </a:r>
            <a:r>
              <a:rPr lang="en-US" altLang="zh-TW" sz="28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新細明體" charset="-120"/>
              </a:rPr>
              <a:t>0x</a:t>
            </a:r>
            <a:r>
              <a:rPr lang="en-US" altLang="zh-TW" sz="2800" b="1" dirty="0">
                <a:effectLst>
                  <a:outerShdw blurRad="38100" dist="38100" dir="2700000" algn="tl">
                    <a:srgbClr val="000000">
                      <a:alpha val="43137"/>
                    </a:srgbClr>
                  </a:outerShdw>
                </a:effectLst>
                <a:ea typeface="新細明體" charset="-120"/>
              </a:rPr>
              <a:t>f</a:t>
            </a:r>
            <a:r>
              <a:rPr lang="en-US" altLang="zh-TW" sz="2400" dirty="0">
                <a:latin typeface="Courier New" pitchFamily="49" charset="0"/>
                <a:ea typeface="新細明體" charset="-120"/>
                <a:cs typeface="Courier New" pitchFamily="49" charset="0"/>
              </a:rPr>
              <a:t>  </a:t>
            </a:r>
            <a:r>
              <a:rPr lang="en-US" altLang="zh-TW" sz="28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新細明體" charset="-120"/>
              </a:rPr>
              <a:t>0x</a:t>
            </a:r>
            <a:r>
              <a:rPr lang="en-US" altLang="zh-TW" sz="2800" b="1" dirty="0">
                <a:effectLst>
                  <a:outerShdw blurRad="38100" dist="38100" dir="2700000" algn="tl">
                    <a:srgbClr val="000000">
                      <a:alpha val="43137"/>
                    </a:srgbClr>
                  </a:outerShdw>
                </a:effectLst>
                <a:ea typeface="新細明體" charset="-120"/>
              </a:rPr>
              <a:t>ff</a:t>
            </a:r>
            <a:r>
              <a:rPr lang="en-US" altLang="zh-TW" sz="2400" dirty="0">
                <a:latin typeface="Courier New" pitchFamily="49" charset="0"/>
                <a:ea typeface="新細明體" charset="-120"/>
                <a:cs typeface="Courier New" pitchFamily="49" charset="0"/>
              </a:rPr>
              <a:t>  </a:t>
            </a:r>
            <a:r>
              <a:rPr lang="en-US" altLang="zh-TW" sz="28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新細明體" charset="-120"/>
              </a:rPr>
              <a:t>0x</a:t>
            </a:r>
            <a:r>
              <a:rPr lang="en-US" altLang="zh-TW" sz="2800" b="1" dirty="0">
                <a:effectLst>
                  <a:outerShdw blurRad="38100" dist="38100" dir="2700000" algn="tl">
                    <a:srgbClr val="000000">
                      <a:alpha val="43137"/>
                    </a:srgbClr>
                  </a:outerShdw>
                </a:effectLst>
                <a:ea typeface="新細明體" charset="-120"/>
              </a:rPr>
              <a:t>7fff</a:t>
            </a:r>
          </a:p>
          <a:p>
            <a:r>
              <a:rPr lang="en-US" altLang="zh-TW" sz="2400" dirty="0">
                <a:ea typeface="新細明體" charset="-120"/>
              </a:rPr>
              <a:t>The letters in a hexadecimal constant may be either upper or lower case: </a:t>
            </a:r>
          </a:p>
          <a:p>
            <a:pPr>
              <a:lnSpc>
                <a:spcPct val="80000"/>
              </a:lnSpc>
              <a:spcBef>
                <a:spcPts val="1000"/>
              </a:spcBef>
              <a:buNone/>
            </a:pPr>
            <a:r>
              <a:rPr lang="en-US" altLang="zh-TW" sz="2000" dirty="0">
                <a:latin typeface="Courier New" pitchFamily="49" charset="0"/>
                <a:ea typeface="新細明體" charset="-120"/>
                <a:cs typeface="Courier New" pitchFamily="49" charset="0"/>
              </a:rPr>
              <a:t>	0xff  </a:t>
            </a:r>
            <a:r>
              <a:rPr lang="en-US" altLang="zh-TW" sz="2000" dirty="0" err="1">
                <a:latin typeface="Courier New" pitchFamily="49" charset="0"/>
                <a:ea typeface="新細明體" charset="-120"/>
                <a:cs typeface="Courier New" pitchFamily="49" charset="0"/>
              </a:rPr>
              <a:t>0xfF</a:t>
            </a: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0xFf</a:t>
            </a: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0xFF</a:t>
            </a: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0Xff</a:t>
            </a: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0XfF</a:t>
            </a: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0XFf</a:t>
            </a: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0XFF</a:t>
            </a:r>
            <a:endParaRPr lang="en-US" altLang="zh-TW" sz="2000" dirty="0">
              <a:ea typeface="新細明體" charset="-12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zh-TW" dirty="0">
                <a:ea typeface="新細明體" charset="-120"/>
              </a:rPr>
              <a:t>Integer Constants</a:t>
            </a:r>
          </a:p>
        </p:txBody>
      </p:sp>
      <p:sp>
        <p:nvSpPr>
          <p:cNvPr id="28675" name="Content Placeholder 2"/>
          <p:cNvSpPr>
            <a:spLocks noGrp="1"/>
          </p:cNvSpPr>
          <p:nvPr>
            <p:ph idx="1"/>
          </p:nvPr>
        </p:nvSpPr>
        <p:spPr/>
        <p:txBody>
          <a:bodyPr>
            <a:normAutofit/>
          </a:bodyPr>
          <a:lstStyle/>
          <a:p>
            <a:r>
              <a:rPr lang="en-US" altLang="zh-TW" sz="2600" dirty="0">
                <a:ea typeface="新細明體" charset="-120"/>
              </a:rPr>
              <a:t>The type of a decimal integer constant is normally int. </a:t>
            </a:r>
          </a:p>
          <a:p>
            <a:r>
              <a:rPr lang="en-US" altLang="zh-TW" sz="2600" dirty="0">
                <a:ea typeface="新細明體" charset="-120"/>
              </a:rPr>
              <a:t>If the value of the constant is too large to store as an </a:t>
            </a:r>
            <a:r>
              <a:rPr lang="en-US" altLang="zh-TW" sz="2600" dirty="0" err="1">
                <a:latin typeface="Courier New" pitchFamily="49" charset="0"/>
                <a:ea typeface="新細明體" charset="-120"/>
                <a:cs typeface="Courier New" pitchFamily="49" charset="0"/>
              </a:rPr>
              <a:t>int</a:t>
            </a:r>
            <a:r>
              <a:rPr lang="en-US" altLang="zh-TW" sz="2600" dirty="0">
                <a:ea typeface="新細明體" charset="-120"/>
              </a:rPr>
              <a:t>, the constant has type </a:t>
            </a:r>
            <a:r>
              <a:rPr lang="en-US" altLang="zh-TW" sz="2600" dirty="0">
                <a:latin typeface="Courier New" pitchFamily="49" charset="0"/>
                <a:ea typeface="新細明體" charset="-120"/>
                <a:cs typeface="Courier New" pitchFamily="49" charset="0"/>
              </a:rPr>
              <a:t>long</a:t>
            </a:r>
            <a:r>
              <a:rPr lang="en-US" altLang="zh-TW" sz="2600" dirty="0">
                <a:ea typeface="新細明體" charset="-120"/>
              </a:rPr>
              <a:t> </a:t>
            </a:r>
            <a:r>
              <a:rPr lang="en-US" altLang="zh-TW" sz="2600" dirty="0" err="1">
                <a:latin typeface="Courier New" pitchFamily="49" charset="0"/>
                <a:ea typeface="新細明體" charset="-120"/>
                <a:cs typeface="Courier New" pitchFamily="49" charset="0"/>
              </a:rPr>
              <a:t>int</a:t>
            </a:r>
            <a:r>
              <a:rPr lang="en-US" altLang="zh-TW" sz="2600" dirty="0">
                <a:ea typeface="新細明體" charset="-120"/>
              </a:rPr>
              <a:t> instead.</a:t>
            </a:r>
          </a:p>
          <a:p>
            <a:r>
              <a:rPr lang="en-US" altLang="zh-TW" sz="2600" dirty="0">
                <a:ea typeface="新細明體" charset="-120"/>
              </a:rPr>
              <a:t>If the constant is too large to store as a </a:t>
            </a:r>
            <a:r>
              <a:rPr lang="en-US" altLang="zh-TW" sz="2600" dirty="0">
                <a:latin typeface="Courier New" pitchFamily="49" charset="0"/>
                <a:ea typeface="新細明體" charset="-120"/>
                <a:cs typeface="Courier New" pitchFamily="49" charset="0"/>
              </a:rPr>
              <a:t>long</a:t>
            </a:r>
            <a:r>
              <a:rPr lang="en-US" altLang="zh-TW" sz="2600" dirty="0">
                <a:ea typeface="新細明體" charset="-120"/>
              </a:rPr>
              <a:t> </a:t>
            </a:r>
            <a:r>
              <a:rPr lang="en-US" altLang="zh-TW" sz="2600" dirty="0" err="1">
                <a:latin typeface="Courier New" pitchFamily="49" charset="0"/>
                <a:ea typeface="新細明體" charset="-120"/>
                <a:cs typeface="Courier New" pitchFamily="49" charset="0"/>
              </a:rPr>
              <a:t>int</a:t>
            </a:r>
            <a:r>
              <a:rPr lang="en-US" altLang="zh-TW" sz="2600" dirty="0">
                <a:ea typeface="新細明體" charset="-120"/>
              </a:rPr>
              <a:t>, the compiler will try </a:t>
            </a:r>
            <a:r>
              <a:rPr lang="en-US" altLang="zh-TW" sz="2600" dirty="0">
                <a:latin typeface="Courier New" pitchFamily="49" charset="0"/>
                <a:ea typeface="新細明體" charset="-120"/>
                <a:cs typeface="Courier New" pitchFamily="49" charset="0"/>
              </a:rPr>
              <a:t>unsigned</a:t>
            </a:r>
            <a:r>
              <a:rPr lang="en-US" altLang="zh-TW" sz="2600" dirty="0">
                <a:ea typeface="新細明體" charset="-120"/>
              </a:rPr>
              <a:t> </a:t>
            </a:r>
            <a:r>
              <a:rPr lang="en-US" altLang="zh-TW" sz="2600" dirty="0">
                <a:latin typeface="Courier New" pitchFamily="49" charset="0"/>
                <a:ea typeface="新細明體" charset="-120"/>
                <a:cs typeface="Courier New" pitchFamily="49" charset="0"/>
              </a:rPr>
              <a:t>long</a:t>
            </a:r>
            <a:r>
              <a:rPr lang="en-US" altLang="zh-TW" sz="2600" dirty="0">
                <a:ea typeface="新細明體" charset="-120"/>
              </a:rPr>
              <a:t> </a:t>
            </a:r>
            <a:r>
              <a:rPr lang="en-US" altLang="zh-TW" sz="2600" dirty="0" err="1">
                <a:latin typeface="Courier New" pitchFamily="49" charset="0"/>
                <a:ea typeface="新細明體" charset="-120"/>
                <a:cs typeface="Courier New" pitchFamily="49" charset="0"/>
              </a:rPr>
              <a:t>int</a:t>
            </a:r>
            <a:r>
              <a:rPr lang="en-US" altLang="zh-TW" sz="2600" dirty="0">
                <a:ea typeface="新細明體" charset="-120"/>
              </a:rPr>
              <a:t> as a last resort.</a:t>
            </a:r>
          </a:p>
          <a:p>
            <a:r>
              <a:rPr lang="en-US" altLang="zh-TW" sz="2600" dirty="0">
                <a:ea typeface="新細明體" charset="-120"/>
              </a:rPr>
              <a:t>For an </a:t>
            </a:r>
            <a:r>
              <a:rPr lang="en-US" altLang="zh-TW" sz="2600" b="1" i="1" dirty="0">
                <a:ln w="10160">
                  <a:solidFill>
                    <a:schemeClr val="accent5"/>
                  </a:solidFill>
                  <a:prstDash val="solid"/>
                </a:ln>
                <a:solidFill>
                  <a:srgbClr val="FFFFFF"/>
                </a:solidFill>
                <a:effectLst>
                  <a:outerShdw blurRad="38100" dist="22860" dir="5400000" algn="tl" rotWithShape="0">
                    <a:srgbClr val="000000">
                      <a:alpha val="30000"/>
                    </a:srgbClr>
                  </a:outerShdw>
                </a:effectLst>
                <a:ea typeface="新細明體" charset="-120"/>
              </a:rPr>
              <a:t>octal</a:t>
            </a:r>
            <a:r>
              <a:rPr lang="en-US" altLang="zh-TW" sz="2600" dirty="0">
                <a:ea typeface="新細明體" charset="-120"/>
              </a:rPr>
              <a:t> or </a:t>
            </a:r>
            <a:r>
              <a:rPr lang="en-US" altLang="zh-TW" sz="2600" b="1" i="1" dirty="0">
                <a:ln w="10160">
                  <a:solidFill>
                    <a:schemeClr val="accent5"/>
                  </a:solidFill>
                  <a:prstDash val="solid"/>
                </a:ln>
                <a:solidFill>
                  <a:srgbClr val="FFFFFF"/>
                </a:solidFill>
                <a:effectLst>
                  <a:outerShdw blurRad="38100" dist="22860" dir="5400000" algn="tl" rotWithShape="0">
                    <a:srgbClr val="000000">
                      <a:alpha val="30000"/>
                    </a:srgbClr>
                  </a:outerShdw>
                </a:effectLst>
                <a:ea typeface="新細明體" charset="-120"/>
              </a:rPr>
              <a:t>hexadecimal</a:t>
            </a:r>
            <a:r>
              <a:rPr lang="en-US" altLang="zh-TW" sz="2600" dirty="0">
                <a:ea typeface="新細明體" charset="-120"/>
              </a:rPr>
              <a:t> constant, the rules are slightly different: the </a:t>
            </a:r>
            <a:r>
              <a:rPr lang="en-US" altLang="zh-TW" sz="2600" b="1" i="1" dirty="0">
                <a:ln w="10160">
                  <a:solidFill>
                    <a:schemeClr val="accent5"/>
                  </a:solidFill>
                  <a:prstDash val="solid"/>
                </a:ln>
                <a:solidFill>
                  <a:srgbClr val="FFFFFF"/>
                </a:solidFill>
                <a:effectLst>
                  <a:outerShdw blurRad="38100" dist="22860" dir="5400000" algn="tl" rotWithShape="0">
                    <a:srgbClr val="000000">
                      <a:alpha val="30000"/>
                    </a:srgbClr>
                  </a:outerShdw>
                </a:effectLst>
                <a:ea typeface="新細明體" charset="-120"/>
              </a:rPr>
              <a:t>compiler</a:t>
            </a:r>
            <a:r>
              <a:rPr lang="en-US" altLang="zh-TW" sz="2600" u="sng" dirty="0">
                <a:ea typeface="新細明體" charset="-120"/>
              </a:rPr>
              <a:t> will go through the types </a:t>
            </a:r>
            <a:r>
              <a:rPr lang="en-US" altLang="zh-TW" sz="2600" u="sng" dirty="0" err="1">
                <a:latin typeface="Courier New" pitchFamily="49" charset="0"/>
                <a:ea typeface="新細明體" charset="-120"/>
                <a:cs typeface="Courier New" pitchFamily="49" charset="0"/>
              </a:rPr>
              <a:t>int</a:t>
            </a:r>
            <a:r>
              <a:rPr lang="en-US" altLang="zh-TW" sz="2600" u="sng" dirty="0">
                <a:ea typeface="新細明體" charset="-120"/>
              </a:rPr>
              <a:t>, </a:t>
            </a:r>
            <a:r>
              <a:rPr lang="en-US" altLang="zh-TW" sz="2600" u="sng" dirty="0">
                <a:latin typeface="Courier New" pitchFamily="49" charset="0"/>
                <a:ea typeface="新細明體" charset="-120"/>
                <a:cs typeface="Courier New" pitchFamily="49" charset="0"/>
              </a:rPr>
              <a:t>unsigned</a:t>
            </a:r>
            <a:r>
              <a:rPr lang="en-US" altLang="zh-TW" sz="2600" u="sng" dirty="0">
                <a:ea typeface="新細明體" charset="-120"/>
              </a:rPr>
              <a:t> </a:t>
            </a:r>
            <a:r>
              <a:rPr lang="en-US" altLang="zh-TW" sz="2600" u="sng" dirty="0" err="1">
                <a:latin typeface="Courier New" pitchFamily="49" charset="0"/>
                <a:ea typeface="新細明體" charset="-120"/>
                <a:cs typeface="Courier New" pitchFamily="49" charset="0"/>
              </a:rPr>
              <a:t>int</a:t>
            </a:r>
            <a:r>
              <a:rPr lang="en-US" altLang="zh-TW" sz="2600" u="sng" dirty="0">
                <a:ea typeface="新細明體" charset="-120"/>
              </a:rPr>
              <a:t>, </a:t>
            </a:r>
            <a:r>
              <a:rPr lang="en-US" altLang="zh-TW" sz="2600" u="sng" dirty="0">
                <a:latin typeface="Courier New" pitchFamily="49" charset="0"/>
                <a:ea typeface="新細明體" charset="-120"/>
                <a:cs typeface="Courier New" pitchFamily="49" charset="0"/>
              </a:rPr>
              <a:t>long</a:t>
            </a:r>
            <a:r>
              <a:rPr lang="en-US" altLang="zh-TW" sz="2600" u="sng" dirty="0">
                <a:ea typeface="新細明體" charset="-120"/>
              </a:rPr>
              <a:t> </a:t>
            </a:r>
            <a:r>
              <a:rPr lang="en-US" altLang="zh-TW" sz="2600" u="sng" dirty="0" err="1">
                <a:latin typeface="Courier New" pitchFamily="49" charset="0"/>
                <a:ea typeface="新細明體" charset="-120"/>
                <a:cs typeface="Courier New" pitchFamily="49" charset="0"/>
              </a:rPr>
              <a:t>int</a:t>
            </a:r>
            <a:r>
              <a:rPr lang="en-US" altLang="zh-TW" sz="2600" u="sng" dirty="0">
                <a:ea typeface="新細明體" charset="-120"/>
              </a:rPr>
              <a:t>, and </a:t>
            </a:r>
            <a:r>
              <a:rPr lang="en-US" altLang="zh-TW" sz="2600" u="sng" dirty="0">
                <a:latin typeface="Courier New" pitchFamily="49" charset="0"/>
                <a:ea typeface="新細明體" charset="-120"/>
                <a:cs typeface="Courier New" pitchFamily="49" charset="0"/>
              </a:rPr>
              <a:t>unsigned</a:t>
            </a:r>
            <a:r>
              <a:rPr lang="en-US" altLang="zh-TW" sz="2600" u="sng" dirty="0">
                <a:ea typeface="新細明體" charset="-120"/>
              </a:rPr>
              <a:t> </a:t>
            </a:r>
            <a:r>
              <a:rPr lang="en-US" altLang="zh-TW" sz="2600" u="sng" dirty="0">
                <a:latin typeface="Courier New" pitchFamily="49" charset="0"/>
                <a:ea typeface="新細明體" charset="-120"/>
                <a:cs typeface="Courier New" pitchFamily="49" charset="0"/>
              </a:rPr>
              <a:t>long</a:t>
            </a:r>
            <a:r>
              <a:rPr lang="en-US" altLang="zh-TW" sz="2600" u="sng" dirty="0">
                <a:ea typeface="新細明體" charset="-120"/>
              </a:rPr>
              <a:t> </a:t>
            </a:r>
            <a:r>
              <a:rPr lang="en-US" altLang="zh-TW" sz="2600" u="sng" dirty="0" err="1">
                <a:latin typeface="Courier New" pitchFamily="49" charset="0"/>
                <a:ea typeface="新細明體" charset="-120"/>
                <a:cs typeface="Courier New" pitchFamily="49" charset="0"/>
              </a:rPr>
              <a:t>int</a:t>
            </a:r>
            <a:r>
              <a:rPr lang="en-US" altLang="zh-TW" sz="2600" u="sng" dirty="0">
                <a:ea typeface="新細明體" charset="-120"/>
              </a:rPr>
              <a:t> until it finds one</a:t>
            </a:r>
            <a:r>
              <a:rPr lang="en-US" altLang="zh-TW" sz="2600" dirty="0">
                <a:ea typeface="新細明體" charset="-120"/>
              </a:rPr>
              <a:t> capable of representing the constant.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zh-TW">
                <a:ea typeface="新細明體" charset="-120"/>
              </a:rPr>
              <a:t>Integer Constants</a:t>
            </a:r>
          </a:p>
        </p:txBody>
      </p:sp>
      <p:sp>
        <p:nvSpPr>
          <p:cNvPr id="29699" name="Content Placeholder 2"/>
          <p:cNvSpPr>
            <a:spLocks noGrp="1"/>
          </p:cNvSpPr>
          <p:nvPr>
            <p:ph idx="1"/>
          </p:nvPr>
        </p:nvSpPr>
        <p:spPr/>
        <p:txBody>
          <a:bodyPr>
            <a:normAutofit/>
          </a:bodyPr>
          <a:lstStyle/>
          <a:p>
            <a:r>
              <a:rPr lang="en-US" altLang="zh-TW" dirty="0">
                <a:ea typeface="新細明體" charset="-120"/>
              </a:rPr>
              <a:t>To </a:t>
            </a:r>
            <a:r>
              <a:rPr lang="en-US" altLang="zh-TW" b="1" i="1" dirty="0">
                <a:solidFill>
                  <a:srgbClr val="FFC000"/>
                </a:solidFill>
                <a:effectLst>
                  <a:outerShdw blurRad="38100" dist="38100" dir="2700000" algn="tl">
                    <a:srgbClr val="000000">
                      <a:alpha val="43137"/>
                    </a:srgbClr>
                  </a:outerShdw>
                </a:effectLst>
                <a:ea typeface="新細明體" charset="-120"/>
              </a:rPr>
              <a:t>force</a:t>
            </a:r>
            <a:r>
              <a:rPr lang="en-US" altLang="zh-TW" dirty="0">
                <a:ea typeface="新細明體" charset="-120"/>
              </a:rPr>
              <a:t> the compiler to treat a constant as a </a:t>
            </a:r>
            <a:r>
              <a:rPr lang="en-US" altLang="zh-TW" b="1" dirty="0">
                <a:ln w="0"/>
                <a:solidFill>
                  <a:schemeClr val="tx1"/>
                </a:solidFill>
                <a:effectLst>
                  <a:glow rad="139700">
                    <a:schemeClr val="accent4">
                      <a:satMod val="175000"/>
                      <a:alpha val="40000"/>
                    </a:schemeClr>
                  </a:glow>
                  <a:outerShdw blurRad="38100" dist="19050" dir="2700000" algn="tl" rotWithShape="0">
                    <a:schemeClr val="dk1">
                      <a:alpha val="40000"/>
                    </a:schemeClr>
                  </a:outerShdw>
                </a:effectLst>
                <a:ea typeface="新細明體" charset="-120"/>
              </a:rPr>
              <a:t>long integer</a:t>
            </a:r>
            <a:r>
              <a:rPr lang="en-US" altLang="zh-TW" dirty="0">
                <a:ea typeface="新細明體" charset="-120"/>
              </a:rPr>
              <a:t>, just follow it with the letter </a:t>
            </a:r>
            <a:r>
              <a:rPr lang="en-US" altLang="zh-TW" b="1" dirty="0">
                <a:ln w="0"/>
                <a:solidFill>
                  <a:schemeClr val="tx1"/>
                </a:solidFill>
                <a:effectLst>
                  <a:glow rad="139700">
                    <a:schemeClr val="accent4">
                      <a:satMod val="175000"/>
                      <a:alpha val="40000"/>
                    </a:schemeClr>
                  </a:glow>
                  <a:outerShdw blurRad="38100" dist="19050" dir="2700000" algn="tl" rotWithShape="0">
                    <a:schemeClr val="dk1">
                      <a:alpha val="40000"/>
                    </a:schemeClr>
                  </a:outerShdw>
                </a:effectLst>
                <a:ea typeface="新細明體" charset="-120"/>
              </a:rPr>
              <a:t>L</a:t>
            </a:r>
            <a:r>
              <a:rPr lang="en-US" altLang="zh-TW" dirty="0">
                <a:ea typeface="新細明體" charset="-120"/>
              </a:rPr>
              <a:t> (or </a:t>
            </a:r>
            <a:r>
              <a:rPr lang="en-US" altLang="zh-TW" b="1" dirty="0">
                <a:ln w="0"/>
                <a:solidFill>
                  <a:schemeClr val="tx1"/>
                </a:solidFill>
                <a:effectLst>
                  <a:glow rad="139700">
                    <a:schemeClr val="accent4">
                      <a:satMod val="175000"/>
                      <a:alpha val="40000"/>
                    </a:schemeClr>
                  </a:glow>
                  <a:outerShdw blurRad="38100" dist="19050" dir="2700000" algn="tl" rotWithShape="0">
                    <a:schemeClr val="dk1">
                      <a:alpha val="40000"/>
                    </a:schemeClr>
                  </a:outerShdw>
                </a:effectLst>
                <a:ea typeface="新細明體" charset="-120"/>
              </a:rPr>
              <a:t>l</a:t>
            </a:r>
            <a:r>
              <a:rPr lang="en-US" altLang="zh-TW" dirty="0">
                <a:ea typeface="新細明體" charset="-120"/>
              </a:rPr>
              <a:t>):</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600" dirty="0">
                <a:effectLst>
                  <a:outerShdw blurRad="38100" dist="38100" dir="2700000" algn="tl">
                    <a:srgbClr val="000000">
                      <a:alpha val="43137"/>
                    </a:srgbClr>
                  </a:outerShdw>
                </a:effectLst>
                <a:latin typeface="Courier New" pitchFamily="49" charset="0"/>
                <a:ea typeface="新細明體" charset="-120"/>
                <a:cs typeface="Courier New" pitchFamily="49" charset="0"/>
              </a:rPr>
              <a:t>15</a:t>
            </a:r>
            <a:r>
              <a:rPr lang="en-US" altLang="zh-TW" sz="2600" b="1" dirty="0">
                <a:ln w="0"/>
                <a:effectLst>
                  <a:glow rad="139700">
                    <a:schemeClr val="accent4">
                      <a:satMod val="175000"/>
                      <a:alpha val="40000"/>
                    </a:schemeClr>
                  </a:glow>
                  <a:outerShdw blurRad="38100" dist="38100" dir="2700000" algn="tl" rotWithShape="0">
                    <a:srgbClr val="000000">
                      <a:alpha val="43137"/>
                    </a:srgbClr>
                  </a:outerShdw>
                </a:effectLst>
                <a:ea typeface="新細明體" charset="-120"/>
              </a:rPr>
              <a:t>L</a:t>
            </a:r>
            <a:r>
              <a:rPr lang="en-US" altLang="zh-TW" sz="2600" dirty="0">
                <a:effectLst>
                  <a:outerShdw blurRad="38100" dist="38100" dir="2700000" algn="tl">
                    <a:srgbClr val="000000">
                      <a:alpha val="43137"/>
                    </a:srgbClr>
                  </a:outerShdw>
                </a:effectLst>
                <a:latin typeface="Courier New" pitchFamily="49" charset="0"/>
                <a:ea typeface="新細明體" charset="-120"/>
                <a:cs typeface="Courier New" pitchFamily="49" charset="0"/>
              </a:rPr>
              <a:t>  0377</a:t>
            </a:r>
            <a:r>
              <a:rPr lang="en-US" altLang="zh-TW" sz="2600" b="1" dirty="0">
                <a:ln w="0"/>
                <a:effectLst>
                  <a:glow rad="139700">
                    <a:schemeClr val="accent4">
                      <a:satMod val="175000"/>
                      <a:alpha val="40000"/>
                    </a:schemeClr>
                  </a:glow>
                  <a:outerShdw blurRad="38100" dist="38100" dir="2700000" algn="tl" rotWithShape="0">
                    <a:srgbClr val="000000">
                      <a:alpha val="43137"/>
                    </a:srgbClr>
                  </a:outerShdw>
                </a:effectLst>
                <a:ea typeface="新細明體" charset="-120"/>
              </a:rPr>
              <a:t>L</a:t>
            </a:r>
            <a:r>
              <a:rPr lang="en-US" altLang="zh-TW" sz="2600" dirty="0">
                <a:effectLst>
                  <a:outerShdw blurRad="38100" dist="38100" dir="2700000" algn="tl">
                    <a:srgbClr val="000000">
                      <a:alpha val="43137"/>
                    </a:srgbClr>
                  </a:outerShdw>
                </a:effectLst>
                <a:latin typeface="Courier New" pitchFamily="49" charset="0"/>
                <a:ea typeface="新細明體" charset="-120"/>
                <a:cs typeface="Courier New" pitchFamily="49" charset="0"/>
              </a:rPr>
              <a:t>  0x7fff</a:t>
            </a:r>
            <a:r>
              <a:rPr lang="en-US" altLang="zh-TW" sz="2600" b="1" dirty="0">
                <a:ln w="0"/>
                <a:effectLst>
                  <a:glow rad="139700">
                    <a:schemeClr val="accent4">
                      <a:satMod val="175000"/>
                      <a:alpha val="40000"/>
                    </a:schemeClr>
                  </a:glow>
                  <a:outerShdw blurRad="38100" dist="38100" dir="2700000" algn="tl" rotWithShape="0">
                    <a:srgbClr val="000000">
                      <a:alpha val="43137"/>
                    </a:srgbClr>
                  </a:outerShdw>
                </a:effectLst>
                <a:ea typeface="新細明體" charset="-120"/>
              </a:rPr>
              <a:t>L</a:t>
            </a:r>
          </a:p>
          <a:p>
            <a:r>
              <a:rPr lang="en-US" altLang="zh-TW" dirty="0">
                <a:ea typeface="新細明體" charset="-120"/>
              </a:rPr>
              <a:t>To indicate that a constant is </a:t>
            </a:r>
            <a:r>
              <a:rPr lang="en-US" altLang="zh-TW" dirty="0">
                <a:ln w="0"/>
                <a:solidFill>
                  <a:schemeClr val="tx1"/>
                </a:solidFill>
                <a:effectLst>
                  <a:glow rad="101600">
                    <a:schemeClr val="accent2">
                      <a:satMod val="175000"/>
                      <a:alpha val="40000"/>
                    </a:schemeClr>
                  </a:glow>
                  <a:outerShdw blurRad="38100" dist="19050" dir="2700000" algn="tl" rotWithShape="0">
                    <a:schemeClr val="dk1">
                      <a:alpha val="40000"/>
                    </a:schemeClr>
                  </a:outerShdw>
                </a:effectLst>
                <a:ea typeface="新細明體" charset="-120"/>
              </a:rPr>
              <a:t>unsigned</a:t>
            </a:r>
            <a:r>
              <a:rPr lang="en-US" altLang="zh-TW" dirty="0">
                <a:ea typeface="新細明體" charset="-120"/>
              </a:rPr>
              <a:t>, put the letter </a:t>
            </a:r>
            <a:r>
              <a:rPr lang="en-US" altLang="zh-TW" dirty="0">
                <a:ln w="0"/>
                <a:solidFill>
                  <a:schemeClr val="tx1"/>
                </a:solidFill>
                <a:effectLst>
                  <a:glow rad="101600">
                    <a:schemeClr val="accent2">
                      <a:satMod val="175000"/>
                      <a:alpha val="40000"/>
                    </a:schemeClr>
                  </a:glow>
                  <a:outerShdw blurRad="38100" dist="19050" dir="2700000" algn="tl" rotWithShape="0">
                    <a:schemeClr val="dk1">
                      <a:alpha val="40000"/>
                    </a:schemeClr>
                  </a:outerShdw>
                </a:effectLst>
                <a:ea typeface="新細明體" charset="-120"/>
              </a:rPr>
              <a:t>U</a:t>
            </a:r>
            <a:r>
              <a:rPr lang="en-US" altLang="zh-TW" dirty="0">
                <a:ea typeface="新細明體" charset="-120"/>
              </a:rPr>
              <a:t> (or </a:t>
            </a:r>
            <a:r>
              <a:rPr lang="en-US" altLang="zh-TW" dirty="0">
                <a:ln w="0"/>
                <a:solidFill>
                  <a:schemeClr val="tx1"/>
                </a:solidFill>
                <a:effectLst>
                  <a:glow rad="101600">
                    <a:schemeClr val="accent2">
                      <a:satMod val="175000"/>
                      <a:alpha val="40000"/>
                    </a:schemeClr>
                  </a:glow>
                  <a:outerShdw blurRad="38100" dist="19050" dir="2700000" algn="tl" rotWithShape="0">
                    <a:schemeClr val="dk1">
                      <a:alpha val="40000"/>
                    </a:schemeClr>
                  </a:outerShdw>
                </a:effectLst>
                <a:ea typeface="新細明體" charset="-120"/>
              </a:rPr>
              <a:t>u</a:t>
            </a:r>
            <a:r>
              <a:rPr lang="en-US" altLang="zh-TW" dirty="0">
                <a:ea typeface="新細明體" charset="-120"/>
              </a:rPr>
              <a:t>) after it:</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dirty="0">
                <a:effectLst>
                  <a:outerShdw blurRad="38100" dist="38100" dir="2700000" algn="tl">
                    <a:srgbClr val="000000">
                      <a:alpha val="43137"/>
                    </a:srgbClr>
                  </a:outerShdw>
                </a:effectLst>
                <a:latin typeface="Courier New" pitchFamily="49" charset="0"/>
                <a:ea typeface="新細明體" charset="-120"/>
                <a:cs typeface="Courier New" pitchFamily="49" charset="0"/>
              </a:rPr>
              <a:t>15</a:t>
            </a:r>
            <a:r>
              <a:rPr lang="en-US" altLang="zh-TW" sz="2400" dirty="0">
                <a:ln w="0"/>
                <a:effectLst>
                  <a:glow rad="101600">
                    <a:schemeClr val="accent6">
                      <a:satMod val="175000"/>
                      <a:alpha val="40000"/>
                    </a:schemeClr>
                  </a:glow>
                  <a:outerShdw blurRad="38100" dist="38100" dir="2700000" algn="tl" rotWithShape="0">
                    <a:srgbClr val="000000">
                      <a:alpha val="43137"/>
                    </a:srgbClr>
                  </a:outerShdw>
                </a:effectLst>
                <a:latin typeface="Courier New" pitchFamily="49" charset="0"/>
                <a:ea typeface="新細明體" charset="-120"/>
                <a:cs typeface="Courier New" pitchFamily="49" charset="0"/>
              </a:rPr>
              <a:t>U</a:t>
            </a:r>
            <a:r>
              <a:rPr lang="en-US" altLang="zh-TW" sz="2400" dirty="0">
                <a:effectLst>
                  <a:outerShdw blurRad="38100" dist="38100" dir="2700000" algn="tl">
                    <a:srgbClr val="000000">
                      <a:alpha val="43137"/>
                    </a:srgbClr>
                  </a:outerShdw>
                </a:effectLst>
                <a:latin typeface="Courier New" pitchFamily="49" charset="0"/>
                <a:ea typeface="新細明體" charset="-120"/>
                <a:cs typeface="Courier New" pitchFamily="49" charset="0"/>
              </a:rPr>
              <a:t>  0377</a:t>
            </a:r>
            <a:r>
              <a:rPr lang="en-US" altLang="zh-TW" sz="2400" dirty="0">
                <a:ln w="0"/>
                <a:effectLst>
                  <a:glow rad="101600">
                    <a:schemeClr val="accent6">
                      <a:satMod val="175000"/>
                      <a:alpha val="40000"/>
                    </a:schemeClr>
                  </a:glow>
                  <a:outerShdw blurRad="38100" dist="38100" dir="2700000" algn="tl" rotWithShape="0">
                    <a:srgbClr val="000000">
                      <a:alpha val="43137"/>
                    </a:srgbClr>
                  </a:outerShdw>
                </a:effectLst>
                <a:latin typeface="Courier New" pitchFamily="49" charset="0"/>
                <a:ea typeface="新細明體" charset="-120"/>
                <a:cs typeface="Courier New" pitchFamily="49" charset="0"/>
              </a:rPr>
              <a:t>U</a:t>
            </a:r>
            <a:r>
              <a:rPr lang="en-US" altLang="zh-TW" sz="2400" dirty="0">
                <a:effectLst>
                  <a:outerShdw blurRad="38100" dist="38100" dir="2700000" algn="tl">
                    <a:srgbClr val="000000">
                      <a:alpha val="43137"/>
                    </a:srgbClr>
                  </a:outerShdw>
                </a:effectLst>
                <a:latin typeface="Courier New" pitchFamily="49" charset="0"/>
                <a:ea typeface="新細明體" charset="-120"/>
                <a:cs typeface="Courier New" pitchFamily="49" charset="0"/>
              </a:rPr>
              <a:t>  0x7fff</a:t>
            </a:r>
            <a:r>
              <a:rPr lang="en-US" altLang="zh-TW" sz="2400" dirty="0">
                <a:ln w="0"/>
                <a:effectLst>
                  <a:glow rad="101600">
                    <a:schemeClr val="accent6">
                      <a:satMod val="175000"/>
                      <a:alpha val="40000"/>
                    </a:schemeClr>
                  </a:glow>
                  <a:outerShdw blurRad="38100" dist="38100" dir="2700000" algn="tl" rotWithShape="0">
                    <a:srgbClr val="000000">
                      <a:alpha val="43137"/>
                    </a:srgbClr>
                  </a:outerShdw>
                </a:effectLst>
                <a:latin typeface="Courier New" pitchFamily="49" charset="0"/>
                <a:ea typeface="新細明體" charset="-120"/>
                <a:cs typeface="Courier New" pitchFamily="49" charset="0"/>
              </a:rPr>
              <a:t>U</a:t>
            </a:r>
          </a:p>
          <a:p>
            <a:r>
              <a:rPr lang="en-US" altLang="zh-TW" b="1" dirty="0">
                <a:solidFill>
                  <a:schemeClr val="tx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L</a:t>
            </a:r>
            <a:r>
              <a:rPr lang="en-US" altLang="zh-TW" dirty="0">
                <a:ea typeface="新細明體" charset="-120"/>
              </a:rPr>
              <a:t> and </a:t>
            </a:r>
            <a:r>
              <a:rPr lang="en-US" altLang="zh-TW"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U</a:t>
            </a:r>
            <a:r>
              <a:rPr lang="en-US" altLang="zh-TW" dirty="0">
                <a:ea typeface="新細明體" charset="-120"/>
              </a:rPr>
              <a:t> may be used in combination:</a:t>
            </a:r>
          </a:p>
          <a:p>
            <a:pPr>
              <a:lnSpc>
                <a:spcPct val="80000"/>
              </a:lnSpc>
              <a:spcBef>
                <a:spcPts val="1200"/>
              </a:spcBef>
              <a:buNone/>
            </a:pPr>
            <a:r>
              <a:rPr lang="en-US" altLang="zh-TW" sz="3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0xffffffff</a:t>
            </a:r>
            <a:r>
              <a:rPr lang="en-US" altLang="zh-TW" sz="3000" b="1" dirty="0">
                <a:ln w="0"/>
                <a:solidFill>
                  <a:srgbClr val="FFC000"/>
                </a:solidFill>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U</a:t>
            </a:r>
            <a:r>
              <a:rPr lang="en-US" altLang="zh-TW" sz="3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L</a:t>
            </a:r>
          </a:p>
          <a:p>
            <a:pPr>
              <a:buFontTx/>
              <a:buNone/>
            </a:pPr>
            <a:r>
              <a:rPr lang="en-US" altLang="zh-TW" dirty="0">
                <a:ea typeface="新細明體" charset="-120"/>
              </a:rPr>
              <a:t>	The order of the </a:t>
            </a:r>
            <a:r>
              <a:rPr lang="en-US" altLang="zh-TW" dirty="0">
                <a:latin typeface="Courier New" pitchFamily="49" charset="0"/>
                <a:ea typeface="新細明體" charset="-120"/>
                <a:cs typeface="Courier New" pitchFamily="49" charset="0"/>
              </a:rPr>
              <a:t>L</a:t>
            </a:r>
            <a:r>
              <a:rPr lang="en-US" altLang="zh-TW" dirty="0">
                <a:ea typeface="新細明體" charset="-120"/>
              </a:rPr>
              <a:t> and </a:t>
            </a:r>
            <a:r>
              <a:rPr lang="en-US" altLang="zh-TW" dirty="0">
                <a:latin typeface="Courier New" pitchFamily="49" charset="0"/>
                <a:ea typeface="新細明體" charset="-120"/>
                <a:cs typeface="Courier New" pitchFamily="49" charset="0"/>
              </a:rPr>
              <a:t>U</a:t>
            </a:r>
            <a:r>
              <a:rPr lang="en-US" altLang="zh-TW" dirty="0">
                <a:ea typeface="新細明體" charset="-120"/>
              </a:rPr>
              <a:t> doesn’t matter, nor does their case.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zh-TW">
                <a:ea typeface="新細明體" charset="-120"/>
              </a:rPr>
              <a:t>Basic Types</a:t>
            </a:r>
          </a:p>
        </p:txBody>
      </p:sp>
      <p:sp>
        <p:nvSpPr>
          <p:cNvPr id="3" name="Content Placeholder 2"/>
          <p:cNvSpPr>
            <a:spLocks noGrp="1"/>
          </p:cNvSpPr>
          <p:nvPr>
            <p:ph idx="1"/>
          </p:nvPr>
        </p:nvSpPr>
        <p:spPr>
          <a:xfrm>
            <a:off x="419102" y="1524000"/>
            <a:ext cx="6096000" cy="5334000"/>
          </a:xfrm>
        </p:spPr>
        <p:txBody>
          <a:bodyPr>
            <a:normAutofit/>
          </a:bodyPr>
          <a:lstStyle/>
          <a:p>
            <a:r>
              <a:rPr lang="en-US" altLang="zh-TW" dirty="0">
                <a:ea typeface="新細明體" charset="-120"/>
              </a:rPr>
              <a:t>C’s </a:t>
            </a:r>
            <a:r>
              <a:rPr lang="en-US" altLang="zh-TW" b="1" i="1" dirty="0">
                <a:ea typeface="新細明體" charset="-120"/>
              </a:rPr>
              <a:t>basic</a:t>
            </a:r>
            <a:r>
              <a:rPr lang="en-US" altLang="zh-TW" dirty="0">
                <a:ea typeface="新細明體" charset="-120"/>
              </a:rPr>
              <a:t> (built-in) </a:t>
            </a:r>
            <a:r>
              <a:rPr lang="en-US" altLang="zh-TW" b="1" i="1" dirty="0">
                <a:ea typeface="新細明體" charset="-120"/>
              </a:rPr>
              <a:t>types:</a:t>
            </a:r>
          </a:p>
          <a:p>
            <a:pPr lvl="1"/>
            <a:r>
              <a:rPr lang="en-US" altLang="zh-TW" dirty="0">
                <a:ea typeface="新細明體" charset="-120"/>
              </a:rPr>
              <a:t>Integer types</a:t>
            </a:r>
          </a:p>
          <a:p>
            <a:pPr lvl="2"/>
            <a:r>
              <a:rPr lang="en-US" altLang="zh-TW" dirty="0">
                <a:ea typeface="新細明體" charset="-120"/>
              </a:rPr>
              <a:t> </a:t>
            </a:r>
            <a:r>
              <a:rPr lang="en-US" altLang="zh-TW" b="1" dirty="0">
                <a:ln w="22225">
                  <a:solidFill>
                    <a:schemeClr val="accent2"/>
                  </a:solidFill>
                  <a:prstDash val="solid"/>
                </a:ln>
                <a:solidFill>
                  <a:schemeClr val="accent2">
                    <a:lumMod val="40000"/>
                    <a:lumOff val="60000"/>
                  </a:schemeClr>
                </a:solidFill>
                <a:ea typeface="新細明體" charset="-120"/>
              </a:rPr>
              <a:t>long </a:t>
            </a:r>
            <a:r>
              <a:rPr lang="en-US" altLang="zh-TW" dirty="0">
                <a:ln w="18415" cmpd="sng">
                  <a:solidFill>
                    <a:srgbClr val="FFFFFF"/>
                  </a:solidFill>
                  <a:prstDash val="solid"/>
                </a:ln>
                <a:solidFill>
                  <a:srgbClr val="FFFFFF"/>
                </a:solidFill>
                <a:effectLst>
                  <a:glow rad="101600">
                    <a:schemeClr val="accent2">
                      <a:satMod val="175000"/>
                      <a:alpha val="40000"/>
                    </a:schemeClr>
                  </a:glow>
                  <a:outerShdw blurRad="63500" dir="3600000" algn="tl" rotWithShape="0">
                    <a:srgbClr val="000000">
                      <a:alpha val="70000"/>
                    </a:srgbClr>
                  </a:outerShdw>
                </a:effectLst>
                <a:ea typeface="新細明體" charset="-120"/>
              </a:rPr>
              <a:t>integers</a:t>
            </a:r>
            <a:r>
              <a:rPr lang="en-US" altLang="zh-TW" dirty="0">
                <a:ea typeface="新細明體" charset="-120"/>
              </a:rPr>
              <a:t>, </a:t>
            </a:r>
            <a:br>
              <a:rPr lang="en-US" altLang="zh-TW" dirty="0">
                <a:ea typeface="新細明體" charset="-120"/>
              </a:rPr>
            </a:br>
            <a:r>
              <a:rPr lang="en-US" altLang="zh-TW" b="1" dirty="0">
                <a:ln w="22225">
                  <a:solidFill>
                    <a:schemeClr val="accent2"/>
                  </a:solidFill>
                  <a:prstDash val="solid"/>
                </a:ln>
                <a:solidFill>
                  <a:schemeClr val="accent2">
                    <a:lumMod val="40000"/>
                    <a:lumOff val="60000"/>
                  </a:schemeClr>
                </a:solidFill>
                <a:ea typeface="新細明體" charset="-120"/>
              </a:rPr>
              <a:t>short</a:t>
            </a:r>
            <a:r>
              <a:rPr lang="en-US" altLang="zh-TW" dirty="0">
                <a:ea typeface="新細明體" charset="-120"/>
              </a:rPr>
              <a:t> </a:t>
            </a:r>
            <a:r>
              <a:rPr lang="en-US" altLang="zh-TW" dirty="0">
                <a:ln w="18415" cmpd="sng">
                  <a:solidFill>
                    <a:srgbClr val="FFFFFF"/>
                  </a:solidFill>
                  <a:prstDash val="solid"/>
                </a:ln>
                <a:solidFill>
                  <a:srgbClr val="FFFFFF"/>
                </a:solidFill>
                <a:effectLst>
                  <a:glow rad="101600">
                    <a:schemeClr val="accent2">
                      <a:satMod val="175000"/>
                      <a:alpha val="40000"/>
                    </a:schemeClr>
                  </a:glow>
                  <a:outerShdw blurRad="63500" dir="3600000" algn="tl" rotWithShape="0">
                    <a:srgbClr val="000000">
                      <a:alpha val="70000"/>
                    </a:srgbClr>
                  </a:outerShdw>
                </a:effectLst>
                <a:ea typeface="新細明體" charset="-120"/>
              </a:rPr>
              <a:t>integers</a:t>
            </a:r>
            <a:r>
              <a:rPr lang="en-US" altLang="zh-TW" dirty="0">
                <a:ea typeface="新細明體" charset="-120"/>
              </a:rPr>
              <a:t>, and </a:t>
            </a:r>
            <a:br>
              <a:rPr lang="en-US" altLang="zh-TW" dirty="0">
                <a:ea typeface="新細明體" charset="-120"/>
              </a:rPr>
            </a:br>
            <a:r>
              <a:rPr lang="en-US" altLang="zh-TW" b="1" dirty="0">
                <a:ln w="22225">
                  <a:solidFill>
                    <a:schemeClr val="accent2"/>
                  </a:solidFill>
                  <a:prstDash val="solid"/>
                </a:ln>
                <a:solidFill>
                  <a:schemeClr val="accent2">
                    <a:lumMod val="40000"/>
                    <a:lumOff val="60000"/>
                  </a:schemeClr>
                </a:solidFill>
                <a:ea typeface="新細明體" charset="-120"/>
              </a:rPr>
              <a:t>unsigned</a:t>
            </a:r>
            <a:r>
              <a:rPr lang="en-US" altLang="zh-TW" dirty="0">
                <a:ea typeface="新細明體" charset="-120"/>
              </a:rPr>
              <a:t> </a:t>
            </a:r>
            <a:r>
              <a:rPr lang="en-US" altLang="zh-TW" dirty="0">
                <a:ln w="18415" cmpd="sng">
                  <a:solidFill>
                    <a:srgbClr val="FFFFFF"/>
                  </a:solidFill>
                  <a:prstDash val="solid"/>
                </a:ln>
                <a:solidFill>
                  <a:srgbClr val="FFFFFF"/>
                </a:solidFill>
                <a:effectLst>
                  <a:glow rad="101600">
                    <a:schemeClr val="accent2">
                      <a:satMod val="175000"/>
                      <a:alpha val="40000"/>
                    </a:schemeClr>
                  </a:glow>
                  <a:outerShdw blurRad="63500" dir="3600000" algn="tl" rotWithShape="0">
                    <a:srgbClr val="000000">
                      <a:alpha val="70000"/>
                    </a:srgbClr>
                  </a:outerShdw>
                </a:effectLst>
                <a:ea typeface="新細明體" charset="-120"/>
              </a:rPr>
              <a:t>integers</a:t>
            </a:r>
          </a:p>
          <a:p>
            <a:pPr lvl="1"/>
            <a:r>
              <a:rPr lang="en-US" altLang="zh-TW" dirty="0">
                <a:ea typeface="新細明體" charset="-120"/>
              </a:rPr>
              <a:t>Floating types</a:t>
            </a:r>
          </a:p>
          <a:p>
            <a:pPr lvl="2"/>
            <a:r>
              <a:rPr lang="en-US" altLang="zh-TW" dirty="0">
                <a:ln w="18415" cmpd="sng">
                  <a:solidFill>
                    <a:srgbClr val="FFFFFF"/>
                  </a:solidFill>
                  <a:prstDash val="solid"/>
                </a:ln>
                <a:solidFill>
                  <a:srgbClr val="FFFFFF"/>
                </a:solidFill>
                <a:effectLst>
                  <a:glow rad="101600">
                    <a:schemeClr val="accent5">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float</a:t>
            </a:r>
            <a:r>
              <a:rPr lang="en-US" altLang="zh-TW" dirty="0">
                <a:ea typeface="新細明體" charset="-120"/>
              </a:rPr>
              <a:t>, </a:t>
            </a:r>
            <a:r>
              <a:rPr lang="en-US" altLang="zh-TW" dirty="0">
                <a:ln w="18415" cmpd="sng">
                  <a:solidFill>
                    <a:srgbClr val="FFFFFF"/>
                  </a:solidFill>
                  <a:prstDash val="solid"/>
                </a:ln>
                <a:solidFill>
                  <a:srgbClr val="FFFFFF"/>
                </a:solidFill>
                <a:effectLst>
                  <a:glow rad="101600">
                    <a:schemeClr val="accent5">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double</a:t>
            </a:r>
            <a:r>
              <a:rPr lang="en-US" altLang="zh-TW" dirty="0">
                <a:ea typeface="新細明體" charset="-120"/>
              </a:rPr>
              <a:t>, and </a:t>
            </a:r>
            <a:r>
              <a:rPr lang="en-US" altLang="zh-TW" dirty="0">
                <a:ln w="18415" cmpd="sng">
                  <a:solidFill>
                    <a:srgbClr val="FFFFFF"/>
                  </a:solidFill>
                  <a:prstDash val="solid"/>
                </a:ln>
                <a:solidFill>
                  <a:srgbClr val="FFFFFF"/>
                </a:solidFill>
                <a:effectLst>
                  <a:glow rad="101600">
                    <a:schemeClr val="accent5">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long</a:t>
            </a:r>
            <a:r>
              <a:rPr lang="en-US" altLang="zh-TW" dirty="0">
                <a:ea typeface="新細明體" charset="-120"/>
              </a:rPr>
              <a:t> </a:t>
            </a:r>
            <a:r>
              <a:rPr lang="en-US" altLang="zh-TW" dirty="0">
                <a:ln w="18415" cmpd="sng">
                  <a:solidFill>
                    <a:srgbClr val="FFFFFF"/>
                  </a:solidFill>
                  <a:prstDash val="solid"/>
                </a:ln>
                <a:solidFill>
                  <a:srgbClr val="FFFFFF"/>
                </a:solidFill>
                <a:effectLst>
                  <a:glow rad="101600">
                    <a:schemeClr val="accent5">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double</a:t>
            </a:r>
          </a:p>
          <a:p>
            <a:pPr lvl="1"/>
            <a:r>
              <a:rPr lang="en-US" altLang="zh-TW" b="1" dirty="0">
                <a:ln w="18415" cmpd="sng">
                  <a:solidFill>
                    <a:srgbClr val="FFFFFF"/>
                  </a:solidFill>
                  <a:prstDash val="solid"/>
                </a:ln>
                <a:solidFill>
                  <a:srgbClr val="FF0000"/>
                </a:solidFill>
                <a:effectLst>
                  <a:outerShdw blurRad="63500" dir="3600000" algn="tl" rotWithShape="0">
                    <a:srgbClr val="000000">
                      <a:alpha val="70000"/>
                    </a:srgbClr>
                  </a:outerShdw>
                </a:effectLst>
                <a:latin typeface="Courier New" pitchFamily="49" charset="0"/>
                <a:ea typeface="新細明體" charset="-120"/>
                <a:cs typeface="Courier New" pitchFamily="49" charset="0"/>
              </a:rPr>
              <a:t>char</a:t>
            </a:r>
            <a:endParaRPr lang="en-US" altLang="zh-TW" b="1" dirty="0">
              <a:solidFill>
                <a:srgbClr val="FF0000"/>
              </a:solidFill>
              <a:latin typeface="Courier New" pitchFamily="49" charset="0"/>
              <a:ea typeface="新細明體" charset="-120"/>
              <a:cs typeface="Courier New" pitchFamily="49" charset="0"/>
            </a:endParaRPr>
          </a:p>
          <a:p>
            <a:pPr lvl="1"/>
            <a:r>
              <a:rPr lang="en-US" altLang="zh-TW" dirty="0">
                <a:latin typeface="Courier New" pitchFamily="49" charset="0"/>
                <a:ea typeface="新細明體" charset="-120"/>
                <a:cs typeface="Courier New" pitchFamily="49" charset="0"/>
              </a:rPr>
              <a:t>_</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Bool</a:t>
            </a:r>
            <a:r>
              <a:rPr lang="en-US" altLang="zh-TW" dirty="0">
                <a:ea typeface="新細明體" charset="-120"/>
              </a:rPr>
              <a:t> (C99)</a:t>
            </a:r>
          </a:p>
        </p:txBody>
      </p:sp>
      <p:pic>
        <p:nvPicPr>
          <p:cNvPr id="4" name="圖片 3"/>
          <p:cNvPicPr>
            <a:picLocks noChangeAspect="1"/>
          </p:cNvPicPr>
          <p:nvPr/>
        </p:nvPicPr>
        <p:blipFill>
          <a:blip r:embed="rId3"/>
          <a:stretch>
            <a:fillRect/>
          </a:stretch>
        </p:blipFill>
        <p:spPr>
          <a:xfrm>
            <a:off x="6096003" y="762003"/>
            <a:ext cx="4347921" cy="251599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aphicFrame>
        <p:nvGraphicFramePr>
          <p:cNvPr id="5" name="表格 4"/>
          <p:cNvGraphicFramePr>
            <a:graphicFrameLocks noGrp="1"/>
          </p:cNvGraphicFramePr>
          <p:nvPr>
            <p:extLst>
              <p:ext uri="{D42A27DB-BD31-4B8C-83A1-F6EECF244321}">
                <p14:modId xmlns:p14="http://schemas.microsoft.com/office/powerpoint/2010/main" val="3420906881"/>
              </p:ext>
            </p:extLst>
          </p:nvPr>
        </p:nvGraphicFramePr>
        <p:xfrm>
          <a:off x="5334000" y="3467059"/>
          <a:ext cx="5486400" cy="2567128"/>
        </p:xfrm>
        <a:graphic>
          <a:graphicData uri="http://schemas.openxmlformats.org/drawingml/2006/table">
            <a:tbl>
              <a:tblPr/>
              <a:tblGrid>
                <a:gridCol w="2286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196791">
                <a:tc>
                  <a:txBody>
                    <a:bodyPr/>
                    <a:lstStyle/>
                    <a:p>
                      <a:pPr algn="l" fontAlgn="t"/>
                      <a:endParaRPr lang="en-US" sz="1200" dirty="0">
                        <a:effectLst/>
                      </a:endParaRPr>
                    </a:p>
                  </a:txBody>
                  <a:tcPr marL="35141" marR="35141" marT="35141" marB="35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cell3D prstMaterial="dkEdge">
                      <a:bevel/>
                      <a:lightRig rig="flood" dir="t"/>
                    </a:cell3D>
                    <a:solidFill>
                      <a:srgbClr val="EEEEEE"/>
                    </a:solidFill>
                  </a:tcPr>
                </a:tc>
                <a:tc>
                  <a:txBody>
                    <a:bodyPr/>
                    <a:lstStyle/>
                    <a:p>
                      <a:pPr algn="ctr" fontAlgn="t"/>
                      <a:r>
                        <a:rPr lang="en-US" sz="1200" b="1" dirty="0">
                          <a:effectLst>
                            <a:outerShdw blurRad="38100" dist="38100" dir="2700000" algn="tl">
                              <a:srgbClr val="000000">
                                <a:alpha val="43137"/>
                              </a:srgbClr>
                            </a:outerShdw>
                          </a:effectLst>
                        </a:rPr>
                        <a:t>Types &amp; Description</a:t>
                      </a:r>
                    </a:p>
                  </a:txBody>
                  <a:tcPr marL="35141" marR="35141" marT="35141" marB="35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cell3D prstMaterial="dkEdge">
                      <a:bevel/>
                      <a:lightRig rig="flood" dir="t"/>
                    </a:cell3D>
                    <a:solidFill>
                      <a:srgbClr val="EEEEEE"/>
                    </a:solidFill>
                  </a:tcPr>
                </a:tc>
                <a:extLst>
                  <a:ext uri="{0D108BD9-81ED-4DB2-BD59-A6C34878D82A}">
                    <a16:rowId xmlns:a16="http://schemas.microsoft.com/office/drawing/2014/main" val="10000"/>
                  </a:ext>
                </a:extLst>
              </a:tr>
              <a:tr h="489009">
                <a:tc>
                  <a:txBody>
                    <a:bodyPr/>
                    <a:lstStyle/>
                    <a:p>
                      <a:pPr fontAlgn="t"/>
                      <a:r>
                        <a:rPr lang="en-US" altLang="zh-TW" sz="1200">
                          <a:effectLst/>
                        </a:rPr>
                        <a:t>1</a:t>
                      </a:r>
                    </a:p>
                  </a:txBody>
                  <a:tcPr marL="35141" marR="35141" marT="35141" marB="35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cell3D prstMaterial="dkEdge">
                      <a:bevel/>
                      <a:lightRig rig="flood" dir="t"/>
                    </a:cell3D>
                  </a:tcPr>
                </a:tc>
                <a:tc>
                  <a:txBody>
                    <a:bodyPr/>
                    <a:lstStyle/>
                    <a:p>
                      <a:pPr algn="just" fontAlgn="t"/>
                      <a:r>
                        <a:rPr lang="en-US" sz="1200" b="1" dirty="0">
                          <a:solidFill>
                            <a:srgbClr val="000000"/>
                          </a:solidFill>
                          <a:effectLst/>
                        </a:rPr>
                        <a:t>Basic Types</a:t>
                      </a:r>
                      <a:endParaRPr lang="en-US" sz="1200" dirty="0">
                        <a:solidFill>
                          <a:srgbClr val="000000"/>
                        </a:solidFill>
                        <a:effectLst/>
                      </a:endParaRPr>
                    </a:p>
                    <a:p>
                      <a:pPr algn="just" fontAlgn="t"/>
                      <a:r>
                        <a:rPr lang="en-US" sz="1200" dirty="0">
                          <a:solidFill>
                            <a:srgbClr val="000000"/>
                          </a:solidFill>
                          <a:effectLst/>
                        </a:rPr>
                        <a:t>They are arithmetic types and are further classified into: (a) integer types and (b) floating-point types.</a:t>
                      </a:r>
                    </a:p>
                  </a:txBody>
                  <a:tcPr marL="35141" marR="35141" marT="35141" marB="35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1"/>
                  </a:ext>
                </a:extLst>
              </a:tr>
              <a:tr h="609600">
                <a:tc>
                  <a:txBody>
                    <a:bodyPr/>
                    <a:lstStyle/>
                    <a:p>
                      <a:pPr fontAlgn="t"/>
                      <a:r>
                        <a:rPr lang="en-US" altLang="zh-TW" sz="1200" dirty="0">
                          <a:effectLst/>
                        </a:rPr>
                        <a:t>2</a:t>
                      </a:r>
                    </a:p>
                  </a:txBody>
                  <a:tcPr marL="35141" marR="35141" marT="35141" marB="35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cell3D prstMaterial="dkEdge">
                      <a:bevel/>
                      <a:lightRig rig="flood" dir="t"/>
                    </a:cell3D>
                  </a:tcPr>
                </a:tc>
                <a:tc>
                  <a:txBody>
                    <a:bodyPr/>
                    <a:lstStyle/>
                    <a:p>
                      <a:pPr algn="just" fontAlgn="t"/>
                      <a:r>
                        <a:rPr lang="en-US" sz="1200" b="1" dirty="0">
                          <a:solidFill>
                            <a:srgbClr val="000000"/>
                          </a:solidFill>
                          <a:effectLst/>
                        </a:rPr>
                        <a:t>Enumerated types</a:t>
                      </a:r>
                      <a:endParaRPr lang="en-US" sz="1200" dirty="0">
                        <a:solidFill>
                          <a:srgbClr val="000000"/>
                        </a:solidFill>
                        <a:effectLst/>
                      </a:endParaRPr>
                    </a:p>
                    <a:p>
                      <a:pPr algn="just" fontAlgn="t"/>
                      <a:r>
                        <a:rPr lang="en-US" sz="1200" dirty="0">
                          <a:solidFill>
                            <a:srgbClr val="000000"/>
                          </a:solidFill>
                          <a:effectLst/>
                        </a:rPr>
                        <a:t>They are again arithmetic types and they are used to define variables that can only assign certain discrete integer values throughout the program.</a:t>
                      </a:r>
                    </a:p>
                  </a:txBody>
                  <a:tcPr marL="35141" marR="35141" marT="35141" marB="35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2"/>
                  </a:ext>
                </a:extLst>
              </a:tr>
              <a:tr h="457200">
                <a:tc>
                  <a:txBody>
                    <a:bodyPr/>
                    <a:lstStyle/>
                    <a:p>
                      <a:pPr fontAlgn="t"/>
                      <a:r>
                        <a:rPr lang="en-US" altLang="zh-TW" sz="1200">
                          <a:effectLst/>
                        </a:rPr>
                        <a:t>3</a:t>
                      </a:r>
                    </a:p>
                  </a:txBody>
                  <a:tcPr marL="35141" marR="35141" marT="35141" marB="35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cell3D prstMaterial="dkEdge">
                      <a:bevel/>
                      <a:lightRig rig="flood" dir="t"/>
                    </a:cell3D>
                  </a:tcPr>
                </a:tc>
                <a:tc>
                  <a:txBody>
                    <a:bodyPr/>
                    <a:lstStyle/>
                    <a:p>
                      <a:pPr algn="just" fontAlgn="t"/>
                      <a:r>
                        <a:rPr lang="en-US" sz="1200" b="1">
                          <a:solidFill>
                            <a:srgbClr val="000000"/>
                          </a:solidFill>
                          <a:effectLst/>
                        </a:rPr>
                        <a:t>The type void</a:t>
                      </a:r>
                      <a:endParaRPr lang="en-US" sz="1200">
                        <a:solidFill>
                          <a:srgbClr val="000000"/>
                        </a:solidFill>
                        <a:effectLst/>
                      </a:endParaRPr>
                    </a:p>
                    <a:p>
                      <a:pPr algn="just" fontAlgn="t"/>
                      <a:r>
                        <a:rPr lang="en-US" sz="1200">
                          <a:solidFill>
                            <a:srgbClr val="000000"/>
                          </a:solidFill>
                          <a:effectLst/>
                        </a:rPr>
                        <a:t>The type specifier </a:t>
                      </a:r>
                      <a:r>
                        <a:rPr lang="en-US" sz="1200" i="1">
                          <a:solidFill>
                            <a:srgbClr val="000000"/>
                          </a:solidFill>
                          <a:effectLst/>
                        </a:rPr>
                        <a:t>void</a:t>
                      </a:r>
                      <a:r>
                        <a:rPr lang="en-US" sz="1200">
                          <a:solidFill>
                            <a:srgbClr val="000000"/>
                          </a:solidFill>
                          <a:effectLst/>
                        </a:rPr>
                        <a:t> indicates that no value is available.</a:t>
                      </a:r>
                    </a:p>
                  </a:txBody>
                  <a:tcPr marL="35141" marR="35141" marT="35141" marB="35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3"/>
                  </a:ext>
                </a:extLst>
              </a:tr>
              <a:tr h="457200">
                <a:tc>
                  <a:txBody>
                    <a:bodyPr/>
                    <a:lstStyle/>
                    <a:p>
                      <a:pPr fontAlgn="t"/>
                      <a:r>
                        <a:rPr lang="en-US" altLang="zh-TW" sz="1200">
                          <a:effectLst/>
                        </a:rPr>
                        <a:t>4</a:t>
                      </a:r>
                    </a:p>
                  </a:txBody>
                  <a:tcPr marL="35141" marR="35141" marT="35141" marB="35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cell3D prstMaterial="dkEdge">
                      <a:bevel/>
                      <a:lightRig rig="flood" dir="t"/>
                    </a:cell3D>
                  </a:tcPr>
                </a:tc>
                <a:tc>
                  <a:txBody>
                    <a:bodyPr/>
                    <a:lstStyle/>
                    <a:p>
                      <a:pPr algn="just" fontAlgn="t"/>
                      <a:r>
                        <a:rPr lang="en-US" sz="1200" b="1" dirty="0">
                          <a:solidFill>
                            <a:srgbClr val="000000"/>
                          </a:solidFill>
                          <a:effectLst/>
                        </a:rPr>
                        <a:t>Derived types</a:t>
                      </a:r>
                      <a:endParaRPr lang="en-US" sz="1200" dirty="0">
                        <a:solidFill>
                          <a:srgbClr val="000000"/>
                        </a:solidFill>
                        <a:effectLst/>
                      </a:endParaRPr>
                    </a:p>
                    <a:p>
                      <a:pPr algn="just" fontAlgn="t"/>
                      <a:r>
                        <a:rPr lang="en-US" sz="1200" dirty="0">
                          <a:solidFill>
                            <a:srgbClr val="000000"/>
                          </a:solidFill>
                          <a:effectLst/>
                        </a:rPr>
                        <a:t>They include (a) Pointer types, (b) Array types, (c) Structure types, (d) Union types and (e) Function types.</a:t>
                      </a:r>
                    </a:p>
                  </a:txBody>
                  <a:tcPr marL="35141" marR="35141" marT="35141" marB="35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zh-TW">
                <a:ea typeface="新細明體" charset="-120"/>
              </a:rPr>
              <a:t>Integer Constants in C99</a:t>
            </a:r>
          </a:p>
        </p:txBody>
      </p:sp>
      <p:sp>
        <p:nvSpPr>
          <p:cNvPr id="30723" name="Content Placeholder 2"/>
          <p:cNvSpPr>
            <a:spLocks noGrp="1"/>
          </p:cNvSpPr>
          <p:nvPr>
            <p:ph idx="1"/>
          </p:nvPr>
        </p:nvSpPr>
        <p:spPr/>
        <p:txBody>
          <a:bodyPr>
            <a:normAutofit/>
          </a:bodyPr>
          <a:lstStyle/>
          <a:p>
            <a:r>
              <a:rPr lang="en-US" altLang="zh-TW" sz="2400" dirty="0">
                <a:ea typeface="新細明體" charset="-120"/>
              </a:rPr>
              <a:t>In C99, integer constants that end with either </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LL</a:t>
            </a:r>
            <a:r>
              <a:rPr lang="en-US" altLang="zh-TW" sz="2400" dirty="0">
                <a:ea typeface="新細明體" charset="-120"/>
              </a:rPr>
              <a:t> or </a:t>
            </a:r>
            <a:r>
              <a:rPr lang="en-US" altLang="zh-TW" sz="2400" b="1" dirty="0" err="1">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ll</a:t>
            </a:r>
            <a:r>
              <a:rPr lang="en-US" altLang="zh-TW" sz="2400" dirty="0">
                <a:ea typeface="新細明體" charset="-120"/>
              </a:rPr>
              <a:t> (the case of the two letters must match) have type </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long</a:t>
            </a:r>
            <a:r>
              <a:rPr lang="en-US" altLang="zh-TW" sz="2400" b="1" dirty="0">
                <a:solidFill>
                  <a:srgbClr val="FFC000"/>
                </a:solidFill>
                <a:effectLst>
                  <a:outerShdw blurRad="38100" dist="38100" dir="2700000" algn="tl">
                    <a:srgbClr val="000000">
                      <a:alpha val="43137"/>
                    </a:srgbClr>
                  </a:outerShdw>
                </a:effectLst>
                <a:ea typeface="新細明體" charset="-120"/>
              </a:rPr>
              <a:t> </a:t>
            </a:r>
            <a:r>
              <a:rPr lang="en-US" altLang="zh-TW" sz="2400" b="1" dirty="0" err="1">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long</a:t>
            </a:r>
            <a:r>
              <a:rPr lang="en-US" altLang="zh-TW" sz="2400" dirty="0">
                <a:ea typeface="新細明體" charset="-120"/>
              </a:rPr>
              <a:t> </a:t>
            </a:r>
            <a:r>
              <a:rPr lang="en-US" altLang="zh-TW" sz="2400" dirty="0">
                <a:latin typeface="Courier New" pitchFamily="49" charset="0"/>
                <a:ea typeface="新細明體" charset="-120"/>
                <a:cs typeface="Courier New" pitchFamily="49" charset="0"/>
              </a:rPr>
              <a:t>int</a:t>
            </a:r>
            <a:r>
              <a:rPr lang="en-US" altLang="zh-TW" sz="2400" dirty="0">
                <a:ea typeface="新細明體" charset="-120"/>
              </a:rPr>
              <a:t>.</a:t>
            </a:r>
          </a:p>
          <a:p>
            <a:r>
              <a:rPr lang="en-US" altLang="zh-TW" sz="2400" dirty="0">
                <a:ea typeface="新細明體" charset="-120"/>
              </a:rPr>
              <a:t>Adding the letter </a:t>
            </a:r>
            <a:r>
              <a:rPr lang="en-US" altLang="zh-TW" sz="2400" dirty="0">
                <a:latin typeface="Courier New" pitchFamily="49" charset="0"/>
                <a:ea typeface="新細明體" charset="-120"/>
                <a:cs typeface="Courier New" pitchFamily="49" charset="0"/>
              </a:rPr>
              <a:t>U</a:t>
            </a:r>
            <a:r>
              <a:rPr lang="en-US" altLang="zh-TW" sz="2400" dirty="0">
                <a:ea typeface="新細明體" charset="-120"/>
              </a:rPr>
              <a:t> (or </a:t>
            </a:r>
            <a:r>
              <a:rPr lang="en-US" altLang="zh-TW" sz="2400" dirty="0">
                <a:latin typeface="Courier New" pitchFamily="49" charset="0"/>
                <a:ea typeface="新細明體" charset="-120"/>
                <a:cs typeface="Courier New" pitchFamily="49" charset="0"/>
              </a:rPr>
              <a:t>u</a:t>
            </a:r>
            <a:r>
              <a:rPr lang="en-US" altLang="zh-TW" sz="2400" dirty="0">
                <a:ea typeface="新細明體" charset="-120"/>
              </a:rPr>
              <a:t>) before or after the </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LL</a:t>
            </a:r>
            <a:r>
              <a:rPr lang="en-US" altLang="zh-TW" sz="2400" dirty="0">
                <a:effectLst>
                  <a:outerShdw blurRad="38100" dist="38100" dir="2700000" algn="tl">
                    <a:srgbClr val="000000">
                      <a:alpha val="43137"/>
                    </a:srgbClr>
                  </a:outerShdw>
                </a:effectLst>
                <a:ea typeface="新細明體" charset="-120"/>
              </a:rPr>
              <a:t> </a:t>
            </a:r>
            <a:r>
              <a:rPr lang="en-US" altLang="zh-TW" sz="2400" dirty="0">
                <a:ea typeface="新細明體" charset="-120"/>
              </a:rPr>
              <a:t>or </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ll</a:t>
            </a:r>
            <a:r>
              <a:rPr lang="en-US" altLang="zh-TW" sz="2400" dirty="0">
                <a:ea typeface="新細明體" charset="-120"/>
              </a:rPr>
              <a:t> denotes a constant of type </a:t>
            </a:r>
            <a:br>
              <a:rPr lang="en-US" altLang="zh-TW" sz="2400" dirty="0">
                <a:ea typeface="新細明體" charset="-120"/>
              </a:rPr>
            </a:br>
            <a:r>
              <a:rPr lang="en-US" altLang="zh-TW" sz="2400" dirty="0">
                <a:ea typeface="新細明體" charset="-120"/>
              </a:rPr>
              <a:t>			</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unsigned</a:t>
            </a:r>
            <a:r>
              <a:rPr lang="en-US" altLang="zh-TW" sz="2400" dirty="0">
                <a:ea typeface="新細明體" charset="-120"/>
              </a:rPr>
              <a:t> </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long </a:t>
            </a:r>
            <a:r>
              <a:rPr lang="en-US" altLang="zh-TW" sz="2400" b="1" dirty="0" err="1">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long</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int</a:t>
            </a:r>
            <a:r>
              <a:rPr lang="en-US" altLang="zh-TW" sz="2400" dirty="0">
                <a:ea typeface="新細明體" charset="-120"/>
              </a:rPr>
              <a:t>.</a:t>
            </a:r>
          </a:p>
          <a:p>
            <a:r>
              <a:rPr lang="en-US" altLang="zh-TW" sz="2400" dirty="0">
                <a:ea typeface="新細明體" charset="-120"/>
              </a:rPr>
              <a:t>C99’s general rules for determining the type of an integer constant are a bit different from those in C89. </a:t>
            </a:r>
          </a:p>
          <a:p>
            <a:r>
              <a:rPr lang="en-US" altLang="zh-TW" sz="2400" dirty="0">
                <a:ea typeface="新細明體" charset="-120"/>
              </a:rPr>
              <a:t>The type of a decimal constant with no suffix (</a:t>
            </a:r>
            <a:r>
              <a:rPr lang="en-US" altLang="zh-TW" sz="2400" dirty="0">
                <a:latin typeface="Courier New" pitchFamily="49" charset="0"/>
                <a:ea typeface="新細明體" charset="-120"/>
                <a:cs typeface="Courier New" pitchFamily="49" charset="0"/>
              </a:rPr>
              <a:t>U</a:t>
            </a:r>
            <a:r>
              <a:rPr lang="en-US" altLang="zh-TW" sz="2400" dirty="0">
                <a:ea typeface="新細明體" charset="-120"/>
              </a:rPr>
              <a:t>, </a:t>
            </a:r>
            <a:r>
              <a:rPr lang="en-US" altLang="zh-TW" sz="2400" dirty="0">
                <a:latin typeface="Courier New" pitchFamily="49" charset="0"/>
                <a:ea typeface="新細明體" charset="-120"/>
                <a:cs typeface="Courier New" pitchFamily="49" charset="0"/>
              </a:rPr>
              <a:t>u</a:t>
            </a:r>
            <a:r>
              <a:rPr lang="en-US" altLang="zh-TW" sz="2400" dirty="0">
                <a:ea typeface="新細明體" charset="-120"/>
              </a:rPr>
              <a:t>, </a:t>
            </a:r>
            <a:r>
              <a:rPr lang="en-US" altLang="zh-TW" sz="2400" dirty="0">
                <a:latin typeface="Courier New" pitchFamily="49" charset="0"/>
                <a:ea typeface="新細明體" charset="-120"/>
                <a:cs typeface="Courier New" pitchFamily="49" charset="0"/>
              </a:rPr>
              <a:t>L</a:t>
            </a:r>
            <a:r>
              <a:rPr lang="en-US" altLang="zh-TW" sz="2400" dirty="0">
                <a:ea typeface="新細明體" charset="-120"/>
              </a:rPr>
              <a:t>, </a:t>
            </a:r>
            <a:r>
              <a:rPr lang="en-US" altLang="zh-TW" sz="2400" dirty="0">
                <a:latin typeface="Courier New" pitchFamily="49" charset="0"/>
                <a:ea typeface="新細明體" charset="-120"/>
                <a:cs typeface="Courier New" pitchFamily="49" charset="0"/>
              </a:rPr>
              <a:t>l</a:t>
            </a:r>
            <a:r>
              <a:rPr lang="en-US" altLang="zh-TW" sz="2400" dirty="0">
                <a:ea typeface="新細明體" charset="-120"/>
              </a:rPr>
              <a:t>, </a:t>
            </a:r>
            <a:r>
              <a:rPr lang="en-US" altLang="zh-TW" sz="2400" dirty="0">
                <a:latin typeface="Courier New" pitchFamily="49" charset="0"/>
                <a:ea typeface="新細明體" charset="-120"/>
                <a:cs typeface="Courier New" pitchFamily="49" charset="0"/>
              </a:rPr>
              <a:t>LL</a:t>
            </a:r>
            <a:r>
              <a:rPr lang="en-US" altLang="zh-TW" sz="2400" dirty="0">
                <a:ea typeface="新細明體" charset="-120"/>
              </a:rPr>
              <a:t>, or </a:t>
            </a:r>
            <a:r>
              <a:rPr lang="en-US" altLang="zh-TW" sz="2400" dirty="0" err="1">
                <a:latin typeface="Courier New" pitchFamily="49" charset="0"/>
                <a:ea typeface="新細明體" charset="-120"/>
                <a:cs typeface="Courier New" pitchFamily="49" charset="0"/>
              </a:rPr>
              <a:t>ll</a:t>
            </a:r>
            <a:r>
              <a:rPr lang="en-US" altLang="zh-TW" sz="2400" dirty="0">
                <a:ea typeface="新細明體" charset="-120"/>
              </a:rPr>
              <a:t>) is the “smallest” of the types </a:t>
            </a:r>
            <a:r>
              <a:rPr lang="en-US" altLang="zh-TW" sz="2400" dirty="0" err="1">
                <a:latin typeface="Courier New" pitchFamily="49" charset="0"/>
                <a:ea typeface="新細明體" charset="-120"/>
                <a:cs typeface="Courier New" pitchFamily="49" charset="0"/>
              </a:rPr>
              <a:t>int</a:t>
            </a:r>
            <a:r>
              <a:rPr lang="en-US" altLang="zh-TW" sz="2400" dirty="0">
                <a:ea typeface="新細明體" charset="-120"/>
              </a:rPr>
              <a:t>, </a:t>
            </a:r>
            <a:r>
              <a:rPr lang="en-US" altLang="zh-TW" sz="2400" dirty="0">
                <a:latin typeface="Courier New" pitchFamily="49" charset="0"/>
                <a:ea typeface="新細明體" charset="-120"/>
                <a:cs typeface="Courier New" pitchFamily="49" charset="0"/>
              </a:rPr>
              <a:t>long</a:t>
            </a:r>
            <a:r>
              <a:rPr lang="en-US" altLang="zh-TW" sz="2400" dirty="0">
                <a:ea typeface="新細明體" charset="-120"/>
              </a:rPr>
              <a:t> </a:t>
            </a:r>
            <a:r>
              <a:rPr lang="en-US" altLang="zh-TW" sz="2400" dirty="0" err="1">
                <a:latin typeface="Courier New" pitchFamily="49" charset="0"/>
                <a:ea typeface="新細明體" charset="-120"/>
                <a:cs typeface="Courier New" pitchFamily="49" charset="0"/>
              </a:rPr>
              <a:t>int</a:t>
            </a:r>
            <a:r>
              <a:rPr lang="en-US" altLang="zh-TW" sz="2400" dirty="0">
                <a:ea typeface="新細明體" charset="-120"/>
              </a:rPr>
              <a:t>, or </a:t>
            </a:r>
            <a:r>
              <a:rPr lang="en-US" altLang="zh-TW" sz="2400" dirty="0">
                <a:latin typeface="Courier New" pitchFamily="49" charset="0"/>
                <a:ea typeface="新細明體" charset="-120"/>
                <a:cs typeface="Courier New" pitchFamily="49" charset="0"/>
              </a:rPr>
              <a:t>long</a:t>
            </a:r>
            <a:r>
              <a:rPr lang="en-US" altLang="zh-TW" sz="2400" dirty="0">
                <a:ea typeface="新細明體" charset="-120"/>
              </a:rPr>
              <a:t> </a:t>
            </a:r>
            <a:r>
              <a:rPr lang="en-US" altLang="zh-TW" sz="2400" dirty="0" err="1">
                <a:latin typeface="Courier New" pitchFamily="49" charset="0"/>
                <a:ea typeface="新細明體" charset="-120"/>
                <a:cs typeface="Courier New" pitchFamily="49" charset="0"/>
              </a:rPr>
              <a:t>long</a:t>
            </a:r>
            <a:r>
              <a:rPr lang="en-US" altLang="zh-TW" sz="2400" dirty="0">
                <a:ea typeface="新細明體" charset="-120"/>
              </a:rPr>
              <a:t> </a:t>
            </a:r>
            <a:r>
              <a:rPr lang="en-US" altLang="zh-TW" sz="2400" dirty="0" err="1">
                <a:latin typeface="Courier New" pitchFamily="49" charset="0"/>
                <a:ea typeface="新細明體" charset="-120"/>
                <a:cs typeface="Courier New" pitchFamily="49" charset="0"/>
              </a:rPr>
              <a:t>int</a:t>
            </a:r>
            <a:r>
              <a:rPr lang="en-US" altLang="zh-TW" sz="2400" dirty="0">
                <a:ea typeface="新細明體" charset="-120"/>
              </a:rPr>
              <a:t> that can represent the value of that constant.</a:t>
            </a:r>
          </a:p>
          <a:p>
            <a:endParaRPr lang="en-US" altLang="zh-TW" dirty="0">
              <a:ea typeface="新細明體" charset="-12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zh-TW">
                <a:ea typeface="新細明體" charset="-120"/>
              </a:rPr>
              <a:t>Integer Constants in C99</a:t>
            </a:r>
          </a:p>
        </p:txBody>
      </p:sp>
      <p:sp>
        <p:nvSpPr>
          <p:cNvPr id="31747" name="Content Placeholder 2"/>
          <p:cNvSpPr>
            <a:spLocks noGrp="1"/>
          </p:cNvSpPr>
          <p:nvPr>
            <p:ph idx="1"/>
          </p:nvPr>
        </p:nvSpPr>
        <p:spPr/>
        <p:txBody>
          <a:bodyPr>
            <a:normAutofit/>
          </a:bodyPr>
          <a:lstStyle/>
          <a:p>
            <a:r>
              <a:rPr lang="en-US" altLang="zh-TW" sz="2600">
                <a:ea typeface="新細明體" charset="-120"/>
              </a:rPr>
              <a:t>For an octal or hexadecimal constant, the list of possible types is </a:t>
            </a:r>
            <a:r>
              <a:rPr lang="en-US" altLang="zh-TW" sz="2600">
                <a:latin typeface="Courier New" pitchFamily="49" charset="0"/>
                <a:ea typeface="新細明體" charset="-120"/>
                <a:cs typeface="Courier New" pitchFamily="49" charset="0"/>
              </a:rPr>
              <a:t>int</a:t>
            </a:r>
            <a:r>
              <a:rPr lang="en-US" altLang="zh-TW" sz="2600">
                <a:ea typeface="新細明體" charset="-120"/>
              </a:rPr>
              <a:t>, </a:t>
            </a:r>
            <a:r>
              <a:rPr lang="en-US" altLang="zh-TW" sz="2600">
                <a:latin typeface="Courier New" pitchFamily="49" charset="0"/>
                <a:ea typeface="新細明體" charset="-120"/>
                <a:cs typeface="Courier New" pitchFamily="49" charset="0"/>
              </a:rPr>
              <a:t>unsigned</a:t>
            </a:r>
            <a:r>
              <a:rPr lang="en-US" altLang="zh-TW" sz="2600">
                <a:ea typeface="新細明體" charset="-120"/>
              </a:rPr>
              <a:t> </a:t>
            </a:r>
            <a:r>
              <a:rPr lang="en-US" altLang="zh-TW" sz="2600">
                <a:latin typeface="Courier New" pitchFamily="49" charset="0"/>
                <a:ea typeface="新細明體" charset="-120"/>
                <a:cs typeface="Courier New" pitchFamily="49" charset="0"/>
              </a:rPr>
              <a:t>int</a:t>
            </a:r>
            <a:r>
              <a:rPr lang="en-US" altLang="zh-TW" sz="2600">
                <a:ea typeface="新細明體" charset="-120"/>
              </a:rPr>
              <a:t>, </a:t>
            </a:r>
            <a:r>
              <a:rPr lang="en-US" altLang="zh-TW" sz="2600">
                <a:latin typeface="Courier New" pitchFamily="49" charset="0"/>
                <a:ea typeface="新細明體" charset="-120"/>
                <a:cs typeface="Courier New" pitchFamily="49" charset="0"/>
              </a:rPr>
              <a:t>long</a:t>
            </a:r>
            <a:r>
              <a:rPr lang="en-US" altLang="zh-TW" sz="2600">
                <a:ea typeface="新細明體" charset="-120"/>
              </a:rPr>
              <a:t> </a:t>
            </a:r>
            <a:r>
              <a:rPr lang="en-US" altLang="zh-TW" sz="2600">
                <a:latin typeface="Courier New" pitchFamily="49" charset="0"/>
                <a:ea typeface="新細明體" charset="-120"/>
                <a:cs typeface="Courier New" pitchFamily="49" charset="0"/>
              </a:rPr>
              <a:t>int</a:t>
            </a:r>
            <a:r>
              <a:rPr lang="en-US" altLang="zh-TW" sz="2600">
                <a:ea typeface="新細明體" charset="-120"/>
              </a:rPr>
              <a:t>, </a:t>
            </a:r>
            <a:r>
              <a:rPr lang="en-US" altLang="zh-TW" sz="2600">
                <a:latin typeface="Courier New" pitchFamily="49" charset="0"/>
                <a:ea typeface="新細明體" charset="-120"/>
                <a:cs typeface="Courier New" pitchFamily="49" charset="0"/>
              </a:rPr>
              <a:t>unsigned</a:t>
            </a:r>
            <a:r>
              <a:rPr lang="en-US" altLang="zh-TW" sz="2600">
                <a:ea typeface="新細明體" charset="-120"/>
              </a:rPr>
              <a:t> </a:t>
            </a:r>
            <a:r>
              <a:rPr lang="en-US" altLang="zh-TW" sz="2600">
                <a:latin typeface="Courier New" pitchFamily="49" charset="0"/>
                <a:ea typeface="新細明體" charset="-120"/>
                <a:cs typeface="Courier New" pitchFamily="49" charset="0"/>
              </a:rPr>
              <a:t>long</a:t>
            </a:r>
            <a:r>
              <a:rPr lang="en-US" altLang="zh-TW" sz="2600">
                <a:ea typeface="新細明體" charset="-120"/>
              </a:rPr>
              <a:t> </a:t>
            </a:r>
            <a:r>
              <a:rPr lang="en-US" altLang="zh-TW" sz="2600">
                <a:latin typeface="Courier New" pitchFamily="49" charset="0"/>
                <a:ea typeface="新細明體" charset="-120"/>
                <a:cs typeface="Courier New" pitchFamily="49" charset="0"/>
              </a:rPr>
              <a:t>int</a:t>
            </a:r>
            <a:r>
              <a:rPr lang="en-US" altLang="zh-TW" sz="2600">
                <a:ea typeface="新細明體" charset="-120"/>
              </a:rPr>
              <a:t>, </a:t>
            </a:r>
            <a:r>
              <a:rPr lang="en-US" altLang="zh-TW" sz="2600">
                <a:latin typeface="Courier New" pitchFamily="49" charset="0"/>
                <a:ea typeface="新細明體" charset="-120"/>
                <a:cs typeface="Courier New" pitchFamily="49" charset="0"/>
              </a:rPr>
              <a:t>long</a:t>
            </a:r>
            <a:r>
              <a:rPr lang="en-US" altLang="zh-TW" sz="2600">
                <a:ea typeface="新細明體" charset="-120"/>
              </a:rPr>
              <a:t> </a:t>
            </a:r>
            <a:r>
              <a:rPr lang="en-US" altLang="zh-TW" sz="2600">
                <a:latin typeface="Courier New" pitchFamily="49" charset="0"/>
                <a:ea typeface="新細明體" charset="-120"/>
                <a:cs typeface="Courier New" pitchFamily="49" charset="0"/>
              </a:rPr>
              <a:t>long</a:t>
            </a:r>
            <a:r>
              <a:rPr lang="en-US" altLang="zh-TW" sz="2600">
                <a:ea typeface="新細明體" charset="-120"/>
              </a:rPr>
              <a:t> </a:t>
            </a:r>
            <a:r>
              <a:rPr lang="en-US" altLang="zh-TW" sz="2600">
                <a:latin typeface="Courier New" pitchFamily="49" charset="0"/>
                <a:ea typeface="新細明體" charset="-120"/>
                <a:cs typeface="Courier New" pitchFamily="49" charset="0"/>
              </a:rPr>
              <a:t>int</a:t>
            </a:r>
            <a:r>
              <a:rPr lang="en-US" altLang="zh-TW" sz="2600">
                <a:ea typeface="新細明體" charset="-120"/>
              </a:rPr>
              <a:t>, and </a:t>
            </a:r>
            <a:r>
              <a:rPr lang="en-US" altLang="zh-TW" sz="2600">
                <a:latin typeface="Courier New" pitchFamily="49" charset="0"/>
                <a:ea typeface="新細明體" charset="-120"/>
                <a:cs typeface="Courier New" pitchFamily="49" charset="0"/>
              </a:rPr>
              <a:t>unsigned</a:t>
            </a:r>
            <a:r>
              <a:rPr lang="en-US" altLang="zh-TW" sz="2600">
                <a:ea typeface="新細明體" charset="-120"/>
              </a:rPr>
              <a:t> </a:t>
            </a:r>
            <a:r>
              <a:rPr lang="en-US" altLang="zh-TW" sz="2600">
                <a:latin typeface="Courier New" pitchFamily="49" charset="0"/>
                <a:ea typeface="新細明體" charset="-120"/>
                <a:cs typeface="Courier New" pitchFamily="49" charset="0"/>
              </a:rPr>
              <a:t>long</a:t>
            </a:r>
            <a:r>
              <a:rPr lang="en-US" altLang="zh-TW" sz="2600">
                <a:ea typeface="新細明體" charset="-120"/>
              </a:rPr>
              <a:t> </a:t>
            </a:r>
            <a:r>
              <a:rPr lang="en-US" altLang="zh-TW" sz="2600">
                <a:latin typeface="Courier New" pitchFamily="49" charset="0"/>
                <a:ea typeface="新細明體" charset="-120"/>
                <a:cs typeface="Courier New" pitchFamily="49" charset="0"/>
              </a:rPr>
              <a:t>long</a:t>
            </a:r>
            <a:r>
              <a:rPr lang="en-US" altLang="zh-TW" sz="2600">
                <a:ea typeface="新細明體" charset="-120"/>
              </a:rPr>
              <a:t> </a:t>
            </a:r>
            <a:r>
              <a:rPr lang="en-US" altLang="zh-TW" sz="2600">
                <a:latin typeface="Courier New" pitchFamily="49" charset="0"/>
                <a:ea typeface="新細明體" charset="-120"/>
                <a:cs typeface="Courier New" pitchFamily="49" charset="0"/>
              </a:rPr>
              <a:t>int</a:t>
            </a:r>
            <a:r>
              <a:rPr lang="en-US" altLang="zh-TW" sz="2600">
                <a:ea typeface="新細明體" charset="-120"/>
              </a:rPr>
              <a:t>, in that order.</a:t>
            </a:r>
          </a:p>
          <a:p>
            <a:r>
              <a:rPr lang="en-US" altLang="zh-TW" sz="2600">
                <a:ea typeface="新細明體" charset="-120"/>
              </a:rPr>
              <a:t>Any suffix at the end of a constant changes the list of possible types.</a:t>
            </a:r>
          </a:p>
          <a:p>
            <a:pPr lvl="1"/>
            <a:r>
              <a:rPr lang="en-US" altLang="zh-TW" sz="2200">
                <a:ea typeface="新細明體" charset="-120"/>
              </a:rPr>
              <a:t>A constant that ends with </a:t>
            </a:r>
            <a:r>
              <a:rPr lang="en-US" altLang="zh-TW" sz="2200">
                <a:latin typeface="Courier New" pitchFamily="49" charset="0"/>
                <a:ea typeface="新細明體" charset="-120"/>
                <a:cs typeface="Courier New" pitchFamily="49" charset="0"/>
              </a:rPr>
              <a:t>U</a:t>
            </a:r>
            <a:r>
              <a:rPr lang="en-US" altLang="zh-TW" sz="2200">
                <a:ea typeface="新細明體" charset="-120"/>
              </a:rPr>
              <a:t> (or </a:t>
            </a:r>
            <a:r>
              <a:rPr lang="en-US" altLang="zh-TW" sz="2200">
                <a:latin typeface="Courier New" pitchFamily="49" charset="0"/>
                <a:ea typeface="新細明體" charset="-120"/>
                <a:cs typeface="Courier New" pitchFamily="49" charset="0"/>
              </a:rPr>
              <a:t>u</a:t>
            </a:r>
            <a:r>
              <a:rPr lang="en-US" altLang="zh-TW" sz="2200">
                <a:ea typeface="新細明體" charset="-120"/>
              </a:rPr>
              <a:t>) must have one of the types </a:t>
            </a:r>
            <a:r>
              <a:rPr lang="en-US" altLang="zh-TW" sz="2200">
                <a:latin typeface="Courier New" pitchFamily="49" charset="0"/>
                <a:ea typeface="新細明體" charset="-120"/>
                <a:cs typeface="Courier New" pitchFamily="49" charset="0"/>
              </a:rPr>
              <a:t>unsigned</a:t>
            </a:r>
            <a:r>
              <a:rPr lang="en-US" altLang="zh-TW" sz="2200">
                <a:ea typeface="新細明體" charset="-120"/>
              </a:rPr>
              <a:t> </a:t>
            </a:r>
            <a:r>
              <a:rPr lang="en-US" altLang="zh-TW" sz="2200">
                <a:latin typeface="Courier New" pitchFamily="49" charset="0"/>
                <a:ea typeface="新細明體" charset="-120"/>
                <a:cs typeface="Courier New" pitchFamily="49" charset="0"/>
              </a:rPr>
              <a:t>int</a:t>
            </a:r>
            <a:r>
              <a:rPr lang="en-US" altLang="zh-TW" sz="2200">
                <a:ea typeface="新細明體" charset="-120"/>
              </a:rPr>
              <a:t>, </a:t>
            </a:r>
            <a:r>
              <a:rPr lang="en-US" altLang="zh-TW" sz="2200">
                <a:latin typeface="Courier New" pitchFamily="49" charset="0"/>
                <a:ea typeface="新細明體" charset="-120"/>
                <a:cs typeface="Courier New" pitchFamily="49" charset="0"/>
              </a:rPr>
              <a:t>unsigned</a:t>
            </a:r>
            <a:r>
              <a:rPr lang="en-US" altLang="zh-TW" sz="2200">
                <a:ea typeface="新細明體" charset="-120"/>
              </a:rPr>
              <a:t> </a:t>
            </a:r>
            <a:r>
              <a:rPr lang="en-US" altLang="zh-TW" sz="2200">
                <a:latin typeface="Courier New" pitchFamily="49" charset="0"/>
                <a:ea typeface="新細明體" charset="-120"/>
                <a:cs typeface="Courier New" pitchFamily="49" charset="0"/>
              </a:rPr>
              <a:t>long</a:t>
            </a:r>
            <a:r>
              <a:rPr lang="en-US" altLang="zh-TW" sz="2200">
                <a:ea typeface="新細明體" charset="-120"/>
              </a:rPr>
              <a:t> </a:t>
            </a:r>
            <a:r>
              <a:rPr lang="en-US" altLang="zh-TW" sz="2200">
                <a:latin typeface="Courier New" pitchFamily="49" charset="0"/>
                <a:ea typeface="新細明體" charset="-120"/>
                <a:cs typeface="Courier New" pitchFamily="49" charset="0"/>
              </a:rPr>
              <a:t>int</a:t>
            </a:r>
            <a:r>
              <a:rPr lang="en-US" altLang="zh-TW" sz="2200">
                <a:ea typeface="新細明體" charset="-120"/>
              </a:rPr>
              <a:t>, or </a:t>
            </a:r>
            <a:r>
              <a:rPr lang="en-US" altLang="zh-TW" sz="2200">
                <a:latin typeface="Courier New" pitchFamily="49" charset="0"/>
                <a:ea typeface="新細明體" charset="-120"/>
                <a:cs typeface="Courier New" pitchFamily="49" charset="0"/>
              </a:rPr>
              <a:t>unsigned</a:t>
            </a:r>
            <a:r>
              <a:rPr lang="en-US" altLang="zh-TW" sz="2200">
                <a:ea typeface="新細明體" charset="-120"/>
              </a:rPr>
              <a:t> </a:t>
            </a:r>
            <a:r>
              <a:rPr lang="en-US" altLang="zh-TW" sz="2200">
                <a:latin typeface="Courier New" pitchFamily="49" charset="0"/>
                <a:ea typeface="新細明體" charset="-120"/>
                <a:cs typeface="Courier New" pitchFamily="49" charset="0"/>
              </a:rPr>
              <a:t>long</a:t>
            </a:r>
            <a:r>
              <a:rPr lang="en-US" altLang="zh-TW" sz="2200">
                <a:ea typeface="新細明體" charset="-120"/>
              </a:rPr>
              <a:t> </a:t>
            </a:r>
            <a:r>
              <a:rPr lang="en-US" altLang="zh-TW" sz="2200">
                <a:latin typeface="Courier New" pitchFamily="49" charset="0"/>
                <a:ea typeface="新細明體" charset="-120"/>
                <a:cs typeface="Courier New" pitchFamily="49" charset="0"/>
              </a:rPr>
              <a:t>long</a:t>
            </a:r>
            <a:r>
              <a:rPr lang="en-US" altLang="zh-TW" sz="2200">
                <a:ea typeface="新細明體" charset="-120"/>
              </a:rPr>
              <a:t> </a:t>
            </a:r>
            <a:r>
              <a:rPr lang="en-US" altLang="zh-TW" sz="2200">
                <a:latin typeface="Courier New" pitchFamily="49" charset="0"/>
                <a:ea typeface="新細明體" charset="-120"/>
                <a:cs typeface="Courier New" pitchFamily="49" charset="0"/>
              </a:rPr>
              <a:t>int</a:t>
            </a:r>
            <a:r>
              <a:rPr lang="en-US" altLang="zh-TW" sz="2200">
                <a:ea typeface="新細明體" charset="-120"/>
              </a:rPr>
              <a:t>.</a:t>
            </a:r>
          </a:p>
          <a:p>
            <a:pPr lvl="1"/>
            <a:r>
              <a:rPr lang="en-US" altLang="zh-TW" sz="2200">
                <a:ea typeface="新細明體" charset="-120"/>
              </a:rPr>
              <a:t>A decimal constant that ends with </a:t>
            </a:r>
            <a:r>
              <a:rPr lang="en-US" altLang="zh-TW" sz="2200">
                <a:latin typeface="Courier New" pitchFamily="49" charset="0"/>
                <a:ea typeface="新細明體" charset="-120"/>
                <a:cs typeface="Courier New" pitchFamily="49" charset="0"/>
              </a:rPr>
              <a:t>L</a:t>
            </a:r>
            <a:r>
              <a:rPr lang="en-US" altLang="zh-TW" sz="2200">
                <a:ea typeface="新細明體" charset="-120"/>
              </a:rPr>
              <a:t> (or </a:t>
            </a:r>
            <a:r>
              <a:rPr lang="en-US" altLang="zh-TW" sz="2200">
                <a:latin typeface="Courier New" pitchFamily="49" charset="0"/>
                <a:ea typeface="新細明體" charset="-120"/>
                <a:cs typeface="Courier New" pitchFamily="49" charset="0"/>
              </a:rPr>
              <a:t>l</a:t>
            </a:r>
            <a:r>
              <a:rPr lang="en-US" altLang="zh-TW" sz="2200">
                <a:ea typeface="新細明體" charset="-120"/>
              </a:rPr>
              <a:t>) must have one of the types </a:t>
            </a:r>
            <a:r>
              <a:rPr lang="en-US" altLang="zh-TW" sz="2200">
                <a:latin typeface="Courier New" pitchFamily="49" charset="0"/>
                <a:ea typeface="新細明體" charset="-120"/>
                <a:cs typeface="Courier New" pitchFamily="49" charset="0"/>
              </a:rPr>
              <a:t>long</a:t>
            </a:r>
            <a:r>
              <a:rPr lang="en-US" altLang="zh-TW" sz="2200">
                <a:ea typeface="新細明體" charset="-120"/>
              </a:rPr>
              <a:t> </a:t>
            </a:r>
            <a:r>
              <a:rPr lang="en-US" altLang="zh-TW" sz="2200">
                <a:latin typeface="Courier New" pitchFamily="49" charset="0"/>
                <a:ea typeface="新細明體" charset="-120"/>
                <a:cs typeface="Courier New" pitchFamily="49" charset="0"/>
              </a:rPr>
              <a:t>int</a:t>
            </a:r>
            <a:r>
              <a:rPr lang="en-US" altLang="zh-TW" sz="2200">
                <a:ea typeface="新細明體" charset="-120"/>
              </a:rPr>
              <a:t> or </a:t>
            </a:r>
            <a:r>
              <a:rPr lang="en-US" altLang="zh-TW" sz="2200">
                <a:latin typeface="Courier New" pitchFamily="49" charset="0"/>
                <a:ea typeface="新細明體" charset="-120"/>
                <a:cs typeface="Courier New" pitchFamily="49" charset="0"/>
              </a:rPr>
              <a:t>long</a:t>
            </a:r>
            <a:r>
              <a:rPr lang="en-US" altLang="zh-TW" sz="2200">
                <a:ea typeface="新細明體" charset="-120"/>
              </a:rPr>
              <a:t> </a:t>
            </a:r>
            <a:r>
              <a:rPr lang="en-US" altLang="zh-TW" sz="2200">
                <a:latin typeface="Courier New" pitchFamily="49" charset="0"/>
                <a:ea typeface="新細明體" charset="-120"/>
                <a:cs typeface="Courier New" pitchFamily="49" charset="0"/>
              </a:rPr>
              <a:t>long</a:t>
            </a:r>
            <a:r>
              <a:rPr lang="en-US" altLang="zh-TW" sz="2200">
                <a:ea typeface="新細明體" charset="-120"/>
              </a:rPr>
              <a:t> </a:t>
            </a:r>
            <a:r>
              <a:rPr lang="en-US" altLang="zh-TW" sz="2200">
                <a:latin typeface="Courier New" pitchFamily="49" charset="0"/>
                <a:ea typeface="新細明體" charset="-120"/>
                <a:cs typeface="Courier New" pitchFamily="49" charset="0"/>
              </a:rPr>
              <a:t>int</a:t>
            </a:r>
            <a:r>
              <a:rPr lang="en-US" altLang="zh-TW" sz="2200">
                <a:ea typeface="新細明體" charset="-120"/>
              </a:rPr>
              <a:t>.</a:t>
            </a:r>
          </a:p>
          <a:p>
            <a:endParaRPr lang="en-US" altLang="zh-TW">
              <a:ea typeface="新細明體" charset="-12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zh-TW">
                <a:ea typeface="新細明體" charset="-120"/>
              </a:rPr>
              <a:t>Integer Overflow</a:t>
            </a:r>
          </a:p>
        </p:txBody>
      </p:sp>
      <p:sp>
        <p:nvSpPr>
          <p:cNvPr id="32771" name="Content Placeholder 2"/>
          <p:cNvSpPr>
            <a:spLocks noGrp="1"/>
          </p:cNvSpPr>
          <p:nvPr>
            <p:ph idx="1"/>
          </p:nvPr>
        </p:nvSpPr>
        <p:spPr/>
        <p:txBody>
          <a:bodyPr>
            <a:normAutofit/>
          </a:bodyPr>
          <a:lstStyle/>
          <a:p>
            <a:r>
              <a:rPr lang="en-US" altLang="zh-TW" dirty="0">
                <a:ea typeface="新細明體" charset="-120"/>
              </a:rPr>
              <a:t>When arithmetic operations are performed on integers, it’s possible that the result will be too large to represent. </a:t>
            </a:r>
          </a:p>
          <a:p>
            <a:r>
              <a:rPr lang="en-US" altLang="zh-TW" dirty="0">
                <a:ea typeface="新細明體" charset="-120"/>
              </a:rPr>
              <a:t>For example, when an arithmetic operation is performed on two </a:t>
            </a:r>
            <a:r>
              <a:rPr lang="en-US" altLang="zh-TW" dirty="0" err="1">
                <a:latin typeface="Courier New" pitchFamily="49" charset="0"/>
                <a:ea typeface="新細明體" charset="-120"/>
                <a:cs typeface="Courier New" pitchFamily="49" charset="0"/>
              </a:rPr>
              <a:t>int</a:t>
            </a:r>
            <a:r>
              <a:rPr lang="en-US" altLang="zh-TW" dirty="0">
                <a:ea typeface="新細明體" charset="-120"/>
              </a:rPr>
              <a:t> values, the result must be able to be represented as an </a:t>
            </a:r>
            <a:r>
              <a:rPr lang="en-US" altLang="zh-TW" dirty="0">
                <a:latin typeface="Courier New" pitchFamily="49" charset="0"/>
                <a:ea typeface="新細明體" charset="-120"/>
                <a:cs typeface="Courier New" pitchFamily="49" charset="0"/>
              </a:rPr>
              <a:t>int</a:t>
            </a:r>
            <a:r>
              <a:rPr lang="en-US" altLang="zh-TW" dirty="0">
                <a:ea typeface="新細明體" charset="-120"/>
              </a:rPr>
              <a:t>. </a:t>
            </a:r>
          </a:p>
          <a:p>
            <a:r>
              <a:rPr lang="en-US" altLang="zh-TW" dirty="0">
                <a:ea typeface="新細明體" charset="-120"/>
              </a:rPr>
              <a:t>If the result </a:t>
            </a:r>
            <a:r>
              <a:rPr lang="en-US" altLang="zh-TW" dirty="0">
                <a:solidFill>
                  <a:srgbClr val="FF0000"/>
                </a:solidFill>
                <a:ea typeface="新細明體" charset="-120"/>
              </a:rPr>
              <a:t>can’t</a:t>
            </a:r>
            <a:r>
              <a:rPr lang="en-US" altLang="zh-TW" dirty="0">
                <a:ea typeface="新細明體" charset="-120"/>
              </a:rPr>
              <a:t> be represented as an </a:t>
            </a:r>
            <a:r>
              <a:rPr lang="en-US" altLang="zh-TW" dirty="0" err="1">
                <a:latin typeface="Courier New" pitchFamily="49" charset="0"/>
                <a:ea typeface="新細明體" charset="-120"/>
                <a:cs typeface="Courier New" pitchFamily="49" charset="0"/>
              </a:rPr>
              <a:t>int</a:t>
            </a:r>
            <a:r>
              <a:rPr lang="en-US" altLang="zh-TW" dirty="0">
                <a:ea typeface="新細明體" charset="-120"/>
              </a:rPr>
              <a:t> (because it requires too many bits), we say that </a:t>
            </a:r>
            <a:r>
              <a:rPr lang="en-US" altLang="zh-TW" b="1" i="1" dirty="0">
                <a:solidFill>
                  <a:srgbClr val="FFC000"/>
                </a:solidFill>
                <a:effectLst>
                  <a:outerShdw blurRad="38100" dist="38100" dir="2700000" algn="tl">
                    <a:srgbClr val="000000">
                      <a:alpha val="43137"/>
                    </a:srgbClr>
                  </a:outerShdw>
                </a:effectLst>
                <a:ea typeface="新細明體" charset="-120"/>
              </a:rPr>
              <a:t>overflow</a:t>
            </a:r>
            <a:r>
              <a:rPr lang="en-US" altLang="zh-TW" dirty="0">
                <a:ea typeface="新細明體" charset="-120"/>
              </a:rPr>
              <a:t> has occurred.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zh-TW">
                <a:ea typeface="新細明體" charset="-120"/>
              </a:rPr>
              <a:t>Integer Overflow</a:t>
            </a:r>
          </a:p>
        </p:txBody>
      </p:sp>
      <p:sp>
        <p:nvSpPr>
          <p:cNvPr id="3" name="Content Placeholder 2"/>
          <p:cNvSpPr>
            <a:spLocks noGrp="1"/>
          </p:cNvSpPr>
          <p:nvPr>
            <p:ph idx="1"/>
          </p:nvPr>
        </p:nvSpPr>
        <p:spPr/>
        <p:txBody>
          <a:bodyPr>
            <a:normAutofit/>
          </a:bodyPr>
          <a:lstStyle/>
          <a:p>
            <a:pPr>
              <a:defRPr/>
            </a:pPr>
            <a:r>
              <a:rPr lang="en-US" dirty="0"/>
              <a:t>The behavior when integer overflow occurs depends on whether the operands were signed or unsigned.</a:t>
            </a:r>
          </a:p>
          <a:p>
            <a:pPr lvl="1">
              <a:defRPr/>
            </a:pPr>
            <a:r>
              <a:rPr lang="en-US" dirty="0">
                <a:ea typeface="+mn-ea"/>
                <a:cs typeface="+mn-cs"/>
              </a:rPr>
              <a:t>When overflow occurs during an operation on </a:t>
            </a:r>
            <a:r>
              <a:rPr lang="en-US" b="1" i="1" u="sng" dirty="0">
                <a:solidFill>
                  <a:srgbClr val="FF0000"/>
                </a:solidFill>
                <a:effectLst>
                  <a:outerShdw blurRad="38100" dist="38100" dir="2700000" algn="tl">
                    <a:srgbClr val="000000">
                      <a:alpha val="43137"/>
                    </a:srgbClr>
                  </a:outerShdw>
                </a:effectLst>
                <a:ea typeface="+mn-ea"/>
                <a:cs typeface="+mn-cs"/>
              </a:rPr>
              <a:t>signed</a:t>
            </a:r>
            <a:r>
              <a:rPr lang="en-US" dirty="0">
                <a:ea typeface="+mn-ea"/>
                <a:cs typeface="+mn-cs"/>
              </a:rPr>
              <a:t> </a:t>
            </a:r>
            <a:r>
              <a:rPr lang="en-US" b="1" u="sng" dirty="0">
                <a:solidFill>
                  <a:srgbClr val="FF0000"/>
                </a:solidFill>
                <a:effectLst>
                  <a:outerShdw blurRad="38100" dist="38100" dir="2700000" algn="tl">
                    <a:srgbClr val="000000">
                      <a:alpha val="43137"/>
                    </a:srgbClr>
                  </a:outerShdw>
                </a:effectLst>
                <a:ea typeface="+mn-ea"/>
                <a:cs typeface="+mn-cs"/>
              </a:rPr>
              <a:t>integers</a:t>
            </a:r>
            <a:r>
              <a:rPr lang="en-US" dirty="0">
                <a:ea typeface="+mn-ea"/>
                <a:cs typeface="+mn-cs"/>
              </a:rPr>
              <a:t>, the program’s behavior is </a:t>
            </a:r>
            <a:r>
              <a:rPr lang="en-US" b="1" i="1" u="sng" dirty="0">
                <a:solidFill>
                  <a:srgbClr val="FF0000"/>
                </a:solidFill>
                <a:effectLst>
                  <a:outerShdw blurRad="38100" dist="38100" dir="2700000" algn="tl">
                    <a:srgbClr val="000000">
                      <a:alpha val="43137"/>
                    </a:srgbClr>
                  </a:outerShdw>
                </a:effectLst>
              </a:rPr>
              <a:t>undefined</a:t>
            </a:r>
            <a:r>
              <a:rPr lang="en-US" dirty="0">
                <a:ea typeface="+mn-ea"/>
                <a:cs typeface="+mn-cs"/>
              </a:rPr>
              <a:t>. </a:t>
            </a:r>
          </a:p>
          <a:p>
            <a:pPr lvl="1">
              <a:defRPr/>
            </a:pPr>
            <a:r>
              <a:rPr lang="en-US" dirty="0">
                <a:ea typeface="+mn-ea"/>
                <a:cs typeface="+mn-cs"/>
              </a:rPr>
              <a:t>When overflow occurs during an operation on </a:t>
            </a:r>
            <a:r>
              <a:rPr lang="en-US" b="1" u="sng" dirty="0">
                <a:solidFill>
                  <a:srgbClr val="FFC000"/>
                </a:solidFill>
                <a:effectLst>
                  <a:outerShdw blurRad="38100" dist="38100" dir="2700000" algn="tl">
                    <a:srgbClr val="000000">
                      <a:alpha val="43137"/>
                    </a:srgbClr>
                  </a:outerShdw>
                </a:effectLst>
                <a:ea typeface="+mn-ea"/>
                <a:cs typeface="+mn-cs"/>
              </a:rPr>
              <a:t>unsigned integers</a:t>
            </a:r>
            <a:r>
              <a:rPr lang="en-US" dirty="0">
                <a:ea typeface="+mn-ea"/>
                <a:cs typeface="+mn-cs"/>
              </a:rPr>
              <a:t>, the result </a:t>
            </a:r>
            <a:r>
              <a:rPr lang="en-US" i="1" dirty="0">
                <a:ea typeface="+mn-ea"/>
                <a:cs typeface="+mn-cs"/>
              </a:rPr>
              <a:t>is</a:t>
            </a:r>
            <a:r>
              <a:rPr lang="en-US" dirty="0">
                <a:ea typeface="+mn-ea"/>
                <a:cs typeface="+mn-cs"/>
              </a:rPr>
              <a:t> </a:t>
            </a:r>
            <a:r>
              <a:rPr lang="en-US" b="1" u="sng" dirty="0">
                <a:solidFill>
                  <a:srgbClr val="FFC000"/>
                </a:solidFill>
                <a:effectLst>
                  <a:outerShdw blurRad="38100" dist="38100" dir="2700000" algn="tl">
                    <a:srgbClr val="000000">
                      <a:alpha val="43137"/>
                    </a:srgbClr>
                  </a:outerShdw>
                </a:effectLst>
              </a:rPr>
              <a:t>defined</a:t>
            </a:r>
            <a:r>
              <a:rPr lang="en-US" dirty="0">
                <a:ea typeface="+mn-ea"/>
                <a:cs typeface="+mn-cs"/>
              </a:rPr>
              <a:t>: we get the correct </a:t>
            </a:r>
            <a:r>
              <a:rPr lang="en-US" b="1" u="sng" dirty="0">
                <a:solidFill>
                  <a:srgbClr val="FFC000"/>
                </a:solidFill>
                <a:effectLst>
                  <a:outerShdw blurRad="38100" dist="38100" dir="2700000" algn="tl">
                    <a:srgbClr val="000000">
                      <a:alpha val="43137"/>
                    </a:srgbClr>
                  </a:outerShdw>
                </a:effectLst>
              </a:rPr>
              <a:t>answer modulo 2</a:t>
            </a:r>
            <a:r>
              <a:rPr lang="en-US" b="1" u="sng" baseline="30000" dirty="0">
                <a:solidFill>
                  <a:srgbClr val="FFC000"/>
                </a:solidFill>
                <a:effectLst>
                  <a:outerShdw blurRad="38100" dist="38100" dir="2700000" algn="tl">
                    <a:srgbClr val="000000">
                      <a:alpha val="43137"/>
                    </a:srgbClr>
                  </a:outerShdw>
                </a:effectLst>
              </a:rPr>
              <a:t>n</a:t>
            </a:r>
            <a:r>
              <a:rPr lang="en-US" dirty="0">
                <a:ea typeface="+mn-ea"/>
                <a:cs typeface="+mn-cs"/>
              </a:rPr>
              <a:t>, where </a:t>
            </a:r>
            <a:r>
              <a:rPr lang="en-US" i="1" dirty="0">
                <a:ea typeface="+mn-ea"/>
                <a:cs typeface="+mn-cs"/>
              </a:rPr>
              <a:t>n</a:t>
            </a:r>
            <a:r>
              <a:rPr lang="en-US" dirty="0">
                <a:ea typeface="+mn-ea"/>
                <a:cs typeface="+mn-cs"/>
              </a:rPr>
              <a:t> is the number of bits used to store the result.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zh-TW" dirty="0">
                <a:ea typeface="新細明體" charset="-120"/>
              </a:rPr>
              <a:t>Reading and Writing Integers</a:t>
            </a:r>
          </a:p>
        </p:txBody>
      </p:sp>
      <p:sp>
        <p:nvSpPr>
          <p:cNvPr id="34819" name="Content Placeholder 2"/>
          <p:cNvSpPr>
            <a:spLocks noGrp="1"/>
          </p:cNvSpPr>
          <p:nvPr>
            <p:ph idx="1"/>
          </p:nvPr>
        </p:nvSpPr>
        <p:spPr/>
        <p:txBody>
          <a:bodyPr>
            <a:normAutofit/>
          </a:bodyPr>
          <a:lstStyle/>
          <a:p>
            <a:r>
              <a:rPr lang="en-US" altLang="zh-TW" sz="2600" dirty="0">
                <a:ea typeface="新細明體" charset="-120"/>
              </a:rPr>
              <a:t>Reading and writing </a:t>
            </a:r>
            <a:r>
              <a:rPr lang="en-US" altLang="zh-TW" sz="26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unsigned</a:t>
            </a:r>
            <a:r>
              <a:rPr lang="en-US" altLang="zh-TW" sz="2600" dirty="0">
                <a:ea typeface="新細明體" charset="-120"/>
              </a:rPr>
              <a:t>, short, and long integers requires new conversion specifiers.</a:t>
            </a:r>
          </a:p>
          <a:p>
            <a:r>
              <a:rPr lang="en-US" altLang="zh-TW" sz="2600" dirty="0">
                <a:ea typeface="新細明體" charset="-120"/>
              </a:rPr>
              <a:t>When reading or writing an </a:t>
            </a:r>
            <a:r>
              <a:rPr lang="en-US" altLang="zh-TW" sz="2600" i="1" dirty="0">
                <a:ea typeface="新細明體" charset="-120"/>
              </a:rPr>
              <a:t>unsigned</a:t>
            </a:r>
            <a:r>
              <a:rPr lang="en-US" altLang="zh-TW" sz="2600" dirty="0">
                <a:ea typeface="新細明體" charset="-120"/>
              </a:rPr>
              <a:t> integer, use the letter </a:t>
            </a:r>
            <a:r>
              <a:rPr lang="en-US" altLang="zh-TW" sz="26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u</a:t>
            </a:r>
            <a:r>
              <a:rPr lang="en-US" altLang="zh-TW" sz="2600" dirty="0">
                <a:ea typeface="新細明體" charset="-120"/>
              </a:rPr>
              <a:t>, </a:t>
            </a:r>
            <a:r>
              <a:rPr lang="en-US" altLang="zh-TW" sz="2600" b="1" dirty="0">
                <a:ln w="0"/>
                <a:effectLst>
                  <a:glow rad="63500">
                    <a:schemeClr val="accent2">
                      <a:satMod val="175000"/>
                      <a:alpha val="40000"/>
                    </a:schemeClr>
                  </a:glow>
                  <a:outerShdw blurRad="38100" dist="19050" dir="2700000" algn="tl" rotWithShape="0">
                    <a:schemeClr val="dk1">
                      <a:alpha val="40000"/>
                    </a:schemeClr>
                  </a:outerShdw>
                </a:effectLst>
                <a:latin typeface="Courier New" pitchFamily="49" charset="0"/>
                <a:ea typeface="新細明體" charset="-120"/>
                <a:cs typeface="Courier New" pitchFamily="49" charset="0"/>
              </a:rPr>
              <a:t>o</a:t>
            </a:r>
            <a:r>
              <a:rPr lang="en-US" altLang="zh-TW" sz="2600" dirty="0">
                <a:ea typeface="新細明體" charset="-120"/>
              </a:rPr>
              <a:t>, or </a:t>
            </a:r>
            <a:r>
              <a:rPr lang="en-US" altLang="zh-TW" sz="2600" b="1" dirty="0">
                <a:ln w="0"/>
                <a:effectLst>
                  <a:glow rad="139700">
                    <a:schemeClr val="accent1">
                      <a:satMod val="175000"/>
                      <a:alpha val="40000"/>
                    </a:schemeClr>
                  </a:glow>
                  <a:outerShdw blurRad="38100" dist="19050" dir="2700000" algn="tl" rotWithShape="0">
                    <a:schemeClr val="dk1">
                      <a:alpha val="40000"/>
                    </a:schemeClr>
                  </a:outerShdw>
                </a:effectLst>
                <a:latin typeface="Courier New" pitchFamily="49" charset="0"/>
                <a:ea typeface="新細明體" charset="-120"/>
                <a:cs typeface="Courier New" pitchFamily="49" charset="0"/>
              </a:rPr>
              <a:t>x</a:t>
            </a:r>
            <a:r>
              <a:rPr lang="en-US" altLang="zh-TW" sz="2600" dirty="0">
                <a:ea typeface="新細明體" charset="-120"/>
              </a:rPr>
              <a:t> instead of </a:t>
            </a:r>
            <a:r>
              <a:rPr lang="en-US" altLang="zh-TW" sz="2600" dirty="0">
                <a:latin typeface="Courier New" pitchFamily="49" charset="0"/>
                <a:ea typeface="新細明體" charset="-120"/>
                <a:cs typeface="Courier New" pitchFamily="49" charset="0"/>
              </a:rPr>
              <a:t>d</a:t>
            </a:r>
            <a:r>
              <a:rPr lang="en-US" altLang="zh-TW" sz="2600" dirty="0">
                <a:ea typeface="新細明體" charset="-120"/>
              </a:rPr>
              <a:t> in the conversion specification.</a:t>
            </a:r>
          </a:p>
          <a:p>
            <a:pPr>
              <a:lnSpc>
                <a:spcPct val="80000"/>
              </a:lnSpc>
              <a:spcBef>
                <a:spcPts val="1000"/>
              </a:spcBef>
              <a:buNone/>
            </a:pPr>
            <a:r>
              <a:rPr lang="en-US" altLang="zh-TW" sz="2200" dirty="0">
                <a:latin typeface="Courier New" pitchFamily="49" charset="0"/>
                <a:ea typeface="新細明體" charset="-120"/>
                <a:cs typeface="Courier New" pitchFamily="49" charset="0"/>
              </a:rPr>
              <a:t>	unsigned </a:t>
            </a:r>
            <a:r>
              <a:rPr lang="en-US" altLang="zh-TW" sz="2200" dirty="0" err="1">
                <a:latin typeface="Courier New" pitchFamily="49" charset="0"/>
                <a:ea typeface="新細明體" charset="-120"/>
                <a:cs typeface="Courier New" pitchFamily="49" charset="0"/>
              </a:rPr>
              <a:t>int</a:t>
            </a:r>
            <a:r>
              <a:rPr lang="en-US" altLang="zh-TW" sz="2200" dirty="0">
                <a:latin typeface="Courier New" pitchFamily="49" charset="0"/>
                <a:ea typeface="新細明體" charset="-120"/>
                <a:cs typeface="Courier New" pitchFamily="49" charset="0"/>
              </a:rPr>
              <a:t> u;</a:t>
            </a:r>
          </a:p>
          <a:p>
            <a:pPr>
              <a:lnSpc>
                <a:spcPct val="50000"/>
              </a:lnSpc>
              <a:spcBef>
                <a:spcPct val="0"/>
              </a:spcBef>
              <a:buFontTx/>
              <a:buNone/>
            </a:pPr>
            <a:r>
              <a:rPr lang="en-US" altLang="zh-TW" sz="2200" dirty="0">
                <a:latin typeface="Courier New" pitchFamily="49" charset="0"/>
                <a:ea typeface="新細明體" charset="-120"/>
                <a:cs typeface="Courier New" pitchFamily="49" charset="0"/>
              </a:rPr>
              <a:t>	 </a:t>
            </a:r>
          </a:p>
          <a:p>
            <a:pPr>
              <a:lnSpc>
                <a:spcPct val="80000"/>
              </a:lnSpc>
              <a:spcBef>
                <a:spcPts val="400"/>
              </a:spcBef>
              <a:buNone/>
            </a:pPr>
            <a:r>
              <a:rPr lang="en-US" altLang="zh-TW" sz="2200" dirty="0">
                <a:latin typeface="Courier New" pitchFamily="49" charset="0"/>
                <a:ea typeface="新細明體" charset="-120"/>
                <a:cs typeface="Courier New" pitchFamily="49" charset="0"/>
              </a:rPr>
              <a:t>	</a:t>
            </a:r>
            <a:r>
              <a:rPr lang="en-US" altLang="zh-TW" sz="22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scanf</a:t>
            </a:r>
            <a:r>
              <a:rPr lang="en-US" altLang="zh-TW" sz="2200" dirty="0">
                <a:latin typeface="Courier New" pitchFamily="49" charset="0"/>
                <a:ea typeface="新細明體" charset="-120"/>
                <a:cs typeface="Courier New" pitchFamily="49" charset="0"/>
              </a:rPr>
              <a:t>("%u", &amp;us);  /* reads  u in base 10 */</a:t>
            </a:r>
          </a:p>
          <a:p>
            <a:pPr>
              <a:lnSpc>
                <a:spcPct val="80000"/>
              </a:lnSpc>
              <a:spcBef>
                <a:spcPts val="400"/>
              </a:spcBef>
              <a:buNone/>
            </a:pPr>
            <a:r>
              <a:rPr lang="en-US" altLang="zh-TW" sz="2200" dirty="0">
                <a:latin typeface="Courier New" pitchFamily="49" charset="0"/>
                <a:ea typeface="新細明體" charset="-120"/>
                <a:cs typeface="Courier New" pitchFamily="49" charset="0"/>
              </a:rPr>
              <a:t>	</a:t>
            </a:r>
            <a:r>
              <a:rPr lang="en-US" altLang="zh-TW" sz="2200" dirty="0" err="1">
                <a:latin typeface="Courier New" pitchFamily="49" charset="0"/>
                <a:ea typeface="新細明體" charset="-120"/>
                <a:cs typeface="Courier New" pitchFamily="49" charset="0"/>
              </a:rPr>
              <a:t>printf</a:t>
            </a:r>
            <a:r>
              <a:rPr lang="en-US" altLang="zh-TW" sz="2200" dirty="0">
                <a:latin typeface="Courier New" pitchFamily="49" charset="0"/>
                <a:ea typeface="新細明體" charset="-120"/>
                <a:cs typeface="Courier New" pitchFamily="49" charset="0"/>
              </a:rPr>
              <a:t>("%u", us);  /* writes u in base 10 */</a:t>
            </a:r>
          </a:p>
          <a:p>
            <a:pPr>
              <a:lnSpc>
                <a:spcPct val="80000"/>
              </a:lnSpc>
              <a:spcBef>
                <a:spcPts val="400"/>
              </a:spcBef>
              <a:buNone/>
            </a:pPr>
            <a:r>
              <a:rPr lang="en-US" altLang="zh-TW" sz="2200" dirty="0">
                <a:latin typeface="Courier New" pitchFamily="49" charset="0"/>
                <a:ea typeface="新細明體" charset="-120"/>
                <a:cs typeface="Courier New" pitchFamily="49" charset="0"/>
              </a:rPr>
              <a:t>	</a:t>
            </a:r>
            <a:r>
              <a:rPr lang="en-US" altLang="zh-TW" sz="22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scanf</a:t>
            </a:r>
            <a:r>
              <a:rPr lang="en-US" altLang="zh-TW" sz="2200" dirty="0">
                <a:latin typeface="Courier New" pitchFamily="49" charset="0"/>
                <a:ea typeface="新細明體" charset="-120"/>
                <a:cs typeface="Courier New" pitchFamily="49" charset="0"/>
              </a:rPr>
              <a:t>("%</a:t>
            </a:r>
            <a:r>
              <a:rPr lang="en-US" altLang="zh-TW" sz="2600" b="1" dirty="0">
                <a:ln w="0"/>
                <a:effectLst>
                  <a:glow rad="63500">
                    <a:schemeClr val="accent2">
                      <a:satMod val="175000"/>
                      <a:alpha val="40000"/>
                    </a:schemeClr>
                  </a:glow>
                  <a:outerShdw blurRad="38100" dist="19050" dir="2700000" algn="tl" rotWithShape="0">
                    <a:schemeClr val="dk1">
                      <a:alpha val="40000"/>
                    </a:schemeClr>
                  </a:outerShdw>
                </a:effectLst>
                <a:latin typeface="Courier New" pitchFamily="49" charset="0"/>
                <a:ea typeface="新細明體" charset="-120"/>
                <a:cs typeface="Courier New" pitchFamily="49" charset="0"/>
              </a:rPr>
              <a:t>o</a:t>
            </a:r>
            <a:r>
              <a:rPr lang="en-US" altLang="zh-TW" sz="2200" dirty="0">
                <a:latin typeface="Courier New" pitchFamily="49" charset="0"/>
                <a:ea typeface="新細明體" charset="-120"/>
                <a:cs typeface="Courier New" pitchFamily="49" charset="0"/>
              </a:rPr>
              <a:t>", &amp;</a:t>
            </a:r>
            <a:r>
              <a:rPr lang="en-US" altLang="zh-TW" sz="2200" dirty="0" err="1">
                <a:latin typeface="Courier New" pitchFamily="49" charset="0"/>
                <a:ea typeface="新細明體" charset="-120"/>
                <a:cs typeface="Courier New" pitchFamily="49" charset="0"/>
              </a:rPr>
              <a:t>uo</a:t>
            </a:r>
            <a:r>
              <a:rPr lang="en-US" altLang="zh-TW" sz="2200" dirty="0">
                <a:latin typeface="Courier New" pitchFamily="49" charset="0"/>
                <a:ea typeface="新細明體" charset="-120"/>
                <a:cs typeface="Courier New" pitchFamily="49" charset="0"/>
              </a:rPr>
              <a:t>);  /* reads  u in </a:t>
            </a:r>
            <a:r>
              <a:rPr lang="en-US" altLang="zh-TW" sz="2600" b="1" dirty="0">
                <a:ln w="0"/>
                <a:effectLst>
                  <a:glow rad="63500">
                    <a:schemeClr val="accent2">
                      <a:satMod val="175000"/>
                      <a:alpha val="40000"/>
                    </a:schemeClr>
                  </a:glow>
                  <a:outerShdw blurRad="38100" dist="19050" dir="2700000" algn="tl" rotWithShape="0">
                    <a:schemeClr val="dk1">
                      <a:alpha val="40000"/>
                    </a:schemeClr>
                  </a:outerShdw>
                </a:effectLst>
                <a:latin typeface="Courier New" pitchFamily="49" charset="0"/>
                <a:ea typeface="新細明體" charset="-120"/>
                <a:cs typeface="Courier New" pitchFamily="49" charset="0"/>
              </a:rPr>
              <a:t>base</a:t>
            </a:r>
            <a:r>
              <a:rPr lang="en-US" altLang="zh-TW" sz="2200" dirty="0">
                <a:latin typeface="Courier New" pitchFamily="49" charset="0"/>
                <a:ea typeface="新細明體" charset="-120"/>
                <a:cs typeface="Courier New" pitchFamily="49" charset="0"/>
              </a:rPr>
              <a:t>  </a:t>
            </a:r>
            <a:r>
              <a:rPr lang="en-US" altLang="zh-TW" sz="2600" b="1" dirty="0">
                <a:ln w="0"/>
                <a:effectLst>
                  <a:glow rad="63500">
                    <a:schemeClr val="accent2">
                      <a:satMod val="175000"/>
                      <a:alpha val="40000"/>
                    </a:schemeClr>
                  </a:glow>
                  <a:outerShdw blurRad="38100" dist="19050" dir="2700000" algn="tl" rotWithShape="0">
                    <a:schemeClr val="dk1">
                      <a:alpha val="40000"/>
                    </a:schemeClr>
                  </a:outerShdw>
                </a:effectLst>
                <a:latin typeface="Courier New" pitchFamily="49" charset="0"/>
                <a:ea typeface="新細明體" charset="-120"/>
                <a:cs typeface="Courier New" pitchFamily="49" charset="0"/>
              </a:rPr>
              <a:t>8</a:t>
            </a:r>
            <a:r>
              <a:rPr lang="en-US" altLang="zh-TW" sz="2200" dirty="0">
                <a:latin typeface="Courier New" pitchFamily="49" charset="0"/>
                <a:ea typeface="新細明體" charset="-120"/>
                <a:cs typeface="Courier New" pitchFamily="49" charset="0"/>
              </a:rPr>
              <a:t> */</a:t>
            </a:r>
          </a:p>
          <a:p>
            <a:pPr>
              <a:lnSpc>
                <a:spcPct val="80000"/>
              </a:lnSpc>
              <a:spcBef>
                <a:spcPts val="400"/>
              </a:spcBef>
              <a:buNone/>
            </a:pPr>
            <a:r>
              <a:rPr lang="en-US" altLang="zh-TW" sz="2200" dirty="0">
                <a:latin typeface="Courier New" pitchFamily="49" charset="0"/>
                <a:ea typeface="新細明體" charset="-120"/>
                <a:cs typeface="Courier New" pitchFamily="49" charset="0"/>
              </a:rPr>
              <a:t>	</a:t>
            </a:r>
            <a:r>
              <a:rPr lang="en-US" altLang="zh-TW" sz="2200" dirty="0" err="1">
                <a:latin typeface="Courier New" pitchFamily="49" charset="0"/>
                <a:ea typeface="新細明體" charset="-120"/>
                <a:cs typeface="Courier New" pitchFamily="49" charset="0"/>
              </a:rPr>
              <a:t>printf</a:t>
            </a:r>
            <a:r>
              <a:rPr lang="en-US" altLang="zh-TW" sz="2200" dirty="0">
                <a:latin typeface="Courier New" pitchFamily="49" charset="0"/>
                <a:ea typeface="新細明體" charset="-120"/>
                <a:cs typeface="Courier New" pitchFamily="49" charset="0"/>
              </a:rPr>
              <a:t>("%</a:t>
            </a:r>
            <a:r>
              <a:rPr lang="en-US" altLang="zh-TW" sz="2600" b="1" dirty="0">
                <a:ln w="0"/>
                <a:effectLst>
                  <a:glow rad="63500">
                    <a:schemeClr val="accent2">
                      <a:satMod val="175000"/>
                      <a:alpha val="40000"/>
                    </a:schemeClr>
                  </a:glow>
                  <a:outerShdw blurRad="38100" dist="19050" dir="2700000" algn="tl" rotWithShape="0">
                    <a:schemeClr val="dk1">
                      <a:alpha val="40000"/>
                    </a:schemeClr>
                  </a:outerShdw>
                </a:effectLst>
                <a:latin typeface="Courier New" pitchFamily="49" charset="0"/>
                <a:ea typeface="新細明體" charset="-120"/>
                <a:cs typeface="Courier New" pitchFamily="49" charset="0"/>
              </a:rPr>
              <a:t>o</a:t>
            </a:r>
            <a:r>
              <a:rPr lang="en-US" altLang="zh-TW" sz="2200" dirty="0">
                <a:latin typeface="Courier New" pitchFamily="49" charset="0"/>
                <a:ea typeface="新細明體" charset="-120"/>
                <a:cs typeface="Courier New" pitchFamily="49" charset="0"/>
              </a:rPr>
              <a:t>", </a:t>
            </a:r>
            <a:r>
              <a:rPr lang="en-US" altLang="zh-TW" sz="2200" dirty="0" err="1">
                <a:latin typeface="Courier New" pitchFamily="49" charset="0"/>
                <a:ea typeface="新細明體" charset="-120"/>
                <a:cs typeface="Courier New" pitchFamily="49" charset="0"/>
              </a:rPr>
              <a:t>uo</a:t>
            </a:r>
            <a:r>
              <a:rPr lang="en-US" altLang="zh-TW" sz="2200" dirty="0">
                <a:latin typeface="Courier New" pitchFamily="49" charset="0"/>
                <a:ea typeface="新細明體" charset="-120"/>
                <a:cs typeface="Courier New" pitchFamily="49" charset="0"/>
              </a:rPr>
              <a:t>);  /* writes u in base  8 */</a:t>
            </a:r>
          </a:p>
          <a:p>
            <a:pPr>
              <a:lnSpc>
                <a:spcPct val="80000"/>
              </a:lnSpc>
              <a:spcBef>
                <a:spcPts val="400"/>
              </a:spcBef>
              <a:buNone/>
            </a:pPr>
            <a:r>
              <a:rPr lang="en-US" altLang="zh-TW" sz="2200" dirty="0">
                <a:latin typeface="Courier New" pitchFamily="49" charset="0"/>
                <a:ea typeface="新細明體" charset="-120"/>
                <a:cs typeface="Courier New" pitchFamily="49" charset="0"/>
              </a:rPr>
              <a:t>	</a:t>
            </a:r>
            <a:r>
              <a:rPr lang="en-US" altLang="zh-TW" sz="22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scanf</a:t>
            </a:r>
            <a:r>
              <a:rPr lang="en-US" altLang="zh-TW" sz="2200" dirty="0">
                <a:latin typeface="Courier New" pitchFamily="49" charset="0"/>
                <a:ea typeface="新細明體" charset="-120"/>
                <a:cs typeface="Courier New" pitchFamily="49" charset="0"/>
              </a:rPr>
              <a:t>("%</a:t>
            </a:r>
            <a:r>
              <a:rPr lang="en-US" altLang="zh-TW" sz="2600" b="1" dirty="0">
                <a:ln w="0"/>
                <a:effectLst>
                  <a:glow rad="139700">
                    <a:schemeClr val="accent1">
                      <a:satMod val="175000"/>
                      <a:alpha val="40000"/>
                    </a:schemeClr>
                  </a:glow>
                  <a:outerShdw blurRad="38100" dist="19050" dir="2700000" algn="tl" rotWithShape="0">
                    <a:schemeClr val="dk1">
                      <a:alpha val="40000"/>
                    </a:schemeClr>
                  </a:outerShdw>
                </a:effectLst>
                <a:latin typeface="Courier New" pitchFamily="49" charset="0"/>
                <a:ea typeface="新細明體" charset="-120"/>
                <a:cs typeface="Courier New" pitchFamily="49" charset="0"/>
              </a:rPr>
              <a:t>x</a:t>
            </a:r>
            <a:r>
              <a:rPr lang="en-US" altLang="zh-TW" sz="2200" dirty="0">
                <a:latin typeface="Courier New" pitchFamily="49" charset="0"/>
                <a:ea typeface="新細明體" charset="-120"/>
                <a:cs typeface="Courier New" pitchFamily="49" charset="0"/>
              </a:rPr>
              <a:t>", &amp;</a:t>
            </a:r>
            <a:r>
              <a:rPr lang="en-US" altLang="zh-TW" sz="2200" dirty="0" err="1">
                <a:latin typeface="Courier New" pitchFamily="49" charset="0"/>
                <a:ea typeface="新細明體" charset="-120"/>
                <a:cs typeface="Courier New" pitchFamily="49" charset="0"/>
              </a:rPr>
              <a:t>ux</a:t>
            </a:r>
            <a:r>
              <a:rPr lang="en-US" altLang="zh-TW" sz="2200" dirty="0">
                <a:latin typeface="Courier New" pitchFamily="49" charset="0"/>
                <a:ea typeface="新細明體" charset="-120"/>
                <a:cs typeface="Courier New" pitchFamily="49" charset="0"/>
              </a:rPr>
              <a:t>);  /* reads  u in base 16 */</a:t>
            </a:r>
          </a:p>
          <a:p>
            <a:pPr>
              <a:lnSpc>
                <a:spcPct val="80000"/>
              </a:lnSpc>
              <a:spcBef>
                <a:spcPts val="400"/>
              </a:spcBef>
              <a:buNone/>
            </a:pPr>
            <a:r>
              <a:rPr lang="en-US" altLang="zh-TW" sz="2200" dirty="0">
                <a:latin typeface="Courier New" pitchFamily="49" charset="0"/>
                <a:ea typeface="新細明體" charset="-120"/>
                <a:cs typeface="Courier New" pitchFamily="49" charset="0"/>
              </a:rPr>
              <a:t>	</a:t>
            </a:r>
            <a:r>
              <a:rPr lang="en-US" altLang="zh-TW" sz="2200" dirty="0" err="1">
                <a:latin typeface="Courier New" pitchFamily="49" charset="0"/>
                <a:ea typeface="新細明體" charset="-120"/>
                <a:cs typeface="Courier New" pitchFamily="49" charset="0"/>
              </a:rPr>
              <a:t>printf</a:t>
            </a:r>
            <a:r>
              <a:rPr lang="en-US" altLang="zh-TW" sz="2200" dirty="0">
                <a:latin typeface="Courier New" pitchFamily="49" charset="0"/>
                <a:ea typeface="新細明體" charset="-120"/>
                <a:cs typeface="Courier New" pitchFamily="49" charset="0"/>
              </a:rPr>
              <a:t>("%</a:t>
            </a:r>
            <a:r>
              <a:rPr lang="en-US" altLang="zh-TW" sz="2600" b="1" dirty="0">
                <a:ln w="0"/>
                <a:effectLst>
                  <a:glow rad="139700">
                    <a:schemeClr val="accent1">
                      <a:satMod val="175000"/>
                      <a:alpha val="40000"/>
                    </a:schemeClr>
                  </a:glow>
                  <a:outerShdw blurRad="38100" dist="19050" dir="2700000" algn="tl" rotWithShape="0">
                    <a:schemeClr val="dk1">
                      <a:alpha val="40000"/>
                    </a:schemeClr>
                  </a:outerShdw>
                </a:effectLst>
                <a:latin typeface="Courier New" pitchFamily="49" charset="0"/>
                <a:ea typeface="新細明體" charset="-120"/>
                <a:cs typeface="Courier New" pitchFamily="49" charset="0"/>
              </a:rPr>
              <a:t>x</a:t>
            </a:r>
            <a:r>
              <a:rPr lang="en-US" altLang="zh-TW" sz="2200" dirty="0">
                <a:latin typeface="Courier New" pitchFamily="49" charset="0"/>
                <a:ea typeface="新細明體" charset="-120"/>
                <a:cs typeface="Courier New" pitchFamily="49" charset="0"/>
              </a:rPr>
              <a:t>", </a:t>
            </a:r>
            <a:r>
              <a:rPr lang="en-US" altLang="zh-TW" sz="2200" dirty="0" err="1">
                <a:latin typeface="Courier New" pitchFamily="49" charset="0"/>
                <a:ea typeface="新細明體" charset="-120"/>
                <a:cs typeface="Courier New" pitchFamily="49" charset="0"/>
              </a:rPr>
              <a:t>ux</a:t>
            </a:r>
            <a:r>
              <a:rPr lang="en-US" altLang="zh-TW" sz="2200" dirty="0">
                <a:latin typeface="Courier New" pitchFamily="49" charset="0"/>
                <a:ea typeface="新細明體" charset="-120"/>
                <a:cs typeface="Courier New" pitchFamily="49" charset="0"/>
              </a:rPr>
              <a:t>);  /* writes u in </a:t>
            </a:r>
            <a:r>
              <a:rPr lang="en-US" altLang="zh-TW" sz="2600" b="1" dirty="0">
                <a:ln w="0"/>
                <a:effectLst>
                  <a:glow rad="139700">
                    <a:schemeClr val="accent1">
                      <a:satMod val="175000"/>
                      <a:alpha val="40000"/>
                    </a:schemeClr>
                  </a:glow>
                  <a:outerShdw blurRad="38100" dist="19050" dir="2700000" algn="tl" rotWithShape="0">
                    <a:schemeClr val="dk1">
                      <a:alpha val="40000"/>
                    </a:schemeClr>
                  </a:outerShdw>
                </a:effectLst>
                <a:latin typeface="Courier New" pitchFamily="49" charset="0"/>
                <a:ea typeface="新細明體" charset="-120"/>
                <a:cs typeface="Courier New" pitchFamily="49" charset="0"/>
              </a:rPr>
              <a:t>base</a:t>
            </a:r>
            <a:r>
              <a:rPr lang="en-US" altLang="zh-TW" sz="2200" dirty="0">
                <a:latin typeface="Courier New" pitchFamily="49" charset="0"/>
                <a:ea typeface="新細明體" charset="-120"/>
                <a:cs typeface="Courier New" pitchFamily="49" charset="0"/>
              </a:rPr>
              <a:t> </a:t>
            </a:r>
            <a:r>
              <a:rPr lang="en-US" altLang="zh-TW" sz="2600" b="1" dirty="0">
                <a:ln w="0"/>
                <a:effectLst>
                  <a:glow rad="139700">
                    <a:schemeClr val="accent1">
                      <a:satMod val="175000"/>
                      <a:alpha val="40000"/>
                    </a:schemeClr>
                  </a:glow>
                  <a:outerShdw blurRad="38100" dist="19050" dir="2700000" algn="tl" rotWithShape="0">
                    <a:schemeClr val="dk1">
                      <a:alpha val="40000"/>
                    </a:schemeClr>
                  </a:outerShdw>
                </a:effectLst>
                <a:latin typeface="Courier New" pitchFamily="49" charset="0"/>
                <a:ea typeface="新細明體" charset="-120"/>
                <a:cs typeface="Courier New" pitchFamily="49" charset="0"/>
              </a:rPr>
              <a:t>16</a:t>
            </a:r>
            <a:r>
              <a:rPr lang="en-US" altLang="zh-TW" sz="2200" dirty="0">
                <a:latin typeface="Courier New" pitchFamily="49" charset="0"/>
                <a:ea typeface="新細明體" charset="-120"/>
                <a:cs typeface="Courier New" pitchFamily="49" charset="0"/>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zh-TW">
                <a:ea typeface="新細明體" charset="-120"/>
              </a:rPr>
              <a:t>Reading and Writing Integers</a:t>
            </a:r>
          </a:p>
        </p:txBody>
      </p:sp>
      <p:sp>
        <p:nvSpPr>
          <p:cNvPr id="35843" name="Content Placeholder 2"/>
          <p:cNvSpPr>
            <a:spLocks noGrp="1"/>
          </p:cNvSpPr>
          <p:nvPr>
            <p:ph idx="1"/>
          </p:nvPr>
        </p:nvSpPr>
        <p:spPr/>
        <p:txBody>
          <a:bodyPr>
            <a:normAutofit/>
          </a:bodyPr>
          <a:lstStyle/>
          <a:p>
            <a:r>
              <a:rPr lang="en-US" altLang="zh-TW" dirty="0">
                <a:ea typeface="新細明體" charset="-120"/>
              </a:rPr>
              <a:t>When reading or writing a </a:t>
            </a:r>
            <a:r>
              <a:rPr lang="en-US" altLang="zh-TW" b="1" i="1" dirty="0">
                <a:solidFill>
                  <a:srgbClr val="FFC000"/>
                </a:solidFill>
                <a:effectLst>
                  <a:outerShdw blurRad="38100" dist="38100" dir="2700000" algn="tl">
                    <a:srgbClr val="000000">
                      <a:alpha val="43137"/>
                    </a:srgbClr>
                  </a:outerShdw>
                </a:effectLst>
                <a:ea typeface="新細明體" charset="-120"/>
              </a:rPr>
              <a:t>short</a:t>
            </a:r>
            <a:r>
              <a:rPr lang="en-US" altLang="zh-TW" dirty="0">
                <a:ea typeface="新細明體" charset="-120"/>
              </a:rPr>
              <a:t> integer, put the letter </a:t>
            </a:r>
            <a:r>
              <a:rPr lang="en-US" altLang="zh-TW" b="1" i="1" dirty="0">
                <a:solidFill>
                  <a:srgbClr val="FFC000"/>
                </a:solidFill>
                <a:effectLst>
                  <a:outerShdw blurRad="38100" dist="38100" dir="2700000" algn="tl">
                    <a:srgbClr val="000000">
                      <a:alpha val="43137"/>
                    </a:srgbClr>
                  </a:outerShdw>
                </a:effectLst>
                <a:ea typeface="新細明體" charset="-120"/>
              </a:rPr>
              <a:t>h</a:t>
            </a:r>
            <a:r>
              <a:rPr lang="en-US" altLang="zh-TW" dirty="0">
                <a:ea typeface="新細明體" charset="-120"/>
              </a:rPr>
              <a:t> in front of </a:t>
            </a:r>
            <a:r>
              <a:rPr lang="en-US" altLang="zh-TW" dirty="0">
                <a:latin typeface="Courier New" pitchFamily="49" charset="0"/>
                <a:ea typeface="新細明體" charset="-120"/>
                <a:cs typeface="Courier New" pitchFamily="49" charset="0"/>
              </a:rPr>
              <a:t>d</a:t>
            </a:r>
            <a:r>
              <a:rPr lang="en-US" altLang="zh-TW" dirty="0">
                <a:ea typeface="新細明體" charset="-120"/>
              </a:rPr>
              <a:t>, </a:t>
            </a:r>
            <a:r>
              <a:rPr lang="en-US" altLang="zh-TW" dirty="0">
                <a:latin typeface="Courier New" pitchFamily="49" charset="0"/>
                <a:ea typeface="新細明體" charset="-120"/>
                <a:cs typeface="Courier New" pitchFamily="49" charset="0"/>
              </a:rPr>
              <a:t>o</a:t>
            </a:r>
            <a:r>
              <a:rPr lang="en-US" altLang="zh-TW" dirty="0">
                <a:ea typeface="新細明體" charset="-120"/>
              </a:rPr>
              <a:t>, </a:t>
            </a:r>
            <a:r>
              <a:rPr lang="en-US" altLang="zh-TW" dirty="0">
                <a:latin typeface="Courier New" pitchFamily="49" charset="0"/>
                <a:ea typeface="新細明體" charset="-120"/>
                <a:cs typeface="Courier New" pitchFamily="49" charset="0"/>
              </a:rPr>
              <a:t>u</a:t>
            </a:r>
            <a:r>
              <a:rPr lang="en-US" altLang="zh-TW" dirty="0">
                <a:ea typeface="新細明體" charset="-120"/>
              </a:rPr>
              <a:t>, or </a:t>
            </a:r>
            <a:r>
              <a:rPr lang="en-US" altLang="zh-TW" dirty="0">
                <a:latin typeface="Courier New" pitchFamily="49" charset="0"/>
                <a:ea typeface="新細明體" charset="-120"/>
                <a:cs typeface="Courier New" pitchFamily="49" charset="0"/>
              </a:rPr>
              <a:t>x</a:t>
            </a:r>
            <a:r>
              <a:rPr lang="en-US" altLang="zh-TW" dirty="0">
                <a:ea typeface="新細明體" charset="-120"/>
              </a:rPr>
              <a:t>:</a:t>
            </a:r>
          </a:p>
          <a:p>
            <a:pPr>
              <a:lnSpc>
                <a:spcPct val="80000"/>
              </a:lnSpc>
              <a:spcBef>
                <a:spcPts val="1200"/>
              </a:spcBef>
              <a:buNone/>
            </a:pPr>
            <a:r>
              <a:rPr lang="en-US" altLang="zh-TW" sz="2400" dirty="0">
                <a:latin typeface="Courier New" pitchFamily="49" charset="0"/>
                <a:ea typeface="新細明體" charset="-120"/>
                <a:cs typeface="Courier New" pitchFamily="49" charset="0"/>
              </a:rPr>
              <a:t>	short s;</a:t>
            </a:r>
          </a:p>
          <a:p>
            <a:pPr>
              <a:lnSpc>
                <a:spcPct val="50000"/>
              </a:lnSpc>
              <a:spcBef>
                <a:spcPct val="0"/>
              </a:spcBef>
              <a:buFontTx/>
              <a:buNone/>
            </a:pPr>
            <a:r>
              <a:rPr lang="en-US" altLang="zh-TW" sz="2400" dirty="0">
                <a:latin typeface="Courier New" pitchFamily="49" charset="0"/>
                <a:ea typeface="新細明體" charset="-120"/>
                <a:cs typeface="Courier New" pitchFamily="49" charset="0"/>
              </a:rPr>
              <a:t>	 </a:t>
            </a:r>
          </a:p>
          <a:p>
            <a:pPr>
              <a:lnSpc>
                <a:spcPct val="80000"/>
              </a:lnSpc>
              <a:spcBef>
                <a:spcPts val="600"/>
              </a:spcBef>
              <a:buNone/>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scanf</a:t>
            </a:r>
            <a:r>
              <a:rPr lang="en-US" altLang="zh-TW" sz="2400" dirty="0">
                <a:latin typeface="Courier New" pitchFamily="49" charset="0"/>
                <a:ea typeface="新細明體" charset="-120"/>
                <a:cs typeface="Courier New" pitchFamily="49" charset="0"/>
              </a:rPr>
              <a:t>("%</a:t>
            </a:r>
            <a:r>
              <a:rPr lang="en-US" altLang="zh-TW" b="1" i="1" dirty="0" err="1">
                <a:solidFill>
                  <a:srgbClr val="FFC000"/>
                </a:solidFill>
                <a:effectLst>
                  <a:outerShdw blurRad="38100" dist="38100" dir="2700000" algn="tl">
                    <a:srgbClr val="000000">
                      <a:alpha val="43137"/>
                    </a:srgbClr>
                  </a:outerShdw>
                </a:effectLst>
                <a:ea typeface="新細明體" charset="-120"/>
              </a:rPr>
              <a:t>h</a:t>
            </a:r>
            <a:r>
              <a:rPr lang="en-US" altLang="zh-TW" sz="2400" dirty="0" err="1">
                <a:latin typeface="Courier New" pitchFamily="49" charset="0"/>
                <a:ea typeface="新細明體" charset="-120"/>
                <a:cs typeface="Courier New" pitchFamily="49" charset="0"/>
              </a:rPr>
              <a:t>d</a:t>
            </a:r>
            <a:r>
              <a:rPr lang="en-US" altLang="zh-TW" sz="2400" dirty="0">
                <a:latin typeface="Courier New" pitchFamily="49" charset="0"/>
                <a:ea typeface="新細明體" charset="-120"/>
                <a:cs typeface="Courier New" pitchFamily="49" charset="0"/>
              </a:rPr>
              <a:t>", &amp;s);</a:t>
            </a:r>
          </a:p>
          <a:p>
            <a:pPr>
              <a:lnSpc>
                <a:spcPct val="80000"/>
              </a:lnSpc>
              <a:spcBef>
                <a:spcPts val="600"/>
              </a:spcBef>
              <a:buNone/>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printf</a:t>
            </a:r>
            <a:r>
              <a:rPr lang="en-US" altLang="zh-TW" sz="2400" dirty="0">
                <a:latin typeface="Courier New" pitchFamily="49" charset="0"/>
                <a:ea typeface="新細明體" charset="-120"/>
                <a:cs typeface="Courier New" pitchFamily="49" charset="0"/>
              </a:rPr>
              <a:t>("%</a:t>
            </a:r>
            <a:r>
              <a:rPr lang="en-US" altLang="zh-TW" b="1" i="1" dirty="0" err="1">
                <a:solidFill>
                  <a:srgbClr val="FFC000"/>
                </a:solidFill>
                <a:effectLst>
                  <a:outerShdw blurRad="38100" dist="38100" dir="2700000" algn="tl">
                    <a:srgbClr val="000000">
                      <a:alpha val="43137"/>
                    </a:srgbClr>
                  </a:outerShdw>
                </a:effectLst>
                <a:ea typeface="新細明體" charset="-120"/>
              </a:rPr>
              <a:t>h</a:t>
            </a:r>
            <a:r>
              <a:rPr lang="en-US" altLang="zh-TW" sz="2400" dirty="0" err="1">
                <a:latin typeface="Courier New" pitchFamily="49" charset="0"/>
                <a:ea typeface="新細明體" charset="-120"/>
                <a:cs typeface="Courier New" pitchFamily="49" charset="0"/>
              </a:rPr>
              <a:t>d</a:t>
            </a:r>
            <a:r>
              <a:rPr lang="en-US" altLang="zh-TW" sz="2400" dirty="0">
                <a:latin typeface="Courier New" pitchFamily="49" charset="0"/>
                <a:ea typeface="新細明體" charset="-120"/>
                <a:cs typeface="Courier New" pitchFamily="49" charset="0"/>
              </a:rPr>
              <a:t>", s);</a:t>
            </a:r>
          </a:p>
          <a:p>
            <a:r>
              <a:rPr lang="en-US" altLang="zh-TW" dirty="0">
                <a:ea typeface="新細明體" charset="-120"/>
              </a:rPr>
              <a:t>When reading or writing a </a:t>
            </a:r>
            <a:r>
              <a:rPr lang="en-US" altLang="zh-TW" b="1" dirty="0">
                <a:solidFill>
                  <a:schemeClr val="accent4">
                    <a:lumMod val="60000"/>
                    <a:lumOff val="40000"/>
                  </a:schemeClr>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long</a:t>
            </a:r>
            <a:r>
              <a:rPr lang="en-US" altLang="zh-TW" dirty="0">
                <a:ea typeface="新細明體" charset="-120"/>
              </a:rPr>
              <a:t> integer, put the letter </a:t>
            </a:r>
            <a:r>
              <a:rPr lang="en-US" altLang="zh-TW" b="1" dirty="0">
                <a:solidFill>
                  <a:schemeClr val="accent4">
                    <a:lumMod val="60000"/>
                    <a:lumOff val="40000"/>
                  </a:schemeClr>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l</a:t>
            </a:r>
            <a:r>
              <a:rPr lang="en-US" altLang="zh-TW" dirty="0">
                <a:ea typeface="新細明體" charset="-120"/>
              </a:rPr>
              <a:t> (“ell,” not “one”) in front of </a:t>
            </a:r>
            <a:r>
              <a:rPr lang="en-US" altLang="zh-TW" dirty="0">
                <a:latin typeface="Courier New" pitchFamily="49" charset="0"/>
                <a:ea typeface="新細明體" charset="-120"/>
                <a:cs typeface="Courier New" pitchFamily="49" charset="0"/>
              </a:rPr>
              <a:t>d</a:t>
            </a:r>
            <a:r>
              <a:rPr lang="en-US" altLang="zh-TW" dirty="0">
                <a:ea typeface="新細明體" charset="-120"/>
              </a:rPr>
              <a:t>, </a:t>
            </a:r>
            <a:r>
              <a:rPr lang="en-US" altLang="zh-TW" dirty="0">
                <a:latin typeface="Courier New" pitchFamily="49" charset="0"/>
                <a:ea typeface="新細明體" charset="-120"/>
                <a:cs typeface="Courier New" pitchFamily="49" charset="0"/>
              </a:rPr>
              <a:t>o</a:t>
            </a:r>
            <a:r>
              <a:rPr lang="en-US" altLang="zh-TW" dirty="0">
                <a:ea typeface="新細明體" charset="-120"/>
              </a:rPr>
              <a:t>, </a:t>
            </a:r>
            <a:r>
              <a:rPr lang="en-US" altLang="zh-TW" dirty="0">
                <a:latin typeface="Courier New" pitchFamily="49" charset="0"/>
                <a:ea typeface="新細明體" charset="-120"/>
                <a:cs typeface="Courier New" pitchFamily="49" charset="0"/>
              </a:rPr>
              <a:t>u</a:t>
            </a:r>
            <a:r>
              <a:rPr lang="en-US" altLang="zh-TW" dirty="0">
                <a:ea typeface="新細明體" charset="-120"/>
              </a:rPr>
              <a:t>, or </a:t>
            </a:r>
            <a:r>
              <a:rPr lang="en-US" altLang="zh-TW" dirty="0">
                <a:latin typeface="Courier New" pitchFamily="49" charset="0"/>
                <a:ea typeface="新細明體" charset="-120"/>
                <a:cs typeface="Courier New" pitchFamily="49" charset="0"/>
              </a:rPr>
              <a:t>x</a:t>
            </a:r>
            <a:r>
              <a:rPr lang="en-US" altLang="zh-TW" dirty="0">
                <a:ea typeface="新細明體" charset="-120"/>
                <a:cs typeface="Courier New" pitchFamily="49" charset="0"/>
              </a:rPr>
              <a:t>.</a:t>
            </a:r>
          </a:p>
          <a:p>
            <a:r>
              <a:rPr lang="en-US" altLang="zh-TW" dirty="0">
                <a:ea typeface="新細明體" charset="-120"/>
              </a:rPr>
              <a:t>When reading or writing a </a:t>
            </a:r>
            <a:r>
              <a:rPr lang="en-US" altLang="zh-TW" b="1" dirty="0">
                <a:solidFill>
                  <a:schemeClr val="accent2">
                    <a:lumMod val="40000"/>
                    <a:lumOff val="60000"/>
                  </a:schemeClr>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long </a:t>
            </a:r>
            <a:r>
              <a:rPr lang="en-US" altLang="zh-TW" b="1" dirty="0" err="1">
                <a:solidFill>
                  <a:schemeClr val="accent2">
                    <a:lumMod val="40000"/>
                    <a:lumOff val="60000"/>
                  </a:schemeClr>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long</a:t>
            </a:r>
            <a:r>
              <a:rPr lang="en-US" altLang="zh-TW" b="1" dirty="0">
                <a:solidFill>
                  <a:schemeClr val="accent2">
                    <a:lumMod val="40000"/>
                    <a:lumOff val="60000"/>
                  </a:schemeClr>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dirty="0">
                <a:ea typeface="新細明體" charset="-120"/>
              </a:rPr>
              <a:t>integer (C99 only), put the letters </a:t>
            </a:r>
            <a:r>
              <a:rPr lang="en-US" altLang="zh-TW" b="1" dirty="0" err="1">
                <a:solidFill>
                  <a:schemeClr val="accent2">
                    <a:lumMod val="40000"/>
                    <a:lumOff val="60000"/>
                  </a:schemeClr>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ll</a:t>
            </a:r>
            <a:r>
              <a:rPr lang="en-US" altLang="zh-TW" dirty="0">
                <a:ea typeface="新細明體" charset="-120"/>
              </a:rPr>
              <a:t> in front of </a:t>
            </a:r>
            <a:r>
              <a:rPr lang="en-US" altLang="zh-TW" dirty="0">
                <a:latin typeface="Courier New" pitchFamily="49" charset="0"/>
                <a:ea typeface="新細明體" charset="-120"/>
                <a:cs typeface="Courier New" pitchFamily="49" charset="0"/>
              </a:rPr>
              <a:t>d</a:t>
            </a:r>
            <a:r>
              <a:rPr lang="en-US" altLang="zh-TW" dirty="0">
                <a:ea typeface="新細明體" charset="-120"/>
              </a:rPr>
              <a:t>, </a:t>
            </a:r>
            <a:r>
              <a:rPr lang="en-US" altLang="zh-TW" dirty="0">
                <a:latin typeface="Courier New" pitchFamily="49" charset="0"/>
                <a:ea typeface="新細明體" charset="-120"/>
                <a:cs typeface="Courier New" pitchFamily="49" charset="0"/>
              </a:rPr>
              <a:t>o</a:t>
            </a:r>
            <a:r>
              <a:rPr lang="en-US" altLang="zh-TW" dirty="0">
                <a:ea typeface="新細明體" charset="-120"/>
              </a:rPr>
              <a:t>, </a:t>
            </a:r>
            <a:r>
              <a:rPr lang="en-US" altLang="zh-TW" dirty="0">
                <a:latin typeface="Courier New" pitchFamily="49" charset="0"/>
                <a:ea typeface="新細明體" charset="-120"/>
                <a:cs typeface="Courier New" pitchFamily="49" charset="0"/>
              </a:rPr>
              <a:t>u</a:t>
            </a:r>
            <a:r>
              <a:rPr lang="en-US" altLang="zh-TW" dirty="0">
                <a:ea typeface="新細明體" charset="-120"/>
              </a:rPr>
              <a:t>, or </a:t>
            </a:r>
            <a:r>
              <a:rPr lang="en-US" altLang="zh-TW" dirty="0">
                <a:latin typeface="Courier New" pitchFamily="49" charset="0"/>
                <a:ea typeface="新細明體" charset="-120"/>
                <a:cs typeface="Courier New" pitchFamily="49" charset="0"/>
              </a:rPr>
              <a:t>x</a:t>
            </a:r>
            <a:r>
              <a:rPr lang="en-US" altLang="zh-TW" dirty="0">
                <a:ea typeface="新細明體" charset="-120"/>
                <a:cs typeface="Courier New" pitchFamily="49" charset="0"/>
              </a:rPr>
              <a:t>.</a:t>
            </a:r>
            <a:endParaRPr lang="en-US" altLang="zh-TW" dirty="0">
              <a:ea typeface="新細明體" charset="-12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rmAutofit/>
          </a:bodyPr>
          <a:lstStyle/>
          <a:p>
            <a:r>
              <a:rPr lang="en-US" altLang="zh-TW">
                <a:ea typeface="新細明體" charset="-120"/>
              </a:rPr>
              <a:t>Program: Summing a Series</a:t>
            </a:r>
            <a:br>
              <a:rPr lang="en-US" altLang="zh-TW">
                <a:ea typeface="新細明體" charset="-120"/>
              </a:rPr>
            </a:br>
            <a:r>
              <a:rPr lang="en-US" altLang="zh-TW">
                <a:ea typeface="新細明體" charset="-120"/>
              </a:rPr>
              <a:t>of Numbers (Revisited)</a:t>
            </a:r>
          </a:p>
        </p:txBody>
      </p:sp>
      <p:sp>
        <p:nvSpPr>
          <p:cNvPr id="36867" name="Content Placeholder 2"/>
          <p:cNvSpPr>
            <a:spLocks noGrp="1"/>
          </p:cNvSpPr>
          <p:nvPr>
            <p:ph idx="1"/>
          </p:nvPr>
        </p:nvSpPr>
        <p:spPr/>
        <p:txBody>
          <a:bodyPr>
            <a:normAutofit/>
          </a:bodyPr>
          <a:lstStyle/>
          <a:p>
            <a:r>
              <a:rPr lang="en-US" altLang="zh-TW" sz="2400" dirty="0">
                <a:ea typeface="新細明體" charset="-120"/>
              </a:rPr>
              <a:t>The </a:t>
            </a:r>
            <a:r>
              <a:rPr lang="en-US" altLang="zh-TW" sz="2400" dirty="0" err="1">
                <a:latin typeface="Courier New" pitchFamily="49" charset="0"/>
                <a:ea typeface="新細明體" charset="-120"/>
                <a:cs typeface="Courier New" pitchFamily="49" charset="0"/>
              </a:rPr>
              <a:t>sum.c</a:t>
            </a:r>
            <a:r>
              <a:rPr lang="en-US" altLang="zh-TW" sz="2400" dirty="0">
                <a:ea typeface="新細明體" charset="-120"/>
              </a:rPr>
              <a:t> program (Chapter 6) sums a series of integers.</a:t>
            </a:r>
          </a:p>
          <a:p>
            <a:r>
              <a:rPr lang="en-US" altLang="zh-TW" sz="2400" dirty="0">
                <a:ea typeface="新細明體" charset="-120"/>
              </a:rPr>
              <a:t>One problem with this program is that the sum (or one of the input numbers) might exceed the largest value allowed for an </a:t>
            </a:r>
            <a:r>
              <a:rPr lang="en-US" altLang="zh-TW" sz="2400" dirty="0" err="1">
                <a:latin typeface="Courier New" pitchFamily="49" charset="0"/>
                <a:ea typeface="新細明體" charset="-120"/>
                <a:cs typeface="Courier New" pitchFamily="49" charset="0"/>
              </a:rPr>
              <a:t>int</a:t>
            </a:r>
            <a:r>
              <a:rPr lang="en-US" altLang="zh-TW" sz="2400" dirty="0">
                <a:ea typeface="新細明體" charset="-120"/>
              </a:rPr>
              <a:t> variable.</a:t>
            </a:r>
          </a:p>
          <a:p>
            <a:r>
              <a:rPr lang="en-US" altLang="zh-TW" sz="2400" dirty="0">
                <a:ea typeface="新細明體" charset="-120"/>
              </a:rPr>
              <a:t>Here’s what might happen if the program is run on a machine whose integers are 16 bits long:</a:t>
            </a:r>
          </a:p>
          <a:p>
            <a:pPr>
              <a:lnSpc>
                <a:spcPct val="80000"/>
              </a:lnSpc>
              <a:spcBef>
                <a:spcPts val="1000"/>
              </a:spcBef>
              <a:buNone/>
            </a:pPr>
            <a:r>
              <a:rPr lang="en-US" altLang="zh-TW" sz="1800" dirty="0">
                <a:latin typeface="Courier New" pitchFamily="49" charset="0"/>
                <a:ea typeface="新細明體" charset="-120"/>
                <a:cs typeface="Courier New" pitchFamily="49" charset="0"/>
              </a:rPr>
              <a:t>	This program sums a series of integers.</a:t>
            </a:r>
          </a:p>
          <a:p>
            <a:pPr>
              <a:lnSpc>
                <a:spcPct val="80000"/>
              </a:lnSpc>
              <a:spcBef>
                <a:spcPts val="500"/>
              </a:spcBef>
              <a:buNone/>
            </a:pPr>
            <a:r>
              <a:rPr lang="en-US" altLang="zh-TW" sz="1800" dirty="0">
                <a:latin typeface="Courier New" pitchFamily="49" charset="0"/>
                <a:ea typeface="新細明體" charset="-120"/>
                <a:cs typeface="Courier New" pitchFamily="49" charset="0"/>
              </a:rPr>
              <a:t>	Enter integers (0 to terminate): </a:t>
            </a:r>
            <a:r>
              <a:rPr lang="en-US" altLang="zh-TW" sz="1800" u="sng" dirty="0">
                <a:latin typeface="Courier New" pitchFamily="49" charset="0"/>
                <a:ea typeface="新細明體" charset="-120"/>
                <a:cs typeface="Courier New" pitchFamily="49" charset="0"/>
              </a:rPr>
              <a:t>10000 20000 30000 0</a:t>
            </a:r>
          </a:p>
          <a:p>
            <a:pPr>
              <a:lnSpc>
                <a:spcPct val="80000"/>
              </a:lnSpc>
              <a:spcBef>
                <a:spcPts val="500"/>
              </a:spcBef>
              <a:buNone/>
            </a:pPr>
            <a:r>
              <a:rPr lang="en-US" altLang="zh-TW" sz="1800" dirty="0">
                <a:latin typeface="Courier New" pitchFamily="49" charset="0"/>
                <a:ea typeface="新細明體" charset="-120"/>
                <a:cs typeface="Courier New" pitchFamily="49" charset="0"/>
              </a:rPr>
              <a:t>	The sum is: -5536</a:t>
            </a:r>
          </a:p>
          <a:p>
            <a:r>
              <a:rPr lang="en-US" altLang="zh-TW" sz="2400" dirty="0">
                <a:ea typeface="新細明體" charset="-120"/>
              </a:rPr>
              <a:t>When overflow occurs with signed numbers, the outcome is undefined.</a:t>
            </a:r>
          </a:p>
          <a:p>
            <a:r>
              <a:rPr lang="en-US" altLang="zh-TW" sz="2400" dirty="0">
                <a:ea typeface="新細明體" charset="-120"/>
              </a:rPr>
              <a:t>The program can be improved by using </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long</a:t>
            </a:r>
            <a:r>
              <a:rPr lang="en-US" altLang="zh-TW" sz="2400" dirty="0">
                <a:ea typeface="新細明體" charset="-120"/>
              </a:rPr>
              <a:t> variables.</a:t>
            </a:r>
            <a:endParaRPr lang="en-US" altLang="zh-TW" dirty="0">
              <a:ea typeface="新細明體" charset="-12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86000" y="2819400"/>
            <a:ext cx="8458200" cy="1600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7890" name="Content Placeholder 2"/>
          <p:cNvSpPr>
            <a:spLocks noGrp="1"/>
          </p:cNvSpPr>
          <p:nvPr>
            <p:ph idx="1"/>
          </p:nvPr>
        </p:nvSpPr>
        <p:spPr>
          <a:xfrm>
            <a:off x="1524000" y="0"/>
            <a:ext cx="8986938" cy="6324600"/>
          </a:xfrm>
        </p:spPr>
        <p:txBody>
          <a:bodyPr>
            <a:noAutofit/>
          </a:bodyPr>
          <a:lstStyle/>
          <a:p>
            <a:pPr marL="342900" indent="-342900">
              <a:spcBef>
                <a:spcPts val="0"/>
              </a:spcBef>
              <a:buFont typeface="+mj-lt"/>
              <a:buAutoNum type="arabicParenR"/>
            </a:pP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Sums a series of numbers (using long variables) */</a:t>
            </a:r>
          </a:p>
          <a:p>
            <a:pPr marL="342900" indent="-342900">
              <a:spcBef>
                <a:spcPts val="0"/>
              </a:spcBef>
              <a:buFont typeface="+mj-lt"/>
              <a:buAutoNum type="arabicParenR"/>
            </a:pP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#include &lt;</a:t>
            </a:r>
            <a:r>
              <a:rPr lang="en-US" altLang="zh-TW" sz="20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stdio.h</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&gt;</a:t>
            </a:r>
          </a:p>
          <a:p>
            <a:pPr marL="342900" indent="-342900">
              <a:spcBef>
                <a:spcPts val="0"/>
              </a:spcBef>
              <a:buFont typeface="+mj-lt"/>
              <a:buAutoNum type="arabicParenR"/>
            </a:pP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p>
          <a:p>
            <a:pPr marL="342900" indent="-342900">
              <a:spcBef>
                <a:spcPts val="0"/>
              </a:spcBef>
              <a:buFont typeface="+mj-lt"/>
              <a:buAutoNum type="arabicParenR"/>
            </a:pPr>
            <a:r>
              <a:rPr lang="en-US" altLang="zh-TW" sz="20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main(void)</a:t>
            </a:r>
          </a:p>
          <a:p>
            <a:pPr marL="342900" indent="-342900">
              <a:spcBef>
                <a:spcPts val="0"/>
              </a:spcBef>
              <a:buFont typeface="+mj-lt"/>
              <a:buAutoNum type="arabicParenR"/>
            </a:pP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marL="342900" indent="-342900">
              <a:spcBef>
                <a:spcPts val="0"/>
              </a:spcBef>
              <a:buFont typeface="+mj-lt"/>
              <a:buAutoNum type="arabicParenR"/>
            </a:pP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long n, sum = 0;</a:t>
            </a:r>
          </a:p>
          <a:p>
            <a:pPr marL="342900" indent="-342900">
              <a:spcBef>
                <a:spcPts val="0"/>
              </a:spcBef>
              <a:buFont typeface="+mj-lt"/>
              <a:buAutoNum type="arabicParenR"/>
            </a:pP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p>
          <a:p>
            <a:pPr marL="342900" indent="-342900">
              <a:spcBef>
                <a:spcPts val="0"/>
              </a:spcBef>
              <a:buFont typeface="+mj-lt"/>
              <a:buAutoNum type="arabicParenR"/>
            </a:pP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0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printf</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("This program sums a series of integers.\n");</a:t>
            </a:r>
          </a:p>
          <a:p>
            <a:pPr marL="342900" indent="-342900">
              <a:spcBef>
                <a:spcPts val="0"/>
              </a:spcBef>
              <a:buFont typeface="+mj-lt"/>
              <a:buAutoNum type="arabicParenR"/>
            </a:pP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0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printf</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("Enter integers (0 to terminate): ");</a:t>
            </a:r>
          </a:p>
          <a:p>
            <a:pPr marL="342900" indent="-342900">
              <a:spcBef>
                <a:spcPts val="0"/>
              </a:spcBef>
              <a:buFont typeface="+mj-lt"/>
              <a:buAutoNum type="arabicParenR"/>
            </a:pP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p>
          <a:p>
            <a:pPr marL="342900" indent="-342900">
              <a:spcBef>
                <a:spcPts val="0"/>
              </a:spcBef>
              <a:buFont typeface="+mj-lt"/>
              <a:buAutoNum type="arabicParenR"/>
            </a:pP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0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scanf</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000" b="1" dirty="0" err="1">
                <a:effectLst>
                  <a:glow rad="139700">
                    <a:schemeClr val="accent5">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ld</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&amp;n);</a:t>
            </a:r>
          </a:p>
          <a:p>
            <a:pPr marL="342900" indent="-342900">
              <a:spcBef>
                <a:spcPts val="0"/>
              </a:spcBef>
              <a:buFont typeface="+mj-lt"/>
              <a:buAutoNum type="arabicParenR"/>
            </a:pP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while (n != 0) {</a:t>
            </a:r>
          </a:p>
          <a:p>
            <a:pPr marL="342900" indent="-342900">
              <a:spcBef>
                <a:spcPts val="0"/>
              </a:spcBef>
              <a:buFont typeface="+mj-lt"/>
              <a:buAutoNum type="arabicParenR"/>
            </a:pP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sum += n;</a:t>
            </a:r>
          </a:p>
          <a:p>
            <a:pPr marL="342900" indent="-342900">
              <a:spcBef>
                <a:spcPts val="0"/>
              </a:spcBef>
              <a:buFont typeface="+mj-lt"/>
              <a:buAutoNum type="arabicParenR"/>
            </a:pP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0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scanf</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0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ld</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&amp;n);</a:t>
            </a:r>
          </a:p>
          <a:p>
            <a:pPr marL="342900" indent="-342900">
              <a:spcBef>
                <a:spcPts val="0"/>
              </a:spcBef>
              <a:buFont typeface="+mj-lt"/>
              <a:buAutoNum type="arabicParenR"/>
            </a:pP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p>
          <a:p>
            <a:pPr marL="342900" indent="-342900">
              <a:spcBef>
                <a:spcPts val="0"/>
              </a:spcBef>
              <a:buFont typeface="+mj-lt"/>
              <a:buAutoNum type="arabicParenR"/>
            </a:pP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0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printf</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("The sum is: %</a:t>
            </a:r>
            <a:r>
              <a:rPr lang="en-US" altLang="zh-TW" sz="20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ld</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\n", sum);</a:t>
            </a:r>
          </a:p>
          <a:p>
            <a:pPr marL="342900" indent="-342900">
              <a:spcBef>
                <a:spcPts val="0"/>
              </a:spcBef>
              <a:buFont typeface="+mj-lt"/>
              <a:buAutoNum type="arabicParenR"/>
            </a:pP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p>
          <a:p>
            <a:pPr marL="342900" indent="-342900">
              <a:spcBef>
                <a:spcPts val="0"/>
              </a:spcBef>
              <a:buFont typeface="+mj-lt"/>
              <a:buAutoNum type="arabicParenR"/>
            </a:pP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return 0;</a:t>
            </a:r>
          </a:p>
          <a:p>
            <a:pPr marL="342900" indent="-342900">
              <a:spcBef>
                <a:spcPts val="0"/>
              </a:spcBef>
              <a:buFont typeface="+mj-lt"/>
              <a:buAutoNum type="arabicParenR"/>
            </a:pP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p>
        </p:txBody>
      </p:sp>
      <p:sp>
        <p:nvSpPr>
          <p:cNvPr id="3" name="文字方塊 2"/>
          <p:cNvSpPr txBox="1"/>
          <p:nvPr/>
        </p:nvSpPr>
        <p:spPr>
          <a:xfrm>
            <a:off x="7848600" y="3581400"/>
            <a:ext cx="2362200" cy="40011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zh-TW" altLang="en-US" sz="2000" dirty="0"/>
              <a:t>請用</a:t>
            </a:r>
            <a:r>
              <a:rPr lang="en-US" altLang="zh-TW" sz="2000" dirty="0"/>
              <a:t>for</a:t>
            </a:r>
            <a:r>
              <a:rPr lang="zh-TW" altLang="en-US" sz="2000" dirty="0"/>
              <a:t> </a:t>
            </a:r>
            <a:r>
              <a:rPr lang="en-US" altLang="zh-TW" sz="2000" dirty="0"/>
              <a:t>loop</a:t>
            </a:r>
            <a:r>
              <a:rPr lang="zh-TW" altLang="en-US" sz="2000" dirty="0"/>
              <a:t> 改寫</a:t>
            </a:r>
            <a:r>
              <a:rPr lang="en-US" altLang="zh-TW" sz="2000" dirty="0"/>
              <a:t>!</a:t>
            </a:r>
            <a:endParaRPr lang="zh-TW" altLang="en-US" sz="2000" dirty="0"/>
          </a:p>
        </p:txBody>
      </p:sp>
      <p:sp>
        <p:nvSpPr>
          <p:cNvPr id="5" name="矩形 4"/>
          <p:cNvSpPr/>
          <p:nvPr/>
        </p:nvSpPr>
        <p:spPr>
          <a:xfrm>
            <a:off x="9359664" y="457200"/>
            <a:ext cx="1011815" cy="369332"/>
          </a:xfrm>
          <a:prstGeom prst="rect">
            <a:avLst/>
          </a:prstGeom>
        </p:spPr>
        <p:style>
          <a:lnRef idx="3">
            <a:schemeClr val="lt1"/>
          </a:lnRef>
          <a:fillRef idx="1">
            <a:schemeClr val="accent1"/>
          </a:fillRef>
          <a:effectRef idx="1">
            <a:schemeClr val="accent1"/>
          </a:effectRef>
          <a:fontRef idx="minor">
            <a:schemeClr val="lt1"/>
          </a:fontRef>
        </p:style>
        <p:txBody>
          <a:bodyPr wrap="none">
            <a:spAutoFit/>
          </a:bodyPr>
          <a:lstStyle/>
          <a:p>
            <a:pPr algn="ctr">
              <a:spcBef>
                <a:spcPts val="600"/>
              </a:spcBef>
            </a:pP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sum2.c</a:t>
            </a:r>
          </a:p>
        </p:txBody>
      </p:sp>
    </p:spTree>
    <p:extLst>
      <p:ext uri="{BB962C8B-B14F-4D97-AF65-F5344CB8AC3E}">
        <p14:creationId xmlns:p14="http://schemas.microsoft.com/office/powerpoint/2010/main" val="1128847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a:xfrm>
            <a:off x="1524000" y="0"/>
            <a:ext cx="8458200" cy="2819400"/>
          </a:xfrm>
        </p:spPr>
        <p:txBody>
          <a:bodyPr>
            <a:noAutofit/>
          </a:bodyPr>
          <a:lstStyle/>
          <a:p>
            <a:pPr marL="342900" indent="-342900">
              <a:lnSpc>
                <a:spcPct val="80000"/>
              </a:lnSpc>
              <a:spcBef>
                <a:spcPts val="400"/>
              </a:spcBef>
              <a:buFont typeface="+mj-lt"/>
              <a:buAutoNum type="arabicParenR"/>
            </a:pPr>
            <a:r>
              <a:rPr lang="en-US" altLang="zh-TW" b="1" dirty="0" err="1">
                <a:solidFill>
                  <a:schemeClr val="tx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scanf</a:t>
            </a:r>
            <a:r>
              <a:rPr lang="en-US" altLang="zh-TW" b="1" dirty="0">
                <a:solidFill>
                  <a:schemeClr val="tx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b="1" dirty="0" err="1">
                <a:solidFill>
                  <a:schemeClr val="tx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ld</a:t>
            </a:r>
            <a:r>
              <a:rPr lang="en-US" altLang="zh-TW" b="1" dirty="0">
                <a:solidFill>
                  <a:schemeClr val="tx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&amp;n);</a:t>
            </a:r>
          </a:p>
          <a:p>
            <a:pPr marL="342900" indent="-342900">
              <a:lnSpc>
                <a:spcPct val="80000"/>
              </a:lnSpc>
              <a:spcBef>
                <a:spcPts val="400"/>
              </a:spcBef>
              <a:buFont typeface="+mj-lt"/>
              <a:buAutoNum type="arabicParenR"/>
            </a:pPr>
            <a:r>
              <a:rPr lang="en-US" altLang="zh-TW" b="1" dirty="0">
                <a:solidFill>
                  <a:schemeClr val="tx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while (n != 0) {</a:t>
            </a:r>
          </a:p>
          <a:p>
            <a:pPr marL="342900" indent="-342900">
              <a:lnSpc>
                <a:spcPct val="80000"/>
              </a:lnSpc>
              <a:spcBef>
                <a:spcPts val="400"/>
              </a:spcBef>
              <a:buFont typeface="+mj-lt"/>
              <a:buAutoNum type="arabicParenR"/>
            </a:pPr>
            <a:r>
              <a:rPr lang="en-US" altLang="zh-TW" b="1" dirty="0">
                <a:solidFill>
                  <a:schemeClr val="tx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sum += n;</a:t>
            </a:r>
          </a:p>
          <a:p>
            <a:pPr marL="342900" indent="-342900">
              <a:lnSpc>
                <a:spcPct val="80000"/>
              </a:lnSpc>
              <a:spcBef>
                <a:spcPts val="400"/>
              </a:spcBef>
              <a:buFont typeface="+mj-lt"/>
              <a:buAutoNum type="arabicParenR"/>
            </a:pPr>
            <a:r>
              <a:rPr lang="en-US" altLang="zh-TW" b="1" dirty="0">
                <a:solidFill>
                  <a:schemeClr val="tx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err="1">
                <a:solidFill>
                  <a:schemeClr val="tx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scanf</a:t>
            </a:r>
            <a:r>
              <a:rPr lang="en-US" altLang="zh-TW" b="1" dirty="0">
                <a:solidFill>
                  <a:schemeClr val="tx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b="1" dirty="0" err="1">
                <a:solidFill>
                  <a:schemeClr val="tx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ld</a:t>
            </a:r>
            <a:r>
              <a:rPr lang="en-US" altLang="zh-TW" b="1" dirty="0">
                <a:solidFill>
                  <a:schemeClr val="tx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&amp;n);</a:t>
            </a:r>
          </a:p>
          <a:p>
            <a:pPr marL="342900" indent="-342900">
              <a:lnSpc>
                <a:spcPct val="80000"/>
              </a:lnSpc>
              <a:spcBef>
                <a:spcPts val="400"/>
              </a:spcBef>
              <a:buFont typeface="+mj-lt"/>
              <a:buAutoNum type="arabicParenR"/>
            </a:pPr>
            <a:r>
              <a:rPr lang="en-US" altLang="zh-TW" b="1" dirty="0">
                <a:solidFill>
                  <a:schemeClr val="tx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p>
        </p:txBody>
      </p:sp>
      <p:sp>
        <p:nvSpPr>
          <p:cNvPr id="3" name="文字方塊 2"/>
          <p:cNvSpPr txBox="1"/>
          <p:nvPr/>
        </p:nvSpPr>
        <p:spPr>
          <a:xfrm>
            <a:off x="1752600" y="3048003"/>
            <a:ext cx="8763000" cy="646331"/>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pt-BR" altLang="zh-TW" sz="3600" dirty="0"/>
              <a:t>for (; scanf("%d", &amp;n), n != 0; sum += n);</a:t>
            </a:r>
            <a:endParaRPr lang="zh-TW" altLang="en-US" sz="3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zh-TW" dirty="0">
                <a:ea typeface="新細明體" charset="-120"/>
              </a:rPr>
              <a:t>Floating Types</a:t>
            </a:r>
          </a:p>
        </p:txBody>
      </p:sp>
      <p:sp>
        <p:nvSpPr>
          <p:cNvPr id="3" name="Content Placeholder 2"/>
          <p:cNvSpPr>
            <a:spLocks noGrp="1"/>
          </p:cNvSpPr>
          <p:nvPr>
            <p:ph idx="1"/>
          </p:nvPr>
        </p:nvSpPr>
        <p:spPr/>
        <p:txBody>
          <a:bodyPr/>
          <a:lstStyle/>
          <a:p>
            <a:r>
              <a:rPr lang="en-US" altLang="zh-TW" dirty="0">
                <a:ea typeface="新細明體" charset="-120"/>
              </a:rPr>
              <a:t>C provides three </a:t>
            </a:r>
            <a:r>
              <a:rPr lang="en-US" altLang="zh-TW" b="1" i="1" dirty="0">
                <a:ea typeface="新細明體" charset="-120"/>
              </a:rPr>
              <a:t>floating types,</a:t>
            </a:r>
            <a:r>
              <a:rPr lang="en-US" altLang="zh-TW" dirty="0">
                <a:ea typeface="新細明體" charset="-120"/>
              </a:rPr>
              <a:t> corresponding to different floating-point formats: </a:t>
            </a:r>
          </a:p>
          <a:p>
            <a:pPr lvl="1"/>
            <a:r>
              <a:rPr lang="en-US" altLang="zh-TW" b="1" dirty="0">
                <a:ln w="0"/>
                <a:solidFill>
                  <a:srgbClr val="FFC000"/>
                </a:solidFill>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float</a:t>
            </a:r>
            <a:r>
              <a:rPr lang="en-US" altLang="zh-TW" dirty="0">
                <a:ea typeface="新細明體" charset="-120"/>
              </a:rPr>
              <a:t>		Single-precision floating-point</a:t>
            </a:r>
          </a:p>
          <a:p>
            <a:pPr lvl="1"/>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double</a:t>
            </a:r>
            <a:r>
              <a:rPr lang="en-US" altLang="zh-TW" dirty="0">
                <a:ea typeface="新細明體" charset="-120"/>
              </a:rPr>
              <a:t>	Double-precision floating-point</a:t>
            </a:r>
          </a:p>
          <a:p>
            <a:pPr lvl="1"/>
            <a:r>
              <a:rPr lang="en-US" altLang="zh-TW" b="1" dirty="0">
                <a:solidFill>
                  <a:srgbClr val="92D05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long</a:t>
            </a:r>
            <a:r>
              <a:rPr lang="en-US" altLang="zh-TW" dirty="0">
                <a:ea typeface="新細明體" charset="-120"/>
              </a:rPr>
              <a:t> </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double</a:t>
            </a:r>
            <a:r>
              <a:rPr lang="en-US" altLang="zh-TW" dirty="0">
                <a:ea typeface="新細明體" charset="-120"/>
              </a:rPr>
              <a:t>	Extended-precision floating-point</a:t>
            </a:r>
          </a:p>
          <a:p>
            <a:endParaRPr lang="en-US" altLang="zh-TW" dirty="0">
              <a:ea typeface="新細明體" charset="-120"/>
            </a:endParaRPr>
          </a:p>
        </p:txBody>
      </p:sp>
      <p:pic>
        <p:nvPicPr>
          <p:cNvPr id="5" name="圖片 4"/>
          <p:cNvPicPr>
            <a:picLocks noChangeAspect="1"/>
          </p:cNvPicPr>
          <p:nvPr/>
        </p:nvPicPr>
        <p:blipFill>
          <a:blip r:embed="rId2"/>
          <a:stretch>
            <a:fillRect/>
          </a:stretch>
        </p:blipFill>
        <p:spPr>
          <a:xfrm>
            <a:off x="7086600" y="3581400"/>
            <a:ext cx="3557829" cy="205879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zh-TW">
                <a:ea typeface="新細明體" charset="-120"/>
              </a:rPr>
              <a:t>Integer Types</a:t>
            </a:r>
          </a:p>
        </p:txBody>
      </p:sp>
      <p:sp>
        <p:nvSpPr>
          <p:cNvPr id="15363" name="Content Placeholder 2"/>
          <p:cNvSpPr>
            <a:spLocks noGrp="1"/>
          </p:cNvSpPr>
          <p:nvPr>
            <p:ph idx="1"/>
          </p:nvPr>
        </p:nvSpPr>
        <p:spPr/>
        <p:txBody>
          <a:bodyPr>
            <a:normAutofit/>
          </a:bodyPr>
          <a:lstStyle/>
          <a:p>
            <a:r>
              <a:rPr lang="en-US" altLang="zh-TW" dirty="0">
                <a:ea typeface="新細明體" charset="-120"/>
              </a:rPr>
              <a:t>C supports two fundamentally different kinds of numeric types: integer types and floating types.</a:t>
            </a:r>
          </a:p>
          <a:p>
            <a:r>
              <a:rPr lang="en-US" altLang="zh-TW" dirty="0">
                <a:ea typeface="新細明體" charset="-120"/>
              </a:rPr>
              <a:t>Values of an </a:t>
            </a:r>
            <a:r>
              <a:rPr lang="en-US" altLang="zh-TW" b="1" i="1" dirty="0">
                <a:ea typeface="新細明體" charset="-120"/>
              </a:rPr>
              <a:t>integer type </a:t>
            </a:r>
            <a:r>
              <a:rPr lang="en-US" altLang="zh-TW" dirty="0">
                <a:ea typeface="新細明體" charset="-120"/>
              </a:rPr>
              <a:t>are whole numbers.</a:t>
            </a:r>
          </a:p>
          <a:p>
            <a:r>
              <a:rPr lang="en-US" altLang="zh-TW" dirty="0">
                <a:ea typeface="新細明體" charset="-120"/>
              </a:rPr>
              <a:t>Values of a floating type can have a fractional part as well.</a:t>
            </a:r>
          </a:p>
          <a:p>
            <a:r>
              <a:rPr lang="en-US" altLang="zh-TW" dirty="0">
                <a:ea typeface="新細明體" charset="-120"/>
              </a:rPr>
              <a:t>The </a:t>
            </a:r>
            <a:r>
              <a:rPr lang="en-US" altLang="zh-TW" b="1" i="1" dirty="0">
                <a:effectLst>
                  <a:outerShdw blurRad="38100" dist="38100" dir="2700000" algn="tl">
                    <a:srgbClr val="000000">
                      <a:alpha val="43137"/>
                    </a:srgbClr>
                  </a:outerShdw>
                </a:effectLst>
                <a:ea typeface="新細明體" charset="-120"/>
              </a:rPr>
              <a:t>integer</a:t>
            </a:r>
            <a:r>
              <a:rPr lang="en-US" altLang="zh-TW" dirty="0">
                <a:ea typeface="新細明體" charset="-120"/>
              </a:rPr>
              <a:t> </a:t>
            </a:r>
            <a:r>
              <a:rPr lang="en-US" altLang="zh-TW" b="1" i="1" dirty="0">
                <a:effectLst>
                  <a:outerShdw blurRad="38100" dist="38100" dir="2700000" algn="tl">
                    <a:srgbClr val="000000">
                      <a:alpha val="43137"/>
                    </a:srgbClr>
                  </a:outerShdw>
                </a:effectLst>
                <a:ea typeface="新細明體" charset="-120"/>
              </a:rPr>
              <a:t>types</a:t>
            </a:r>
            <a:r>
              <a:rPr lang="en-US" altLang="zh-TW" dirty="0">
                <a:ea typeface="新細明體" charset="-120"/>
              </a:rPr>
              <a:t>, in turn, are divided into two categories: </a:t>
            </a:r>
            <a:br>
              <a:rPr lang="en-US" altLang="zh-TW" dirty="0">
                <a:ea typeface="新細明體" charset="-120"/>
              </a:rPr>
            </a:br>
            <a:r>
              <a:rPr lang="en-US" altLang="zh-TW" dirty="0">
                <a:ea typeface="新細明體" charset="-120"/>
              </a:rPr>
              <a:t> 			</a:t>
            </a:r>
            <a:r>
              <a:rPr lang="en-US" altLang="zh-TW"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a typeface="新細明體" charset="-120"/>
              </a:rPr>
              <a:t>signed</a:t>
            </a:r>
            <a:r>
              <a:rPr lang="en-US" altLang="zh-TW" dirty="0">
                <a:ea typeface="新細明體" charset="-120"/>
              </a:rPr>
              <a:t> and </a:t>
            </a:r>
            <a:r>
              <a:rPr lang="en-US" altLang="zh-TW"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a typeface="新細明體" charset="-120"/>
              </a:rPr>
              <a:t>unsigned</a:t>
            </a:r>
            <a:r>
              <a:rPr lang="en-US" altLang="zh-TW" dirty="0">
                <a:ea typeface="新細明體" charset="-12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zh-TW">
                <a:ea typeface="新細明體" charset="-120"/>
              </a:rPr>
              <a:t>Floating Types</a:t>
            </a:r>
          </a:p>
        </p:txBody>
      </p:sp>
      <p:sp>
        <p:nvSpPr>
          <p:cNvPr id="39939" name="Content Placeholder 2"/>
          <p:cNvSpPr>
            <a:spLocks noGrp="1"/>
          </p:cNvSpPr>
          <p:nvPr>
            <p:ph idx="1"/>
          </p:nvPr>
        </p:nvSpPr>
        <p:spPr/>
        <p:txBody>
          <a:bodyPr>
            <a:normAutofit/>
          </a:bodyPr>
          <a:lstStyle/>
          <a:p>
            <a:r>
              <a:rPr lang="en-US" altLang="zh-TW" sz="2600" dirty="0">
                <a:ln w="18415" cmpd="sng">
                  <a:solidFill>
                    <a:srgbClr val="FFFFFF"/>
                  </a:solidFill>
                  <a:prstDash val="solid"/>
                </a:ln>
                <a:solidFill>
                  <a:srgbClr val="FFFFFF"/>
                </a:solidFill>
                <a:effectLst>
                  <a:glow rad="228600">
                    <a:schemeClr val="accent6">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float</a:t>
            </a:r>
            <a:r>
              <a:rPr lang="en-US" altLang="zh-TW" sz="2600" dirty="0">
                <a:ea typeface="新細明體" charset="-120"/>
              </a:rPr>
              <a:t> is suitable when the amount of precision isn’t critical. </a:t>
            </a:r>
          </a:p>
          <a:p>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double</a:t>
            </a:r>
            <a:r>
              <a:rPr lang="en-US" altLang="zh-TW" sz="2600" dirty="0">
                <a:ea typeface="新細明體" charset="-120"/>
              </a:rPr>
              <a:t> provides enough precision for most programs. </a:t>
            </a:r>
          </a:p>
          <a:p>
            <a:r>
              <a:rPr lang="en-US" altLang="zh-TW" dirty="0">
                <a:ln w="18415" cmpd="sng">
                  <a:solidFill>
                    <a:srgbClr val="FFFFFF"/>
                  </a:solidFill>
                  <a:prstDash val="solid"/>
                </a:ln>
                <a:solidFill>
                  <a:srgbClr val="FFFFFF"/>
                </a:solidFill>
                <a:effectLst>
                  <a:glow rad="228600">
                    <a:schemeClr val="accent6">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long</a:t>
            </a:r>
            <a:r>
              <a:rPr lang="en-US" altLang="zh-TW" sz="2600" dirty="0">
                <a:ea typeface="新細明體" charset="-120"/>
              </a:rPr>
              <a:t> </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double</a:t>
            </a:r>
            <a:r>
              <a:rPr lang="en-US" altLang="zh-TW" sz="2600" dirty="0">
                <a:ea typeface="新細明體" charset="-120"/>
              </a:rPr>
              <a:t> is rarely used.</a:t>
            </a:r>
          </a:p>
          <a:p>
            <a:r>
              <a:rPr lang="en-US" altLang="zh-TW" sz="2600" dirty="0">
                <a:ea typeface="新細明體" charset="-120"/>
              </a:rPr>
              <a:t>The C standard doesn’t state how much precision the </a:t>
            </a:r>
            <a:r>
              <a:rPr lang="en-US" altLang="zh-TW" sz="2600" dirty="0">
                <a:latin typeface="Courier New" pitchFamily="49" charset="0"/>
                <a:ea typeface="新細明體" charset="-120"/>
                <a:cs typeface="Courier New" pitchFamily="49" charset="0"/>
              </a:rPr>
              <a:t>float</a:t>
            </a:r>
            <a:r>
              <a:rPr lang="en-US" altLang="zh-TW" sz="2600" dirty="0">
                <a:ea typeface="新細明體" charset="-120"/>
              </a:rPr>
              <a:t>, </a:t>
            </a:r>
            <a:r>
              <a:rPr lang="en-US" altLang="zh-TW" sz="2600" dirty="0">
                <a:latin typeface="Courier New" pitchFamily="49" charset="0"/>
                <a:ea typeface="新細明體" charset="-120"/>
                <a:cs typeface="Courier New" pitchFamily="49" charset="0"/>
              </a:rPr>
              <a:t>double</a:t>
            </a:r>
            <a:r>
              <a:rPr lang="en-US" altLang="zh-TW" sz="2600" dirty="0">
                <a:ea typeface="新細明體" charset="-120"/>
              </a:rPr>
              <a:t>, and </a:t>
            </a:r>
            <a:r>
              <a:rPr lang="en-US" altLang="zh-TW" sz="2600" dirty="0">
                <a:latin typeface="Courier New" pitchFamily="49" charset="0"/>
                <a:ea typeface="新細明體" charset="-120"/>
                <a:cs typeface="Courier New" pitchFamily="49" charset="0"/>
              </a:rPr>
              <a:t>long</a:t>
            </a:r>
            <a:r>
              <a:rPr lang="en-US" altLang="zh-TW" sz="2600" dirty="0">
                <a:ea typeface="新細明體" charset="-120"/>
              </a:rPr>
              <a:t> </a:t>
            </a:r>
            <a:r>
              <a:rPr lang="en-US" altLang="zh-TW" sz="2600" dirty="0">
                <a:latin typeface="Courier New" pitchFamily="49" charset="0"/>
                <a:ea typeface="新細明體" charset="-120"/>
                <a:cs typeface="Courier New" pitchFamily="49" charset="0"/>
              </a:rPr>
              <a:t>double</a:t>
            </a:r>
            <a:r>
              <a:rPr lang="en-US" altLang="zh-TW" sz="2600" dirty="0">
                <a:ea typeface="新細明體" charset="-120"/>
              </a:rPr>
              <a:t> types provide, since that depends on how numbers are stored. </a:t>
            </a:r>
          </a:p>
          <a:p>
            <a:r>
              <a:rPr lang="en-US" altLang="zh-TW" sz="2600" dirty="0">
                <a:ea typeface="新細明體" charset="-120"/>
              </a:rPr>
              <a:t>Most modern computers follow the specifications in </a:t>
            </a:r>
            <a:r>
              <a:rPr lang="en-US" altLang="zh-TW" dirty="0">
                <a:ln w="18415" cmpd="sng">
                  <a:solidFill>
                    <a:srgbClr val="FFFFFF"/>
                  </a:solidFill>
                  <a:prstDash val="solid"/>
                </a:ln>
                <a:solidFill>
                  <a:srgbClr val="FFFFFF"/>
                </a:solidFill>
                <a:effectLst>
                  <a:glow rad="228600">
                    <a:schemeClr val="accent6">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IEEE Standard 754 </a:t>
            </a:r>
            <a:r>
              <a:rPr lang="en-US" altLang="zh-TW" sz="2600" dirty="0">
                <a:ea typeface="新細明體" charset="-120"/>
              </a:rPr>
              <a:t>(also known as IEC 60559).</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normAutofit/>
          </a:bodyPr>
          <a:lstStyle/>
          <a:p>
            <a:r>
              <a:rPr lang="en-US" altLang="zh-TW">
                <a:ea typeface="新細明體" charset="-120"/>
              </a:rPr>
              <a:t>The IEEE Floating-Point Standard</a:t>
            </a:r>
          </a:p>
        </p:txBody>
      </p:sp>
      <p:sp>
        <p:nvSpPr>
          <p:cNvPr id="40963" name="Content Placeholder 2"/>
          <p:cNvSpPr>
            <a:spLocks noGrp="1"/>
          </p:cNvSpPr>
          <p:nvPr>
            <p:ph idx="1"/>
          </p:nvPr>
        </p:nvSpPr>
        <p:spPr/>
        <p:txBody>
          <a:bodyPr>
            <a:normAutofit/>
          </a:bodyPr>
          <a:lstStyle/>
          <a:p>
            <a:r>
              <a:rPr lang="en-US" altLang="zh-TW" sz="2600" b="1" dirty="0">
                <a:effectLst>
                  <a:outerShdw blurRad="38100" dist="38100" dir="2700000" algn="tl">
                    <a:srgbClr val="000000">
                      <a:alpha val="43137"/>
                    </a:srgbClr>
                  </a:outerShdw>
                </a:effectLst>
                <a:ea typeface="新細明體" charset="-120"/>
              </a:rPr>
              <a:t>IEEE</a:t>
            </a:r>
            <a:r>
              <a:rPr lang="en-US" altLang="zh-TW" sz="2600" dirty="0">
                <a:ea typeface="新細明體" charset="-120"/>
              </a:rPr>
              <a:t> </a:t>
            </a:r>
            <a:r>
              <a:rPr lang="en-US" altLang="zh-TW" sz="2600" b="1" dirty="0">
                <a:effectLst>
                  <a:outerShdw blurRad="38100" dist="38100" dir="2700000" algn="tl">
                    <a:srgbClr val="000000">
                      <a:alpha val="43137"/>
                    </a:srgbClr>
                  </a:outerShdw>
                </a:effectLst>
                <a:ea typeface="新細明體" charset="-120"/>
              </a:rPr>
              <a:t>Standard</a:t>
            </a:r>
            <a:r>
              <a:rPr lang="en-US" altLang="zh-TW" sz="2600" dirty="0">
                <a:ea typeface="新細明體" charset="-120"/>
              </a:rPr>
              <a:t> </a:t>
            </a:r>
            <a:r>
              <a:rPr lang="en-US" altLang="zh-TW" sz="2600" b="1" dirty="0">
                <a:effectLst>
                  <a:outerShdw blurRad="38100" dist="38100" dir="2700000" algn="tl">
                    <a:srgbClr val="000000">
                      <a:alpha val="43137"/>
                    </a:srgbClr>
                  </a:outerShdw>
                </a:effectLst>
                <a:ea typeface="新細明體" charset="-120"/>
              </a:rPr>
              <a:t>754</a:t>
            </a:r>
            <a:r>
              <a:rPr lang="en-US" altLang="zh-TW" sz="2600" dirty="0">
                <a:ea typeface="新細明體" charset="-120"/>
              </a:rPr>
              <a:t> was developed by the Institute of Electrical and Electronics Engineers.</a:t>
            </a:r>
          </a:p>
          <a:p>
            <a:r>
              <a:rPr lang="en-US" altLang="zh-TW" sz="2600" dirty="0">
                <a:ea typeface="新細明體" charset="-120"/>
              </a:rPr>
              <a:t>It has two primary formats for floating-point numbers: </a:t>
            </a:r>
            <a:r>
              <a:rPr lang="en-US" altLang="zh-TW" sz="2600" b="1" dirty="0">
                <a:effectLst>
                  <a:outerShdw blurRad="38100" dist="38100" dir="2700000" algn="tl">
                    <a:srgbClr val="000000">
                      <a:alpha val="43137"/>
                    </a:srgbClr>
                  </a:outerShdw>
                </a:effectLst>
                <a:ea typeface="新細明體" charset="-120"/>
              </a:rPr>
              <a:t>single precision </a:t>
            </a:r>
            <a:r>
              <a:rPr lang="en-US" altLang="zh-TW" sz="2600" dirty="0">
                <a:ea typeface="新細明體" charset="-120"/>
              </a:rPr>
              <a:t>(</a:t>
            </a:r>
            <a:r>
              <a:rPr lang="en-US" altLang="zh-TW" sz="2600" b="1" dirty="0">
                <a:effectLst>
                  <a:outerShdw blurRad="38100" dist="38100" dir="2700000" algn="tl">
                    <a:srgbClr val="000000">
                      <a:alpha val="43137"/>
                    </a:srgbClr>
                  </a:outerShdw>
                </a:effectLst>
                <a:ea typeface="新細明體" charset="-120"/>
              </a:rPr>
              <a:t>32</a:t>
            </a:r>
            <a:r>
              <a:rPr lang="en-US" altLang="zh-TW" sz="2600" dirty="0">
                <a:ea typeface="新細明體" charset="-120"/>
              </a:rPr>
              <a:t> bits) and </a:t>
            </a:r>
            <a:r>
              <a:rPr lang="en-US" altLang="zh-TW" sz="2600" b="1" dirty="0">
                <a:effectLst>
                  <a:outerShdw blurRad="38100" dist="38100" dir="2700000" algn="tl">
                    <a:srgbClr val="000000">
                      <a:alpha val="43137"/>
                    </a:srgbClr>
                  </a:outerShdw>
                </a:effectLst>
                <a:ea typeface="新細明體" charset="-120"/>
              </a:rPr>
              <a:t>double</a:t>
            </a:r>
            <a:r>
              <a:rPr lang="en-US" altLang="zh-TW" sz="2600" dirty="0">
                <a:ea typeface="新細明體" charset="-120"/>
              </a:rPr>
              <a:t> </a:t>
            </a:r>
            <a:r>
              <a:rPr lang="en-US" altLang="zh-TW" sz="2600" b="1" dirty="0">
                <a:effectLst>
                  <a:outerShdw blurRad="38100" dist="38100" dir="2700000" algn="tl">
                    <a:srgbClr val="000000">
                      <a:alpha val="43137"/>
                    </a:srgbClr>
                  </a:outerShdw>
                </a:effectLst>
                <a:ea typeface="新細明體" charset="-120"/>
              </a:rPr>
              <a:t>precision</a:t>
            </a:r>
            <a:r>
              <a:rPr lang="en-US" altLang="zh-TW" sz="2600" dirty="0">
                <a:ea typeface="新細明體" charset="-120"/>
              </a:rPr>
              <a:t> (</a:t>
            </a:r>
            <a:r>
              <a:rPr lang="en-US" altLang="zh-TW" sz="2600" b="1" dirty="0">
                <a:effectLst>
                  <a:outerShdw blurRad="38100" dist="38100" dir="2700000" algn="tl">
                    <a:srgbClr val="000000">
                      <a:alpha val="43137"/>
                    </a:srgbClr>
                  </a:outerShdw>
                </a:effectLst>
                <a:ea typeface="新細明體" charset="-120"/>
              </a:rPr>
              <a:t>64 </a:t>
            </a:r>
            <a:r>
              <a:rPr lang="en-US" altLang="zh-TW" sz="2600" dirty="0">
                <a:ea typeface="新細明體" charset="-120"/>
              </a:rPr>
              <a:t>bits). </a:t>
            </a:r>
          </a:p>
          <a:p>
            <a:r>
              <a:rPr lang="en-US" altLang="zh-TW" sz="2600" dirty="0">
                <a:ea typeface="新細明體" charset="-120"/>
              </a:rPr>
              <a:t>Numbers are stored in a form of scientific notation, with each number having a </a:t>
            </a:r>
            <a:r>
              <a:rPr lang="en-US" altLang="zh-TW" sz="2600" b="1" i="1" dirty="0">
                <a:solidFill>
                  <a:srgbClr val="FFC000"/>
                </a:solidFill>
                <a:effectLst>
                  <a:outerShdw blurRad="38100" dist="38100" dir="2700000" algn="tl">
                    <a:srgbClr val="000000">
                      <a:alpha val="43137"/>
                    </a:srgbClr>
                  </a:outerShdw>
                </a:effectLst>
                <a:ea typeface="新細明體" charset="-120"/>
              </a:rPr>
              <a:t>sign</a:t>
            </a:r>
            <a:r>
              <a:rPr lang="en-US" altLang="zh-TW" sz="2600" b="1" i="1" dirty="0">
                <a:ea typeface="新細明體" charset="-120"/>
              </a:rPr>
              <a:t>,</a:t>
            </a:r>
            <a:r>
              <a:rPr lang="en-US" altLang="zh-TW" sz="2600" dirty="0">
                <a:ea typeface="新細明體" charset="-120"/>
              </a:rPr>
              <a:t> an </a:t>
            </a:r>
            <a:r>
              <a:rPr lang="en-US" altLang="zh-TW" sz="2600" b="1" i="1" dirty="0">
                <a:solidFill>
                  <a:srgbClr val="FFC000"/>
                </a:solidFill>
                <a:effectLst>
                  <a:outerShdw blurRad="38100" dist="38100" dir="2700000" algn="tl">
                    <a:srgbClr val="000000">
                      <a:alpha val="43137"/>
                    </a:srgbClr>
                  </a:outerShdw>
                </a:effectLst>
                <a:ea typeface="新細明體" charset="-120"/>
              </a:rPr>
              <a:t>exponent</a:t>
            </a:r>
            <a:r>
              <a:rPr lang="en-US" altLang="zh-TW" sz="2600" b="1" i="1" dirty="0">
                <a:ea typeface="新細明體" charset="-120"/>
              </a:rPr>
              <a:t>,</a:t>
            </a:r>
            <a:r>
              <a:rPr lang="en-US" altLang="zh-TW" sz="2600" dirty="0">
                <a:ea typeface="新細明體" charset="-120"/>
              </a:rPr>
              <a:t> and a </a:t>
            </a:r>
            <a:r>
              <a:rPr lang="en-US" altLang="zh-TW" sz="2600" b="1" i="1" dirty="0">
                <a:solidFill>
                  <a:srgbClr val="FFC000"/>
                </a:solidFill>
                <a:effectLst>
                  <a:outerShdw blurRad="38100" dist="38100" dir="2700000" algn="tl">
                    <a:srgbClr val="000000">
                      <a:alpha val="43137"/>
                    </a:srgbClr>
                  </a:outerShdw>
                </a:effectLst>
                <a:ea typeface="新細明體" charset="-120"/>
              </a:rPr>
              <a:t>fraction</a:t>
            </a:r>
            <a:r>
              <a:rPr lang="en-US" altLang="zh-TW" sz="2600" b="1" i="1" dirty="0">
                <a:ea typeface="新細明體" charset="-120"/>
              </a:rPr>
              <a:t>.</a:t>
            </a:r>
            <a:r>
              <a:rPr lang="en-US" altLang="zh-TW" sz="2600" dirty="0">
                <a:ea typeface="新細明體" charset="-120"/>
              </a:rPr>
              <a:t> </a:t>
            </a:r>
          </a:p>
          <a:p>
            <a:r>
              <a:rPr lang="en-US" altLang="zh-TW" sz="2600" dirty="0">
                <a:ea typeface="新細明體" charset="-120"/>
              </a:rPr>
              <a:t>In single-precision format, the exponent is 8 bits long, while the fraction occupies 23 bits. The maximum value is approximately 3.40 × 10</a:t>
            </a:r>
            <a:r>
              <a:rPr lang="en-US" altLang="zh-TW" sz="2600" baseline="30000" dirty="0">
                <a:ea typeface="新細明體" charset="-120"/>
              </a:rPr>
              <a:t>38</a:t>
            </a:r>
            <a:r>
              <a:rPr lang="en-US" altLang="zh-TW" sz="2600" dirty="0">
                <a:ea typeface="新細明體" charset="-120"/>
              </a:rPr>
              <a:t>, with a precision of about 6 decimal digits.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zh-TW">
                <a:ea typeface="新細明體" charset="-120"/>
              </a:rPr>
              <a:t>Floating Types</a:t>
            </a:r>
          </a:p>
        </p:txBody>
      </p:sp>
      <p:sp>
        <p:nvSpPr>
          <p:cNvPr id="41987" name="Content Placeholder 2"/>
          <p:cNvSpPr>
            <a:spLocks noGrp="1"/>
          </p:cNvSpPr>
          <p:nvPr>
            <p:ph idx="1"/>
          </p:nvPr>
        </p:nvSpPr>
        <p:spPr/>
        <p:txBody>
          <a:bodyPr>
            <a:normAutofit/>
          </a:bodyPr>
          <a:lstStyle/>
          <a:p>
            <a:pPr>
              <a:tabLst>
                <a:tab pos="2833688" algn="ctr"/>
                <a:tab pos="5302250" algn="ctr"/>
                <a:tab pos="7543800" algn="r"/>
              </a:tabLst>
            </a:pPr>
            <a:r>
              <a:rPr lang="en-US" altLang="zh-TW" dirty="0">
                <a:ea typeface="新細明體" charset="-120"/>
              </a:rPr>
              <a:t>Characteristics of </a:t>
            </a:r>
            <a:r>
              <a:rPr lang="en-US" altLang="zh-TW" dirty="0">
                <a:latin typeface="Courier New" pitchFamily="49" charset="0"/>
                <a:ea typeface="新細明體" charset="-120"/>
                <a:cs typeface="Courier New" pitchFamily="49" charset="0"/>
              </a:rPr>
              <a:t>float</a:t>
            </a:r>
            <a:r>
              <a:rPr lang="en-US" altLang="zh-TW" dirty="0">
                <a:ea typeface="新細明體" charset="-120"/>
              </a:rPr>
              <a:t> and </a:t>
            </a:r>
            <a:r>
              <a:rPr lang="en-US" altLang="zh-TW" dirty="0">
                <a:latin typeface="Courier New" pitchFamily="49" charset="0"/>
                <a:ea typeface="新細明體" charset="-120"/>
                <a:cs typeface="Courier New" pitchFamily="49" charset="0"/>
              </a:rPr>
              <a:t>double</a:t>
            </a:r>
            <a:r>
              <a:rPr lang="en-US" altLang="zh-TW" dirty="0">
                <a:ea typeface="新細明體" charset="-120"/>
              </a:rPr>
              <a:t> when implemented according to the IEEE standard:</a:t>
            </a:r>
          </a:p>
          <a:p>
            <a:pPr>
              <a:lnSpc>
                <a:spcPct val="80000"/>
              </a:lnSpc>
              <a:spcBef>
                <a:spcPts val="1200"/>
              </a:spcBef>
              <a:buNone/>
              <a:tabLst>
                <a:tab pos="2833688" algn="ctr"/>
                <a:tab pos="5302250" algn="ctr"/>
                <a:tab pos="7543800" algn="r"/>
              </a:tabLst>
            </a:pPr>
            <a:r>
              <a:rPr lang="en-US" altLang="zh-TW" sz="2200" b="1" i="1" dirty="0">
                <a:solidFill>
                  <a:srgbClr val="000000"/>
                </a:solidFill>
                <a:ea typeface="新細明體" charset="-120"/>
              </a:rPr>
              <a:t>	Type	</a:t>
            </a:r>
            <a:r>
              <a:rPr lang="zh-TW" altLang="en-US" sz="2200" b="1" i="1" dirty="0">
                <a:solidFill>
                  <a:srgbClr val="000000"/>
                </a:solidFill>
                <a:ea typeface="新細明體" charset="-120"/>
              </a:rPr>
              <a:t>            </a:t>
            </a:r>
            <a:r>
              <a:rPr lang="en-US" altLang="zh-TW" sz="2200" b="1" i="1" dirty="0">
                <a:solidFill>
                  <a:srgbClr val="000000"/>
                </a:solidFill>
                <a:ea typeface="新細明體" charset="-120"/>
              </a:rPr>
              <a:t>Smallest Positive Value	Largest Value	Precision</a:t>
            </a:r>
          </a:p>
          <a:p>
            <a:pPr>
              <a:lnSpc>
                <a:spcPct val="80000"/>
              </a:lnSpc>
              <a:spcBef>
                <a:spcPts val="600"/>
              </a:spcBef>
              <a:buNone/>
              <a:tabLst>
                <a:tab pos="2833688" algn="ctr"/>
                <a:tab pos="5302250" algn="ctr"/>
                <a:tab pos="7543800" algn="r"/>
              </a:tabLst>
            </a:pPr>
            <a:r>
              <a:rPr lang="en-US" altLang="zh-TW" sz="2200" dirty="0">
                <a:solidFill>
                  <a:srgbClr val="000000"/>
                </a:solidFill>
                <a:latin typeface="Courier New" pitchFamily="49" charset="0"/>
                <a:ea typeface="新細明體" charset="-120"/>
              </a:rPr>
              <a:t>	</a:t>
            </a:r>
            <a:r>
              <a:rPr lang="en-US" altLang="zh-TW" sz="2200" b="1" dirty="0">
                <a:solidFill>
                  <a:srgbClr val="FFC000"/>
                </a:solidFill>
                <a:effectLst>
                  <a:outerShdw blurRad="38100" dist="38100" dir="2700000" algn="tl">
                    <a:srgbClr val="000000">
                      <a:alpha val="43137"/>
                    </a:srgbClr>
                  </a:outerShdw>
                </a:effectLst>
                <a:latin typeface="Courier New" pitchFamily="49" charset="0"/>
                <a:ea typeface="新細明體" charset="-120"/>
              </a:rPr>
              <a:t>float</a:t>
            </a:r>
            <a:r>
              <a:rPr lang="en-US" altLang="zh-TW" sz="2200" dirty="0">
                <a:solidFill>
                  <a:srgbClr val="000000"/>
                </a:solidFill>
                <a:ea typeface="新細明體" charset="-120"/>
              </a:rPr>
              <a:t>	 </a:t>
            </a:r>
            <a:r>
              <a:rPr lang="en-US" altLang="zh-TW" sz="2200" dirty="0">
                <a:ea typeface="新細明體" charset="-120"/>
              </a:rPr>
              <a:t>1.17549</a:t>
            </a:r>
            <a:r>
              <a:rPr lang="en-US" altLang="zh-TW" sz="2200" dirty="0">
                <a:solidFill>
                  <a:srgbClr val="000000"/>
                </a:solidFill>
                <a:ea typeface="新細明體" charset="-120"/>
              </a:rPr>
              <a:t> </a:t>
            </a:r>
            <a:r>
              <a:rPr lang="en-US" altLang="zh-TW" sz="2200" dirty="0">
                <a:solidFill>
                  <a:srgbClr val="000000"/>
                </a:solidFill>
                <a:latin typeface="Symbol" pitchFamily="18" charset="2"/>
                <a:ea typeface="新細明體" charset="-120"/>
                <a:sym typeface="Symbol" pitchFamily="18" charset="2"/>
              </a:rPr>
              <a:t></a:t>
            </a:r>
            <a:r>
              <a:rPr lang="en-US" altLang="zh-TW" sz="2200" dirty="0">
                <a:solidFill>
                  <a:srgbClr val="000000"/>
                </a:solidFill>
                <a:ea typeface="新細明體" charset="-120"/>
              </a:rPr>
              <a:t> 10</a:t>
            </a:r>
            <a:r>
              <a:rPr lang="en-US" altLang="zh-TW" sz="2200" baseline="30000" dirty="0">
                <a:solidFill>
                  <a:srgbClr val="000000"/>
                </a:solidFill>
                <a:ea typeface="新細明體" charset="-120"/>
              </a:rPr>
              <a:t>–38</a:t>
            </a:r>
            <a:r>
              <a:rPr lang="en-US" altLang="zh-TW" sz="2200" dirty="0">
                <a:solidFill>
                  <a:srgbClr val="000000"/>
                </a:solidFill>
                <a:ea typeface="新細明體" charset="-120"/>
              </a:rPr>
              <a:t>	 </a:t>
            </a:r>
            <a:r>
              <a:rPr lang="en-US" altLang="zh-TW" sz="2200" dirty="0">
                <a:ea typeface="新細明體" charset="-120"/>
              </a:rPr>
              <a:t>3.40282</a:t>
            </a:r>
            <a:r>
              <a:rPr lang="en-US" altLang="zh-TW" sz="2200" dirty="0">
                <a:solidFill>
                  <a:srgbClr val="000000"/>
                </a:solidFill>
                <a:ea typeface="新細明體" charset="-120"/>
              </a:rPr>
              <a:t> </a:t>
            </a:r>
            <a:r>
              <a:rPr lang="en-US" altLang="zh-TW" sz="2200" dirty="0">
                <a:solidFill>
                  <a:srgbClr val="000000"/>
                </a:solidFill>
                <a:ea typeface="新細明體" charset="-120"/>
                <a:sym typeface="Symbol" pitchFamily="18" charset="2"/>
              </a:rPr>
              <a:t></a:t>
            </a:r>
            <a:r>
              <a:rPr lang="en-US" altLang="zh-TW" sz="2200" dirty="0">
                <a:solidFill>
                  <a:srgbClr val="000000"/>
                </a:solidFill>
                <a:ea typeface="新細明體" charset="-120"/>
              </a:rPr>
              <a:t> 10</a:t>
            </a:r>
            <a:r>
              <a:rPr lang="en-US" altLang="zh-TW" sz="2200" baseline="30000" dirty="0">
                <a:solidFill>
                  <a:srgbClr val="000000"/>
                </a:solidFill>
                <a:ea typeface="新細明體" charset="-120"/>
              </a:rPr>
              <a:t>38</a:t>
            </a:r>
            <a:r>
              <a:rPr lang="en-US" altLang="zh-TW" sz="2200" dirty="0">
                <a:solidFill>
                  <a:srgbClr val="000000"/>
                </a:solidFill>
                <a:ea typeface="新細明體" charset="-120"/>
              </a:rPr>
              <a:t>	 6 digits</a:t>
            </a:r>
          </a:p>
          <a:p>
            <a:pPr>
              <a:lnSpc>
                <a:spcPct val="80000"/>
              </a:lnSpc>
              <a:spcBef>
                <a:spcPts val="600"/>
              </a:spcBef>
              <a:buNone/>
              <a:tabLst>
                <a:tab pos="2833688" algn="ctr"/>
                <a:tab pos="5302250" algn="ctr"/>
                <a:tab pos="7543800" algn="r"/>
              </a:tabLst>
            </a:pPr>
            <a:r>
              <a:rPr lang="en-US" altLang="zh-TW" sz="2200" dirty="0">
                <a:solidFill>
                  <a:srgbClr val="000000"/>
                </a:solidFill>
                <a:latin typeface="Courier New" pitchFamily="49" charset="0"/>
                <a:ea typeface="新細明體" charset="-120"/>
              </a:rPr>
              <a:t>	</a:t>
            </a:r>
            <a:r>
              <a:rPr lang="en-US" altLang="zh-TW" sz="2200" b="1" dirty="0">
                <a:solidFill>
                  <a:schemeClr val="bg1"/>
                </a:solidFill>
                <a:effectLst>
                  <a:outerShdw blurRad="38100" dist="38100" dir="2700000" algn="tl">
                    <a:srgbClr val="000000">
                      <a:alpha val="43137"/>
                    </a:srgbClr>
                  </a:outerShdw>
                </a:effectLst>
                <a:latin typeface="Courier New" pitchFamily="49" charset="0"/>
                <a:ea typeface="新細明體" charset="-120"/>
              </a:rPr>
              <a:t>double</a:t>
            </a:r>
            <a:r>
              <a:rPr lang="en-US" altLang="zh-TW" sz="2200" dirty="0">
                <a:solidFill>
                  <a:srgbClr val="000000"/>
                </a:solidFill>
                <a:ea typeface="新細明體" charset="-120"/>
              </a:rPr>
              <a:t>	 </a:t>
            </a:r>
            <a:r>
              <a:rPr lang="en-US" altLang="zh-TW" sz="2200" dirty="0">
                <a:ea typeface="新細明體" charset="-120"/>
              </a:rPr>
              <a:t>2.22507</a:t>
            </a:r>
            <a:r>
              <a:rPr lang="en-US" altLang="zh-TW" sz="2200" dirty="0">
                <a:solidFill>
                  <a:srgbClr val="000000"/>
                </a:solidFill>
                <a:ea typeface="新細明體" charset="-120"/>
              </a:rPr>
              <a:t> </a:t>
            </a:r>
            <a:r>
              <a:rPr lang="en-US" altLang="zh-TW" sz="2200" dirty="0">
                <a:solidFill>
                  <a:srgbClr val="000000"/>
                </a:solidFill>
                <a:ea typeface="新細明體" charset="-120"/>
                <a:sym typeface="Symbol" pitchFamily="18" charset="2"/>
              </a:rPr>
              <a:t></a:t>
            </a:r>
            <a:r>
              <a:rPr lang="en-US" altLang="zh-TW" sz="2200" dirty="0">
                <a:solidFill>
                  <a:srgbClr val="000000"/>
                </a:solidFill>
                <a:ea typeface="新細明體" charset="-120"/>
              </a:rPr>
              <a:t> 10</a:t>
            </a:r>
            <a:r>
              <a:rPr lang="en-US" altLang="zh-TW" sz="2200" baseline="30000" dirty="0">
                <a:solidFill>
                  <a:srgbClr val="000000"/>
                </a:solidFill>
                <a:ea typeface="新細明體" charset="-120"/>
              </a:rPr>
              <a:t>–308</a:t>
            </a:r>
            <a:r>
              <a:rPr lang="en-US" altLang="zh-TW" sz="2200" dirty="0">
                <a:solidFill>
                  <a:srgbClr val="000000"/>
                </a:solidFill>
                <a:ea typeface="新細明體" charset="-120"/>
              </a:rPr>
              <a:t>	 </a:t>
            </a:r>
            <a:r>
              <a:rPr lang="en-US" altLang="zh-TW" sz="2200" dirty="0">
                <a:ea typeface="新細明體" charset="-120"/>
              </a:rPr>
              <a:t>1.79769</a:t>
            </a:r>
            <a:r>
              <a:rPr lang="en-US" altLang="zh-TW" sz="2200" dirty="0">
                <a:solidFill>
                  <a:srgbClr val="000000"/>
                </a:solidFill>
                <a:ea typeface="新細明體" charset="-120"/>
              </a:rPr>
              <a:t> </a:t>
            </a:r>
            <a:r>
              <a:rPr lang="en-US" altLang="zh-TW" sz="2200" dirty="0">
                <a:solidFill>
                  <a:srgbClr val="000000"/>
                </a:solidFill>
                <a:ea typeface="新細明體" charset="-120"/>
                <a:sym typeface="Symbol" pitchFamily="18" charset="2"/>
              </a:rPr>
              <a:t></a:t>
            </a:r>
            <a:r>
              <a:rPr lang="en-US" altLang="zh-TW" sz="2200" dirty="0">
                <a:solidFill>
                  <a:srgbClr val="000000"/>
                </a:solidFill>
                <a:ea typeface="新細明體" charset="-120"/>
              </a:rPr>
              <a:t> 10</a:t>
            </a:r>
            <a:r>
              <a:rPr lang="en-US" altLang="zh-TW" sz="2200" baseline="30000" dirty="0">
                <a:solidFill>
                  <a:srgbClr val="000000"/>
                </a:solidFill>
                <a:ea typeface="新細明體" charset="-120"/>
              </a:rPr>
              <a:t>308</a:t>
            </a:r>
            <a:r>
              <a:rPr lang="en-US" altLang="zh-TW" sz="2200" dirty="0">
                <a:solidFill>
                  <a:srgbClr val="000000"/>
                </a:solidFill>
                <a:ea typeface="新細明體" charset="-120"/>
              </a:rPr>
              <a:t>	 15 digits</a:t>
            </a:r>
          </a:p>
          <a:p>
            <a:pPr>
              <a:tabLst>
                <a:tab pos="2833688" algn="ctr"/>
                <a:tab pos="5302250" algn="ctr"/>
                <a:tab pos="7543800" algn="r"/>
              </a:tabLst>
            </a:pPr>
            <a:r>
              <a:rPr lang="en-US" altLang="zh-TW" dirty="0">
                <a:ea typeface="新細明體" charset="-120"/>
              </a:rPr>
              <a:t>On computers that don’t follow the IEEE standard, this table won’t be valid.</a:t>
            </a:r>
          </a:p>
          <a:p>
            <a:pPr>
              <a:tabLst>
                <a:tab pos="2833688" algn="ctr"/>
                <a:tab pos="5302250" algn="ctr"/>
                <a:tab pos="7543800" algn="r"/>
              </a:tabLst>
            </a:pPr>
            <a:r>
              <a:rPr lang="en-US" altLang="zh-TW" dirty="0">
                <a:ea typeface="新細明體" charset="-120"/>
              </a:rPr>
              <a:t>In fact, on some machines, </a:t>
            </a:r>
            <a:r>
              <a:rPr lang="en-US" altLang="zh-TW" dirty="0">
                <a:latin typeface="Courier New" pitchFamily="49" charset="0"/>
                <a:ea typeface="新細明體" charset="-120"/>
                <a:cs typeface="Courier New" pitchFamily="49" charset="0"/>
              </a:rPr>
              <a:t>float</a:t>
            </a:r>
            <a:r>
              <a:rPr lang="en-US" altLang="zh-TW" dirty="0">
                <a:ea typeface="新細明體" charset="-120"/>
              </a:rPr>
              <a:t> may have the same set of values as </a:t>
            </a:r>
            <a:r>
              <a:rPr lang="en-US" altLang="zh-TW" dirty="0">
                <a:latin typeface="Courier New" pitchFamily="49" charset="0"/>
                <a:ea typeface="新細明體" charset="-120"/>
                <a:cs typeface="Courier New" pitchFamily="49" charset="0"/>
              </a:rPr>
              <a:t>double</a:t>
            </a:r>
            <a:r>
              <a:rPr lang="en-US" altLang="zh-TW" dirty="0">
                <a:ea typeface="新細明體" charset="-120"/>
              </a:rPr>
              <a:t>, or </a:t>
            </a:r>
            <a:r>
              <a:rPr lang="en-US" altLang="zh-TW" dirty="0">
                <a:latin typeface="Courier New" pitchFamily="49" charset="0"/>
                <a:ea typeface="新細明體" charset="-120"/>
                <a:cs typeface="Courier New" pitchFamily="49" charset="0"/>
              </a:rPr>
              <a:t>double</a:t>
            </a:r>
            <a:r>
              <a:rPr lang="en-US" altLang="zh-TW" dirty="0">
                <a:ea typeface="新細明體" charset="-120"/>
              </a:rPr>
              <a:t> may have the same values as </a:t>
            </a:r>
            <a:r>
              <a:rPr lang="en-US" altLang="zh-TW" dirty="0">
                <a:latin typeface="Courier New" pitchFamily="49" charset="0"/>
                <a:ea typeface="新細明體" charset="-120"/>
                <a:cs typeface="Courier New" pitchFamily="49" charset="0"/>
              </a:rPr>
              <a:t>long</a:t>
            </a:r>
            <a:r>
              <a:rPr lang="en-US" altLang="zh-TW" dirty="0">
                <a:ea typeface="新細明體" charset="-120"/>
              </a:rPr>
              <a:t> </a:t>
            </a:r>
            <a:r>
              <a:rPr lang="en-US" altLang="zh-TW" dirty="0">
                <a:latin typeface="Courier New" pitchFamily="49" charset="0"/>
                <a:ea typeface="新細明體" charset="-120"/>
                <a:cs typeface="Courier New" pitchFamily="49" charset="0"/>
              </a:rPr>
              <a:t>double</a:t>
            </a:r>
            <a:r>
              <a:rPr lang="en-US" altLang="zh-TW" dirty="0">
                <a:ea typeface="新細明體" charset="-120"/>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2133603" y="185780"/>
            <a:ext cx="3933825" cy="2943969"/>
          </a:xfrm>
          <a:prstGeom prst="rect">
            <a:avLst/>
          </a:prstGeom>
          <a:ln>
            <a:noFill/>
          </a:ln>
          <a:effectLst>
            <a:outerShdw blurRad="292100" dist="139700" dir="2700000" algn="tl" rotWithShape="0">
              <a:srgbClr val="333333">
                <a:alpha val="65000"/>
              </a:srgbClr>
            </a:outerShdw>
          </a:effectLst>
        </p:spPr>
      </p:pic>
      <p:pic>
        <p:nvPicPr>
          <p:cNvPr id="5" name="圖片 4"/>
          <p:cNvPicPr>
            <a:picLocks noChangeAspect="1"/>
          </p:cNvPicPr>
          <p:nvPr/>
        </p:nvPicPr>
        <p:blipFill>
          <a:blip r:embed="rId3"/>
          <a:stretch>
            <a:fillRect/>
          </a:stretch>
        </p:blipFill>
        <p:spPr>
          <a:xfrm>
            <a:off x="2133603" y="3173263"/>
            <a:ext cx="8296275" cy="3381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916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524000" y="685800"/>
            <a:ext cx="9144000" cy="5943600"/>
          </a:xfrm>
        </p:spPr>
        <p:txBody>
          <a:bodyPr>
            <a:normAutofit/>
          </a:bodyPr>
          <a:lstStyle/>
          <a:p>
            <a:pPr marL="514350" indent="-514350">
              <a:buFont typeface="+mj-lt"/>
              <a:buAutoNum type="arabicParenR"/>
            </a:pPr>
            <a:r>
              <a:rPr lang="en-US" altLang="zh-TW" b="1" dirty="0">
                <a:effectLst>
                  <a:outerShdw blurRad="38100" dist="38100" dir="2700000" algn="tl">
                    <a:srgbClr val="000000">
                      <a:alpha val="43137"/>
                    </a:srgbClr>
                  </a:outerShdw>
                </a:effectLst>
              </a:rPr>
              <a:t>float f1, f2;</a:t>
            </a:r>
          </a:p>
          <a:p>
            <a:pPr marL="514350" indent="-514350">
              <a:buFont typeface="+mj-lt"/>
              <a:buAutoNum type="arabicParenR"/>
            </a:pPr>
            <a:r>
              <a:rPr lang="en-US" altLang="zh-TW" b="1" dirty="0">
                <a:effectLst>
                  <a:outerShdw blurRad="38100" dist="38100" dir="2700000" algn="tl">
                    <a:srgbClr val="000000">
                      <a:alpha val="43137"/>
                    </a:srgbClr>
                  </a:outerShdw>
                </a:effectLst>
              </a:rPr>
              <a:t>double d1, d2;</a:t>
            </a:r>
          </a:p>
          <a:p>
            <a:pPr marL="514350" indent="-514350">
              <a:buFont typeface="+mj-lt"/>
              <a:buAutoNum type="arabicParenR"/>
            </a:pPr>
            <a:r>
              <a:rPr lang="en-US" altLang="zh-TW" b="1" dirty="0">
                <a:effectLst>
                  <a:outerShdw blurRad="38100" dist="38100" dir="2700000" algn="tl">
                    <a:srgbClr val="000000">
                      <a:alpha val="43137"/>
                    </a:srgbClr>
                  </a:outerShdw>
                </a:effectLst>
              </a:rPr>
              <a:t>long double ld1, ld2;</a:t>
            </a:r>
          </a:p>
          <a:p>
            <a:pPr marL="514350" indent="-514350">
              <a:buFont typeface="+mj-lt"/>
              <a:buAutoNum type="arabicParenR"/>
            </a:pPr>
            <a:endParaRPr lang="en-US" altLang="zh-TW" b="1" dirty="0">
              <a:effectLst>
                <a:outerShdw blurRad="38100" dist="38100" dir="2700000" algn="tl">
                  <a:srgbClr val="000000">
                    <a:alpha val="43137"/>
                  </a:srgbClr>
                </a:outerShdw>
              </a:effectLst>
            </a:endParaRPr>
          </a:p>
          <a:p>
            <a:pPr marL="514350" indent="-514350">
              <a:buFont typeface="+mj-lt"/>
              <a:buAutoNum type="arabicParenR"/>
            </a:pPr>
            <a:r>
              <a:rPr lang="en-US" altLang="zh-TW" b="1" dirty="0">
                <a:effectLst>
                  <a:outerShdw blurRad="38100" dist="38100" dir="2700000" algn="tl">
                    <a:srgbClr val="000000">
                      <a:alpha val="43137"/>
                    </a:srgbClr>
                  </a:outerShdw>
                </a:effectLst>
              </a:rPr>
              <a:t>f1 = 1.123456789012345678901234567890</a:t>
            </a:r>
            <a:r>
              <a:rPr lang="en-US" altLang="zh-TW" b="1" dirty="0">
                <a:solidFill>
                  <a:srgbClr val="FFAB06"/>
                </a:solidFill>
                <a:effectLst>
                  <a:outerShdw blurRad="38100" dist="38100" dir="2700000" algn="tl">
                    <a:srgbClr val="000000">
                      <a:alpha val="43137"/>
                    </a:srgbClr>
                  </a:outerShdw>
                </a:effectLst>
              </a:rPr>
              <a:t>f</a:t>
            </a:r>
            <a:r>
              <a:rPr lang="en-US" altLang="zh-TW" b="1" dirty="0">
                <a:effectLst>
                  <a:outerShdw blurRad="38100" dist="38100" dir="2700000" algn="tl">
                    <a:srgbClr val="000000">
                      <a:alpha val="43137"/>
                    </a:srgbClr>
                  </a:outerShdw>
                </a:effectLst>
              </a:rPr>
              <a:t>;</a:t>
            </a:r>
          </a:p>
          <a:p>
            <a:pPr marL="514350" indent="-514350">
              <a:buFont typeface="+mj-lt"/>
              <a:buAutoNum type="arabicParenR"/>
            </a:pPr>
            <a:r>
              <a:rPr lang="en-US" altLang="zh-TW" b="1" dirty="0">
                <a:effectLst>
                  <a:outerShdw blurRad="38100" dist="38100" dir="2700000" algn="tl">
                    <a:srgbClr val="000000">
                      <a:alpha val="43137"/>
                    </a:srgbClr>
                  </a:outerShdw>
                </a:effectLst>
              </a:rPr>
              <a:t>f2 = 1.123456789012345678901234567890</a:t>
            </a:r>
            <a:r>
              <a:rPr lang="en-US" altLang="zh-TW" b="1" dirty="0">
                <a:solidFill>
                  <a:srgbClr val="FFAB06"/>
                </a:solidFill>
                <a:effectLst>
                  <a:outerShdw blurRad="38100" dist="38100" dir="2700000" algn="tl">
                    <a:srgbClr val="000000">
                      <a:alpha val="43137"/>
                    </a:srgbClr>
                  </a:outerShdw>
                </a:effectLst>
              </a:rPr>
              <a:t>f</a:t>
            </a:r>
            <a:r>
              <a:rPr lang="en-US" altLang="zh-TW" b="1" dirty="0">
                <a:effectLst>
                  <a:outerShdw blurRad="38100" dist="38100" dir="2700000" algn="tl">
                    <a:srgbClr val="000000">
                      <a:alpha val="43137"/>
                    </a:srgbClr>
                  </a:outerShdw>
                </a:effectLst>
              </a:rPr>
              <a:t>;</a:t>
            </a:r>
          </a:p>
          <a:p>
            <a:pPr marL="514350" indent="-514350">
              <a:buFont typeface="+mj-lt"/>
              <a:buAutoNum type="arabicParenR"/>
            </a:pPr>
            <a:r>
              <a:rPr lang="en-US" altLang="zh-TW" b="1" dirty="0">
                <a:effectLst>
                  <a:outerShdw blurRad="38100" dist="38100" dir="2700000" algn="tl">
                    <a:srgbClr val="000000">
                      <a:alpha val="43137"/>
                    </a:srgbClr>
                  </a:outerShdw>
                </a:effectLst>
              </a:rPr>
              <a:t>d1 = 1.123456789012345678901234567890;</a:t>
            </a:r>
          </a:p>
          <a:p>
            <a:pPr marL="514350" indent="-514350">
              <a:buFont typeface="+mj-lt"/>
              <a:buAutoNum type="arabicParenR"/>
            </a:pPr>
            <a:r>
              <a:rPr lang="en-US" altLang="zh-TW" b="1" dirty="0">
                <a:effectLst>
                  <a:outerShdw blurRad="38100" dist="38100" dir="2700000" algn="tl">
                    <a:srgbClr val="000000">
                      <a:alpha val="43137"/>
                    </a:srgbClr>
                  </a:outerShdw>
                </a:effectLst>
              </a:rPr>
              <a:t>d2 = 1.123456789012345678901234567890;</a:t>
            </a:r>
          </a:p>
          <a:p>
            <a:pPr marL="514350" indent="-514350">
              <a:buFont typeface="+mj-lt"/>
              <a:buAutoNum type="arabicParenR"/>
            </a:pPr>
            <a:r>
              <a:rPr lang="en-US" altLang="zh-TW" b="1" dirty="0">
                <a:effectLst>
                  <a:outerShdw blurRad="38100" dist="38100" dir="2700000" algn="tl">
                    <a:srgbClr val="000000">
                      <a:alpha val="43137"/>
                    </a:srgbClr>
                  </a:outerShdw>
                </a:effectLst>
              </a:rPr>
              <a:t>ld1 = 1.123456789012345678901234567890</a:t>
            </a:r>
            <a:r>
              <a:rPr lang="en-US" altLang="zh-TW" b="1" dirty="0">
                <a:solidFill>
                  <a:srgbClr val="FFAB06"/>
                </a:solidFill>
                <a:effectLst>
                  <a:outerShdw blurRad="38100" dist="38100" dir="2700000" algn="tl">
                    <a:srgbClr val="000000">
                      <a:alpha val="43137"/>
                    </a:srgbClr>
                  </a:outerShdw>
                </a:effectLst>
              </a:rPr>
              <a:t>L</a:t>
            </a:r>
            <a:r>
              <a:rPr lang="en-US" altLang="zh-TW" b="1" dirty="0">
                <a:effectLst>
                  <a:outerShdw blurRad="38100" dist="38100" dir="2700000" algn="tl">
                    <a:srgbClr val="000000">
                      <a:alpha val="43137"/>
                    </a:srgbClr>
                  </a:outerShdw>
                </a:effectLst>
              </a:rPr>
              <a:t>;</a:t>
            </a:r>
          </a:p>
          <a:p>
            <a:pPr marL="514350" indent="-514350">
              <a:buFont typeface="+mj-lt"/>
              <a:buAutoNum type="arabicParenR"/>
            </a:pPr>
            <a:r>
              <a:rPr lang="en-US" altLang="zh-TW" b="1" dirty="0">
                <a:effectLst>
                  <a:outerShdw blurRad="38100" dist="38100" dir="2700000" algn="tl">
                    <a:srgbClr val="000000">
                      <a:alpha val="43137"/>
                    </a:srgbClr>
                  </a:outerShdw>
                </a:effectLst>
              </a:rPr>
              <a:t>ld2 = 1.123456789012345678901234567890</a:t>
            </a:r>
            <a:r>
              <a:rPr lang="en-US" altLang="zh-TW" b="1" dirty="0">
                <a:solidFill>
                  <a:srgbClr val="FFAB06"/>
                </a:solidFill>
                <a:effectLst>
                  <a:outerShdw blurRad="38100" dist="38100" dir="2700000" algn="tl">
                    <a:srgbClr val="000000">
                      <a:alpha val="43137"/>
                    </a:srgbClr>
                  </a:outerShdw>
                </a:effectLst>
              </a:rPr>
              <a:t>L</a:t>
            </a:r>
            <a:r>
              <a:rPr lang="en-US" altLang="zh-TW" b="1" dirty="0">
                <a:effectLst>
                  <a:outerShdw blurRad="38100" dist="38100" dir="2700000" algn="tl">
                    <a:srgbClr val="000000">
                      <a:alpha val="43137"/>
                    </a:srgbClr>
                  </a:outerShdw>
                </a:effectLst>
              </a:rPr>
              <a:t>;</a:t>
            </a:r>
          </a:p>
          <a:p>
            <a:pPr marL="514350" indent="-514350">
              <a:buFont typeface="+mj-lt"/>
              <a:buAutoNum type="arabicParenR"/>
            </a:pPr>
            <a:r>
              <a:rPr lang="en-US" altLang="zh-TW" b="1" dirty="0" err="1">
                <a:effectLst>
                  <a:outerShdw blurRad="38100" dist="38100" dir="2700000" algn="tl">
                    <a:srgbClr val="000000">
                      <a:alpha val="43137"/>
                    </a:srgbClr>
                  </a:outerShdw>
                </a:effectLst>
              </a:rPr>
              <a:t>printf</a:t>
            </a:r>
            <a:r>
              <a:rPr lang="en-US" altLang="zh-TW" b="1" dirty="0">
                <a:effectLst>
                  <a:outerShdw blurRad="38100" dist="38100" dir="2700000" algn="tl">
                    <a:srgbClr val="000000">
                      <a:alpha val="43137"/>
                    </a:srgbClr>
                  </a:outerShdw>
                </a:effectLst>
              </a:rPr>
              <a:t>("f1=%50.38</a:t>
            </a:r>
            <a:r>
              <a:rPr lang="en-US" altLang="zh-TW" b="1" dirty="0">
                <a:solidFill>
                  <a:srgbClr val="FFAB06"/>
                </a:solidFill>
                <a:effectLst>
                  <a:outerShdw blurRad="38100" dist="38100" dir="2700000" algn="tl">
                    <a:srgbClr val="000000">
                      <a:alpha val="43137"/>
                    </a:srgbClr>
                  </a:outerShdw>
                </a:effectLst>
              </a:rPr>
              <a:t>f</a:t>
            </a:r>
            <a:r>
              <a:rPr lang="en-US" altLang="zh-TW" b="1" dirty="0">
                <a:effectLst>
                  <a:outerShdw blurRad="38100" dist="38100" dir="2700000" algn="tl">
                    <a:srgbClr val="000000">
                      <a:alpha val="43137"/>
                    </a:srgbClr>
                  </a:outerShdw>
                </a:effectLst>
              </a:rPr>
              <a:t> \nf2=%50.38f \nf1+f2=\t %44.38f\n", f1, f2, f1 + f2);</a:t>
            </a:r>
          </a:p>
          <a:p>
            <a:pPr marL="514350" indent="-514350">
              <a:buFont typeface="+mj-lt"/>
              <a:buAutoNum type="arabicParenR"/>
            </a:pPr>
            <a:r>
              <a:rPr lang="en-US" altLang="zh-TW" b="1" dirty="0" err="1">
                <a:effectLst>
                  <a:outerShdw blurRad="38100" dist="38100" dir="2700000" algn="tl">
                    <a:srgbClr val="000000">
                      <a:alpha val="43137"/>
                    </a:srgbClr>
                  </a:outerShdw>
                </a:effectLst>
              </a:rPr>
              <a:t>printf</a:t>
            </a:r>
            <a:r>
              <a:rPr lang="en-US" altLang="zh-TW" b="1" dirty="0">
                <a:effectLst>
                  <a:outerShdw blurRad="38100" dist="38100" dir="2700000" algn="tl">
                    <a:srgbClr val="000000">
                      <a:alpha val="43137"/>
                    </a:srgbClr>
                  </a:outerShdw>
                </a:effectLst>
              </a:rPr>
              <a:t>("</a:t>
            </a:r>
            <a:r>
              <a:rPr lang="en-US" altLang="zh-TW"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d1</a:t>
            </a:r>
            <a:r>
              <a:rPr lang="en-US" altLang="zh-TW" b="1" dirty="0">
                <a:effectLst>
                  <a:outerShdw blurRad="38100" dist="38100" dir="2700000" algn="tl">
                    <a:srgbClr val="000000">
                      <a:alpha val="43137"/>
                    </a:srgbClr>
                  </a:outerShdw>
                </a:effectLst>
              </a:rPr>
              <a:t>=%50.38</a:t>
            </a:r>
            <a:r>
              <a:rPr lang="en-US" altLang="zh-TW" b="1" dirty="0">
                <a:solidFill>
                  <a:srgbClr val="FFAB06"/>
                </a:solidFill>
                <a:effectLst>
                  <a:outerShdw blurRad="38100" dist="38100" dir="2700000" algn="tl">
                    <a:srgbClr val="000000">
                      <a:alpha val="43137"/>
                    </a:srgbClr>
                  </a:outerShdw>
                </a:effectLst>
              </a:rPr>
              <a:t>lf</a:t>
            </a:r>
            <a:r>
              <a:rPr lang="en-US" altLang="zh-TW" b="1" dirty="0">
                <a:effectLst>
                  <a:outerShdw blurRad="38100" dist="38100" dir="2700000" algn="tl">
                    <a:srgbClr val="000000">
                      <a:alpha val="43137"/>
                    </a:srgbClr>
                  </a:outerShdw>
                </a:effectLst>
              </a:rPr>
              <a:t> \nd2=%50.38lf \nd1+d2=\t %44.38lf\n", </a:t>
            </a:r>
            <a:br>
              <a:rPr lang="en-US" altLang="zh-TW" b="1" dirty="0">
                <a:effectLst>
                  <a:outerShdw blurRad="38100" dist="38100" dir="2700000" algn="tl">
                    <a:srgbClr val="000000">
                      <a:alpha val="43137"/>
                    </a:srgbClr>
                  </a:outerShdw>
                </a:effectLst>
              </a:rPr>
            </a:br>
            <a:r>
              <a:rPr lang="en-US" altLang="zh-TW" b="1" dirty="0">
                <a:effectLst>
                  <a:outerShdw blurRad="38100" dist="38100" dir="2700000" algn="tl">
                    <a:srgbClr val="000000">
                      <a:alpha val="43137"/>
                    </a:srgbClr>
                  </a:outerShdw>
                </a:effectLst>
              </a:rPr>
              <a:t> 		d1, d2, d1 + d2);</a:t>
            </a:r>
          </a:p>
          <a:p>
            <a:pPr marL="514350" indent="-514350">
              <a:buFont typeface="+mj-lt"/>
              <a:buAutoNum type="arabicParenR"/>
            </a:pPr>
            <a:r>
              <a:rPr lang="en-US" altLang="zh-TW" b="1" dirty="0" err="1">
                <a:effectLst>
                  <a:outerShdw blurRad="38100" dist="38100" dir="2700000" algn="tl">
                    <a:srgbClr val="000000">
                      <a:alpha val="43137"/>
                    </a:srgbClr>
                  </a:outerShdw>
                </a:effectLst>
              </a:rPr>
              <a:t>printf</a:t>
            </a:r>
            <a:r>
              <a:rPr lang="en-US" altLang="zh-TW" b="1" dirty="0">
                <a:effectLst>
                  <a:outerShdw blurRad="38100" dist="38100" dir="2700000" algn="tl">
                    <a:srgbClr val="000000">
                      <a:alpha val="43137"/>
                    </a:srgbClr>
                  </a:outerShdw>
                </a:effectLst>
              </a:rPr>
              <a:t>("</a:t>
            </a:r>
            <a:r>
              <a:rPr lang="en-US" altLang="zh-TW" b="1" dirty="0">
                <a:ln w="9525">
                  <a:solidFill>
                    <a:schemeClr val="bg1"/>
                  </a:solidFill>
                  <a:prstDash val="solid"/>
                </a:ln>
                <a:solidFill>
                  <a:schemeClr val="tx1"/>
                </a:solidFill>
                <a:effectLst>
                  <a:outerShdw blurRad="12700" dist="38100" dir="2700000" algn="tl" rotWithShape="0">
                    <a:schemeClr val="bg1">
                      <a:lumMod val="50000"/>
                    </a:schemeClr>
                  </a:outerShdw>
                </a:effectLst>
              </a:rPr>
              <a:t>ld1</a:t>
            </a:r>
            <a:r>
              <a:rPr lang="en-US" altLang="zh-TW" b="1" dirty="0">
                <a:effectLst>
                  <a:outerShdw blurRad="38100" dist="38100" dir="2700000" algn="tl">
                    <a:srgbClr val="000000">
                      <a:alpha val="43137"/>
                    </a:srgbClr>
                  </a:outerShdw>
                </a:effectLst>
              </a:rPr>
              <a:t>=%50.38</a:t>
            </a:r>
            <a:r>
              <a:rPr lang="en-US" altLang="zh-TW" b="1" dirty="0">
                <a:solidFill>
                  <a:srgbClr val="FFAB06"/>
                </a:solidFill>
                <a:effectLst>
                  <a:outerShdw blurRad="38100" dist="38100" dir="2700000" algn="tl">
                    <a:srgbClr val="000000">
                      <a:alpha val="43137"/>
                    </a:srgbClr>
                  </a:outerShdw>
                </a:effectLst>
              </a:rPr>
              <a:t>Lf</a:t>
            </a:r>
            <a:r>
              <a:rPr lang="en-US" altLang="zh-TW" b="1" dirty="0">
                <a:effectLst>
                  <a:outerShdw blurRad="38100" dist="38100" dir="2700000" algn="tl">
                    <a:srgbClr val="000000">
                      <a:alpha val="43137"/>
                    </a:srgbClr>
                  </a:outerShdw>
                </a:effectLst>
              </a:rPr>
              <a:t> \nld2=%50.38Lf \nld1+ld2= %45.38Lf\n", </a:t>
            </a:r>
            <a:br>
              <a:rPr lang="en-US" altLang="zh-TW" b="1" dirty="0">
                <a:effectLst>
                  <a:outerShdw blurRad="38100" dist="38100" dir="2700000" algn="tl">
                    <a:srgbClr val="000000">
                      <a:alpha val="43137"/>
                    </a:srgbClr>
                  </a:outerShdw>
                </a:effectLst>
              </a:rPr>
            </a:br>
            <a:r>
              <a:rPr lang="en-US" altLang="zh-TW" b="1" dirty="0">
                <a:effectLst>
                  <a:outerShdw blurRad="38100" dist="38100" dir="2700000" algn="tl">
                    <a:srgbClr val="000000">
                      <a:alpha val="43137"/>
                    </a:srgbClr>
                  </a:outerShdw>
                </a:effectLst>
              </a:rPr>
              <a:t>		ld1, ld2, ld1 + ld2);</a:t>
            </a:r>
            <a:endParaRPr lang="zh-TW" altLang="en-US" b="1" dirty="0">
              <a:effectLst>
                <a:outerShdw blurRad="38100" dist="38100" dir="2700000" algn="tl">
                  <a:srgbClr val="000000">
                    <a:alpha val="43137"/>
                  </a:srgbClr>
                </a:outerShdw>
              </a:effectLst>
            </a:endParaRPr>
          </a:p>
        </p:txBody>
      </p:sp>
      <p:sp>
        <p:nvSpPr>
          <p:cNvPr id="4" name="文字方塊 3"/>
          <p:cNvSpPr txBox="1"/>
          <p:nvPr/>
        </p:nvSpPr>
        <p:spPr>
          <a:xfrm>
            <a:off x="5410200" y="7818"/>
            <a:ext cx="5257800" cy="203132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altLang="zh-TW" sz="1400" dirty="0"/>
              <a:t>f1=          	1.12345683574676513671875000000000000000</a:t>
            </a:r>
          </a:p>
          <a:p>
            <a:r>
              <a:rPr lang="en-US" altLang="zh-TW" sz="1400" dirty="0"/>
              <a:t>f2=          	1.12345683574676513671875000000000000000</a:t>
            </a:r>
          </a:p>
          <a:p>
            <a:r>
              <a:rPr lang="en-US" altLang="zh-TW" sz="1400" dirty="0"/>
              <a:t>f1+f2=     	2.24691367149353027343750000000000000000</a:t>
            </a:r>
          </a:p>
          <a:p>
            <a:r>
              <a:rPr lang="en-US" altLang="zh-TW" sz="1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d1</a:t>
            </a:r>
            <a:r>
              <a:rPr lang="en-US" altLang="zh-TW" sz="1400" dirty="0"/>
              <a:t>=          1.</a:t>
            </a:r>
            <a:r>
              <a:rPr lang="en-US" altLang="zh-TW" sz="1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1234567890123456</a:t>
            </a:r>
            <a:r>
              <a:rPr lang="en-US" altLang="zh-TW" sz="1400" dirty="0"/>
              <a:t>9124767403991427272558</a:t>
            </a:r>
          </a:p>
          <a:p>
            <a:r>
              <a:rPr lang="en-US" altLang="zh-TW" sz="1400" dirty="0"/>
              <a:t>d2=          1.12345678901234569124767403991427272558</a:t>
            </a:r>
          </a:p>
          <a:p>
            <a:r>
              <a:rPr lang="en-US" altLang="zh-TW" sz="1400" dirty="0"/>
              <a:t>d1+d2=   2.24691357802469138249534807982854545116</a:t>
            </a:r>
          </a:p>
          <a:p>
            <a:r>
              <a:rPr lang="en-US" altLang="zh-TW" sz="1400" b="1" dirty="0">
                <a:ln w="9525">
                  <a:solidFill>
                    <a:schemeClr val="bg1"/>
                  </a:solidFill>
                  <a:prstDash val="solid"/>
                </a:ln>
                <a:solidFill>
                  <a:schemeClr val="tx1"/>
                </a:solidFill>
                <a:effectLst>
                  <a:outerShdw blurRad="12700" dist="38100" dir="2700000" algn="tl" rotWithShape="0">
                    <a:schemeClr val="bg1">
                      <a:lumMod val="50000"/>
                    </a:schemeClr>
                  </a:outerShdw>
                </a:effectLst>
              </a:rPr>
              <a:t>ld1</a:t>
            </a:r>
            <a:r>
              <a:rPr lang="en-US" altLang="zh-TW" sz="1400" dirty="0"/>
              <a:t>=	1.</a:t>
            </a:r>
            <a:r>
              <a:rPr lang="en-US" altLang="zh-TW" sz="1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1234567890123456</a:t>
            </a:r>
            <a:r>
              <a:rPr lang="en-US" altLang="zh-TW" sz="1400" dirty="0"/>
              <a:t>9124767403991427272558</a:t>
            </a:r>
          </a:p>
          <a:p>
            <a:r>
              <a:rPr lang="en-US" altLang="zh-TW" sz="1400" dirty="0"/>
              <a:t>ld2=	1.12345678901234569124767403991427272558</a:t>
            </a:r>
          </a:p>
          <a:p>
            <a:r>
              <a:rPr lang="en-US" altLang="zh-TW" sz="1400" dirty="0"/>
              <a:t>ld1+ld2= 	2.24691357802469138249534807982854545116</a:t>
            </a:r>
          </a:p>
        </p:txBody>
      </p:sp>
    </p:spTree>
    <p:extLst>
      <p:ext uri="{BB962C8B-B14F-4D97-AF65-F5344CB8AC3E}">
        <p14:creationId xmlns:p14="http://schemas.microsoft.com/office/powerpoint/2010/main" val="1559773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zh-TW">
                <a:ea typeface="新細明體" charset="-120"/>
              </a:rPr>
              <a:t>Floating Types</a:t>
            </a:r>
          </a:p>
        </p:txBody>
      </p:sp>
      <p:sp>
        <p:nvSpPr>
          <p:cNvPr id="3" name="Content Placeholder 2"/>
          <p:cNvSpPr>
            <a:spLocks noGrp="1"/>
          </p:cNvSpPr>
          <p:nvPr>
            <p:ph idx="1"/>
          </p:nvPr>
        </p:nvSpPr>
        <p:spPr/>
        <p:txBody>
          <a:bodyPr/>
          <a:lstStyle/>
          <a:p>
            <a:r>
              <a:rPr lang="en-US" altLang="zh-TW" dirty="0">
                <a:ea typeface="新細明體" charset="-120"/>
              </a:rPr>
              <a:t>Macros that define the characteristics of the floating types can be found in the </a:t>
            </a:r>
            <a:r>
              <a:rPr lang="en-US" altLang="zh-TW"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&lt;</a:t>
            </a:r>
            <a:r>
              <a:rPr lang="en-US" altLang="zh-TW" b="1" dirty="0" err="1">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float.h</a:t>
            </a:r>
            <a:r>
              <a:rPr lang="en-US" altLang="zh-TW"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&gt; </a:t>
            </a:r>
            <a:r>
              <a:rPr lang="en-US" altLang="zh-TW" dirty="0">
                <a:ea typeface="新細明體" charset="-120"/>
              </a:rPr>
              <a:t>header.</a:t>
            </a:r>
          </a:p>
          <a:p>
            <a:r>
              <a:rPr lang="en-US" altLang="zh-TW" dirty="0">
                <a:ea typeface="新細明體" charset="-120"/>
              </a:rPr>
              <a:t>In C99, the floating types are divided into two categories. </a:t>
            </a:r>
          </a:p>
          <a:p>
            <a:pPr lvl="1"/>
            <a:r>
              <a:rPr lang="en-US" altLang="zh-TW" b="1" i="1" dirty="0">
                <a:ea typeface="新細明體" charset="-120"/>
              </a:rPr>
              <a:t>Real floating types </a:t>
            </a:r>
            <a:r>
              <a:rPr lang="en-US" altLang="zh-TW" dirty="0">
                <a:ea typeface="新細明體" charset="-120"/>
              </a:rPr>
              <a:t>(</a:t>
            </a:r>
            <a:r>
              <a:rPr lang="en-US" altLang="zh-TW" dirty="0">
                <a:latin typeface="Courier New" pitchFamily="49" charset="0"/>
                <a:ea typeface="新細明體" charset="-120"/>
                <a:cs typeface="Courier New" pitchFamily="49" charset="0"/>
              </a:rPr>
              <a:t>float</a:t>
            </a:r>
            <a:r>
              <a:rPr lang="en-US" altLang="zh-TW" dirty="0">
                <a:ea typeface="新細明體" charset="-120"/>
              </a:rPr>
              <a:t>, </a:t>
            </a:r>
            <a:r>
              <a:rPr lang="en-US" altLang="zh-TW" dirty="0">
                <a:latin typeface="Courier New" pitchFamily="49" charset="0"/>
                <a:ea typeface="新細明體" charset="-120"/>
                <a:cs typeface="Courier New" pitchFamily="49" charset="0"/>
              </a:rPr>
              <a:t>double</a:t>
            </a:r>
            <a:r>
              <a:rPr lang="en-US" altLang="zh-TW" dirty="0">
                <a:ea typeface="新細明體" charset="-120"/>
              </a:rPr>
              <a:t>, </a:t>
            </a:r>
            <a:r>
              <a:rPr lang="en-US" altLang="zh-TW" dirty="0">
                <a:latin typeface="Courier New" pitchFamily="49" charset="0"/>
                <a:ea typeface="新細明體" charset="-120"/>
                <a:cs typeface="Courier New" pitchFamily="49" charset="0"/>
              </a:rPr>
              <a:t>long</a:t>
            </a:r>
            <a:r>
              <a:rPr lang="en-US" altLang="zh-TW" dirty="0">
                <a:ea typeface="新細明體" charset="-120"/>
              </a:rPr>
              <a:t> </a:t>
            </a:r>
            <a:r>
              <a:rPr lang="en-US" altLang="zh-TW" dirty="0">
                <a:latin typeface="Courier New" pitchFamily="49" charset="0"/>
                <a:ea typeface="新細明體" charset="-120"/>
                <a:cs typeface="Courier New" pitchFamily="49" charset="0"/>
              </a:rPr>
              <a:t>double</a:t>
            </a:r>
            <a:r>
              <a:rPr lang="en-US" altLang="zh-TW" dirty="0">
                <a:ea typeface="新細明體" charset="-120"/>
              </a:rPr>
              <a:t>)</a:t>
            </a:r>
          </a:p>
          <a:p>
            <a:pPr lvl="1"/>
            <a:r>
              <a:rPr lang="en-US" altLang="zh-TW" b="1" i="1" dirty="0">
                <a:solidFill>
                  <a:srgbClr val="FFFF00"/>
                </a:solidFill>
                <a:effectLst>
                  <a:outerShdw blurRad="38100" dist="38100" dir="2700000" algn="tl">
                    <a:srgbClr val="000000">
                      <a:alpha val="43137"/>
                    </a:srgbClr>
                  </a:outerShdw>
                </a:effectLst>
                <a:ea typeface="新細明體" charset="-120"/>
              </a:rPr>
              <a:t>Complex types </a:t>
            </a:r>
            <a:r>
              <a:rPr lang="en-US" altLang="zh-TW" dirty="0">
                <a:ea typeface="新細明體" charset="-120"/>
              </a:rPr>
              <a:t>(</a:t>
            </a:r>
            <a:r>
              <a:rPr lang="en-US" altLang="zh-TW" dirty="0">
                <a:latin typeface="Courier New" pitchFamily="49" charset="0"/>
                <a:ea typeface="新細明體" charset="-120"/>
                <a:cs typeface="Courier New" pitchFamily="49" charset="0"/>
              </a:rPr>
              <a:t>float</a:t>
            </a:r>
            <a:r>
              <a:rPr lang="en-US" altLang="zh-TW" dirty="0">
                <a:ea typeface="新細明體" charset="-120"/>
              </a:rPr>
              <a:t> </a:t>
            </a:r>
            <a:r>
              <a:rPr lang="en-US" altLang="zh-TW" dirty="0">
                <a:latin typeface="Courier New" pitchFamily="49" charset="0"/>
                <a:ea typeface="新細明體" charset="-120"/>
                <a:cs typeface="Courier New" pitchFamily="49" charset="0"/>
              </a:rPr>
              <a:t>_Complex</a:t>
            </a:r>
            <a:r>
              <a:rPr lang="en-US" altLang="zh-TW" dirty="0">
                <a:ea typeface="新細明體" charset="-120"/>
              </a:rPr>
              <a:t>, </a:t>
            </a:r>
            <a:r>
              <a:rPr lang="en-US" altLang="zh-TW" dirty="0">
                <a:latin typeface="Courier New" pitchFamily="49" charset="0"/>
                <a:ea typeface="新細明體" charset="-120"/>
                <a:cs typeface="Courier New" pitchFamily="49" charset="0"/>
              </a:rPr>
              <a:t>double</a:t>
            </a:r>
            <a:r>
              <a:rPr lang="en-US" altLang="zh-TW" dirty="0">
                <a:ea typeface="新細明體" charset="-120"/>
              </a:rPr>
              <a:t> </a:t>
            </a:r>
            <a:r>
              <a:rPr lang="en-US" altLang="zh-TW" dirty="0">
                <a:latin typeface="Courier New" pitchFamily="49" charset="0"/>
                <a:ea typeface="新細明體" charset="-120"/>
                <a:cs typeface="Courier New" pitchFamily="49" charset="0"/>
              </a:rPr>
              <a:t>_Complex</a:t>
            </a:r>
            <a:r>
              <a:rPr lang="en-US" altLang="zh-TW" dirty="0">
                <a:ea typeface="新細明體" charset="-120"/>
              </a:rPr>
              <a:t>, </a:t>
            </a:r>
            <a:r>
              <a:rPr lang="en-US" altLang="zh-TW" dirty="0">
                <a:latin typeface="Courier New" pitchFamily="49" charset="0"/>
                <a:ea typeface="新細明體" charset="-120"/>
                <a:cs typeface="Courier New" pitchFamily="49" charset="0"/>
              </a:rPr>
              <a:t>long</a:t>
            </a:r>
            <a:r>
              <a:rPr lang="en-US" altLang="zh-TW" dirty="0">
                <a:ea typeface="新細明體" charset="-120"/>
              </a:rPr>
              <a:t> </a:t>
            </a:r>
            <a:r>
              <a:rPr lang="en-US" altLang="zh-TW" dirty="0">
                <a:latin typeface="Courier New" pitchFamily="49" charset="0"/>
                <a:ea typeface="新細明體" charset="-120"/>
                <a:cs typeface="Courier New" pitchFamily="49" charset="0"/>
              </a:rPr>
              <a:t>double</a:t>
            </a:r>
            <a:r>
              <a:rPr lang="en-US" altLang="zh-TW" dirty="0">
                <a:ea typeface="新細明體" charset="-120"/>
              </a:rPr>
              <a:t> </a:t>
            </a:r>
            <a:r>
              <a:rPr lang="en-US" altLang="zh-TW" dirty="0">
                <a:latin typeface="Courier New" pitchFamily="49" charset="0"/>
                <a:ea typeface="新細明體" charset="-120"/>
                <a:cs typeface="Courier New" pitchFamily="49" charset="0"/>
              </a:rPr>
              <a:t>_Complex</a:t>
            </a:r>
            <a:r>
              <a:rPr lang="en-US" altLang="zh-TW" dirty="0">
                <a:ea typeface="新細明體" charset="-120"/>
              </a:rPr>
              <a:t>)</a:t>
            </a:r>
          </a:p>
          <a:p>
            <a:endParaRPr lang="en-US" altLang="zh-TW" dirty="0">
              <a:ea typeface="新細明體" charset="-12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zh-TW">
                <a:ea typeface="新細明體" charset="-120"/>
              </a:rPr>
              <a:t>Floating Constants</a:t>
            </a:r>
          </a:p>
        </p:txBody>
      </p:sp>
      <p:sp>
        <p:nvSpPr>
          <p:cNvPr id="44035" name="Content Placeholder 2"/>
          <p:cNvSpPr>
            <a:spLocks noGrp="1"/>
          </p:cNvSpPr>
          <p:nvPr>
            <p:ph idx="1"/>
          </p:nvPr>
        </p:nvSpPr>
        <p:spPr/>
        <p:txBody>
          <a:bodyPr>
            <a:normAutofit/>
          </a:bodyPr>
          <a:lstStyle/>
          <a:p>
            <a:r>
              <a:rPr lang="en-US" altLang="zh-TW" sz="2600" dirty="0">
                <a:ea typeface="新細明體" charset="-120"/>
              </a:rPr>
              <a:t>Floating constants can be written in a variety of ways. </a:t>
            </a:r>
          </a:p>
          <a:p>
            <a:r>
              <a:rPr lang="en-US" altLang="zh-TW" sz="2600" dirty="0">
                <a:ea typeface="新細明體" charset="-120"/>
              </a:rPr>
              <a:t>Valid ways of writing the number 57.0:</a:t>
            </a:r>
          </a:p>
          <a:p>
            <a:pPr>
              <a:lnSpc>
                <a:spcPct val="80000"/>
              </a:lnSpc>
              <a:spcBef>
                <a:spcPts val="1200"/>
              </a:spcBef>
              <a:buNone/>
            </a:pPr>
            <a:r>
              <a:rPr lang="en-US" altLang="zh-TW" sz="2200" dirty="0">
                <a:latin typeface="Courier New" pitchFamily="49" charset="0"/>
                <a:ea typeface="新細明體" charset="-120"/>
                <a:cs typeface="Courier New" pitchFamily="49" charset="0"/>
              </a:rPr>
              <a:t>	</a:t>
            </a:r>
            <a:r>
              <a:rPr lang="en-US" altLang="zh-TW" sz="2200" dirty="0">
                <a:ln w="18415" cmpd="sng">
                  <a:solidFill>
                    <a:srgbClr val="FFFFFF"/>
                  </a:solidFill>
                  <a:prstDash val="solid"/>
                </a:ln>
                <a:solidFill>
                  <a:srgbClr val="FFFFFF"/>
                </a:solidFill>
                <a:effectLst>
                  <a:glow rad="228600">
                    <a:schemeClr val="accent6">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57.0  57.  57.0e0  57E0  5.7e1  5.7e+1</a:t>
            </a:r>
          </a:p>
          <a:p>
            <a:pPr>
              <a:lnSpc>
                <a:spcPct val="80000"/>
              </a:lnSpc>
              <a:spcBef>
                <a:spcPts val="600"/>
              </a:spcBef>
              <a:buNone/>
            </a:pPr>
            <a:r>
              <a:rPr lang="en-US" altLang="zh-TW" sz="2200" dirty="0">
                <a:ln w="18415" cmpd="sng">
                  <a:solidFill>
                    <a:srgbClr val="FFFFFF"/>
                  </a:solidFill>
                  <a:prstDash val="solid"/>
                </a:ln>
                <a:solidFill>
                  <a:srgbClr val="FFFFFF"/>
                </a:solidFill>
                <a:effectLst>
                  <a:glow rad="228600">
                    <a:schemeClr val="accent6">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	.57e2  570.e-1</a:t>
            </a:r>
          </a:p>
          <a:p>
            <a:r>
              <a:rPr lang="en-US" altLang="zh-TW" sz="2600" dirty="0">
                <a:ea typeface="新細明體" charset="-120"/>
              </a:rPr>
              <a:t>A floating constant must contain a </a:t>
            </a:r>
            <a:r>
              <a:rPr lang="en-US" altLang="zh-TW" sz="2600" b="1" dirty="0">
                <a:solidFill>
                  <a:srgbClr val="92D050"/>
                </a:solidFill>
                <a:effectLst>
                  <a:outerShdw blurRad="38100" dist="38100" dir="2700000" algn="tl">
                    <a:srgbClr val="000000">
                      <a:alpha val="43137"/>
                    </a:srgbClr>
                  </a:outerShdw>
                </a:effectLst>
                <a:ea typeface="新細明體" charset="-120"/>
              </a:rPr>
              <a:t>decimal point </a:t>
            </a:r>
            <a:r>
              <a:rPr lang="en-US" altLang="zh-TW" sz="2600" dirty="0">
                <a:ea typeface="新細明體" charset="-120"/>
              </a:rPr>
              <a:t>and/or an </a:t>
            </a:r>
            <a:r>
              <a:rPr lang="en-US" altLang="zh-TW" sz="2600" b="1" dirty="0">
                <a:solidFill>
                  <a:srgbClr val="92D050"/>
                </a:solidFill>
                <a:effectLst>
                  <a:outerShdw blurRad="38100" dist="38100" dir="2700000" algn="tl">
                    <a:srgbClr val="000000">
                      <a:alpha val="43137"/>
                    </a:srgbClr>
                  </a:outerShdw>
                </a:effectLst>
                <a:ea typeface="新細明體" charset="-120"/>
              </a:rPr>
              <a:t>exponent</a:t>
            </a:r>
            <a:r>
              <a:rPr lang="en-US" altLang="zh-TW" sz="2600" dirty="0">
                <a:ea typeface="新細明體" charset="-120"/>
              </a:rPr>
              <a:t>; the exponent indicates the power of 10 by which the number is to be scaled. </a:t>
            </a:r>
          </a:p>
          <a:p>
            <a:r>
              <a:rPr lang="en-US" altLang="zh-TW" sz="2600" dirty="0">
                <a:ea typeface="新細明體" charset="-120"/>
              </a:rPr>
              <a:t>If an exponent is present, it must be preceded by the letter </a:t>
            </a:r>
            <a:r>
              <a:rPr lang="en-US" altLang="zh-TW" sz="2600" dirty="0">
                <a:latin typeface="Courier New" pitchFamily="49" charset="0"/>
                <a:ea typeface="新細明體" charset="-120"/>
                <a:cs typeface="Courier New" pitchFamily="49" charset="0"/>
              </a:rPr>
              <a:t>E</a:t>
            </a:r>
            <a:r>
              <a:rPr lang="en-US" altLang="zh-TW" sz="2600" dirty="0">
                <a:ea typeface="新細明體" charset="-120"/>
              </a:rPr>
              <a:t> (or </a:t>
            </a:r>
            <a:r>
              <a:rPr lang="en-US" altLang="zh-TW" sz="2600" dirty="0">
                <a:latin typeface="Courier New" pitchFamily="49" charset="0"/>
                <a:ea typeface="新細明體" charset="-120"/>
                <a:cs typeface="Courier New" pitchFamily="49" charset="0"/>
              </a:rPr>
              <a:t>e</a:t>
            </a:r>
            <a:r>
              <a:rPr lang="en-US" altLang="zh-TW" sz="2600" dirty="0">
                <a:ea typeface="新細明體" charset="-120"/>
              </a:rPr>
              <a:t>). An optional </a:t>
            </a:r>
            <a:r>
              <a:rPr lang="en-US" altLang="zh-TW" sz="2600" dirty="0">
                <a:latin typeface="Courier New" pitchFamily="49" charset="0"/>
                <a:ea typeface="新細明體" charset="-120"/>
                <a:cs typeface="Courier New" pitchFamily="49" charset="0"/>
              </a:rPr>
              <a:t>+</a:t>
            </a:r>
            <a:r>
              <a:rPr lang="en-US" altLang="zh-TW" sz="2600" dirty="0">
                <a:ea typeface="新細明體" charset="-120"/>
              </a:rPr>
              <a:t> or </a:t>
            </a:r>
            <a:r>
              <a:rPr lang="en-US" altLang="zh-TW" sz="2600" dirty="0">
                <a:latin typeface="Courier New" pitchFamily="49" charset="0"/>
                <a:ea typeface="新細明體" charset="-120"/>
                <a:cs typeface="Courier New" pitchFamily="49" charset="0"/>
              </a:rPr>
              <a:t>-</a:t>
            </a:r>
            <a:r>
              <a:rPr lang="en-US" altLang="zh-TW" sz="2600" dirty="0">
                <a:ea typeface="新細明體" charset="-120"/>
              </a:rPr>
              <a:t> sign may appear after the </a:t>
            </a:r>
            <a:r>
              <a:rPr lang="en-US" altLang="zh-TW" sz="2600" dirty="0">
                <a:latin typeface="Courier New" pitchFamily="49" charset="0"/>
                <a:ea typeface="新細明體" charset="-120"/>
                <a:cs typeface="Courier New" pitchFamily="49" charset="0"/>
              </a:rPr>
              <a:t>E</a:t>
            </a:r>
            <a:r>
              <a:rPr lang="en-US" altLang="zh-TW" sz="2600" dirty="0">
                <a:ea typeface="新細明體" charset="-120"/>
              </a:rPr>
              <a:t> (or </a:t>
            </a:r>
            <a:r>
              <a:rPr lang="en-US" altLang="zh-TW" sz="2600" dirty="0">
                <a:latin typeface="Courier New" pitchFamily="49" charset="0"/>
                <a:ea typeface="新細明體" charset="-120"/>
                <a:cs typeface="Courier New" pitchFamily="49" charset="0"/>
              </a:rPr>
              <a:t>e</a:t>
            </a:r>
            <a:r>
              <a:rPr lang="en-US" altLang="zh-TW" sz="2600" dirty="0">
                <a:ea typeface="新細明體" charset="-120"/>
              </a:rPr>
              <a:t>).</a:t>
            </a:r>
            <a:endParaRPr lang="en-US" altLang="zh-TW" dirty="0">
              <a:ea typeface="新細明體" charset="-12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zh-TW">
                <a:ea typeface="新細明體" charset="-120"/>
              </a:rPr>
              <a:t>Floating Constants</a:t>
            </a:r>
          </a:p>
        </p:txBody>
      </p:sp>
      <p:sp>
        <p:nvSpPr>
          <p:cNvPr id="45059" name="Content Placeholder 2"/>
          <p:cNvSpPr>
            <a:spLocks noGrp="1"/>
          </p:cNvSpPr>
          <p:nvPr>
            <p:ph idx="1"/>
          </p:nvPr>
        </p:nvSpPr>
        <p:spPr/>
        <p:txBody>
          <a:bodyPr/>
          <a:lstStyle/>
          <a:p>
            <a:r>
              <a:rPr lang="en-US" altLang="zh-TW" dirty="0">
                <a:ea typeface="新細明體" charset="-120"/>
              </a:rPr>
              <a:t>By default, floating constants are stored as double-precision numbers. </a:t>
            </a:r>
          </a:p>
          <a:p>
            <a:r>
              <a:rPr lang="en-US" altLang="zh-TW" dirty="0">
                <a:ea typeface="新細明體" charset="-120"/>
              </a:rPr>
              <a:t>To indicate that only single precision is desired, put the letter </a:t>
            </a:r>
            <a:r>
              <a:rPr lang="en-US" altLang="zh-TW" b="1" dirty="0">
                <a:ln w="22225">
                  <a:solidFill>
                    <a:schemeClr val="accent2"/>
                  </a:solidFill>
                  <a:prstDash val="solid"/>
                </a:ln>
                <a:solidFill>
                  <a:schemeClr val="accent2">
                    <a:lumMod val="40000"/>
                    <a:lumOff val="60000"/>
                  </a:schemeClr>
                </a:solidFill>
                <a:latin typeface="Courier New" pitchFamily="49" charset="0"/>
                <a:ea typeface="新細明體" charset="-120"/>
                <a:cs typeface="Courier New" pitchFamily="49" charset="0"/>
              </a:rPr>
              <a:t>F</a:t>
            </a:r>
            <a:r>
              <a:rPr lang="en-US" altLang="zh-TW" dirty="0">
                <a:ea typeface="新細明體" charset="-120"/>
              </a:rPr>
              <a:t> (or </a:t>
            </a:r>
            <a:r>
              <a:rPr lang="en-US" altLang="zh-TW" dirty="0">
                <a:latin typeface="Courier New" pitchFamily="49" charset="0"/>
                <a:ea typeface="新細明體" charset="-120"/>
                <a:cs typeface="Courier New" pitchFamily="49" charset="0"/>
              </a:rPr>
              <a:t>f</a:t>
            </a:r>
            <a:r>
              <a:rPr lang="en-US" altLang="zh-TW" dirty="0">
                <a:ea typeface="新細明體" charset="-120"/>
              </a:rPr>
              <a:t>) at the end of the constant (for example, </a:t>
            </a:r>
            <a:r>
              <a:rPr lang="en-US" altLang="zh-TW" b="1" dirty="0">
                <a:ln w="22225">
                  <a:solidFill>
                    <a:schemeClr val="accent2"/>
                  </a:solidFill>
                  <a:prstDash val="solid"/>
                </a:ln>
                <a:solidFill>
                  <a:schemeClr val="accent2">
                    <a:lumMod val="40000"/>
                    <a:lumOff val="60000"/>
                  </a:schemeClr>
                </a:solidFill>
                <a:latin typeface="Courier New" pitchFamily="49" charset="0"/>
                <a:ea typeface="新細明體" charset="-120"/>
                <a:cs typeface="Courier New" pitchFamily="49" charset="0"/>
              </a:rPr>
              <a:t>57.0F</a:t>
            </a:r>
            <a:r>
              <a:rPr lang="en-US" altLang="zh-TW" dirty="0">
                <a:ea typeface="新細明體" charset="-120"/>
              </a:rPr>
              <a:t>).</a:t>
            </a:r>
          </a:p>
          <a:p>
            <a:r>
              <a:rPr lang="en-US" altLang="zh-TW" dirty="0">
                <a:ea typeface="新細明體" charset="-120"/>
              </a:rPr>
              <a:t>To indicate that a constant should be stored in </a:t>
            </a:r>
            <a:r>
              <a:rPr lang="en-US" altLang="zh-TW"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long double </a:t>
            </a:r>
            <a:r>
              <a:rPr lang="en-US" altLang="zh-TW" dirty="0">
                <a:ea typeface="新細明體" charset="-120"/>
              </a:rPr>
              <a:t>format, put the letter </a:t>
            </a:r>
            <a:r>
              <a:rPr lang="en-US" altLang="zh-TW"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L</a:t>
            </a:r>
            <a:r>
              <a:rPr lang="en-US" altLang="zh-TW" dirty="0">
                <a:ea typeface="新細明體" charset="-120"/>
              </a:rPr>
              <a:t> (or </a:t>
            </a:r>
            <a:r>
              <a:rPr lang="en-US" altLang="zh-TW" dirty="0">
                <a:latin typeface="Courier New" pitchFamily="49" charset="0"/>
                <a:ea typeface="新細明體" charset="-120"/>
                <a:cs typeface="Courier New" pitchFamily="49" charset="0"/>
              </a:rPr>
              <a:t>l</a:t>
            </a:r>
            <a:r>
              <a:rPr lang="en-US" altLang="zh-TW" dirty="0">
                <a:ea typeface="新細明體" charset="-120"/>
              </a:rPr>
              <a:t>) at the end (</a:t>
            </a:r>
            <a:r>
              <a:rPr lang="en-US" altLang="zh-TW"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57.0L</a:t>
            </a:r>
            <a:r>
              <a:rPr lang="en-US" altLang="zh-TW" dirty="0">
                <a:ea typeface="新細明體" charset="-120"/>
              </a:rPr>
              <a:t>).</a:t>
            </a:r>
          </a:p>
          <a:p>
            <a:endParaRPr lang="en-US" altLang="zh-TW" dirty="0">
              <a:ea typeface="新細明體" charset="-12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a:bodyPr>
          <a:lstStyle/>
          <a:p>
            <a:r>
              <a:rPr lang="en-US" altLang="zh-TW">
                <a:ea typeface="新細明體" charset="-120"/>
              </a:rPr>
              <a:t>Reading and Writing</a:t>
            </a:r>
            <a:br>
              <a:rPr lang="en-US" altLang="zh-TW">
                <a:ea typeface="新細明體" charset="-120"/>
              </a:rPr>
            </a:br>
            <a:r>
              <a:rPr lang="en-US" altLang="zh-TW">
                <a:ea typeface="新細明體" charset="-120"/>
              </a:rPr>
              <a:t>Floating-Point Numbers</a:t>
            </a:r>
          </a:p>
        </p:txBody>
      </p:sp>
      <p:sp>
        <p:nvSpPr>
          <p:cNvPr id="46083" name="Content Placeholder 2"/>
          <p:cNvSpPr>
            <a:spLocks noGrp="1"/>
          </p:cNvSpPr>
          <p:nvPr>
            <p:ph idx="1"/>
          </p:nvPr>
        </p:nvSpPr>
        <p:spPr/>
        <p:txBody>
          <a:bodyPr>
            <a:normAutofit/>
          </a:bodyPr>
          <a:lstStyle/>
          <a:p>
            <a:r>
              <a:rPr lang="en-US" altLang="zh-TW" sz="2300" dirty="0">
                <a:ea typeface="新細明體" charset="-120"/>
              </a:rPr>
              <a:t>The conversion specifications </a:t>
            </a:r>
            <a:r>
              <a:rPr lang="en-US" altLang="zh-TW" sz="2300" dirty="0">
                <a:latin typeface="Courier New" pitchFamily="49" charset="0"/>
                <a:ea typeface="新細明體" charset="-120"/>
                <a:cs typeface="Courier New" pitchFamily="49" charset="0"/>
              </a:rPr>
              <a:t>%e</a:t>
            </a:r>
            <a:r>
              <a:rPr lang="en-US" altLang="zh-TW" sz="2300" dirty="0">
                <a:ea typeface="新細明體" charset="-120"/>
              </a:rPr>
              <a:t>, </a:t>
            </a:r>
            <a:r>
              <a:rPr lang="en-US" altLang="zh-TW" sz="2300" dirty="0">
                <a:latin typeface="Courier New" pitchFamily="49" charset="0"/>
                <a:ea typeface="新細明體" charset="-120"/>
                <a:cs typeface="Courier New" pitchFamily="49" charset="0"/>
              </a:rPr>
              <a:t>%f</a:t>
            </a:r>
            <a:r>
              <a:rPr lang="en-US" altLang="zh-TW" sz="2300" dirty="0">
                <a:ea typeface="新細明體" charset="-120"/>
              </a:rPr>
              <a:t>, and </a:t>
            </a:r>
            <a:r>
              <a:rPr lang="en-US" altLang="zh-TW" sz="2300" dirty="0">
                <a:latin typeface="Courier New" pitchFamily="49" charset="0"/>
                <a:ea typeface="新細明體" charset="-120"/>
                <a:cs typeface="Courier New" pitchFamily="49" charset="0"/>
              </a:rPr>
              <a:t>%g</a:t>
            </a:r>
            <a:r>
              <a:rPr lang="en-US" altLang="zh-TW" sz="2300" dirty="0">
                <a:ea typeface="新細明體" charset="-120"/>
              </a:rPr>
              <a:t> are used for reading and writing single-precision floating-point numbers.</a:t>
            </a:r>
          </a:p>
          <a:p>
            <a:r>
              <a:rPr lang="en-US" altLang="zh-TW" sz="2300" dirty="0">
                <a:ea typeface="新細明體" charset="-120"/>
              </a:rPr>
              <a:t>When </a:t>
            </a:r>
            <a:r>
              <a:rPr lang="en-US" altLang="zh-TW" sz="2300" b="1" dirty="0">
                <a:solidFill>
                  <a:srgbClr val="FFC000"/>
                </a:solidFill>
                <a:effectLst>
                  <a:outerShdw blurRad="38100" dist="38100" dir="2700000" algn="tl">
                    <a:srgbClr val="000000">
                      <a:alpha val="43137"/>
                    </a:srgbClr>
                  </a:outerShdw>
                </a:effectLst>
                <a:ea typeface="新細明體" charset="-120"/>
              </a:rPr>
              <a:t>reading</a:t>
            </a:r>
            <a:r>
              <a:rPr lang="en-US" altLang="zh-TW" sz="2300" dirty="0">
                <a:ea typeface="新細明體" charset="-120"/>
              </a:rPr>
              <a:t> a value of type </a:t>
            </a:r>
            <a:r>
              <a:rPr lang="en-US" altLang="zh-TW" sz="2300" b="1" dirty="0">
                <a:solidFill>
                  <a:srgbClr val="FFC000"/>
                </a:solidFill>
                <a:effectLst>
                  <a:outerShdw blurRad="38100" dist="38100" dir="2700000" algn="tl">
                    <a:srgbClr val="000000">
                      <a:alpha val="43137"/>
                    </a:srgbClr>
                  </a:outerShdw>
                </a:effectLst>
                <a:ea typeface="新細明體" charset="-120"/>
              </a:rPr>
              <a:t>double</a:t>
            </a:r>
            <a:r>
              <a:rPr lang="en-US" altLang="zh-TW" sz="2300" dirty="0">
                <a:ea typeface="新細明體" charset="-120"/>
              </a:rPr>
              <a:t>, put the letter </a:t>
            </a:r>
            <a:r>
              <a:rPr lang="en-US" altLang="zh-TW" sz="2300" b="1" dirty="0">
                <a:solidFill>
                  <a:srgbClr val="FFC000"/>
                </a:solidFill>
                <a:latin typeface="Courier New" pitchFamily="49" charset="0"/>
                <a:ea typeface="新細明體" charset="-120"/>
                <a:cs typeface="Courier New" pitchFamily="49" charset="0"/>
              </a:rPr>
              <a:t>l</a:t>
            </a:r>
            <a:r>
              <a:rPr lang="en-US" altLang="zh-TW" sz="2300" dirty="0">
                <a:ea typeface="新細明體" charset="-120"/>
              </a:rPr>
              <a:t> in front of </a:t>
            </a:r>
            <a:r>
              <a:rPr lang="en-US" altLang="zh-TW" sz="2300" dirty="0">
                <a:latin typeface="Courier New" pitchFamily="49" charset="0"/>
                <a:ea typeface="新細明體" charset="-120"/>
                <a:cs typeface="Courier New" pitchFamily="49" charset="0"/>
              </a:rPr>
              <a:t>e</a:t>
            </a:r>
            <a:r>
              <a:rPr lang="en-US" altLang="zh-TW" sz="2300" dirty="0">
                <a:ea typeface="新細明體" charset="-120"/>
              </a:rPr>
              <a:t>, </a:t>
            </a:r>
            <a:r>
              <a:rPr lang="en-US" altLang="zh-TW" sz="2300" dirty="0">
                <a:latin typeface="Courier New" pitchFamily="49" charset="0"/>
                <a:ea typeface="新細明體" charset="-120"/>
                <a:cs typeface="Courier New" pitchFamily="49" charset="0"/>
              </a:rPr>
              <a:t>f</a:t>
            </a:r>
            <a:r>
              <a:rPr lang="en-US" altLang="zh-TW" sz="2300" dirty="0">
                <a:ea typeface="新細明體" charset="-120"/>
              </a:rPr>
              <a:t>, or </a:t>
            </a:r>
            <a:r>
              <a:rPr lang="en-US" altLang="zh-TW" sz="2300" dirty="0">
                <a:latin typeface="Courier New" pitchFamily="49" charset="0"/>
                <a:ea typeface="新細明體" charset="-120"/>
                <a:cs typeface="Courier New" pitchFamily="49" charset="0"/>
              </a:rPr>
              <a:t>g</a:t>
            </a:r>
            <a:r>
              <a:rPr lang="en-US" altLang="zh-TW" sz="2300" dirty="0">
                <a:ea typeface="新細明體" charset="-120"/>
              </a:rPr>
              <a:t>:</a:t>
            </a:r>
          </a:p>
          <a:p>
            <a:pPr>
              <a:lnSpc>
                <a:spcPct val="80000"/>
              </a:lnSpc>
              <a:spcBef>
                <a:spcPts val="1000"/>
              </a:spcBef>
              <a:buNone/>
            </a:pPr>
            <a:r>
              <a:rPr lang="en-US" altLang="zh-TW" sz="1900" dirty="0">
                <a:latin typeface="Courier New" pitchFamily="49" charset="0"/>
                <a:ea typeface="新細明體" charset="-120"/>
                <a:cs typeface="Courier New" pitchFamily="49" charset="0"/>
              </a:rPr>
              <a:t>	double d;</a:t>
            </a:r>
          </a:p>
          <a:p>
            <a:pPr>
              <a:lnSpc>
                <a:spcPct val="50000"/>
              </a:lnSpc>
              <a:spcBef>
                <a:spcPct val="0"/>
              </a:spcBef>
              <a:buFontTx/>
              <a:buNone/>
            </a:pPr>
            <a:r>
              <a:rPr lang="en-US" altLang="zh-TW" sz="1900" dirty="0">
                <a:latin typeface="Courier New" pitchFamily="49" charset="0"/>
                <a:ea typeface="新細明體" charset="-120"/>
                <a:cs typeface="Courier New" pitchFamily="49" charset="0"/>
              </a:rPr>
              <a:t>	 </a:t>
            </a:r>
          </a:p>
          <a:p>
            <a:pPr>
              <a:lnSpc>
                <a:spcPct val="80000"/>
              </a:lnSpc>
              <a:spcBef>
                <a:spcPts val="500"/>
              </a:spcBef>
              <a:buNone/>
            </a:pPr>
            <a:r>
              <a:rPr lang="en-US" altLang="zh-TW" sz="1900" dirty="0">
                <a:latin typeface="Courier New" pitchFamily="49" charset="0"/>
                <a:ea typeface="新細明體" charset="-120"/>
                <a:cs typeface="Courier New" pitchFamily="49" charset="0"/>
              </a:rPr>
              <a:t>	</a:t>
            </a:r>
            <a:r>
              <a:rPr lang="en-US" altLang="zh-TW" sz="1900" dirty="0" err="1">
                <a:latin typeface="Courier New" pitchFamily="49" charset="0"/>
                <a:ea typeface="新細明體" charset="-120"/>
                <a:cs typeface="Courier New" pitchFamily="49" charset="0"/>
              </a:rPr>
              <a:t>scanf</a:t>
            </a:r>
            <a:r>
              <a:rPr lang="en-US" altLang="zh-TW" sz="1900" dirty="0">
                <a:latin typeface="Courier New" pitchFamily="49" charset="0"/>
                <a:ea typeface="新細明體" charset="-120"/>
                <a:cs typeface="Courier New" pitchFamily="49" charset="0"/>
              </a:rPr>
              <a:t>("%</a:t>
            </a:r>
            <a:r>
              <a:rPr lang="en-US" altLang="zh-TW" sz="28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lf</a:t>
            </a:r>
            <a:r>
              <a:rPr lang="en-US" altLang="zh-TW" sz="1900" dirty="0">
                <a:latin typeface="Courier New" pitchFamily="49" charset="0"/>
                <a:ea typeface="新細明體" charset="-120"/>
                <a:cs typeface="Courier New" pitchFamily="49" charset="0"/>
              </a:rPr>
              <a:t>", &amp;d); </a:t>
            </a:r>
          </a:p>
          <a:p>
            <a:r>
              <a:rPr lang="en-US" altLang="zh-TW" sz="2300" i="1" dirty="0">
                <a:ea typeface="新細明體" charset="-120"/>
              </a:rPr>
              <a:t>Note: </a:t>
            </a:r>
            <a:r>
              <a:rPr lang="en-US" altLang="zh-TW" sz="2300" dirty="0">
                <a:ea typeface="新細明體" charset="-120"/>
              </a:rPr>
              <a:t>Use </a:t>
            </a:r>
            <a:r>
              <a:rPr lang="en-US" altLang="zh-TW" sz="2300" dirty="0">
                <a:latin typeface="Courier New" pitchFamily="49" charset="0"/>
                <a:ea typeface="新細明體" charset="-120"/>
                <a:cs typeface="Courier New" pitchFamily="49" charset="0"/>
              </a:rPr>
              <a:t>l</a:t>
            </a:r>
            <a:r>
              <a:rPr lang="en-US" altLang="zh-TW" sz="2300" dirty="0">
                <a:ea typeface="新細明體" charset="-120"/>
              </a:rPr>
              <a:t> only in a </a:t>
            </a:r>
            <a:r>
              <a:rPr lang="en-US" altLang="zh-TW" sz="2300" dirty="0" err="1">
                <a:latin typeface="Courier New" pitchFamily="49" charset="0"/>
                <a:ea typeface="新細明體" charset="-120"/>
                <a:cs typeface="Courier New" pitchFamily="49" charset="0"/>
              </a:rPr>
              <a:t>scanf</a:t>
            </a:r>
            <a:r>
              <a:rPr lang="en-US" altLang="zh-TW" sz="2300" dirty="0">
                <a:ea typeface="新細明體" charset="-120"/>
              </a:rPr>
              <a:t> format string, not a </a:t>
            </a:r>
            <a:r>
              <a:rPr lang="en-US" altLang="zh-TW" sz="2300" dirty="0" err="1">
                <a:latin typeface="Courier New" pitchFamily="49" charset="0"/>
                <a:ea typeface="新細明體" charset="-120"/>
                <a:cs typeface="Courier New" pitchFamily="49" charset="0"/>
              </a:rPr>
              <a:t>printf</a:t>
            </a:r>
            <a:r>
              <a:rPr lang="en-US" altLang="zh-TW" sz="2300" dirty="0">
                <a:ea typeface="新細明體" charset="-120"/>
              </a:rPr>
              <a:t> string.</a:t>
            </a:r>
          </a:p>
          <a:p>
            <a:r>
              <a:rPr lang="en-US" altLang="zh-TW" sz="2300" dirty="0">
                <a:ea typeface="新細明體" charset="-120"/>
              </a:rPr>
              <a:t>In a </a:t>
            </a:r>
            <a:r>
              <a:rPr lang="en-US" altLang="zh-TW" sz="23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Courier New" pitchFamily="49" charset="0"/>
                <a:ea typeface="新細明體" charset="-120"/>
                <a:cs typeface="Courier New" pitchFamily="49" charset="0"/>
              </a:rPr>
              <a:t>printf</a:t>
            </a:r>
            <a:r>
              <a:rPr lang="en-US" altLang="zh-TW" sz="2300" dirty="0">
                <a:ea typeface="新細明體" charset="-120"/>
              </a:rPr>
              <a:t> format string, the </a:t>
            </a:r>
            <a:r>
              <a:rPr lang="en-US" altLang="zh-TW" sz="2300" dirty="0">
                <a:latin typeface="Courier New" pitchFamily="49" charset="0"/>
                <a:ea typeface="新細明體" charset="-120"/>
                <a:cs typeface="Courier New" pitchFamily="49" charset="0"/>
              </a:rPr>
              <a:t>e</a:t>
            </a:r>
            <a:r>
              <a:rPr lang="en-US" altLang="zh-TW" sz="2300" dirty="0">
                <a:ea typeface="新細明體" charset="-120"/>
              </a:rPr>
              <a:t>, </a:t>
            </a:r>
            <a:r>
              <a:rPr lang="en-US" altLang="zh-TW" sz="23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Courier New" pitchFamily="49" charset="0"/>
                <a:ea typeface="新細明體" charset="-120"/>
                <a:cs typeface="Courier New" pitchFamily="49" charset="0"/>
              </a:rPr>
              <a:t>f</a:t>
            </a:r>
            <a:r>
              <a:rPr lang="en-US" altLang="zh-TW" sz="2300" dirty="0">
                <a:ea typeface="新細明體" charset="-120"/>
              </a:rPr>
              <a:t>, and </a:t>
            </a:r>
            <a:r>
              <a:rPr lang="en-US" altLang="zh-TW" sz="2300" dirty="0">
                <a:latin typeface="Courier New" pitchFamily="49" charset="0"/>
                <a:ea typeface="新細明體" charset="-120"/>
                <a:cs typeface="Courier New" pitchFamily="49" charset="0"/>
              </a:rPr>
              <a:t>g</a:t>
            </a:r>
            <a:r>
              <a:rPr lang="en-US" altLang="zh-TW" sz="2300" dirty="0">
                <a:ea typeface="新細明體" charset="-120"/>
              </a:rPr>
              <a:t> conversions can be used to write either </a:t>
            </a:r>
            <a:r>
              <a:rPr lang="en-US" altLang="zh-TW" sz="23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Courier New" pitchFamily="49" charset="0"/>
                <a:ea typeface="新細明體" charset="-120"/>
                <a:cs typeface="Courier New" pitchFamily="49" charset="0"/>
              </a:rPr>
              <a:t>float</a:t>
            </a:r>
            <a:r>
              <a:rPr lang="en-US" altLang="zh-TW" sz="2300" dirty="0">
                <a:ea typeface="新細明體" charset="-120"/>
              </a:rPr>
              <a:t> or </a:t>
            </a:r>
            <a:r>
              <a:rPr lang="en-US" altLang="zh-TW" sz="23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Courier New" pitchFamily="49" charset="0"/>
                <a:ea typeface="新細明體" charset="-120"/>
                <a:cs typeface="Courier New" pitchFamily="49" charset="0"/>
              </a:rPr>
              <a:t>double</a:t>
            </a:r>
            <a:r>
              <a:rPr lang="en-US" altLang="zh-TW" sz="2300" dirty="0">
                <a:ea typeface="新細明體" charset="-120"/>
              </a:rPr>
              <a:t> values. </a:t>
            </a:r>
          </a:p>
          <a:p>
            <a:r>
              <a:rPr lang="en-US" altLang="zh-TW" sz="2300" dirty="0">
                <a:ea typeface="新細明體" charset="-120"/>
              </a:rPr>
              <a:t>When </a:t>
            </a:r>
            <a:r>
              <a:rPr lang="en-US" altLang="zh-TW" sz="23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a typeface="新細明體" charset="-120"/>
              </a:rPr>
              <a:t>reading</a:t>
            </a:r>
            <a:r>
              <a:rPr lang="en-US" altLang="zh-TW" sz="2300" dirty="0">
                <a:ea typeface="新細明體" charset="-120"/>
              </a:rPr>
              <a:t> or </a:t>
            </a:r>
            <a:r>
              <a:rPr lang="en-US" altLang="zh-TW" sz="23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a typeface="新細明體" charset="-120"/>
              </a:rPr>
              <a:t>writing</a:t>
            </a:r>
            <a:r>
              <a:rPr lang="en-US" altLang="zh-TW" sz="2300" dirty="0">
                <a:ea typeface="新細明體" charset="-120"/>
              </a:rPr>
              <a:t> a value of type </a:t>
            </a:r>
            <a:r>
              <a:rPr lang="en-US" altLang="zh-TW" sz="23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a typeface="新細明體" charset="-120"/>
              </a:rPr>
              <a:t>long</a:t>
            </a:r>
            <a:r>
              <a:rPr lang="en-US" altLang="zh-TW" sz="2300" dirty="0">
                <a:ea typeface="新細明體" charset="-120"/>
              </a:rPr>
              <a:t> </a:t>
            </a:r>
            <a:r>
              <a:rPr lang="en-US" altLang="zh-TW" sz="23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a typeface="新細明體" charset="-120"/>
              </a:rPr>
              <a:t>double</a:t>
            </a:r>
            <a:r>
              <a:rPr lang="en-US" altLang="zh-TW" sz="2300" dirty="0">
                <a:ea typeface="新細明體" charset="-120"/>
              </a:rPr>
              <a:t>, put the letter </a:t>
            </a:r>
            <a:r>
              <a:rPr lang="en-US" altLang="zh-TW" sz="23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a typeface="新細明體" charset="-120"/>
              </a:rPr>
              <a:t>L</a:t>
            </a:r>
            <a:r>
              <a:rPr lang="en-US" altLang="zh-TW" sz="2300" dirty="0">
                <a:ea typeface="新細明體" charset="-120"/>
              </a:rPr>
              <a:t> in front of </a:t>
            </a:r>
            <a:r>
              <a:rPr lang="en-US" altLang="zh-TW" sz="2300" dirty="0">
                <a:latin typeface="Courier New" pitchFamily="49" charset="0"/>
                <a:ea typeface="新細明體" charset="-120"/>
                <a:cs typeface="Courier New" pitchFamily="49" charset="0"/>
              </a:rPr>
              <a:t>e</a:t>
            </a:r>
            <a:r>
              <a:rPr lang="en-US" altLang="zh-TW" sz="2300" dirty="0">
                <a:ea typeface="新細明體" charset="-120"/>
              </a:rPr>
              <a:t>, </a:t>
            </a:r>
            <a:r>
              <a:rPr lang="en-US" altLang="zh-TW" sz="23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a typeface="新細明體" charset="-120"/>
              </a:rPr>
              <a:t>f</a:t>
            </a:r>
            <a:r>
              <a:rPr lang="en-US" altLang="zh-TW" sz="2300" dirty="0">
                <a:ea typeface="新細明體" charset="-120"/>
              </a:rPr>
              <a:t>, or </a:t>
            </a:r>
            <a:r>
              <a:rPr lang="en-US" altLang="zh-TW" sz="2300" dirty="0">
                <a:latin typeface="Courier New" pitchFamily="49" charset="0"/>
                <a:ea typeface="新細明體" charset="-120"/>
                <a:cs typeface="Courier New" pitchFamily="49" charset="0"/>
              </a:rPr>
              <a:t>g.</a:t>
            </a:r>
            <a:endParaRPr lang="en-US" altLang="zh-TW" sz="2300" dirty="0">
              <a:ea typeface="新細明體" charset="-12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zh-TW">
                <a:ea typeface="新細明體" charset="-120"/>
              </a:rPr>
              <a:t>Character Types</a:t>
            </a:r>
          </a:p>
        </p:txBody>
      </p:sp>
      <p:sp>
        <p:nvSpPr>
          <p:cNvPr id="47107" name="Content Placeholder 2"/>
          <p:cNvSpPr>
            <a:spLocks noGrp="1"/>
          </p:cNvSpPr>
          <p:nvPr>
            <p:ph idx="1"/>
          </p:nvPr>
        </p:nvSpPr>
        <p:spPr/>
        <p:txBody>
          <a:bodyPr/>
          <a:lstStyle/>
          <a:p>
            <a:r>
              <a:rPr lang="en-US" altLang="zh-TW" dirty="0">
                <a:ea typeface="新細明體" charset="-120"/>
              </a:rPr>
              <a:t>The only remaining basic type is </a:t>
            </a:r>
            <a:r>
              <a:rPr lang="en-US" altLang="zh-TW" b="1" dirty="0">
                <a:solidFill>
                  <a:srgbClr val="FF7706"/>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char</a:t>
            </a:r>
            <a:r>
              <a:rPr lang="en-US" altLang="zh-TW" dirty="0">
                <a:ea typeface="新細明體" charset="-120"/>
              </a:rPr>
              <a:t>, the character type.	</a:t>
            </a:r>
          </a:p>
          <a:p>
            <a:r>
              <a:rPr lang="en-US" altLang="zh-TW" dirty="0">
                <a:ea typeface="新細明體" charset="-120"/>
              </a:rPr>
              <a:t>The values of type </a:t>
            </a:r>
            <a:r>
              <a:rPr lang="en-US" altLang="zh-TW" dirty="0">
                <a:latin typeface="Courier New" pitchFamily="49" charset="0"/>
                <a:ea typeface="新細明體" charset="-120"/>
                <a:cs typeface="Courier New" pitchFamily="49" charset="0"/>
              </a:rPr>
              <a:t>char</a:t>
            </a:r>
            <a:r>
              <a:rPr lang="en-US" altLang="zh-TW" dirty="0">
                <a:ea typeface="新細明體" charset="-120"/>
                <a:cs typeface="Courier New" pitchFamily="49" charset="0"/>
              </a:rPr>
              <a:t> </a:t>
            </a:r>
            <a:r>
              <a:rPr lang="en-US" altLang="zh-TW" dirty="0">
                <a:ea typeface="新細明體" charset="-120"/>
              </a:rPr>
              <a:t>can vary from one computer to another, because different machines may have different underlying character sets.</a:t>
            </a:r>
          </a:p>
          <a:p>
            <a:endParaRPr lang="en-US" altLang="zh-TW" dirty="0">
              <a:ea typeface="新細明體" charset="-120"/>
            </a:endParaRPr>
          </a:p>
        </p:txBody>
      </p:sp>
      <p:pic>
        <p:nvPicPr>
          <p:cNvPr id="4" name="圖片 3"/>
          <p:cNvPicPr>
            <a:picLocks noChangeAspect="1"/>
          </p:cNvPicPr>
          <p:nvPr/>
        </p:nvPicPr>
        <p:blipFill>
          <a:blip r:embed="rId2"/>
          <a:stretch>
            <a:fillRect/>
          </a:stretch>
        </p:blipFill>
        <p:spPr>
          <a:xfrm>
            <a:off x="5456482" y="3084706"/>
            <a:ext cx="4347921" cy="251599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zh-TW" dirty="0">
                <a:ea typeface="新細明體" charset="-120"/>
              </a:rPr>
              <a:t>Signed and Unsigned Integers</a:t>
            </a:r>
          </a:p>
        </p:txBody>
      </p:sp>
      <p:sp>
        <p:nvSpPr>
          <p:cNvPr id="16387" name="Content Placeholder 2"/>
          <p:cNvSpPr>
            <a:spLocks noGrp="1"/>
          </p:cNvSpPr>
          <p:nvPr>
            <p:ph idx="1"/>
          </p:nvPr>
        </p:nvSpPr>
        <p:spPr/>
        <p:txBody>
          <a:bodyPr>
            <a:normAutofit/>
          </a:bodyPr>
          <a:lstStyle/>
          <a:p>
            <a:r>
              <a:rPr lang="en-US" altLang="zh-TW" sz="2400" dirty="0">
                <a:ea typeface="新細明體" charset="-120"/>
              </a:rPr>
              <a:t>The leftmost bit of a </a:t>
            </a:r>
            <a:r>
              <a:rPr lang="en-US" altLang="zh-TW" sz="2400" b="1" i="1" dirty="0">
                <a:ea typeface="新細明體" charset="-120"/>
              </a:rPr>
              <a:t>signed</a:t>
            </a:r>
            <a:r>
              <a:rPr lang="en-US" altLang="zh-TW" sz="2400" dirty="0">
                <a:ea typeface="新細明體" charset="-120"/>
              </a:rPr>
              <a:t> integer (known as the </a:t>
            </a:r>
            <a:r>
              <a:rPr lang="en-US" altLang="zh-TW" sz="2400" b="1" i="1" u="sng" dirty="0">
                <a:ea typeface="新細明體" charset="-120"/>
              </a:rPr>
              <a:t>sign bit</a:t>
            </a:r>
            <a:r>
              <a:rPr lang="en-US" altLang="zh-TW" sz="2400" dirty="0">
                <a:ea typeface="新細明體" charset="-120"/>
              </a:rPr>
              <a:t>) is </a:t>
            </a:r>
            <a:r>
              <a:rPr lang="en-US" altLang="zh-TW" sz="2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a typeface="新細明體" charset="-120"/>
              </a:rPr>
              <a:t>0</a:t>
            </a:r>
            <a:r>
              <a:rPr lang="en-US" altLang="zh-TW" sz="2400" dirty="0">
                <a:ea typeface="新細明體" charset="-120"/>
              </a:rPr>
              <a:t> if the number is </a:t>
            </a:r>
            <a:r>
              <a:rPr lang="en-US" altLang="zh-TW" sz="2600" b="1" u="sng"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a typeface="新細明體" charset="-120"/>
              </a:rPr>
              <a:t>positive</a:t>
            </a:r>
            <a:r>
              <a:rPr lang="en-US" altLang="zh-TW" sz="2400" dirty="0">
                <a:ea typeface="新細明體" charset="-120"/>
              </a:rPr>
              <a:t> or </a:t>
            </a:r>
            <a:r>
              <a:rPr lang="en-US" altLang="zh-TW" sz="2600" b="1" u="sng"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a typeface="新細明體" charset="-120"/>
              </a:rPr>
              <a:t>zero</a:t>
            </a:r>
            <a:r>
              <a:rPr lang="en-US" altLang="zh-TW" sz="2400" dirty="0">
                <a:ea typeface="新細明體" charset="-120"/>
              </a:rPr>
              <a:t>, </a:t>
            </a:r>
            <a:r>
              <a:rPr lang="en-US" altLang="zh-TW" sz="2600" dirty="0">
                <a:ln w="0"/>
                <a:solidFill>
                  <a:schemeClr val="accent1"/>
                </a:solidFill>
                <a:effectLst>
                  <a:glow rad="139700">
                    <a:schemeClr val="accent5">
                      <a:satMod val="175000"/>
                      <a:alpha val="40000"/>
                    </a:schemeClr>
                  </a:glow>
                  <a:outerShdw blurRad="38100" dist="25400" dir="5400000" algn="ctr" rotWithShape="0">
                    <a:srgbClr val="6E747A">
                      <a:alpha val="43000"/>
                    </a:srgbClr>
                  </a:outerShdw>
                </a:effectLst>
                <a:ea typeface="新細明體" charset="-120"/>
              </a:rPr>
              <a:t>1</a:t>
            </a:r>
            <a:r>
              <a:rPr lang="en-US" altLang="zh-TW" sz="2400" dirty="0">
                <a:ea typeface="新細明體" charset="-120"/>
              </a:rPr>
              <a:t> if it’s </a:t>
            </a:r>
            <a:r>
              <a:rPr lang="en-US" altLang="zh-TW" sz="2600" dirty="0">
                <a:ln w="0"/>
                <a:solidFill>
                  <a:schemeClr val="accent1"/>
                </a:solidFill>
                <a:effectLst>
                  <a:glow rad="139700">
                    <a:schemeClr val="accent5">
                      <a:satMod val="175000"/>
                      <a:alpha val="40000"/>
                    </a:schemeClr>
                  </a:glow>
                  <a:outerShdw blurRad="38100" dist="25400" dir="5400000" algn="ctr" rotWithShape="0">
                    <a:srgbClr val="6E747A">
                      <a:alpha val="43000"/>
                    </a:srgbClr>
                  </a:outerShdw>
                </a:effectLst>
                <a:ea typeface="新細明體" charset="-120"/>
              </a:rPr>
              <a:t>negative</a:t>
            </a:r>
            <a:r>
              <a:rPr lang="en-US" altLang="zh-TW" sz="2400" dirty="0">
                <a:ea typeface="新細明體" charset="-120"/>
              </a:rPr>
              <a:t>.</a:t>
            </a:r>
          </a:p>
          <a:p>
            <a:r>
              <a:rPr lang="en-US" altLang="zh-TW" sz="2400" dirty="0">
                <a:ea typeface="新細明體" charset="-120"/>
              </a:rPr>
              <a:t>The largest 16-bit integer has the binary representation </a:t>
            </a:r>
            <a:r>
              <a:rPr lang="en-US" altLang="zh-TW" sz="2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a typeface="新細明體" charset="-120"/>
              </a:rPr>
              <a:t>0</a:t>
            </a:r>
            <a:r>
              <a:rPr lang="en-US" altLang="zh-TW" sz="2400" dirty="0">
                <a:ln w="18415" cmpd="sng">
                  <a:solidFill>
                    <a:srgbClr val="FFFFFF"/>
                  </a:solidFill>
                  <a:prstDash val="solid"/>
                </a:ln>
                <a:solidFill>
                  <a:srgbClr val="FFFFFF"/>
                </a:solidFill>
                <a:effectLst>
                  <a:glow rad="228600">
                    <a:schemeClr val="accent2">
                      <a:satMod val="175000"/>
                      <a:alpha val="40000"/>
                    </a:schemeClr>
                  </a:glow>
                  <a:outerShdw blurRad="63500" dir="3600000" algn="tl" rotWithShape="0">
                    <a:srgbClr val="000000">
                      <a:alpha val="70000"/>
                    </a:srgbClr>
                  </a:outerShdw>
                </a:effectLst>
                <a:ea typeface="新細明體" charset="-120"/>
              </a:rPr>
              <a:t>111111111111111</a:t>
            </a:r>
            <a:r>
              <a:rPr lang="en-US" altLang="zh-TW" sz="2400" dirty="0">
                <a:ea typeface="新細明體" charset="-120"/>
              </a:rPr>
              <a:t>, =  32,767 (2</a:t>
            </a:r>
            <a:r>
              <a:rPr lang="en-US" altLang="zh-TW" sz="2400" baseline="30000" dirty="0">
                <a:ea typeface="新細明體" charset="-120"/>
              </a:rPr>
              <a:t>15</a:t>
            </a:r>
            <a:r>
              <a:rPr lang="en-US" altLang="zh-TW" sz="2400" dirty="0">
                <a:ea typeface="新細明體" charset="-120"/>
              </a:rPr>
              <a:t> – 1).</a:t>
            </a:r>
          </a:p>
          <a:p>
            <a:r>
              <a:rPr lang="en-US" altLang="zh-TW" sz="2400" dirty="0">
                <a:ea typeface="新細明體" charset="-120"/>
              </a:rPr>
              <a:t>The largest 32-bit integer is </a:t>
            </a:r>
            <a:r>
              <a:rPr lang="en-US" altLang="zh-TW" sz="2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a typeface="新細明體" charset="-120"/>
              </a:rPr>
              <a:t>0</a:t>
            </a:r>
            <a:r>
              <a:rPr lang="en-US" altLang="zh-TW" sz="2400" dirty="0">
                <a:ln w="18415" cmpd="sng">
                  <a:solidFill>
                    <a:srgbClr val="FFFFFF"/>
                  </a:solidFill>
                  <a:prstDash val="solid"/>
                </a:ln>
                <a:solidFill>
                  <a:srgbClr val="FFFFFF"/>
                </a:solidFill>
                <a:effectLst>
                  <a:glow rad="228600">
                    <a:schemeClr val="accent2">
                      <a:satMod val="175000"/>
                      <a:alpha val="40000"/>
                    </a:schemeClr>
                  </a:glow>
                  <a:outerShdw blurRad="63500" dir="3600000" algn="tl" rotWithShape="0">
                    <a:srgbClr val="000000">
                      <a:alpha val="70000"/>
                    </a:srgbClr>
                  </a:outerShdw>
                </a:effectLst>
                <a:ea typeface="新細明體" charset="-120"/>
              </a:rPr>
              <a:t>1111111111111111111111111111111, </a:t>
            </a:r>
            <a:br>
              <a:rPr lang="en-US" altLang="zh-TW" sz="2400" dirty="0">
                <a:ea typeface="新細明體" charset="-120"/>
              </a:rPr>
            </a:br>
            <a:r>
              <a:rPr lang="en-US" altLang="zh-TW" sz="2400" dirty="0">
                <a:ea typeface="新細明體" charset="-120"/>
              </a:rPr>
              <a:t>= 2,147,483,647 (2</a:t>
            </a:r>
            <a:r>
              <a:rPr lang="en-US" altLang="zh-TW" sz="2400" baseline="30000" dirty="0">
                <a:ea typeface="新細明體" charset="-120"/>
              </a:rPr>
              <a:t>31</a:t>
            </a:r>
            <a:r>
              <a:rPr lang="en-US" altLang="zh-TW" sz="2400" dirty="0">
                <a:ea typeface="新細明體" charset="-120"/>
              </a:rPr>
              <a:t> – 1).</a:t>
            </a:r>
          </a:p>
          <a:p>
            <a:r>
              <a:rPr lang="en-US" altLang="zh-TW" sz="2400" dirty="0">
                <a:ea typeface="新細明體" charset="-120"/>
              </a:rPr>
              <a:t>An integer with </a:t>
            </a:r>
            <a:r>
              <a:rPr lang="en-US" altLang="zh-TW" sz="2400" b="1" i="1" u="sng" dirty="0">
                <a:solidFill>
                  <a:srgbClr val="FF0000"/>
                </a:solidFill>
                <a:ea typeface="新細明體" charset="-120"/>
              </a:rPr>
              <a:t>no sign bit </a:t>
            </a:r>
            <a:r>
              <a:rPr lang="en-US" altLang="zh-TW" sz="2400" dirty="0">
                <a:ea typeface="新細明體" charset="-120"/>
              </a:rPr>
              <a:t>(the leftmost bit is considered part of the number’s magnitude) is said to be </a:t>
            </a:r>
            <a:r>
              <a:rPr lang="en-US" altLang="zh-TW" sz="2400" b="1" i="1" dirty="0">
                <a:solidFill>
                  <a:srgbClr val="FFC000"/>
                </a:solidFill>
                <a:effectLst>
                  <a:outerShdw blurRad="38100" dist="38100" dir="2700000" algn="tl">
                    <a:srgbClr val="000000">
                      <a:alpha val="43137"/>
                    </a:srgbClr>
                  </a:outerShdw>
                </a:effectLst>
                <a:ea typeface="新細明體" charset="-120"/>
              </a:rPr>
              <a:t>unsigned</a:t>
            </a:r>
            <a:r>
              <a:rPr lang="en-US" altLang="zh-TW" sz="2400" b="1" i="1" dirty="0">
                <a:ea typeface="新細明體" charset="-120"/>
              </a:rPr>
              <a:t>.</a:t>
            </a:r>
          </a:p>
          <a:p>
            <a:r>
              <a:rPr lang="en-US" altLang="zh-TW" sz="2400" dirty="0">
                <a:ea typeface="新細明體" charset="-120"/>
              </a:rPr>
              <a:t>The largest </a:t>
            </a:r>
            <a:r>
              <a:rPr lang="en-US" altLang="zh-TW" sz="2400" b="1" i="1" dirty="0">
                <a:solidFill>
                  <a:srgbClr val="FFC000"/>
                </a:solidFill>
                <a:effectLst>
                  <a:outerShdw blurRad="38100" dist="38100" dir="2700000" algn="tl">
                    <a:srgbClr val="000000">
                      <a:alpha val="43137"/>
                    </a:srgbClr>
                  </a:outerShdw>
                </a:effectLst>
                <a:ea typeface="新細明體" charset="-120"/>
              </a:rPr>
              <a:t>16-bit</a:t>
            </a:r>
            <a:r>
              <a:rPr lang="en-US" altLang="zh-TW" sz="2400" dirty="0">
                <a:ea typeface="新細明體" charset="-120"/>
              </a:rPr>
              <a:t> unsigned integer is </a:t>
            </a:r>
            <a:r>
              <a:rPr lang="en-US" altLang="zh-TW" sz="2400" b="1" i="1" dirty="0">
                <a:solidFill>
                  <a:srgbClr val="FFC000"/>
                </a:solidFill>
                <a:effectLst>
                  <a:outerShdw blurRad="38100" dist="38100" dir="2700000" algn="tl">
                    <a:srgbClr val="000000">
                      <a:alpha val="43137"/>
                    </a:srgbClr>
                  </a:outerShdw>
                </a:effectLst>
                <a:ea typeface="新細明體" charset="-120"/>
              </a:rPr>
              <a:t>65,535</a:t>
            </a:r>
            <a:r>
              <a:rPr lang="en-US" altLang="zh-TW" sz="2400" dirty="0">
                <a:ea typeface="新細明體" charset="-120"/>
              </a:rPr>
              <a:t> (</a:t>
            </a:r>
            <a:r>
              <a:rPr lang="en-US" altLang="zh-TW"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a typeface="新細明體" charset="-120"/>
              </a:rPr>
              <a:t>2</a:t>
            </a:r>
            <a:r>
              <a:rPr lang="en-US" altLang="zh-TW" sz="2400" b="1" baseline="300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a typeface="新細明體" charset="-120"/>
              </a:rPr>
              <a:t>16</a:t>
            </a:r>
            <a:r>
              <a:rPr lang="en-US" altLang="zh-TW"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a typeface="新細明體" charset="-120"/>
              </a:rPr>
              <a:t> – 1</a:t>
            </a:r>
            <a:r>
              <a:rPr lang="en-US" altLang="zh-TW" sz="2400" dirty="0">
                <a:ea typeface="新細明體" charset="-120"/>
              </a:rPr>
              <a:t>).</a:t>
            </a:r>
          </a:p>
          <a:p>
            <a:r>
              <a:rPr lang="en-US" altLang="zh-TW" sz="2400" dirty="0">
                <a:ea typeface="新細明體" charset="-120"/>
              </a:rPr>
              <a:t>The largest </a:t>
            </a:r>
            <a:r>
              <a:rPr lang="en-US" altLang="zh-TW" sz="2400" b="1" i="1" dirty="0">
                <a:solidFill>
                  <a:srgbClr val="FFC000"/>
                </a:solidFill>
                <a:effectLst>
                  <a:outerShdw blurRad="38100" dist="38100" dir="2700000" algn="tl">
                    <a:srgbClr val="000000">
                      <a:alpha val="43137"/>
                    </a:srgbClr>
                  </a:outerShdw>
                </a:effectLst>
                <a:ea typeface="新細明體" charset="-120"/>
              </a:rPr>
              <a:t>32-bit</a:t>
            </a:r>
            <a:r>
              <a:rPr lang="en-US" altLang="zh-TW" sz="2400" dirty="0">
                <a:ea typeface="新細明體" charset="-120"/>
              </a:rPr>
              <a:t> unsigned integer is </a:t>
            </a:r>
            <a:r>
              <a:rPr lang="en-US" altLang="zh-TW" sz="2400" b="1" i="1" dirty="0">
                <a:solidFill>
                  <a:srgbClr val="FFC000"/>
                </a:solidFill>
                <a:effectLst>
                  <a:outerShdw blurRad="38100" dist="38100" dir="2700000" algn="tl">
                    <a:srgbClr val="000000">
                      <a:alpha val="43137"/>
                    </a:srgbClr>
                  </a:outerShdw>
                </a:effectLst>
                <a:ea typeface="新細明體" charset="-120"/>
              </a:rPr>
              <a:t>4,294,967,295</a:t>
            </a:r>
            <a:r>
              <a:rPr lang="en-US" altLang="zh-TW" sz="2400" dirty="0">
                <a:ea typeface="新細明體" charset="-120"/>
              </a:rPr>
              <a:t> (</a:t>
            </a:r>
            <a:r>
              <a:rPr lang="en-US" altLang="zh-TW"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a typeface="新細明體" charset="-120"/>
              </a:rPr>
              <a:t>2</a:t>
            </a:r>
            <a:r>
              <a:rPr lang="en-US" altLang="zh-TW" sz="2400" b="1" baseline="300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a typeface="新細明體" charset="-120"/>
              </a:rPr>
              <a:t>32</a:t>
            </a:r>
            <a:r>
              <a:rPr lang="en-US" altLang="zh-TW"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a typeface="新細明體" charset="-120"/>
              </a:rPr>
              <a:t> – 1</a:t>
            </a:r>
            <a:r>
              <a:rPr lang="en-US" altLang="zh-TW" sz="2400" dirty="0">
                <a:ea typeface="新細明體" charset="-120"/>
              </a:rPr>
              <a:t>).</a:t>
            </a:r>
          </a:p>
          <a:p>
            <a:endParaRPr lang="en-US" altLang="zh-TW" dirty="0">
              <a:ea typeface="新細明體" charset="-12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zh-TW">
                <a:ea typeface="新細明體" charset="-120"/>
              </a:rPr>
              <a:t>Character Sets</a:t>
            </a:r>
          </a:p>
        </p:txBody>
      </p:sp>
      <p:sp>
        <p:nvSpPr>
          <p:cNvPr id="48131" name="Content Placeholder 2"/>
          <p:cNvSpPr>
            <a:spLocks noGrp="1"/>
          </p:cNvSpPr>
          <p:nvPr>
            <p:ph idx="1"/>
          </p:nvPr>
        </p:nvSpPr>
        <p:spPr/>
        <p:txBody>
          <a:bodyPr/>
          <a:lstStyle/>
          <a:p>
            <a:r>
              <a:rPr lang="en-US" altLang="zh-TW" dirty="0">
                <a:ea typeface="新細明體" charset="-120"/>
              </a:rPr>
              <a:t>Today’s most popular character set is </a:t>
            </a:r>
            <a:r>
              <a:rPr lang="en-US" altLang="zh-TW" b="1" i="1" dirty="0">
                <a:ea typeface="新細明體" charset="-120"/>
              </a:rPr>
              <a:t>ASCII</a:t>
            </a:r>
            <a:r>
              <a:rPr lang="en-US" altLang="zh-TW" dirty="0">
                <a:ea typeface="新細明體" charset="-120"/>
              </a:rPr>
              <a:t> (American Standard Code for Information Interchange), a </a:t>
            </a:r>
            <a:r>
              <a:rPr lang="en-US" altLang="zh-TW" dirty="0">
                <a:solidFill>
                  <a:srgbClr val="FF0000"/>
                </a:solidFill>
                <a:ea typeface="新細明體" charset="-120"/>
              </a:rPr>
              <a:t>7-bit</a:t>
            </a:r>
            <a:r>
              <a:rPr lang="en-US" altLang="zh-TW" dirty="0">
                <a:ea typeface="新細明體" charset="-120"/>
              </a:rPr>
              <a:t> code capable of representing </a:t>
            </a:r>
            <a:r>
              <a:rPr lang="en-US" altLang="zh-TW" dirty="0">
                <a:solidFill>
                  <a:srgbClr val="FF0000"/>
                </a:solidFill>
                <a:ea typeface="新細明體" charset="-120"/>
              </a:rPr>
              <a:t>128</a:t>
            </a:r>
            <a:r>
              <a:rPr lang="en-US" altLang="zh-TW" dirty="0">
                <a:ea typeface="新細明體" charset="-120"/>
              </a:rPr>
              <a:t> </a:t>
            </a:r>
            <a:r>
              <a:rPr lang="en-US" altLang="zh-TW" b="1" dirty="0">
                <a:solidFill>
                  <a:srgbClr val="FF0000"/>
                </a:solidFill>
                <a:ea typeface="新細明體" charset="-120"/>
              </a:rPr>
              <a:t>characters</a:t>
            </a:r>
            <a:r>
              <a:rPr lang="en-US" altLang="zh-TW" dirty="0">
                <a:ea typeface="新細明體" charset="-120"/>
              </a:rPr>
              <a:t>.</a:t>
            </a:r>
          </a:p>
          <a:p>
            <a:r>
              <a:rPr lang="en-US" altLang="zh-TW" dirty="0">
                <a:ea typeface="新細明體" charset="-120"/>
              </a:rPr>
              <a:t>ASCII is often extended to a </a:t>
            </a:r>
            <a:r>
              <a:rPr lang="en-US" altLang="zh-TW" b="1" i="1" dirty="0">
                <a:solidFill>
                  <a:srgbClr val="FFC000"/>
                </a:solidFill>
                <a:effectLst>
                  <a:outerShdw blurRad="38100" dist="38100" dir="2700000" algn="tl">
                    <a:srgbClr val="000000">
                      <a:alpha val="43137"/>
                    </a:srgbClr>
                  </a:outerShdw>
                </a:effectLst>
                <a:ea typeface="新細明體" charset="-120"/>
              </a:rPr>
              <a:t>256-character</a:t>
            </a:r>
            <a:r>
              <a:rPr lang="en-US" altLang="zh-TW" dirty="0">
                <a:ea typeface="新細明體" charset="-120"/>
              </a:rPr>
              <a:t> code known as </a:t>
            </a:r>
            <a:r>
              <a:rPr lang="en-US" altLang="zh-TW" b="1" i="1" dirty="0">
                <a:solidFill>
                  <a:srgbClr val="FFC000"/>
                </a:solidFill>
                <a:effectLst>
                  <a:outerShdw blurRad="38100" dist="38100" dir="2700000" algn="tl">
                    <a:srgbClr val="000000">
                      <a:alpha val="43137"/>
                    </a:srgbClr>
                  </a:outerShdw>
                </a:effectLst>
                <a:ea typeface="新細明體" charset="-120"/>
              </a:rPr>
              <a:t>Latin-1</a:t>
            </a:r>
            <a:r>
              <a:rPr lang="en-US" altLang="zh-TW" dirty="0">
                <a:ea typeface="新細明體" charset="-120"/>
              </a:rPr>
              <a:t> that provides the characters necessary for Western European and many African languages.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zh-TW">
                <a:ea typeface="新細明體" charset="-120"/>
              </a:rPr>
              <a:t>Character Sets</a:t>
            </a:r>
          </a:p>
        </p:txBody>
      </p:sp>
      <p:sp>
        <p:nvSpPr>
          <p:cNvPr id="49155" name="Content Placeholder 2"/>
          <p:cNvSpPr>
            <a:spLocks noGrp="1"/>
          </p:cNvSpPr>
          <p:nvPr>
            <p:ph idx="1"/>
          </p:nvPr>
        </p:nvSpPr>
        <p:spPr/>
        <p:txBody>
          <a:bodyPr>
            <a:normAutofit/>
          </a:bodyPr>
          <a:lstStyle/>
          <a:p>
            <a:r>
              <a:rPr lang="en-US" altLang="zh-TW" dirty="0">
                <a:ea typeface="新細明體" charset="-120"/>
              </a:rPr>
              <a:t>A variable of type </a:t>
            </a:r>
            <a:r>
              <a:rPr lang="en-US" altLang="zh-TW"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char</a:t>
            </a:r>
            <a:r>
              <a:rPr lang="en-US" altLang="zh-TW" dirty="0">
                <a:ea typeface="新細明體" charset="-120"/>
              </a:rPr>
              <a:t> can be assigned </a:t>
            </a:r>
            <a:r>
              <a:rPr lang="en-US" altLang="zh-TW" b="1" dirty="0">
                <a:solidFill>
                  <a:srgbClr val="FF0000"/>
                </a:solidFill>
                <a:effectLst>
                  <a:outerShdw blurRad="38100" dist="38100" dir="2700000" algn="tl">
                    <a:srgbClr val="000000">
                      <a:alpha val="43137"/>
                    </a:srgbClr>
                  </a:outerShdw>
                </a:effectLst>
                <a:ea typeface="新細明體" charset="-120"/>
              </a:rPr>
              <a:t>any</a:t>
            </a:r>
            <a:r>
              <a:rPr lang="en-US" altLang="zh-TW" dirty="0">
                <a:ea typeface="新細明體" charset="-120"/>
              </a:rPr>
              <a:t> </a:t>
            </a:r>
            <a:r>
              <a:rPr lang="en-US" altLang="zh-TW" b="1" dirty="0">
                <a:solidFill>
                  <a:srgbClr val="FF0000"/>
                </a:solidFill>
                <a:effectLst>
                  <a:outerShdw blurRad="38100" dist="38100" dir="2700000" algn="tl">
                    <a:srgbClr val="000000">
                      <a:alpha val="43137"/>
                    </a:srgbClr>
                  </a:outerShdw>
                </a:effectLst>
                <a:ea typeface="新細明體" charset="-120"/>
              </a:rPr>
              <a:t>single</a:t>
            </a:r>
            <a:r>
              <a:rPr lang="en-US" altLang="zh-TW" dirty="0">
                <a:ea typeface="新細明體" charset="-120"/>
              </a:rPr>
              <a:t> </a:t>
            </a:r>
            <a:r>
              <a:rPr lang="en-US" altLang="zh-TW" dirty="0">
                <a:solidFill>
                  <a:srgbClr val="FF0000"/>
                </a:solidFill>
                <a:ea typeface="新細明體" charset="-120"/>
              </a:rPr>
              <a:t>character</a:t>
            </a:r>
            <a:r>
              <a:rPr lang="en-US" altLang="zh-TW" dirty="0">
                <a:ea typeface="新細明體" charset="-120"/>
              </a:rPr>
              <a:t>:</a:t>
            </a:r>
          </a:p>
          <a:p>
            <a:pPr>
              <a:lnSpc>
                <a:spcPct val="80000"/>
              </a:lnSpc>
              <a:spcBef>
                <a:spcPts val="1200"/>
              </a:spcBef>
              <a:buNone/>
            </a:pPr>
            <a:r>
              <a:rPr lang="en-US" altLang="zh-TW" sz="2400" dirty="0">
                <a:latin typeface="Courier New" pitchFamily="49" charset="0"/>
                <a:ea typeface="新細明體" charset="-120"/>
                <a:cs typeface="Courier New" pitchFamily="49" charset="0"/>
              </a:rPr>
              <a:t>	char </a:t>
            </a:r>
            <a:r>
              <a:rPr lang="en-US" altLang="zh-TW" sz="2400" dirty="0" err="1">
                <a:latin typeface="Courier New" pitchFamily="49" charset="0"/>
                <a:ea typeface="新細明體" charset="-120"/>
                <a:cs typeface="Courier New" pitchFamily="49" charset="0"/>
              </a:rPr>
              <a:t>ch</a:t>
            </a:r>
            <a:r>
              <a:rPr lang="en-US" altLang="zh-TW" sz="2400" dirty="0">
                <a:latin typeface="Courier New" pitchFamily="49" charset="0"/>
                <a:ea typeface="新細明體" charset="-120"/>
                <a:cs typeface="Courier New" pitchFamily="49" charset="0"/>
              </a:rPr>
              <a:t>;</a:t>
            </a:r>
          </a:p>
          <a:p>
            <a:pPr>
              <a:lnSpc>
                <a:spcPct val="70000"/>
              </a:lnSpc>
              <a:spcBef>
                <a:spcPct val="0"/>
              </a:spcBef>
              <a:buFontTx/>
              <a:buNone/>
            </a:pPr>
            <a:r>
              <a:rPr lang="en-US" altLang="zh-TW" sz="2400" dirty="0">
                <a:latin typeface="Courier New" pitchFamily="49" charset="0"/>
                <a:ea typeface="新細明體" charset="-120"/>
                <a:cs typeface="Courier New" pitchFamily="49" charset="0"/>
              </a:rPr>
              <a:t>	 </a:t>
            </a:r>
          </a:p>
          <a:p>
            <a:pPr>
              <a:lnSpc>
                <a:spcPct val="80000"/>
              </a:lnSpc>
              <a:spcBef>
                <a:spcPts val="600"/>
              </a:spcBef>
              <a:buNone/>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ch</a:t>
            </a:r>
            <a:r>
              <a:rPr lang="en-US" altLang="zh-TW" sz="2400" dirty="0">
                <a:latin typeface="Courier New" pitchFamily="49" charset="0"/>
                <a:ea typeface="新細明體" charset="-120"/>
                <a:cs typeface="Courier New" pitchFamily="49" charset="0"/>
              </a:rPr>
              <a:t> = </a:t>
            </a:r>
            <a:r>
              <a:rPr lang="en-US" altLang="zh-TW" sz="2400" dirty="0">
                <a:ln w="18415" cmpd="sng">
                  <a:solidFill>
                    <a:srgbClr val="FFFFFF"/>
                  </a:solidFill>
                  <a:prstDash val="solid"/>
                </a:ln>
                <a:solidFill>
                  <a:srgbClr val="FFFFFF"/>
                </a:solidFill>
                <a:effectLst>
                  <a:glow rad="139700">
                    <a:schemeClr val="accent1">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a:t>
            </a:r>
            <a:r>
              <a:rPr lang="en-US" altLang="zh-TW" sz="2400" dirty="0">
                <a:latin typeface="Courier New" pitchFamily="49" charset="0"/>
                <a:ea typeface="新細明體" charset="-120"/>
                <a:cs typeface="Courier New" pitchFamily="49" charset="0"/>
              </a:rPr>
              <a:t>a</a:t>
            </a:r>
            <a:r>
              <a:rPr lang="en-US" altLang="zh-TW" sz="2400" dirty="0">
                <a:ln w="18415" cmpd="sng">
                  <a:solidFill>
                    <a:srgbClr val="FFFFFF"/>
                  </a:solidFill>
                  <a:prstDash val="solid"/>
                </a:ln>
                <a:solidFill>
                  <a:srgbClr val="FFFFFF"/>
                </a:solidFill>
                <a:effectLst>
                  <a:glow rad="139700">
                    <a:schemeClr val="accent1">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a:t>
            </a:r>
            <a:r>
              <a:rPr lang="en-US" altLang="zh-TW" sz="2400" dirty="0">
                <a:latin typeface="Courier New" pitchFamily="49" charset="0"/>
                <a:ea typeface="新細明體" charset="-120"/>
                <a:cs typeface="Courier New" pitchFamily="49" charset="0"/>
              </a:rPr>
              <a:t>;   /* lower-case a */</a:t>
            </a:r>
          </a:p>
          <a:p>
            <a:pPr>
              <a:lnSpc>
                <a:spcPct val="80000"/>
              </a:lnSpc>
              <a:spcBef>
                <a:spcPts val="600"/>
              </a:spcBef>
              <a:buNone/>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ch</a:t>
            </a:r>
            <a:r>
              <a:rPr lang="en-US" altLang="zh-TW" sz="2400" dirty="0">
                <a:latin typeface="Courier New" pitchFamily="49" charset="0"/>
                <a:ea typeface="新細明體" charset="-120"/>
                <a:cs typeface="Courier New" pitchFamily="49" charset="0"/>
              </a:rPr>
              <a:t> = </a:t>
            </a:r>
            <a:r>
              <a:rPr lang="en-US" altLang="zh-TW" sz="2400" dirty="0">
                <a:ln w="18415" cmpd="sng">
                  <a:solidFill>
                    <a:srgbClr val="FFFFFF"/>
                  </a:solidFill>
                  <a:prstDash val="solid"/>
                </a:ln>
                <a:solidFill>
                  <a:srgbClr val="FFFFFF"/>
                </a:solidFill>
                <a:effectLst>
                  <a:glow rad="139700">
                    <a:schemeClr val="accent1">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a:t>
            </a:r>
            <a:r>
              <a:rPr lang="en-US" altLang="zh-TW" sz="2400" dirty="0">
                <a:latin typeface="Courier New" pitchFamily="49" charset="0"/>
                <a:ea typeface="新細明體" charset="-120"/>
                <a:cs typeface="Courier New" pitchFamily="49" charset="0"/>
              </a:rPr>
              <a:t>A</a:t>
            </a:r>
            <a:r>
              <a:rPr lang="en-US" altLang="zh-TW" sz="2400" dirty="0">
                <a:ln w="18415" cmpd="sng">
                  <a:solidFill>
                    <a:srgbClr val="FFFFFF"/>
                  </a:solidFill>
                  <a:prstDash val="solid"/>
                </a:ln>
                <a:solidFill>
                  <a:srgbClr val="FFFFFF"/>
                </a:solidFill>
                <a:effectLst>
                  <a:glow rad="139700">
                    <a:schemeClr val="accent1">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a:t>
            </a:r>
            <a:r>
              <a:rPr lang="en-US" altLang="zh-TW" sz="2400" dirty="0">
                <a:latin typeface="Courier New" pitchFamily="49" charset="0"/>
                <a:ea typeface="新細明體" charset="-120"/>
                <a:cs typeface="Courier New" pitchFamily="49" charset="0"/>
              </a:rPr>
              <a:t>;   /* upper-case A */</a:t>
            </a:r>
          </a:p>
          <a:p>
            <a:pPr>
              <a:lnSpc>
                <a:spcPct val="80000"/>
              </a:lnSpc>
              <a:spcBef>
                <a:spcPts val="600"/>
              </a:spcBef>
              <a:buNone/>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ch</a:t>
            </a:r>
            <a:r>
              <a:rPr lang="en-US" altLang="zh-TW" sz="2400" dirty="0">
                <a:latin typeface="Courier New" pitchFamily="49" charset="0"/>
                <a:ea typeface="新細明體" charset="-120"/>
                <a:cs typeface="Courier New" pitchFamily="49" charset="0"/>
              </a:rPr>
              <a:t> = </a:t>
            </a:r>
            <a:r>
              <a:rPr lang="en-US" altLang="zh-TW" sz="2400" dirty="0">
                <a:ln w="18415" cmpd="sng">
                  <a:solidFill>
                    <a:srgbClr val="FFFFFF"/>
                  </a:solidFill>
                  <a:prstDash val="solid"/>
                </a:ln>
                <a:solidFill>
                  <a:srgbClr val="FFFFFF"/>
                </a:solidFill>
                <a:effectLst>
                  <a:glow rad="139700">
                    <a:schemeClr val="accent1">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a:t>
            </a:r>
            <a:r>
              <a:rPr lang="en-US" altLang="zh-TW" sz="2400" dirty="0">
                <a:latin typeface="Courier New" pitchFamily="49" charset="0"/>
                <a:ea typeface="新細明體" charset="-120"/>
                <a:cs typeface="Courier New" pitchFamily="49" charset="0"/>
              </a:rPr>
              <a:t>0</a:t>
            </a:r>
            <a:r>
              <a:rPr lang="en-US" altLang="zh-TW" sz="2400" dirty="0">
                <a:ln w="18415" cmpd="sng">
                  <a:solidFill>
                    <a:srgbClr val="FFFFFF"/>
                  </a:solidFill>
                  <a:prstDash val="solid"/>
                </a:ln>
                <a:solidFill>
                  <a:srgbClr val="FFFFFF"/>
                </a:solidFill>
                <a:effectLst>
                  <a:glow rad="139700">
                    <a:schemeClr val="accent1">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a:t>
            </a:r>
            <a:r>
              <a:rPr lang="en-US" altLang="zh-TW" sz="2400" dirty="0">
                <a:latin typeface="Courier New" pitchFamily="49" charset="0"/>
                <a:ea typeface="新細明體" charset="-120"/>
                <a:cs typeface="Courier New" pitchFamily="49" charset="0"/>
              </a:rPr>
              <a:t>;   /* zero         */</a:t>
            </a:r>
          </a:p>
          <a:p>
            <a:pPr>
              <a:lnSpc>
                <a:spcPct val="80000"/>
              </a:lnSpc>
              <a:spcBef>
                <a:spcPts val="600"/>
              </a:spcBef>
              <a:buNone/>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ch</a:t>
            </a:r>
            <a:r>
              <a:rPr lang="en-US" altLang="zh-TW" sz="2400" dirty="0">
                <a:latin typeface="Courier New" pitchFamily="49" charset="0"/>
                <a:ea typeface="新細明體" charset="-120"/>
                <a:cs typeface="Courier New" pitchFamily="49" charset="0"/>
              </a:rPr>
              <a:t> = </a:t>
            </a:r>
            <a:r>
              <a:rPr lang="en-US" altLang="zh-TW" sz="2400" dirty="0">
                <a:ln w="18415" cmpd="sng">
                  <a:solidFill>
                    <a:srgbClr val="FFFFFF"/>
                  </a:solidFill>
                  <a:prstDash val="solid"/>
                </a:ln>
                <a:solidFill>
                  <a:srgbClr val="FFFFFF"/>
                </a:solidFill>
                <a:effectLst>
                  <a:glow rad="139700">
                    <a:schemeClr val="accent1">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a:t>
            </a:r>
            <a:r>
              <a:rPr lang="en-US" altLang="zh-TW" sz="2400" dirty="0">
                <a:latin typeface="Courier New" pitchFamily="49" charset="0"/>
                <a:ea typeface="新細明體" charset="-120"/>
                <a:cs typeface="Courier New" pitchFamily="49" charset="0"/>
              </a:rPr>
              <a:t> </a:t>
            </a:r>
            <a:r>
              <a:rPr lang="en-US" altLang="zh-TW" sz="2400" dirty="0">
                <a:ln w="18415" cmpd="sng">
                  <a:solidFill>
                    <a:srgbClr val="FFFFFF"/>
                  </a:solidFill>
                  <a:prstDash val="solid"/>
                </a:ln>
                <a:solidFill>
                  <a:srgbClr val="FFFFFF"/>
                </a:solidFill>
                <a:effectLst>
                  <a:glow rad="139700">
                    <a:schemeClr val="accent1">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a:t>
            </a:r>
            <a:r>
              <a:rPr lang="en-US" altLang="zh-TW" sz="2400" dirty="0">
                <a:latin typeface="Courier New" pitchFamily="49" charset="0"/>
                <a:ea typeface="新細明體" charset="-120"/>
                <a:cs typeface="Courier New" pitchFamily="49" charset="0"/>
              </a:rPr>
              <a:t>;   /* space        */</a:t>
            </a:r>
          </a:p>
          <a:p>
            <a:r>
              <a:rPr lang="en-US" altLang="zh-TW" dirty="0">
                <a:ea typeface="新細明體" charset="-120"/>
              </a:rPr>
              <a:t>Notice that character constants are enclosed in </a:t>
            </a:r>
            <a:r>
              <a:rPr lang="en-US" altLang="zh-TW" dirty="0">
                <a:solidFill>
                  <a:schemeClr val="bg2">
                    <a:lumMod val="20000"/>
                    <a:lumOff val="80000"/>
                  </a:schemeClr>
                </a:solidFill>
                <a:effectLst>
                  <a:outerShdw blurRad="38100" dist="38100" dir="2700000" algn="tl">
                    <a:srgbClr val="000000">
                      <a:alpha val="43137"/>
                    </a:srgbClr>
                  </a:outerShdw>
                </a:effectLst>
                <a:ea typeface="新細明體" charset="-120"/>
              </a:rPr>
              <a:t>single quotes</a:t>
            </a:r>
            <a:r>
              <a:rPr lang="en-US" altLang="zh-TW" dirty="0">
                <a:ea typeface="新細明體" charset="-120"/>
              </a:rPr>
              <a:t>, not double quotes.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zh-TW">
                <a:ea typeface="新細明體" charset="-120"/>
              </a:rPr>
              <a:t>Operations on Characters</a:t>
            </a:r>
          </a:p>
        </p:txBody>
      </p:sp>
      <p:sp>
        <p:nvSpPr>
          <p:cNvPr id="50179" name="Content Placeholder 2"/>
          <p:cNvSpPr>
            <a:spLocks noGrp="1"/>
          </p:cNvSpPr>
          <p:nvPr>
            <p:ph idx="1"/>
          </p:nvPr>
        </p:nvSpPr>
        <p:spPr/>
        <p:txBody>
          <a:bodyPr>
            <a:normAutofit/>
          </a:bodyPr>
          <a:lstStyle/>
          <a:p>
            <a:r>
              <a:rPr lang="en-US" altLang="zh-TW" dirty="0">
                <a:ea typeface="新細明體" charset="-120"/>
              </a:rPr>
              <a:t>Working with characters in C is simple, because of one fact: </a:t>
            </a:r>
            <a:r>
              <a:rPr lang="en-US" altLang="zh-TW" i="1" u="sng" dirty="0">
                <a:effectLst>
                  <a:outerShdw blurRad="38100" dist="38100" dir="2700000" algn="tl">
                    <a:srgbClr val="000000">
                      <a:alpha val="43137"/>
                    </a:srgbClr>
                  </a:outerShdw>
                </a:effectLst>
                <a:ea typeface="新細明體" charset="-120"/>
              </a:rPr>
              <a:t>C treats </a:t>
            </a:r>
            <a:r>
              <a:rPr lang="en-US" altLang="zh-TW" b="1" i="1" u="sng" dirty="0">
                <a:solidFill>
                  <a:srgbClr val="FFC000"/>
                </a:solidFill>
                <a:effectLst>
                  <a:outerShdw blurRad="38100" dist="38100" dir="2700000" algn="tl">
                    <a:srgbClr val="000000">
                      <a:alpha val="43137"/>
                    </a:srgbClr>
                  </a:outerShdw>
                </a:effectLst>
                <a:ea typeface="新細明體" charset="-120"/>
              </a:rPr>
              <a:t>characters</a:t>
            </a:r>
            <a:r>
              <a:rPr lang="en-US" altLang="zh-TW" i="1" u="sng" dirty="0">
                <a:effectLst>
                  <a:outerShdw blurRad="38100" dist="38100" dir="2700000" algn="tl">
                    <a:srgbClr val="000000">
                      <a:alpha val="43137"/>
                    </a:srgbClr>
                  </a:outerShdw>
                </a:effectLst>
                <a:ea typeface="新細明體" charset="-120"/>
              </a:rPr>
              <a:t> as small </a:t>
            </a:r>
            <a:r>
              <a:rPr lang="en-US" altLang="zh-TW" b="1" i="1" u="sng" dirty="0">
                <a:solidFill>
                  <a:srgbClr val="FFC000"/>
                </a:solidFill>
                <a:effectLst>
                  <a:outerShdw blurRad="38100" dist="38100" dir="2700000" algn="tl">
                    <a:srgbClr val="000000">
                      <a:alpha val="43137"/>
                    </a:srgbClr>
                  </a:outerShdw>
                </a:effectLst>
                <a:ea typeface="新細明體" charset="-120"/>
              </a:rPr>
              <a:t>integers</a:t>
            </a:r>
            <a:r>
              <a:rPr lang="en-US" altLang="zh-TW" i="1" dirty="0">
                <a:ea typeface="新細明體" charset="-120"/>
              </a:rPr>
              <a:t>.</a:t>
            </a:r>
          </a:p>
          <a:p>
            <a:r>
              <a:rPr lang="en-US" altLang="zh-TW" dirty="0">
                <a:ea typeface="新細明體" charset="-120"/>
              </a:rPr>
              <a:t>In ASCII, character codes range from 0000000 to 1111111, which we can think of as the integers from 0 to 127.</a:t>
            </a:r>
          </a:p>
          <a:p>
            <a:r>
              <a:rPr lang="en-US" altLang="zh-TW" dirty="0">
                <a:ea typeface="新細明體" charset="-120"/>
              </a:rPr>
              <a:t>The character </a:t>
            </a:r>
            <a:br>
              <a:rPr lang="en-US" altLang="zh-TW" dirty="0">
                <a:ea typeface="新細明體" charset="-120"/>
              </a:rPr>
            </a:br>
            <a:r>
              <a:rPr lang="en-US" altLang="zh-TW"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a:t>
            </a:r>
            <a:r>
              <a:rPr lang="en-US" altLang="zh-TW" dirty="0">
                <a:ea typeface="新細明體" charset="-120"/>
              </a:rPr>
              <a:t> has the value </a:t>
            </a:r>
            <a:r>
              <a:rPr lang="en-US" altLang="zh-TW"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97</a:t>
            </a:r>
            <a:r>
              <a:rPr lang="en-US" altLang="zh-TW" dirty="0">
                <a:ea typeface="新細明體" charset="-120"/>
              </a:rPr>
              <a:t>, </a:t>
            </a:r>
            <a:br>
              <a:rPr lang="en-US" altLang="zh-TW" dirty="0">
                <a:ea typeface="新細明體" charset="-120"/>
              </a:rPr>
            </a:br>
            <a:r>
              <a:rPr lang="en-US" altLang="zh-TW"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a:t>
            </a:r>
            <a:r>
              <a:rPr lang="en-US" altLang="zh-TW" dirty="0">
                <a:ea typeface="新細明體" charset="-120"/>
              </a:rPr>
              <a:t> has the value </a:t>
            </a:r>
            <a:r>
              <a:rPr lang="en-US" altLang="zh-TW"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65</a:t>
            </a:r>
            <a:r>
              <a:rPr lang="en-US" altLang="zh-TW" dirty="0">
                <a:ea typeface="新細明體" charset="-120"/>
              </a:rPr>
              <a:t>, </a:t>
            </a:r>
            <a:br>
              <a:rPr lang="en-US" altLang="zh-TW" dirty="0">
                <a:ea typeface="新細明體" charset="-120"/>
              </a:rPr>
            </a:br>
            <a:r>
              <a:rPr lang="en-US" altLang="zh-TW"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'0'</a:t>
            </a:r>
            <a:r>
              <a:rPr lang="en-US" altLang="zh-TW" dirty="0">
                <a:ea typeface="新細明體" charset="-120"/>
              </a:rPr>
              <a:t> has the value </a:t>
            </a:r>
            <a:r>
              <a:rPr lang="en-US" altLang="zh-TW"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48</a:t>
            </a:r>
            <a:r>
              <a:rPr lang="en-US" altLang="zh-TW" dirty="0">
                <a:ea typeface="新細明體" charset="-120"/>
              </a:rPr>
              <a:t>, and </a:t>
            </a:r>
            <a:br>
              <a:rPr lang="en-US" altLang="zh-TW" dirty="0">
                <a:ea typeface="新細明體" charset="-120"/>
              </a:rPr>
            </a:br>
            <a:r>
              <a:rPr lang="en-US" altLang="zh-TW"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dirty="0">
                <a:ea typeface="新細明體" charset="-120"/>
              </a:rPr>
              <a:t> has the value </a:t>
            </a:r>
            <a:r>
              <a:rPr lang="en-US" altLang="zh-TW"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32</a:t>
            </a:r>
            <a:r>
              <a:rPr lang="en-US" altLang="zh-TW" dirty="0">
                <a:ea typeface="新細明體" charset="-120"/>
              </a:rPr>
              <a:t>. </a:t>
            </a:r>
          </a:p>
          <a:p>
            <a:r>
              <a:rPr lang="en-US" altLang="zh-TW" dirty="0">
                <a:ea typeface="新細明體" charset="-120"/>
              </a:rPr>
              <a:t>Character constants actually have </a:t>
            </a:r>
            <a:r>
              <a:rPr lang="en-US" altLang="zh-TW" dirty="0" err="1">
                <a:latin typeface="Courier New" pitchFamily="49" charset="0"/>
                <a:ea typeface="新細明體" charset="-120"/>
                <a:cs typeface="Courier New" pitchFamily="49" charset="0"/>
              </a:rPr>
              <a:t>int</a:t>
            </a:r>
            <a:r>
              <a:rPr lang="en-US" altLang="zh-TW" dirty="0">
                <a:ea typeface="新細明體" charset="-120"/>
              </a:rPr>
              <a:t> type rather than </a:t>
            </a:r>
            <a:r>
              <a:rPr lang="en-US" altLang="zh-TW" dirty="0">
                <a:latin typeface="Courier New" pitchFamily="49" charset="0"/>
                <a:ea typeface="新細明體" charset="-120"/>
                <a:cs typeface="Courier New" pitchFamily="49" charset="0"/>
              </a:rPr>
              <a:t>char</a:t>
            </a:r>
            <a:r>
              <a:rPr lang="en-US" altLang="zh-TW" dirty="0">
                <a:ea typeface="新細明體" charset="-120"/>
              </a:rPr>
              <a:t> type.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zh-TW">
                <a:ea typeface="新細明體" charset="-120"/>
              </a:rPr>
              <a:t>Operations on Characters</a:t>
            </a:r>
          </a:p>
        </p:txBody>
      </p:sp>
      <p:sp>
        <p:nvSpPr>
          <p:cNvPr id="51203" name="Content Placeholder 2"/>
          <p:cNvSpPr>
            <a:spLocks noGrp="1"/>
          </p:cNvSpPr>
          <p:nvPr>
            <p:ph idx="1"/>
          </p:nvPr>
        </p:nvSpPr>
        <p:spPr/>
        <p:txBody>
          <a:bodyPr>
            <a:normAutofit/>
          </a:bodyPr>
          <a:lstStyle/>
          <a:p>
            <a:r>
              <a:rPr lang="en-US" altLang="zh-TW" dirty="0">
                <a:ea typeface="新細明體" charset="-120"/>
              </a:rPr>
              <a:t>When a character appears in a </a:t>
            </a:r>
            <a:r>
              <a:rPr lang="en-US" altLang="zh-TW" u="sng" dirty="0">
                <a:effectLst>
                  <a:outerShdw blurRad="38100" dist="38100" dir="2700000" algn="tl">
                    <a:srgbClr val="000000">
                      <a:alpha val="43137"/>
                    </a:srgbClr>
                  </a:outerShdw>
                </a:effectLst>
                <a:ea typeface="新細明體" charset="-120"/>
              </a:rPr>
              <a:t>computation</a:t>
            </a:r>
            <a:r>
              <a:rPr lang="en-US" altLang="zh-TW" dirty="0">
                <a:ea typeface="新細明體" charset="-120"/>
              </a:rPr>
              <a:t>, C uses its </a:t>
            </a:r>
            <a:r>
              <a:rPr lang="en-US" altLang="zh-TW" b="1" dirty="0">
                <a:solidFill>
                  <a:srgbClr val="FFC000"/>
                </a:solidFill>
                <a:effectLst>
                  <a:outerShdw blurRad="38100" dist="38100" dir="2700000" algn="tl">
                    <a:srgbClr val="000000">
                      <a:alpha val="43137"/>
                    </a:srgbClr>
                  </a:outerShdw>
                </a:effectLst>
                <a:ea typeface="新細明體" charset="-120"/>
              </a:rPr>
              <a:t>integer</a:t>
            </a:r>
            <a:r>
              <a:rPr lang="en-US" altLang="zh-TW" dirty="0">
                <a:ea typeface="新細明體" charset="-120"/>
              </a:rPr>
              <a:t> value.</a:t>
            </a:r>
          </a:p>
          <a:p>
            <a:r>
              <a:rPr lang="en-US" altLang="zh-TW" dirty="0">
                <a:ea typeface="新細明體" charset="-120"/>
              </a:rPr>
              <a:t>Consider the following examples, which assume the ASCII character set:</a:t>
            </a:r>
          </a:p>
          <a:p>
            <a:pPr>
              <a:lnSpc>
                <a:spcPct val="80000"/>
              </a:lnSpc>
              <a:spcBef>
                <a:spcPts val="1200"/>
              </a:spcBef>
              <a:buNone/>
            </a:pPr>
            <a:r>
              <a:rPr lang="en-US" altLang="zh-TW" sz="2400" dirty="0">
                <a:latin typeface="Courier New" pitchFamily="49" charset="0"/>
                <a:ea typeface="新細明體" charset="-120"/>
                <a:cs typeface="Courier New" pitchFamily="49" charset="0"/>
              </a:rPr>
              <a:t>	char </a:t>
            </a:r>
            <a:r>
              <a:rPr lang="en-US" altLang="zh-TW" sz="2400" dirty="0" err="1">
                <a:latin typeface="Courier New" pitchFamily="49" charset="0"/>
                <a:ea typeface="新細明體" charset="-120"/>
                <a:cs typeface="Courier New" pitchFamily="49" charset="0"/>
              </a:rPr>
              <a:t>ch</a:t>
            </a:r>
            <a:r>
              <a:rPr lang="en-US" altLang="zh-TW" sz="2400" dirty="0">
                <a:latin typeface="Courier New" pitchFamily="49" charset="0"/>
                <a:ea typeface="新細明體" charset="-120"/>
                <a:cs typeface="Courier New" pitchFamily="49" charset="0"/>
              </a:rPr>
              <a:t>;</a:t>
            </a:r>
          </a:p>
          <a:p>
            <a:pPr>
              <a:lnSpc>
                <a:spcPct val="80000"/>
              </a:lnSpc>
              <a:spcBef>
                <a:spcPts val="600"/>
              </a:spcBef>
              <a:buNone/>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int</a:t>
            </a: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a:t>
            </a:r>
          </a:p>
          <a:p>
            <a:pPr>
              <a:lnSpc>
                <a:spcPct val="70000"/>
              </a:lnSpc>
              <a:spcBef>
                <a:spcPct val="0"/>
              </a:spcBef>
              <a:buFontTx/>
              <a:buNone/>
            </a:pPr>
            <a:r>
              <a:rPr lang="en-US" altLang="zh-TW" sz="2400" dirty="0">
                <a:latin typeface="Courier New" pitchFamily="49" charset="0"/>
                <a:ea typeface="新細明體" charset="-120"/>
                <a:cs typeface="Courier New" pitchFamily="49" charset="0"/>
              </a:rPr>
              <a:t>	 </a:t>
            </a:r>
          </a:p>
          <a:p>
            <a:pPr>
              <a:lnSpc>
                <a:spcPct val="80000"/>
              </a:lnSpc>
              <a:spcBef>
                <a:spcPts val="600"/>
              </a:spcBef>
              <a:buNone/>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 = 'a';       /*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 is now 97   */</a:t>
            </a:r>
          </a:p>
          <a:p>
            <a:pPr>
              <a:lnSpc>
                <a:spcPct val="80000"/>
              </a:lnSpc>
              <a:spcBef>
                <a:spcPts val="600"/>
              </a:spcBef>
              <a:buNone/>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ch</a:t>
            </a:r>
            <a:r>
              <a:rPr lang="en-US" altLang="zh-TW" sz="2400" dirty="0">
                <a:latin typeface="Courier New" pitchFamily="49" charset="0"/>
                <a:ea typeface="新細明體" charset="-120"/>
                <a:cs typeface="Courier New" pitchFamily="49" charset="0"/>
              </a:rPr>
              <a:t> = 65;       /* </a:t>
            </a:r>
            <a:r>
              <a:rPr lang="en-US" altLang="zh-TW" sz="2400" dirty="0" err="1">
                <a:latin typeface="Courier New" pitchFamily="49" charset="0"/>
                <a:ea typeface="新細明體" charset="-120"/>
                <a:cs typeface="Courier New" pitchFamily="49" charset="0"/>
              </a:rPr>
              <a:t>ch</a:t>
            </a:r>
            <a:r>
              <a:rPr lang="en-US" altLang="zh-TW" sz="2400" dirty="0">
                <a:latin typeface="Courier New" pitchFamily="49" charset="0"/>
                <a:ea typeface="新細明體" charset="-120"/>
                <a:cs typeface="Courier New" pitchFamily="49" charset="0"/>
              </a:rPr>
              <a:t> is now 'A' */</a:t>
            </a:r>
          </a:p>
          <a:p>
            <a:pPr>
              <a:lnSpc>
                <a:spcPct val="80000"/>
              </a:lnSpc>
              <a:spcBef>
                <a:spcPts val="600"/>
              </a:spcBef>
              <a:buNone/>
            </a:pPr>
            <a:r>
              <a:rPr lang="en-US" altLang="zh-TW" sz="2400" dirty="0">
                <a:latin typeface="Courier New" pitchFamily="49" charset="0"/>
                <a:ea typeface="新細明體" charset="-120"/>
                <a:cs typeface="Courier New" pitchFamily="49" charset="0"/>
              </a:rPr>
              <a:t>	</a:t>
            </a:r>
            <a:r>
              <a:rPr lang="en-US" altLang="zh-TW" sz="2400" b="1" dirty="0" err="1">
                <a:ln w="0"/>
                <a:effectLst>
                  <a:glow rad="101600">
                    <a:schemeClr val="accent3">
                      <a:satMod val="175000"/>
                      <a:alpha val="40000"/>
                    </a:schemeClr>
                  </a:glow>
                  <a:outerShdw blurRad="38100" dist="19050" dir="2700000" algn="tl" rotWithShape="0">
                    <a:schemeClr val="dk1">
                      <a:alpha val="40000"/>
                    </a:schemeClr>
                  </a:outerShdw>
                </a:effectLst>
                <a:latin typeface="Courier New" pitchFamily="49" charset="0"/>
                <a:ea typeface="新細明體" charset="-120"/>
                <a:cs typeface="Courier New" pitchFamily="49" charset="0"/>
              </a:rPr>
              <a:t>ch</a:t>
            </a:r>
            <a:r>
              <a:rPr lang="en-US" altLang="zh-TW" sz="2400" b="1" dirty="0">
                <a:ln w="0"/>
                <a:effectLst>
                  <a:glow rad="101600">
                    <a:schemeClr val="accent3">
                      <a:satMod val="175000"/>
                      <a:alpha val="40000"/>
                    </a:schemeClr>
                  </a:glow>
                  <a:outerShdw blurRad="38100" dist="19050" dir="2700000" algn="tl" rotWithShape="0">
                    <a:schemeClr val="dk1">
                      <a:alpha val="40000"/>
                    </a:schemeClr>
                  </a:outerShdw>
                </a:effectLst>
                <a:latin typeface="Courier New" pitchFamily="49" charset="0"/>
                <a:ea typeface="新細明體" charset="-120"/>
                <a:cs typeface="Courier New" pitchFamily="49" charset="0"/>
              </a:rPr>
              <a:t> = </a:t>
            </a:r>
            <a:r>
              <a:rPr lang="en-US" altLang="zh-TW" sz="2400" b="1" dirty="0" err="1">
                <a:ln w="0"/>
                <a:effectLst>
                  <a:glow rad="101600">
                    <a:schemeClr val="accent3">
                      <a:satMod val="175000"/>
                      <a:alpha val="40000"/>
                    </a:schemeClr>
                  </a:glow>
                  <a:outerShdw blurRad="38100" dist="19050" dir="2700000" algn="tl" rotWithShape="0">
                    <a:schemeClr val="dk1">
                      <a:alpha val="40000"/>
                    </a:schemeClr>
                  </a:outerShdw>
                </a:effectLst>
                <a:latin typeface="Courier New" pitchFamily="49" charset="0"/>
                <a:ea typeface="新細明體" charset="-120"/>
                <a:cs typeface="Courier New" pitchFamily="49" charset="0"/>
              </a:rPr>
              <a:t>ch</a:t>
            </a:r>
            <a:r>
              <a:rPr lang="en-US" altLang="zh-TW" sz="2400" b="1" dirty="0">
                <a:ln w="0"/>
                <a:effectLst>
                  <a:glow rad="101600">
                    <a:schemeClr val="accent3">
                      <a:satMod val="175000"/>
                      <a:alpha val="40000"/>
                    </a:schemeClr>
                  </a:glow>
                  <a:outerShdw blurRad="38100" dist="19050" dir="2700000" algn="tl" rotWithShape="0">
                    <a:schemeClr val="dk1">
                      <a:alpha val="40000"/>
                    </a:schemeClr>
                  </a:outerShdw>
                </a:effectLst>
                <a:latin typeface="Courier New" pitchFamily="49" charset="0"/>
                <a:ea typeface="新細明體" charset="-120"/>
                <a:cs typeface="Courier New" pitchFamily="49" charset="0"/>
              </a:rPr>
              <a:t> + 1;   /* </a:t>
            </a:r>
            <a:r>
              <a:rPr lang="en-US" altLang="zh-TW" sz="2400" b="1" dirty="0" err="1">
                <a:ln w="0"/>
                <a:effectLst>
                  <a:glow rad="101600">
                    <a:schemeClr val="accent3">
                      <a:satMod val="175000"/>
                      <a:alpha val="40000"/>
                    </a:schemeClr>
                  </a:glow>
                  <a:outerShdw blurRad="38100" dist="19050" dir="2700000" algn="tl" rotWithShape="0">
                    <a:schemeClr val="dk1">
                      <a:alpha val="40000"/>
                    </a:schemeClr>
                  </a:outerShdw>
                </a:effectLst>
                <a:latin typeface="Courier New" pitchFamily="49" charset="0"/>
                <a:ea typeface="新細明體" charset="-120"/>
                <a:cs typeface="Courier New" pitchFamily="49" charset="0"/>
              </a:rPr>
              <a:t>ch</a:t>
            </a:r>
            <a:r>
              <a:rPr lang="en-US" altLang="zh-TW" sz="2400" b="1" dirty="0">
                <a:ln w="0"/>
                <a:effectLst>
                  <a:glow rad="101600">
                    <a:schemeClr val="accent3">
                      <a:satMod val="175000"/>
                      <a:alpha val="40000"/>
                    </a:schemeClr>
                  </a:glow>
                  <a:outerShdw blurRad="38100" dist="19050" dir="2700000" algn="tl" rotWithShape="0">
                    <a:schemeClr val="dk1">
                      <a:alpha val="40000"/>
                    </a:schemeClr>
                  </a:outerShdw>
                </a:effectLst>
                <a:latin typeface="Courier New" pitchFamily="49" charset="0"/>
                <a:ea typeface="新細明體" charset="-120"/>
                <a:cs typeface="Courier New" pitchFamily="49" charset="0"/>
              </a:rPr>
              <a:t> is now 'B' */ </a:t>
            </a:r>
          </a:p>
          <a:p>
            <a:pPr>
              <a:lnSpc>
                <a:spcPct val="80000"/>
              </a:lnSpc>
              <a:spcBef>
                <a:spcPts val="600"/>
              </a:spcBef>
              <a:buNone/>
            </a:pPr>
            <a:r>
              <a:rPr lang="en-US" altLang="zh-TW" sz="2400" dirty="0">
                <a:latin typeface="Courier New" pitchFamily="49" charset="0"/>
                <a:ea typeface="新細明體" charset="-120"/>
                <a:cs typeface="Courier New" pitchFamily="49" charset="0"/>
              </a:rPr>
              <a:t>	</a:t>
            </a:r>
            <a:r>
              <a:rPr lang="en-US" altLang="zh-TW" sz="2400" b="1" dirty="0" err="1">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Courier New" pitchFamily="49" charset="0"/>
                <a:ea typeface="新細明體" charset="-120"/>
                <a:cs typeface="Courier New" pitchFamily="49" charset="0"/>
              </a:rPr>
              <a:t>ch</a:t>
            </a:r>
            <a:r>
              <a:rPr lang="en-US" altLang="zh-TW" sz="2400" b="1"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Courier New" pitchFamily="49" charset="0"/>
                <a:ea typeface="新細明體" charset="-120"/>
                <a:cs typeface="Courier New" pitchFamily="49" charset="0"/>
              </a:rPr>
              <a:t>++;          /* </a:t>
            </a:r>
            <a:r>
              <a:rPr lang="en-US" altLang="zh-TW" sz="2400" b="1" dirty="0" err="1">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Courier New" pitchFamily="49" charset="0"/>
                <a:ea typeface="新細明體" charset="-120"/>
                <a:cs typeface="Courier New" pitchFamily="49" charset="0"/>
              </a:rPr>
              <a:t>ch</a:t>
            </a:r>
            <a:r>
              <a:rPr lang="en-US" altLang="zh-TW" sz="2400" b="1"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Courier New" pitchFamily="49" charset="0"/>
                <a:ea typeface="新細明體" charset="-120"/>
                <a:cs typeface="Courier New" pitchFamily="49" charset="0"/>
              </a:rPr>
              <a:t> is now 'C' */</a:t>
            </a:r>
            <a:endParaRPr lang="en-US" altLang="zh-TW" b="1"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ea typeface="新細明體" charset="-12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zh-TW" dirty="0">
                <a:ea typeface="新細明體" charset="-120"/>
              </a:rPr>
              <a:t>Operations on Characters</a:t>
            </a:r>
          </a:p>
        </p:txBody>
      </p:sp>
      <p:sp>
        <p:nvSpPr>
          <p:cNvPr id="52227" name="Content Placeholder 2"/>
          <p:cNvSpPr>
            <a:spLocks noGrp="1"/>
          </p:cNvSpPr>
          <p:nvPr>
            <p:ph idx="1"/>
          </p:nvPr>
        </p:nvSpPr>
        <p:spPr/>
        <p:txBody>
          <a:bodyPr>
            <a:normAutofit/>
          </a:bodyPr>
          <a:lstStyle/>
          <a:p>
            <a:r>
              <a:rPr lang="en-US" altLang="zh-TW" dirty="0">
                <a:ea typeface="新細明體" charset="-120"/>
              </a:rPr>
              <a:t>Characters can be compared, just as numbers can.</a:t>
            </a:r>
          </a:p>
          <a:p>
            <a:r>
              <a:rPr lang="en-US" altLang="zh-TW" dirty="0">
                <a:ea typeface="新細明體" charset="-120"/>
              </a:rPr>
              <a:t>An </a:t>
            </a:r>
            <a:r>
              <a:rPr lang="en-US" altLang="zh-TW" dirty="0">
                <a:latin typeface="Courier New" pitchFamily="49" charset="0"/>
                <a:ea typeface="新細明體" charset="-120"/>
                <a:cs typeface="Courier New" pitchFamily="49" charset="0"/>
              </a:rPr>
              <a:t>if</a:t>
            </a:r>
            <a:r>
              <a:rPr lang="en-US" altLang="zh-TW" dirty="0">
                <a:ea typeface="新細明體" charset="-120"/>
              </a:rPr>
              <a:t> statement that converts a </a:t>
            </a:r>
            <a:r>
              <a:rPr lang="en-US" altLang="zh-TW" b="1" dirty="0">
                <a:ln w="0"/>
                <a:solidFill>
                  <a:schemeClr val="tx1"/>
                </a:solidFill>
                <a:effectLst>
                  <a:glow rad="101600">
                    <a:schemeClr val="accent2">
                      <a:satMod val="175000"/>
                      <a:alpha val="40000"/>
                    </a:schemeClr>
                  </a:glow>
                  <a:outerShdw blurRad="38100" dist="19050" dir="2700000" algn="tl" rotWithShape="0">
                    <a:schemeClr val="dk1">
                      <a:alpha val="40000"/>
                    </a:schemeClr>
                  </a:outerShdw>
                </a:effectLst>
                <a:ea typeface="新細明體" charset="-120"/>
              </a:rPr>
              <a:t>lower-case letter to upper case:</a:t>
            </a:r>
            <a:endParaRPr lang="en-US" altLang="zh-TW" b="1" dirty="0">
              <a:effectLst>
                <a:glow rad="101600">
                  <a:schemeClr val="accent2">
                    <a:satMod val="175000"/>
                    <a:alpha val="40000"/>
                  </a:schemeClr>
                </a:glow>
                <a:outerShdw blurRad="38100" dist="19050" dir="2700000" algn="tl" rotWithShape="0">
                  <a:schemeClr val="dk1">
                    <a:alpha val="40000"/>
                  </a:schemeClr>
                </a:outerShdw>
              </a:effectLst>
              <a:ea typeface="新細明體" charset="-120"/>
            </a:endParaRP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if ('a' &lt;= </a:t>
            </a:r>
            <a:r>
              <a:rPr lang="en-US" altLang="zh-TW" sz="2400" b="1" dirty="0" err="1">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ch</a:t>
            </a:r>
            <a:r>
              <a:rPr lang="en-US" altLang="zh-TW" sz="24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&amp;&amp; </a:t>
            </a:r>
            <a:r>
              <a:rPr lang="en-US" altLang="zh-TW" sz="2400" b="1" dirty="0" err="1">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ch</a:t>
            </a:r>
            <a:r>
              <a:rPr lang="en-US" altLang="zh-TW" sz="24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&lt;= 'z')</a:t>
            </a:r>
          </a:p>
          <a:p>
            <a:pPr>
              <a:lnSpc>
                <a:spcPct val="80000"/>
              </a:lnSpc>
              <a:spcBef>
                <a:spcPts val="600"/>
              </a:spcBef>
              <a:buNone/>
            </a:pPr>
            <a:r>
              <a:rPr lang="en-US" altLang="zh-TW" sz="24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err="1">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ch</a:t>
            </a:r>
            <a:r>
              <a:rPr lang="en-US" altLang="zh-TW" sz="24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 </a:t>
            </a:r>
            <a:r>
              <a:rPr lang="en-US" altLang="zh-TW" sz="2400" b="1" dirty="0" err="1">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ch</a:t>
            </a:r>
            <a:r>
              <a:rPr lang="en-US" altLang="zh-TW" sz="24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 'a' + 'A';</a:t>
            </a:r>
          </a:p>
          <a:p>
            <a:r>
              <a:rPr lang="en-US" altLang="zh-TW" dirty="0">
                <a:ea typeface="新細明體" charset="-120"/>
              </a:rPr>
              <a:t>Comparisons such as </a:t>
            </a:r>
            <a:r>
              <a:rPr lang="en-US" altLang="zh-TW" b="1" dirty="0">
                <a:ln w="0"/>
                <a:solidFill>
                  <a:srgbClr val="FFC000"/>
                </a:solidFill>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'a'</a:t>
            </a:r>
            <a:r>
              <a:rPr lang="en-US" altLang="zh-TW" b="1" dirty="0">
                <a:ln w="0"/>
                <a:solidFill>
                  <a:srgbClr val="FFC000"/>
                </a:solidFill>
                <a:effectLst>
                  <a:outerShdw blurRad="38100" dist="19050" dir="2700000" algn="tl" rotWithShape="0">
                    <a:schemeClr val="dk1">
                      <a:alpha val="40000"/>
                    </a:schemeClr>
                  </a:outerShdw>
                </a:effectLst>
                <a:ea typeface="新細明體" charset="-120"/>
              </a:rPr>
              <a:t> </a:t>
            </a:r>
            <a:r>
              <a:rPr lang="en-US" altLang="zh-TW" b="1" dirty="0">
                <a:ln w="0"/>
                <a:solidFill>
                  <a:srgbClr val="FFC000"/>
                </a:solidFill>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&lt;=</a:t>
            </a:r>
            <a:r>
              <a:rPr lang="en-US" altLang="zh-TW" b="1" dirty="0">
                <a:ln w="0"/>
                <a:solidFill>
                  <a:srgbClr val="FFC000"/>
                </a:solidFill>
                <a:effectLst>
                  <a:outerShdw blurRad="38100" dist="19050" dir="2700000" algn="tl" rotWithShape="0">
                    <a:schemeClr val="dk1">
                      <a:alpha val="40000"/>
                    </a:schemeClr>
                  </a:outerShdw>
                </a:effectLst>
                <a:ea typeface="新細明體" charset="-120"/>
              </a:rPr>
              <a:t> </a:t>
            </a:r>
            <a:r>
              <a:rPr lang="en-US" altLang="zh-TW" b="1" dirty="0" err="1">
                <a:ln w="0"/>
                <a:solidFill>
                  <a:srgbClr val="FFC000"/>
                </a:solidFill>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ch</a:t>
            </a:r>
            <a:r>
              <a:rPr lang="en-US" altLang="zh-TW" b="1" dirty="0">
                <a:ln w="0"/>
                <a:solidFill>
                  <a:srgbClr val="FFC000"/>
                </a:solidFill>
                <a:effectLst>
                  <a:outerShdw blurRad="38100" dist="19050" dir="2700000" algn="tl" rotWithShape="0">
                    <a:schemeClr val="dk1">
                      <a:alpha val="40000"/>
                    </a:schemeClr>
                  </a:outerShdw>
                </a:effectLst>
                <a:ea typeface="新細明體" charset="-120"/>
              </a:rPr>
              <a:t> </a:t>
            </a:r>
            <a:r>
              <a:rPr lang="en-US" altLang="zh-TW" dirty="0">
                <a:ea typeface="新細明體" charset="-120"/>
              </a:rPr>
              <a:t>are done using the </a:t>
            </a:r>
            <a:r>
              <a:rPr lang="en-US" altLang="zh-TW" b="1" dirty="0">
                <a:ln w="0"/>
                <a:solidFill>
                  <a:srgbClr val="FFC000"/>
                </a:solidFill>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integer </a:t>
            </a:r>
            <a:r>
              <a:rPr lang="en-US" altLang="zh-TW" dirty="0">
                <a:ea typeface="新細明體" charset="-120"/>
              </a:rPr>
              <a:t>values of the characters involved.</a:t>
            </a:r>
          </a:p>
          <a:p>
            <a:r>
              <a:rPr lang="en-US" altLang="zh-TW" dirty="0">
                <a:ea typeface="新細明體" charset="-120"/>
              </a:rPr>
              <a:t>These values depend on the character set in use, so programs that use </a:t>
            </a:r>
            <a:r>
              <a:rPr lang="en-US" altLang="zh-TW" dirty="0">
                <a:latin typeface="Courier New" pitchFamily="49" charset="0"/>
                <a:ea typeface="新細明體" charset="-120"/>
                <a:cs typeface="Courier New" pitchFamily="49" charset="0"/>
              </a:rPr>
              <a:t>&lt;</a:t>
            </a:r>
            <a:r>
              <a:rPr lang="en-US" altLang="zh-TW" dirty="0">
                <a:ea typeface="新細明體" charset="-120"/>
              </a:rPr>
              <a:t>, </a:t>
            </a:r>
            <a:r>
              <a:rPr lang="en-US" altLang="zh-TW" dirty="0">
                <a:latin typeface="Courier New" pitchFamily="49" charset="0"/>
                <a:ea typeface="新細明體" charset="-120"/>
                <a:cs typeface="Courier New" pitchFamily="49" charset="0"/>
              </a:rPr>
              <a:t>&lt;=</a:t>
            </a:r>
            <a:r>
              <a:rPr lang="en-US" altLang="zh-TW" dirty="0">
                <a:ea typeface="新細明體" charset="-120"/>
              </a:rPr>
              <a:t>, </a:t>
            </a:r>
            <a:r>
              <a:rPr lang="en-US" altLang="zh-TW" dirty="0">
                <a:latin typeface="Courier New" pitchFamily="49" charset="0"/>
                <a:ea typeface="新細明體" charset="-120"/>
                <a:cs typeface="Courier New" pitchFamily="49" charset="0"/>
              </a:rPr>
              <a:t>&gt;</a:t>
            </a:r>
            <a:r>
              <a:rPr lang="en-US" altLang="zh-TW" dirty="0">
                <a:ea typeface="新細明體" charset="-120"/>
              </a:rPr>
              <a:t>, and </a:t>
            </a:r>
            <a:r>
              <a:rPr lang="en-US" altLang="zh-TW" dirty="0">
                <a:latin typeface="Courier New" pitchFamily="49" charset="0"/>
                <a:ea typeface="新細明體" charset="-120"/>
                <a:cs typeface="Courier New" pitchFamily="49" charset="0"/>
              </a:rPr>
              <a:t>&gt;=</a:t>
            </a:r>
            <a:r>
              <a:rPr lang="en-US" altLang="zh-TW" dirty="0">
                <a:ea typeface="新細明體" charset="-120"/>
              </a:rPr>
              <a:t> to compare characters may not be portable.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zh-TW">
                <a:ea typeface="新細明體" charset="-120"/>
              </a:rPr>
              <a:t>Operations on Characters</a:t>
            </a:r>
          </a:p>
        </p:txBody>
      </p:sp>
      <p:sp>
        <p:nvSpPr>
          <p:cNvPr id="53251" name="Content Placeholder 2"/>
          <p:cNvSpPr>
            <a:spLocks noGrp="1"/>
          </p:cNvSpPr>
          <p:nvPr>
            <p:ph idx="1"/>
          </p:nvPr>
        </p:nvSpPr>
        <p:spPr/>
        <p:txBody>
          <a:bodyPr>
            <a:normAutofit/>
          </a:bodyPr>
          <a:lstStyle/>
          <a:p>
            <a:r>
              <a:rPr lang="en-US" altLang="zh-TW" sz="2500" dirty="0">
                <a:ea typeface="新細明體" charset="-120"/>
              </a:rPr>
              <a:t>The fact that characters have the same properties as numbers has </a:t>
            </a:r>
            <a:r>
              <a:rPr lang="en-US" altLang="zh-TW" sz="2500" i="1" dirty="0">
                <a:solidFill>
                  <a:srgbClr val="FFC000"/>
                </a:solidFill>
                <a:effectLst>
                  <a:outerShdw blurRad="38100" dist="38100" dir="2700000" algn="tl">
                    <a:srgbClr val="000000">
                      <a:alpha val="43137"/>
                    </a:srgbClr>
                  </a:outerShdw>
                </a:effectLst>
                <a:ea typeface="新細明體" charset="-120"/>
              </a:rPr>
              <a:t>advantages</a:t>
            </a:r>
            <a:r>
              <a:rPr lang="en-US" altLang="zh-TW" sz="2500" dirty="0">
                <a:ea typeface="新細明體" charset="-120"/>
              </a:rPr>
              <a:t>.</a:t>
            </a:r>
          </a:p>
          <a:p>
            <a:r>
              <a:rPr lang="en-US" altLang="zh-TW" sz="2500" dirty="0">
                <a:ea typeface="新細明體" charset="-120"/>
              </a:rPr>
              <a:t>For example, it is easy to write a </a:t>
            </a:r>
            <a:r>
              <a:rPr lang="en-US" altLang="zh-TW" sz="2500" dirty="0">
                <a:latin typeface="Courier New" pitchFamily="49" charset="0"/>
                <a:ea typeface="新細明體" charset="-120"/>
                <a:cs typeface="Courier New" pitchFamily="49" charset="0"/>
              </a:rPr>
              <a:t>for</a:t>
            </a:r>
            <a:r>
              <a:rPr lang="en-US" altLang="zh-TW" sz="2500" dirty="0">
                <a:ea typeface="新細明體" charset="-120"/>
              </a:rPr>
              <a:t> statement whose control variable steps through all the upper-case letters:</a:t>
            </a:r>
          </a:p>
          <a:p>
            <a:pPr>
              <a:lnSpc>
                <a:spcPct val="80000"/>
              </a:lnSpc>
              <a:spcBef>
                <a:spcPts val="1000"/>
              </a:spcBef>
              <a:buNone/>
            </a:pPr>
            <a:r>
              <a:rPr lang="en-US" altLang="zh-TW" dirty="0">
                <a:latin typeface="Courier New" pitchFamily="49" charset="0"/>
                <a:ea typeface="新細明體" charset="-120"/>
                <a:cs typeface="Courier New" pitchFamily="49" charset="0"/>
              </a:rPr>
              <a:t>	</a:t>
            </a:r>
            <a:r>
              <a:rPr lang="en-US" altLang="zh-TW" sz="28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for (</a:t>
            </a:r>
            <a:r>
              <a:rPr lang="en-US" altLang="zh-TW" sz="2800" b="1" dirty="0" err="1">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ch</a:t>
            </a:r>
            <a:r>
              <a:rPr lang="en-US" altLang="zh-TW" sz="28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 'A'; </a:t>
            </a:r>
            <a:r>
              <a:rPr lang="en-US" altLang="zh-TW" sz="2800" b="1" dirty="0" err="1">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ch</a:t>
            </a:r>
            <a:r>
              <a:rPr lang="en-US" altLang="zh-TW" sz="28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&lt;= 'Z'; </a:t>
            </a:r>
            <a:r>
              <a:rPr lang="en-US" altLang="zh-TW" sz="2800" b="1" dirty="0" err="1">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ch</a:t>
            </a:r>
            <a:r>
              <a:rPr lang="en-US" altLang="zh-TW" sz="28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p>
          <a:p>
            <a:r>
              <a:rPr lang="en-US" altLang="zh-TW" sz="2500" dirty="0">
                <a:solidFill>
                  <a:srgbClr val="FF0000"/>
                </a:solidFill>
                <a:ea typeface="新細明體" charset="-120"/>
              </a:rPr>
              <a:t>Disadvantages</a:t>
            </a:r>
            <a:r>
              <a:rPr lang="en-US" altLang="zh-TW" sz="2500" dirty="0">
                <a:ea typeface="新細明體" charset="-120"/>
              </a:rPr>
              <a:t> of treating characters as numbers:</a:t>
            </a:r>
          </a:p>
          <a:p>
            <a:pPr lvl="1"/>
            <a:r>
              <a:rPr lang="en-US" altLang="zh-TW" sz="2100" dirty="0">
                <a:ea typeface="新細明體" charset="-120"/>
              </a:rPr>
              <a:t>Can lead to errors that won’t be caught by the compiler.</a:t>
            </a:r>
          </a:p>
          <a:p>
            <a:pPr lvl="1"/>
            <a:r>
              <a:rPr lang="en-US" altLang="zh-TW" sz="2100" dirty="0">
                <a:ea typeface="新細明體" charset="-120"/>
              </a:rPr>
              <a:t>Allows </a:t>
            </a:r>
            <a:r>
              <a:rPr lang="en-US" altLang="zh-TW" sz="2100" b="1" dirty="0">
                <a:ln w="10160">
                  <a:solidFill>
                    <a:schemeClr val="accent5"/>
                  </a:solidFill>
                  <a:prstDash val="solid"/>
                </a:ln>
                <a:solidFill>
                  <a:srgbClr val="FFFFFF"/>
                </a:solidFill>
                <a:effectLst>
                  <a:outerShdw blurRad="38100" dist="22860" dir="5400000" algn="tl" rotWithShape="0">
                    <a:srgbClr val="000000">
                      <a:alpha val="30000"/>
                    </a:srgbClr>
                  </a:outerShdw>
                </a:effectLst>
                <a:ea typeface="新細明體" charset="-120"/>
              </a:rPr>
              <a:t>meaningless</a:t>
            </a:r>
            <a:r>
              <a:rPr lang="en-US" altLang="zh-TW" sz="2100" dirty="0">
                <a:ea typeface="新細明體" charset="-120"/>
              </a:rPr>
              <a:t> </a:t>
            </a:r>
            <a:r>
              <a:rPr lang="en-US" altLang="zh-TW" sz="2500" dirty="0">
                <a:solidFill>
                  <a:srgbClr val="FF0000"/>
                </a:solidFill>
                <a:ea typeface="新細明體" charset="-120"/>
              </a:rPr>
              <a:t>expressions</a:t>
            </a:r>
            <a:r>
              <a:rPr lang="en-US" altLang="zh-TW" sz="2100" dirty="0">
                <a:ea typeface="新細明體" charset="-120"/>
              </a:rPr>
              <a:t> such </a:t>
            </a:r>
            <a:r>
              <a:rPr lang="en-US" altLang="zh-TW" sz="2100" dirty="0" err="1">
                <a:ea typeface="新細明體" charset="-120"/>
              </a:rPr>
              <a:t>as</a:t>
            </a:r>
            <a:r>
              <a:rPr lang="en-US" altLang="zh-TW" sz="2500" dirty="0" err="1">
                <a:solidFill>
                  <a:srgbClr val="FF0000"/>
                </a:solidFill>
                <a:ea typeface="新細明體" charset="-120"/>
              </a:rPr>
              <a:t>'a</a:t>
            </a:r>
            <a:r>
              <a:rPr lang="en-US" altLang="zh-TW" sz="2500" dirty="0">
                <a:solidFill>
                  <a:srgbClr val="FF0000"/>
                </a:solidFill>
                <a:ea typeface="新細明體" charset="-120"/>
              </a:rPr>
              <a:t>' * 'b' / 'c'.</a:t>
            </a:r>
            <a:r>
              <a:rPr lang="en-US" altLang="zh-TW" sz="2100" dirty="0">
                <a:ea typeface="新細明體" charset="-120"/>
              </a:rPr>
              <a:t> </a:t>
            </a:r>
          </a:p>
          <a:p>
            <a:pPr lvl="1"/>
            <a:r>
              <a:rPr lang="en-US" altLang="zh-TW" sz="2100" dirty="0">
                <a:ea typeface="新細明體" charset="-120"/>
              </a:rPr>
              <a:t>Can hamper portability, since programs may rely on assumptions about the underlying character set.</a:t>
            </a:r>
          </a:p>
          <a:p>
            <a:endParaRPr lang="en-US" altLang="zh-TW" dirty="0">
              <a:ea typeface="新細明體" charset="-12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normAutofit/>
          </a:bodyPr>
          <a:lstStyle/>
          <a:p>
            <a:r>
              <a:rPr lang="en-US" altLang="zh-TW" dirty="0">
                <a:ea typeface="新細明體" charset="-120"/>
              </a:rPr>
              <a:t>Signed and Unsigned Characters</a:t>
            </a:r>
          </a:p>
        </p:txBody>
      </p:sp>
      <p:sp>
        <p:nvSpPr>
          <p:cNvPr id="54275" name="Content Placeholder 2"/>
          <p:cNvSpPr>
            <a:spLocks noGrp="1"/>
          </p:cNvSpPr>
          <p:nvPr>
            <p:ph idx="1"/>
          </p:nvPr>
        </p:nvSpPr>
        <p:spPr/>
        <p:txBody>
          <a:bodyPr>
            <a:normAutofit/>
          </a:bodyPr>
          <a:lstStyle/>
          <a:p>
            <a:r>
              <a:rPr lang="en-US" altLang="zh-TW" sz="2500" dirty="0">
                <a:ea typeface="新細明體" charset="-120"/>
              </a:rPr>
              <a:t>The </a:t>
            </a:r>
            <a:r>
              <a:rPr lang="en-US" altLang="zh-TW" sz="2500" dirty="0">
                <a:latin typeface="Courier New" pitchFamily="49" charset="0"/>
                <a:ea typeface="新細明體" charset="-120"/>
                <a:cs typeface="Courier New" pitchFamily="49" charset="0"/>
              </a:rPr>
              <a:t>char</a:t>
            </a:r>
            <a:r>
              <a:rPr lang="en-US" altLang="zh-TW" sz="2500" dirty="0">
                <a:ea typeface="新細明體" charset="-120"/>
              </a:rPr>
              <a:t> type—like the integer types—exists in both signed and unsigned versions.</a:t>
            </a:r>
          </a:p>
          <a:p>
            <a:r>
              <a:rPr lang="en-US" altLang="zh-TW" sz="2500" b="1" dirty="0">
                <a:ln w="22225">
                  <a:solidFill>
                    <a:schemeClr val="accent2"/>
                  </a:solidFill>
                  <a:prstDash val="solid"/>
                </a:ln>
                <a:solidFill>
                  <a:schemeClr val="accent2">
                    <a:lumMod val="40000"/>
                    <a:lumOff val="60000"/>
                  </a:schemeClr>
                </a:solidFill>
                <a:ea typeface="新細明體" charset="-120"/>
              </a:rPr>
              <a:t>Signed</a:t>
            </a:r>
            <a:r>
              <a:rPr lang="en-US" altLang="zh-TW" sz="2500" dirty="0">
                <a:ea typeface="新細明體" charset="-120"/>
              </a:rPr>
              <a:t> </a:t>
            </a:r>
            <a:r>
              <a:rPr lang="en-US" altLang="zh-TW" sz="25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a typeface="新細明體" charset="-120"/>
              </a:rPr>
              <a:t>characters</a:t>
            </a:r>
            <a:r>
              <a:rPr lang="en-US" altLang="zh-TW" sz="2500" dirty="0">
                <a:ea typeface="新細明體" charset="-120"/>
              </a:rPr>
              <a:t> normally have values between –128 and 127. Unsigned characters have values between 0 and 255.</a:t>
            </a:r>
          </a:p>
          <a:p>
            <a:r>
              <a:rPr lang="en-US" altLang="zh-TW" sz="2500" dirty="0">
                <a:ea typeface="新細明體" charset="-120"/>
              </a:rPr>
              <a:t>C allows the use of the words </a:t>
            </a:r>
            <a:r>
              <a:rPr lang="en-US" altLang="zh-TW" sz="2500" dirty="0">
                <a:latin typeface="Courier New" pitchFamily="49" charset="0"/>
                <a:ea typeface="新細明體" charset="-120"/>
                <a:cs typeface="Courier New" pitchFamily="49" charset="0"/>
              </a:rPr>
              <a:t>signed</a:t>
            </a:r>
            <a:r>
              <a:rPr lang="en-US" altLang="zh-TW" sz="2500" dirty="0">
                <a:ea typeface="新細明體" charset="-120"/>
              </a:rPr>
              <a:t> and </a:t>
            </a:r>
            <a:r>
              <a:rPr lang="en-US" altLang="zh-TW" sz="2500" dirty="0">
                <a:latin typeface="Courier New" pitchFamily="49" charset="0"/>
                <a:ea typeface="新細明體" charset="-120"/>
                <a:cs typeface="Courier New" pitchFamily="49" charset="0"/>
              </a:rPr>
              <a:t>unsigned</a:t>
            </a:r>
            <a:r>
              <a:rPr lang="en-US" altLang="zh-TW" sz="2500" dirty="0">
                <a:ea typeface="新細明體" charset="-120"/>
              </a:rPr>
              <a:t> to modify </a:t>
            </a:r>
            <a:r>
              <a:rPr lang="en-US" altLang="zh-TW" sz="2500" dirty="0">
                <a:latin typeface="Courier New" pitchFamily="49" charset="0"/>
                <a:ea typeface="新細明體" charset="-120"/>
                <a:cs typeface="Courier New" pitchFamily="49" charset="0"/>
              </a:rPr>
              <a:t>char</a:t>
            </a:r>
            <a:r>
              <a:rPr lang="en-US" altLang="zh-TW" sz="2500" dirty="0">
                <a:ea typeface="新細明體" charset="-120"/>
              </a:rPr>
              <a:t>:</a:t>
            </a:r>
          </a:p>
          <a:p>
            <a:pPr>
              <a:lnSpc>
                <a:spcPct val="80000"/>
              </a:lnSpc>
              <a:spcBef>
                <a:spcPts val="800"/>
              </a:spcBef>
              <a:buNone/>
            </a:pPr>
            <a:r>
              <a:rPr lang="en-US" altLang="zh-TW" dirty="0">
                <a:latin typeface="Courier New" pitchFamily="49" charset="0"/>
                <a:ea typeface="新細明體" charset="-120"/>
                <a:cs typeface="Courier New" pitchFamily="49" charset="0"/>
              </a:rPr>
              <a:t>	</a:t>
            </a:r>
            <a:r>
              <a:rPr lang="en-US" altLang="zh-TW" sz="36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signed char </a:t>
            </a:r>
            <a:r>
              <a:rPr lang="en-US" altLang="zh-TW" sz="3600" b="1" dirty="0" err="1">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sch</a:t>
            </a:r>
            <a:r>
              <a:rPr lang="en-US" altLang="zh-TW" sz="36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a:lnSpc>
                <a:spcPct val="80000"/>
              </a:lnSpc>
              <a:spcBef>
                <a:spcPts val="500"/>
              </a:spcBef>
              <a:buNone/>
            </a:pPr>
            <a:r>
              <a:rPr lang="en-US" altLang="zh-TW" sz="36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3600" dirty="0">
                <a:ln w="0"/>
                <a:effectLst>
                  <a:glow rad="101600">
                    <a:srgbClr val="FFC000">
                      <a:alpha val="60000"/>
                    </a:srgbClr>
                  </a:glow>
                  <a:outerShdw blurRad="38100" dist="19050" dir="2700000" algn="tl" rotWithShape="0">
                    <a:schemeClr val="dk1">
                      <a:alpha val="40000"/>
                    </a:schemeClr>
                  </a:outerShdw>
                </a:effectLst>
                <a:latin typeface="Courier New" pitchFamily="49" charset="0"/>
                <a:ea typeface="新細明體" charset="-120"/>
                <a:cs typeface="Courier New" pitchFamily="49" charset="0"/>
              </a:rPr>
              <a:t>unsigned</a:t>
            </a:r>
            <a:r>
              <a:rPr lang="en-US" altLang="zh-TW" sz="36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char </a:t>
            </a:r>
            <a:r>
              <a:rPr lang="en-US" altLang="zh-TW" sz="3600" b="1" dirty="0" err="1">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uch</a:t>
            </a:r>
            <a:r>
              <a:rPr lang="en-US" altLang="zh-TW" sz="36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endParaRPr lang="en-US" altLang="zh-TW" sz="4800" b="1" dirty="0">
              <a:solidFill>
                <a:srgbClr val="FFC000"/>
              </a:solidFill>
              <a:effectLst>
                <a:outerShdw blurRad="38100" dist="38100" dir="2700000" algn="tl">
                  <a:srgbClr val="000000">
                    <a:alpha val="43137"/>
                  </a:srgbClr>
                </a:outerShdw>
              </a:effectLst>
              <a:ea typeface="新細明體" charset="-12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normAutofit/>
          </a:bodyPr>
          <a:lstStyle/>
          <a:p>
            <a:r>
              <a:rPr lang="en-US" altLang="zh-TW">
                <a:ea typeface="新細明體" charset="-120"/>
              </a:rPr>
              <a:t>Signed and Unsigned Characters</a:t>
            </a:r>
          </a:p>
        </p:txBody>
      </p:sp>
      <p:sp>
        <p:nvSpPr>
          <p:cNvPr id="55299" name="Content Placeholder 2"/>
          <p:cNvSpPr>
            <a:spLocks noGrp="1"/>
          </p:cNvSpPr>
          <p:nvPr>
            <p:ph idx="1"/>
          </p:nvPr>
        </p:nvSpPr>
        <p:spPr/>
        <p:txBody>
          <a:bodyPr>
            <a:normAutofit/>
          </a:bodyPr>
          <a:lstStyle/>
          <a:p>
            <a:r>
              <a:rPr lang="en-US" altLang="zh-TW" dirty="0">
                <a:ea typeface="新細明體" charset="-120"/>
              </a:rPr>
              <a:t>C89 uses the term </a:t>
            </a:r>
            <a:r>
              <a:rPr lang="en-US" altLang="zh-TW" b="1" i="1" dirty="0">
                <a:ea typeface="新細明體" charset="-120"/>
              </a:rPr>
              <a:t>integral types </a:t>
            </a:r>
            <a:r>
              <a:rPr lang="en-US" altLang="zh-TW" dirty="0">
                <a:ea typeface="新細明體" charset="-120"/>
              </a:rPr>
              <a:t>to refer to both the integer types and the character types.</a:t>
            </a:r>
          </a:p>
          <a:p>
            <a:r>
              <a:rPr lang="en-US" altLang="zh-TW" dirty="0">
                <a:ea typeface="新細明體" charset="-120"/>
              </a:rPr>
              <a:t>Enumerated types are also integral types.</a:t>
            </a:r>
          </a:p>
          <a:p>
            <a:r>
              <a:rPr lang="en-US" altLang="zh-TW" dirty="0">
                <a:ea typeface="新細明體" charset="-120"/>
              </a:rPr>
              <a:t>C99 doesn’t use the term “integral types.” </a:t>
            </a:r>
          </a:p>
          <a:p>
            <a:r>
              <a:rPr lang="en-US" altLang="zh-TW" dirty="0">
                <a:ea typeface="新細明體" charset="-120"/>
              </a:rPr>
              <a:t>Instead, it expands the meaning of “integer types” to include the character types and the enumerated types. </a:t>
            </a:r>
          </a:p>
          <a:p>
            <a:r>
              <a:rPr lang="en-US" altLang="zh-TW" dirty="0">
                <a:ea typeface="新細明體" charset="-120"/>
              </a:rPr>
              <a:t>C99’s </a:t>
            </a:r>
            <a:r>
              <a:rPr lang="en-US" altLang="zh-TW" dirty="0">
                <a:latin typeface="Courier New" pitchFamily="49" charset="0"/>
                <a:ea typeface="新細明體" charset="-120"/>
                <a:cs typeface="Courier New" pitchFamily="49" charset="0"/>
              </a:rPr>
              <a:t>_</a:t>
            </a:r>
            <a:r>
              <a:rPr lang="en-US" altLang="zh-TW" dirty="0" err="1">
                <a:latin typeface="Courier New" pitchFamily="49" charset="0"/>
                <a:ea typeface="新細明體" charset="-120"/>
                <a:cs typeface="Courier New" pitchFamily="49" charset="0"/>
              </a:rPr>
              <a:t>Bool</a:t>
            </a:r>
            <a:r>
              <a:rPr lang="en-US" altLang="zh-TW" dirty="0">
                <a:ea typeface="新細明體" charset="-120"/>
              </a:rPr>
              <a:t> type is considered to be an unsigned integer type.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ltLang="zh-TW">
                <a:ea typeface="新細明體" charset="-120"/>
              </a:rPr>
              <a:t>Arithmetic Types</a:t>
            </a:r>
          </a:p>
        </p:txBody>
      </p:sp>
      <p:sp>
        <p:nvSpPr>
          <p:cNvPr id="3" name="Content Placeholder 2"/>
          <p:cNvSpPr>
            <a:spLocks noGrp="1"/>
          </p:cNvSpPr>
          <p:nvPr>
            <p:ph idx="1"/>
          </p:nvPr>
        </p:nvSpPr>
        <p:spPr/>
        <p:txBody>
          <a:bodyPr>
            <a:normAutofit/>
          </a:bodyPr>
          <a:lstStyle/>
          <a:p>
            <a:pPr>
              <a:defRPr/>
            </a:pPr>
            <a:r>
              <a:rPr lang="en-US" dirty="0"/>
              <a:t>The integer types and floating types are collectively known as </a:t>
            </a:r>
            <a:r>
              <a:rPr lang="en-US" b="1" i="1" dirty="0">
                <a:ln w="22225">
                  <a:solidFill>
                    <a:schemeClr val="accent2"/>
                  </a:solidFill>
                  <a:prstDash val="solid"/>
                </a:ln>
                <a:solidFill>
                  <a:schemeClr val="accent2">
                    <a:lumMod val="40000"/>
                    <a:lumOff val="60000"/>
                  </a:schemeClr>
                </a:solidFill>
              </a:rPr>
              <a:t>arithmetic types</a:t>
            </a:r>
            <a:r>
              <a:rPr lang="en-US" b="1" i="1" dirty="0"/>
              <a:t>.</a:t>
            </a:r>
          </a:p>
          <a:p>
            <a:pPr>
              <a:defRPr/>
            </a:pPr>
            <a:r>
              <a:rPr lang="en-US" dirty="0"/>
              <a:t>A summary of the arithmetic types in C89, divided into categories and subcategories:</a:t>
            </a:r>
          </a:p>
          <a:p>
            <a:pPr lvl="1">
              <a:defRPr/>
            </a:pPr>
            <a:r>
              <a:rPr lang="en-US" sz="3200" b="1" i="1" dirty="0">
                <a:ln w="22225">
                  <a:solidFill>
                    <a:schemeClr val="accent2"/>
                  </a:solidFill>
                  <a:prstDash val="solid"/>
                </a:ln>
                <a:solidFill>
                  <a:schemeClr val="accent2">
                    <a:lumMod val="40000"/>
                    <a:lumOff val="60000"/>
                  </a:schemeClr>
                </a:solidFill>
              </a:rPr>
              <a:t>Integral</a:t>
            </a:r>
            <a:r>
              <a:rPr lang="en-US" dirty="0">
                <a:ea typeface="+mn-ea"/>
                <a:cs typeface="+mn-cs"/>
              </a:rPr>
              <a:t> </a:t>
            </a:r>
            <a:r>
              <a:rPr lang="en-US" sz="3200" b="1" i="1" dirty="0">
                <a:ln w="22225">
                  <a:solidFill>
                    <a:schemeClr val="accent2"/>
                  </a:solidFill>
                  <a:prstDash val="solid"/>
                </a:ln>
                <a:solidFill>
                  <a:schemeClr val="accent2">
                    <a:lumMod val="40000"/>
                    <a:lumOff val="60000"/>
                  </a:schemeClr>
                </a:solidFill>
              </a:rPr>
              <a:t>types</a:t>
            </a:r>
          </a:p>
          <a:p>
            <a:pPr lvl="2">
              <a:defRPr/>
            </a:pPr>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urier New" pitchFamily="49" charset="0"/>
                <a:ea typeface="+mn-ea"/>
                <a:cs typeface="Courier New" pitchFamily="49" charset="0"/>
              </a:rPr>
              <a:t>char</a:t>
            </a:r>
            <a:endParaRPr lang="en-US" dirty="0">
              <a:latin typeface="Courier New" pitchFamily="49" charset="0"/>
              <a:ea typeface="+mn-ea"/>
              <a:cs typeface="Courier New" pitchFamily="49" charset="0"/>
            </a:endParaRPr>
          </a:p>
          <a:p>
            <a:pPr lvl="2">
              <a:defRPr/>
            </a:pPr>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urier New" pitchFamily="49" charset="0"/>
                <a:cs typeface="Courier New" pitchFamily="49" charset="0"/>
              </a:rPr>
              <a:t>Signed</a:t>
            </a:r>
            <a:r>
              <a:rPr lang="en-US" dirty="0">
                <a:ea typeface="+mn-ea"/>
                <a:cs typeface="+mn-cs"/>
              </a:rPr>
              <a:t> </a:t>
            </a:r>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urier New" pitchFamily="49" charset="0"/>
                <a:cs typeface="Courier New" pitchFamily="49" charset="0"/>
              </a:rPr>
              <a:t>integer</a:t>
            </a:r>
            <a:r>
              <a:rPr lang="en-US" dirty="0">
                <a:ea typeface="+mn-ea"/>
                <a:cs typeface="+mn-cs"/>
              </a:rPr>
              <a:t> types (</a:t>
            </a:r>
            <a:r>
              <a:rPr lang="en-US" b="1" dirty="0">
                <a:effectLst>
                  <a:outerShdw blurRad="38100" dist="38100" dir="2700000" algn="tl">
                    <a:srgbClr val="000000">
                      <a:alpha val="43137"/>
                    </a:srgbClr>
                  </a:outerShdw>
                </a:effectLst>
                <a:latin typeface="Courier New" pitchFamily="49" charset="0"/>
                <a:ea typeface="+mn-ea"/>
                <a:cs typeface="Courier New" pitchFamily="49" charset="0"/>
              </a:rPr>
              <a:t>signed</a:t>
            </a:r>
            <a:r>
              <a:rPr lang="en-US" b="1" dirty="0">
                <a:effectLst>
                  <a:outerShdw blurRad="38100" dist="38100" dir="2700000" algn="tl">
                    <a:srgbClr val="000000">
                      <a:alpha val="43137"/>
                    </a:srgbClr>
                  </a:outerShdw>
                </a:effectLst>
                <a:ea typeface="+mn-ea"/>
              </a:rPr>
              <a:t> </a:t>
            </a:r>
            <a:r>
              <a:rPr lang="en-US" b="1" dirty="0">
                <a:effectLst>
                  <a:outerShdw blurRad="38100" dist="38100" dir="2700000" algn="tl">
                    <a:srgbClr val="000000">
                      <a:alpha val="43137"/>
                    </a:srgbClr>
                  </a:outerShdw>
                </a:effectLst>
                <a:latin typeface="Courier New" pitchFamily="49" charset="0"/>
                <a:ea typeface="+mn-ea"/>
                <a:cs typeface="Courier New" pitchFamily="49" charset="0"/>
              </a:rPr>
              <a:t>char</a:t>
            </a:r>
            <a:r>
              <a:rPr lang="en-US" b="1" dirty="0">
                <a:effectLst>
                  <a:outerShdw blurRad="38100" dist="38100" dir="2700000" algn="tl">
                    <a:srgbClr val="000000">
                      <a:alpha val="43137"/>
                    </a:srgbClr>
                  </a:outerShdw>
                </a:effectLst>
                <a:ea typeface="+mn-ea"/>
              </a:rPr>
              <a:t>, </a:t>
            </a:r>
            <a:r>
              <a:rPr lang="en-US" b="1" dirty="0">
                <a:effectLst>
                  <a:outerShdw blurRad="38100" dist="38100" dir="2700000" algn="tl">
                    <a:srgbClr val="000000">
                      <a:alpha val="43137"/>
                    </a:srgbClr>
                  </a:outerShdw>
                </a:effectLst>
                <a:latin typeface="Courier New" pitchFamily="49" charset="0"/>
                <a:ea typeface="+mn-ea"/>
                <a:cs typeface="Courier New" pitchFamily="49" charset="0"/>
              </a:rPr>
              <a:t>short</a:t>
            </a:r>
            <a:r>
              <a:rPr lang="en-US" b="1" dirty="0">
                <a:effectLst>
                  <a:outerShdw blurRad="38100" dist="38100" dir="2700000" algn="tl">
                    <a:srgbClr val="000000">
                      <a:alpha val="43137"/>
                    </a:srgbClr>
                  </a:outerShdw>
                </a:effectLst>
                <a:ea typeface="+mn-ea"/>
              </a:rPr>
              <a:t> </a:t>
            </a:r>
            <a:r>
              <a:rPr lang="en-US" b="1" dirty="0" err="1">
                <a:effectLst>
                  <a:outerShdw blurRad="38100" dist="38100" dir="2700000" algn="tl">
                    <a:srgbClr val="000000">
                      <a:alpha val="43137"/>
                    </a:srgbClr>
                  </a:outerShdw>
                </a:effectLst>
                <a:latin typeface="Courier New" pitchFamily="49" charset="0"/>
                <a:ea typeface="+mn-ea"/>
                <a:cs typeface="Courier New" pitchFamily="49" charset="0"/>
              </a:rPr>
              <a:t>int</a:t>
            </a:r>
            <a:r>
              <a:rPr lang="en-US" b="1" dirty="0">
                <a:effectLst>
                  <a:outerShdw blurRad="38100" dist="38100" dir="2700000" algn="tl">
                    <a:srgbClr val="000000">
                      <a:alpha val="43137"/>
                    </a:srgbClr>
                  </a:outerShdw>
                </a:effectLst>
                <a:ea typeface="+mn-ea"/>
              </a:rPr>
              <a:t>, </a:t>
            </a:r>
            <a:r>
              <a:rPr lang="en-US" b="1" dirty="0" err="1">
                <a:effectLst>
                  <a:outerShdw blurRad="38100" dist="38100" dir="2700000" algn="tl">
                    <a:srgbClr val="000000">
                      <a:alpha val="43137"/>
                    </a:srgbClr>
                  </a:outerShdw>
                </a:effectLst>
                <a:latin typeface="Courier New" pitchFamily="49" charset="0"/>
                <a:ea typeface="+mn-ea"/>
                <a:cs typeface="Courier New" pitchFamily="49" charset="0"/>
              </a:rPr>
              <a:t>int</a:t>
            </a:r>
            <a:r>
              <a:rPr lang="en-US" b="1" dirty="0">
                <a:effectLst>
                  <a:outerShdw blurRad="38100" dist="38100" dir="2700000" algn="tl">
                    <a:srgbClr val="000000">
                      <a:alpha val="43137"/>
                    </a:srgbClr>
                  </a:outerShdw>
                </a:effectLst>
                <a:ea typeface="+mn-ea"/>
              </a:rPr>
              <a:t>, </a:t>
            </a:r>
            <a:r>
              <a:rPr lang="en-US" b="1" dirty="0">
                <a:effectLst>
                  <a:outerShdw blurRad="38100" dist="38100" dir="2700000" algn="tl">
                    <a:srgbClr val="000000">
                      <a:alpha val="43137"/>
                    </a:srgbClr>
                  </a:outerShdw>
                </a:effectLst>
                <a:latin typeface="Courier New" pitchFamily="49" charset="0"/>
                <a:ea typeface="+mn-ea"/>
                <a:cs typeface="Courier New" pitchFamily="49" charset="0"/>
              </a:rPr>
              <a:t>long</a:t>
            </a:r>
            <a:r>
              <a:rPr lang="en-US" b="1" dirty="0">
                <a:effectLst>
                  <a:outerShdw blurRad="38100" dist="38100" dir="2700000" algn="tl">
                    <a:srgbClr val="000000">
                      <a:alpha val="43137"/>
                    </a:srgbClr>
                  </a:outerShdw>
                </a:effectLst>
                <a:ea typeface="+mn-ea"/>
              </a:rPr>
              <a:t> </a:t>
            </a:r>
            <a:r>
              <a:rPr lang="en-US" b="1" dirty="0" err="1">
                <a:effectLst>
                  <a:outerShdw blurRad="38100" dist="38100" dir="2700000" algn="tl">
                    <a:srgbClr val="000000">
                      <a:alpha val="43137"/>
                    </a:srgbClr>
                  </a:outerShdw>
                </a:effectLst>
                <a:latin typeface="Courier New" pitchFamily="49" charset="0"/>
                <a:ea typeface="+mn-ea"/>
                <a:cs typeface="Courier New" pitchFamily="49" charset="0"/>
              </a:rPr>
              <a:t>int</a:t>
            </a:r>
            <a:r>
              <a:rPr lang="en-US" dirty="0">
                <a:ea typeface="+mn-ea"/>
                <a:cs typeface="+mn-cs"/>
              </a:rPr>
              <a:t>)</a:t>
            </a:r>
          </a:p>
          <a:p>
            <a:pPr lvl="2">
              <a:defRPr/>
            </a:pPr>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urier New" pitchFamily="49" charset="0"/>
                <a:cs typeface="Courier New" pitchFamily="49" charset="0"/>
              </a:rPr>
              <a:t>Unsigned</a:t>
            </a:r>
            <a:r>
              <a:rPr lang="en-US" dirty="0">
                <a:ea typeface="+mn-ea"/>
                <a:cs typeface="+mn-cs"/>
              </a:rPr>
              <a:t> </a:t>
            </a:r>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urier New" pitchFamily="49" charset="0"/>
                <a:cs typeface="Courier New" pitchFamily="49" charset="0"/>
              </a:rPr>
              <a:t>integer</a:t>
            </a:r>
            <a:r>
              <a:rPr lang="en-US" dirty="0">
                <a:ea typeface="+mn-ea"/>
                <a:cs typeface="+mn-cs"/>
              </a:rPr>
              <a:t> types (</a:t>
            </a:r>
            <a:r>
              <a:rPr lang="en-US" dirty="0">
                <a:latin typeface="Courier New" pitchFamily="49" charset="0"/>
                <a:ea typeface="+mn-ea"/>
                <a:cs typeface="Courier New" pitchFamily="49" charset="0"/>
              </a:rPr>
              <a:t>unsigned</a:t>
            </a:r>
            <a:r>
              <a:rPr lang="en-US" dirty="0">
                <a:ea typeface="+mn-ea"/>
                <a:cs typeface="+mn-cs"/>
              </a:rPr>
              <a:t> </a:t>
            </a:r>
            <a:r>
              <a:rPr lang="en-US" dirty="0">
                <a:latin typeface="Courier New" pitchFamily="49" charset="0"/>
                <a:ea typeface="+mn-ea"/>
                <a:cs typeface="Courier New" pitchFamily="49" charset="0"/>
              </a:rPr>
              <a:t>char</a:t>
            </a:r>
            <a:r>
              <a:rPr lang="en-US" dirty="0">
                <a:ea typeface="+mn-ea"/>
                <a:cs typeface="+mn-cs"/>
              </a:rPr>
              <a:t>, </a:t>
            </a:r>
            <a:r>
              <a:rPr lang="en-US" dirty="0">
                <a:latin typeface="Courier New" pitchFamily="49" charset="0"/>
                <a:ea typeface="+mn-ea"/>
                <a:cs typeface="Courier New" pitchFamily="49" charset="0"/>
              </a:rPr>
              <a:t>unsigned</a:t>
            </a:r>
            <a:r>
              <a:rPr lang="en-US" dirty="0">
                <a:ea typeface="+mn-ea"/>
                <a:cs typeface="+mn-cs"/>
              </a:rPr>
              <a:t> </a:t>
            </a:r>
            <a:r>
              <a:rPr lang="en-US" dirty="0">
                <a:latin typeface="Courier New" pitchFamily="49" charset="0"/>
                <a:ea typeface="+mn-ea"/>
                <a:cs typeface="Courier New" pitchFamily="49" charset="0"/>
              </a:rPr>
              <a:t>short</a:t>
            </a:r>
            <a:r>
              <a:rPr lang="en-US" dirty="0">
                <a:ea typeface="+mn-ea"/>
                <a:cs typeface="+mn-cs"/>
              </a:rPr>
              <a:t> </a:t>
            </a:r>
            <a:r>
              <a:rPr lang="en-US" dirty="0" err="1">
                <a:latin typeface="Courier New" pitchFamily="49" charset="0"/>
                <a:ea typeface="+mn-ea"/>
                <a:cs typeface="Courier New" pitchFamily="49" charset="0"/>
              </a:rPr>
              <a:t>int</a:t>
            </a:r>
            <a:r>
              <a:rPr lang="en-US" dirty="0">
                <a:ea typeface="+mn-ea"/>
                <a:cs typeface="+mn-cs"/>
              </a:rPr>
              <a:t>, </a:t>
            </a:r>
            <a:r>
              <a:rPr lang="en-US" dirty="0">
                <a:latin typeface="Courier New" pitchFamily="49" charset="0"/>
                <a:ea typeface="+mn-ea"/>
                <a:cs typeface="Courier New" pitchFamily="49" charset="0"/>
              </a:rPr>
              <a:t>unsigned</a:t>
            </a:r>
            <a:r>
              <a:rPr lang="en-US" dirty="0">
                <a:ea typeface="+mn-ea"/>
                <a:cs typeface="+mn-cs"/>
              </a:rPr>
              <a:t> </a:t>
            </a:r>
            <a:r>
              <a:rPr lang="en-US" dirty="0" err="1">
                <a:latin typeface="Courier New" pitchFamily="49" charset="0"/>
                <a:ea typeface="+mn-ea"/>
                <a:cs typeface="Courier New" pitchFamily="49" charset="0"/>
              </a:rPr>
              <a:t>int</a:t>
            </a:r>
            <a:r>
              <a:rPr lang="en-US" dirty="0">
                <a:ea typeface="+mn-ea"/>
                <a:cs typeface="+mn-cs"/>
              </a:rPr>
              <a:t>, </a:t>
            </a:r>
            <a:r>
              <a:rPr lang="en-US" dirty="0">
                <a:latin typeface="Courier New" pitchFamily="49" charset="0"/>
                <a:ea typeface="+mn-ea"/>
                <a:cs typeface="Courier New" pitchFamily="49" charset="0"/>
              </a:rPr>
              <a:t>unsigned</a:t>
            </a:r>
            <a:r>
              <a:rPr lang="en-US" dirty="0">
                <a:ea typeface="+mn-ea"/>
                <a:cs typeface="+mn-cs"/>
              </a:rPr>
              <a:t> </a:t>
            </a:r>
            <a:r>
              <a:rPr lang="en-US" dirty="0">
                <a:latin typeface="Courier New" pitchFamily="49" charset="0"/>
                <a:ea typeface="+mn-ea"/>
                <a:cs typeface="Courier New" pitchFamily="49" charset="0"/>
              </a:rPr>
              <a:t>long</a:t>
            </a:r>
            <a:r>
              <a:rPr lang="en-US" dirty="0">
                <a:ea typeface="+mn-ea"/>
                <a:cs typeface="+mn-cs"/>
              </a:rPr>
              <a:t> </a:t>
            </a:r>
            <a:r>
              <a:rPr lang="en-US" dirty="0" err="1">
                <a:latin typeface="Courier New" pitchFamily="49" charset="0"/>
                <a:ea typeface="+mn-ea"/>
                <a:cs typeface="Courier New" pitchFamily="49" charset="0"/>
              </a:rPr>
              <a:t>int</a:t>
            </a:r>
            <a:r>
              <a:rPr lang="en-US" dirty="0">
                <a:ea typeface="+mn-ea"/>
                <a:cs typeface="+mn-cs"/>
              </a:rPr>
              <a:t>)</a:t>
            </a:r>
          </a:p>
          <a:p>
            <a:pPr lvl="2">
              <a:defRPr/>
            </a:pPr>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urier New" pitchFamily="49" charset="0"/>
                <a:cs typeface="Courier New" pitchFamily="49" charset="0"/>
              </a:rPr>
              <a:t>Enumerated</a:t>
            </a:r>
            <a:r>
              <a:rPr lang="en-US" dirty="0">
                <a:ea typeface="+mn-ea"/>
                <a:cs typeface="+mn-cs"/>
              </a:rPr>
              <a:t> types</a:t>
            </a:r>
          </a:p>
          <a:p>
            <a:pPr lvl="1">
              <a:defRPr/>
            </a:pPr>
            <a:r>
              <a:rPr lang="en-US" sz="3200" b="1" i="1" dirty="0">
                <a:ln w="22225">
                  <a:solidFill>
                    <a:schemeClr val="accent2"/>
                  </a:solidFill>
                  <a:prstDash val="solid"/>
                </a:ln>
                <a:solidFill>
                  <a:schemeClr val="accent2">
                    <a:lumMod val="40000"/>
                    <a:lumOff val="60000"/>
                  </a:schemeClr>
                </a:solidFill>
              </a:rPr>
              <a:t>Floating</a:t>
            </a:r>
            <a:r>
              <a:rPr lang="en-US" dirty="0">
                <a:ea typeface="+mn-ea"/>
                <a:cs typeface="+mn-cs"/>
              </a:rPr>
              <a:t> </a:t>
            </a:r>
            <a:r>
              <a:rPr lang="en-US" sz="3200" b="1" i="1" dirty="0">
                <a:ln w="22225">
                  <a:solidFill>
                    <a:schemeClr val="accent2"/>
                  </a:solidFill>
                  <a:prstDash val="solid"/>
                </a:ln>
                <a:solidFill>
                  <a:schemeClr val="accent2">
                    <a:lumMod val="40000"/>
                    <a:lumOff val="60000"/>
                  </a:schemeClr>
                </a:solidFill>
              </a:rPr>
              <a:t>types</a:t>
            </a:r>
            <a:r>
              <a:rPr lang="en-US" dirty="0">
                <a:ea typeface="+mn-ea"/>
                <a:cs typeface="+mn-cs"/>
              </a:rPr>
              <a:t> (</a:t>
            </a:r>
            <a:r>
              <a:rPr lang="en-US" b="1" dirty="0">
                <a:effectLst>
                  <a:outerShdw blurRad="38100" dist="38100" dir="2700000" algn="tl">
                    <a:srgbClr val="000000">
                      <a:alpha val="43137"/>
                    </a:srgbClr>
                  </a:outerShdw>
                </a:effectLst>
                <a:latin typeface="Courier New" pitchFamily="49" charset="0"/>
                <a:ea typeface="+mn-ea"/>
                <a:cs typeface="Courier New" pitchFamily="49" charset="0"/>
              </a:rPr>
              <a:t>float</a:t>
            </a:r>
            <a:r>
              <a:rPr lang="en-US" b="1" dirty="0">
                <a:effectLst>
                  <a:outerShdw blurRad="38100" dist="38100" dir="2700000" algn="tl">
                    <a:srgbClr val="000000">
                      <a:alpha val="43137"/>
                    </a:srgbClr>
                  </a:outerShdw>
                </a:effectLst>
                <a:ea typeface="+mn-ea"/>
              </a:rPr>
              <a:t>, </a:t>
            </a:r>
            <a:r>
              <a:rPr lang="en-US" b="1" dirty="0">
                <a:effectLst>
                  <a:outerShdw blurRad="38100" dist="38100" dir="2700000" algn="tl">
                    <a:srgbClr val="000000">
                      <a:alpha val="43137"/>
                    </a:srgbClr>
                  </a:outerShdw>
                </a:effectLst>
                <a:latin typeface="Courier New" pitchFamily="49" charset="0"/>
                <a:ea typeface="+mn-ea"/>
                <a:cs typeface="Courier New" pitchFamily="49" charset="0"/>
              </a:rPr>
              <a:t>double</a:t>
            </a:r>
            <a:r>
              <a:rPr lang="en-US" b="1" dirty="0">
                <a:effectLst>
                  <a:outerShdw blurRad="38100" dist="38100" dir="2700000" algn="tl">
                    <a:srgbClr val="000000">
                      <a:alpha val="43137"/>
                    </a:srgbClr>
                  </a:outerShdw>
                </a:effectLst>
                <a:ea typeface="+mn-ea"/>
              </a:rPr>
              <a:t>, </a:t>
            </a:r>
            <a:r>
              <a:rPr lang="en-US" b="1" dirty="0">
                <a:effectLst>
                  <a:outerShdw blurRad="38100" dist="38100" dir="2700000" algn="tl">
                    <a:srgbClr val="000000">
                      <a:alpha val="43137"/>
                    </a:srgbClr>
                  </a:outerShdw>
                </a:effectLst>
                <a:latin typeface="Courier New" pitchFamily="49" charset="0"/>
                <a:ea typeface="+mn-ea"/>
                <a:cs typeface="Courier New" pitchFamily="49" charset="0"/>
              </a:rPr>
              <a:t>long</a:t>
            </a:r>
            <a:r>
              <a:rPr lang="en-US" b="1" dirty="0">
                <a:effectLst>
                  <a:outerShdw blurRad="38100" dist="38100" dir="2700000" algn="tl">
                    <a:srgbClr val="000000">
                      <a:alpha val="43137"/>
                    </a:srgbClr>
                  </a:outerShdw>
                </a:effectLst>
                <a:ea typeface="+mn-ea"/>
              </a:rPr>
              <a:t> </a:t>
            </a:r>
            <a:r>
              <a:rPr lang="en-US" b="1" dirty="0">
                <a:effectLst>
                  <a:outerShdw blurRad="38100" dist="38100" dir="2700000" algn="tl">
                    <a:srgbClr val="000000">
                      <a:alpha val="43137"/>
                    </a:srgbClr>
                  </a:outerShdw>
                </a:effectLst>
                <a:latin typeface="Courier New" pitchFamily="49" charset="0"/>
                <a:ea typeface="+mn-ea"/>
                <a:cs typeface="Courier New" pitchFamily="49" charset="0"/>
              </a:rPr>
              <a:t>double</a:t>
            </a:r>
            <a:r>
              <a:rPr lang="en-US" dirty="0">
                <a:ea typeface="+mn-ea"/>
                <a:cs typeface="+mn-cs"/>
              </a:rPr>
              <a:t>)</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zh-TW">
                <a:ea typeface="新細明體" charset="-120"/>
              </a:rPr>
              <a:t>Arithmetic Types</a:t>
            </a:r>
          </a:p>
        </p:txBody>
      </p:sp>
      <p:sp>
        <p:nvSpPr>
          <p:cNvPr id="3" name="Content Placeholder 2"/>
          <p:cNvSpPr>
            <a:spLocks noGrp="1"/>
          </p:cNvSpPr>
          <p:nvPr>
            <p:ph idx="1"/>
          </p:nvPr>
        </p:nvSpPr>
        <p:spPr/>
        <p:txBody>
          <a:bodyPr>
            <a:normAutofit/>
          </a:bodyPr>
          <a:lstStyle/>
          <a:p>
            <a:r>
              <a:rPr lang="en-US" altLang="zh-TW" dirty="0">
                <a:ea typeface="新細明體" charset="-120"/>
              </a:rPr>
              <a:t>C99 has a more complicated hierarchy:</a:t>
            </a:r>
          </a:p>
          <a:p>
            <a:pPr lvl="1"/>
            <a:r>
              <a:rPr lang="en-US" altLang="zh-TW" dirty="0">
                <a:ea typeface="新細明體" charset="-120"/>
              </a:rPr>
              <a:t>Integer types</a:t>
            </a:r>
          </a:p>
          <a:p>
            <a:pPr lvl="2"/>
            <a:r>
              <a:rPr lang="en-US" altLang="zh-TW" dirty="0">
                <a:latin typeface="Courier New" pitchFamily="49" charset="0"/>
                <a:ea typeface="新細明體" charset="-120"/>
                <a:cs typeface="Courier New" pitchFamily="49" charset="0"/>
              </a:rPr>
              <a:t>char</a:t>
            </a:r>
          </a:p>
          <a:p>
            <a:pPr lvl="2"/>
            <a:r>
              <a:rPr lang="en-US" altLang="zh-TW" dirty="0">
                <a:ea typeface="新細明體" charset="-120"/>
              </a:rPr>
              <a:t>Signed integer types, both standard (</a:t>
            </a:r>
            <a:r>
              <a:rPr lang="en-US" altLang="zh-TW" dirty="0">
                <a:latin typeface="Courier New" pitchFamily="49" charset="0"/>
                <a:ea typeface="新細明體" charset="-120"/>
                <a:cs typeface="Courier New" pitchFamily="49" charset="0"/>
              </a:rPr>
              <a:t>signed</a:t>
            </a:r>
            <a:r>
              <a:rPr lang="en-US" altLang="zh-TW" dirty="0">
                <a:ea typeface="新細明體" charset="-120"/>
              </a:rPr>
              <a:t> </a:t>
            </a:r>
            <a:r>
              <a:rPr lang="en-US" altLang="zh-TW" dirty="0">
                <a:latin typeface="Courier New" pitchFamily="49" charset="0"/>
                <a:ea typeface="新細明體" charset="-120"/>
                <a:cs typeface="Courier New" pitchFamily="49" charset="0"/>
              </a:rPr>
              <a:t>char</a:t>
            </a:r>
            <a:r>
              <a:rPr lang="en-US" altLang="zh-TW" dirty="0">
                <a:ea typeface="新細明體" charset="-120"/>
              </a:rPr>
              <a:t>, </a:t>
            </a:r>
            <a:r>
              <a:rPr lang="en-US" altLang="zh-TW" dirty="0">
                <a:latin typeface="Courier New" pitchFamily="49" charset="0"/>
                <a:ea typeface="新細明體" charset="-120"/>
                <a:cs typeface="Courier New" pitchFamily="49" charset="0"/>
              </a:rPr>
              <a:t>short</a:t>
            </a:r>
            <a:r>
              <a:rPr lang="en-US" altLang="zh-TW" dirty="0">
                <a:ea typeface="新細明體" charset="-120"/>
              </a:rPr>
              <a:t> </a:t>
            </a:r>
            <a:r>
              <a:rPr lang="en-US" altLang="zh-TW" dirty="0" err="1">
                <a:latin typeface="Courier New" pitchFamily="49" charset="0"/>
                <a:ea typeface="新細明體" charset="-120"/>
                <a:cs typeface="Courier New" pitchFamily="49" charset="0"/>
              </a:rPr>
              <a:t>int</a:t>
            </a:r>
            <a:r>
              <a:rPr lang="en-US" altLang="zh-TW" dirty="0">
                <a:ea typeface="新細明體" charset="-120"/>
              </a:rPr>
              <a:t>, </a:t>
            </a:r>
            <a:r>
              <a:rPr lang="en-US" altLang="zh-TW" dirty="0" err="1">
                <a:latin typeface="Courier New" pitchFamily="49" charset="0"/>
                <a:ea typeface="新細明體" charset="-120"/>
                <a:cs typeface="Courier New" pitchFamily="49" charset="0"/>
              </a:rPr>
              <a:t>int</a:t>
            </a:r>
            <a:r>
              <a:rPr lang="en-US" altLang="zh-TW" dirty="0">
                <a:ea typeface="新細明體" charset="-120"/>
              </a:rPr>
              <a:t>, </a:t>
            </a:r>
            <a:r>
              <a:rPr lang="en-US" altLang="zh-TW" dirty="0">
                <a:latin typeface="Courier New" pitchFamily="49" charset="0"/>
                <a:ea typeface="新細明體" charset="-120"/>
                <a:cs typeface="Courier New" pitchFamily="49" charset="0"/>
              </a:rPr>
              <a:t>long</a:t>
            </a:r>
            <a:r>
              <a:rPr lang="en-US" altLang="zh-TW" dirty="0">
                <a:ea typeface="新細明體" charset="-120"/>
              </a:rPr>
              <a:t> </a:t>
            </a:r>
            <a:r>
              <a:rPr lang="en-US" altLang="zh-TW" dirty="0" err="1">
                <a:latin typeface="Courier New" pitchFamily="49" charset="0"/>
                <a:ea typeface="新細明體" charset="-120"/>
                <a:cs typeface="Courier New" pitchFamily="49" charset="0"/>
              </a:rPr>
              <a:t>int</a:t>
            </a:r>
            <a:r>
              <a:rPr lang="en-US" altLang="zh-TW" dirty="0">
                <a:ea typeface="新細明體" charset="-120"/>
              </a:rPr>
              <a:t>, </a:t>
            </a:r>
            <a:r>
              <a:rPr lang="en-US" altLang="zh-TW" dirty="0">
                <a:latin typeface="Courier New" pitchFamily="49" charset="0"/>
                <a:ea typeface="新細明體" charset="-120"/>
                <a:cs typeface="Courier New" pitchFamily="49" charset="0"/>
              </a:rPr>
              <a:t>long</a:t>
            </a:r>
            <a:r>
              <a:rPr lang="en-US" altLang="zh-TW" dirty="0">
                <a:ea typeface="新細明體" charset="-120"/>
              </a:rPr>
              <a:t> </a:t>
            </a:r>
            <a:r>
              <a:rPr lang="en-US" altLang="zh-TW" dirty="0" err="1">
                <a:latin typeface="Courier New" pitchFamily="49" charset="0"/>
                <a:ea typeface="新細明體" charset="-120"/>
                <a:cs typeface="Courier New" pitchFamily="49" charset="0"/>
              </a:rPr>
              <a:t>long</a:t>
            </a:r>
            <a:r>
              <a:rPr lang="en-US" altLang="zh-TW" dirty="0">
                <a:ea typeface="新細明體" charset="-120"/>
              </a:rPr>
              <a:t> </a:t>
            </a:r>
            <a:r>
              <a:rPr lang="en-US" altLang="zh-TW" dirty="0" err="1">
                <a:latin typeface="Courier New" pitchFamily="49" charset="0"/>
                <a:ea typeface="新細明體" charset="-120"/>
                <a:cs typeface="Courier New" pitchFamily="49" charset="0"/>
              </a:rPr>
              <a:t>int</a:t>
            </a:r>
            <a:r>
              <a:rPr lang="en-US" altLang="zh-TW" dirty="0">
                <a:ea typeface="新細明體" charset="-120"/>
              </a:rPr>
              <a:t>) and extended</a:t>
            </a:r>
          </a:p>
          <a:p>
            <a:pPr lvl="2"/>
            <a:r>
              <a:rPr lang="en-US" altLang="zh-TW" dirty="0">
                <a:ea typeface="新細明體" charset="-120"/>
              </a:rPr>
              <a:t>Unsigned integer types, both standard (</a:t>
            </a:r>
            <a:r>
              <a:rPr lang="en-US" altLang="zh-TW" dirty="0">
                <a:latin typeface="Courier New" pitchFamily="49" charset="0"/>
                <a:ea typeface="新細明體" charset="-120"/>
                <a:cs typeface="Courier New" pitchFamily="49" charset="0"/>
              </a:rPr>
              <a:t>unsigned</a:t>
            </a:r>
            <a:r>
              <a:rPr lang="en-US" altLang="zh-TW" dirty="0">
                <a:ea typeface="新細明體" charset="-120"/>
              </a:rPr>
              <a:t> </a:t>
            </a:r>
            <a:r>
              <a:rPr lang="en-US" altLang="zh-TW" dirty="0">
                <a:latin typeface="Courier New" pitchFamily="49" charset="0"/>
                <a:ea typeface="新細明體" charset="-120"/>
                <a:cs typeface="Courier New" pitchFamily="49" charset="0"/>
              </a:rPr>
              <a:t>char</a:t>
            </a:r>
            <a:r>
              <a:rPr lang="en-US" altLang="zh-TW" dirty="0">
                <a:ea typeface="新細明體" charset="-120"/>
              </a:rPr>
              <a:t>, </a:t>
            </a:r>
            <a:r>
              <a:rPr lang="en-US" altLang="zh-TW" dirty="0">
                <a:latin typeface="Courier New" pitchFamily="49" charset="0"/>
                <a:ea typeface="新細明體" charset="-120"/>
                <a:cs typeface="Courier New" pitchFamily="49" charset="0"/>
              </a:rPr>
              <a:t>unsigned</a:t>
            </a:r>
            <a:r>
              <a:rPr lang="en-US" altLang="zh-TW" dirty="0">
                <a:ea typeface="新細明體" charset="-120"/>
              </a:rPr>
              <a:t> </a:t>
            </a:r>
            <a:r>
              <a:rPr lang="en-US" altLang="zh-TW" dirty="0">
                <a:latin typeface="Courier New" pitchFamily="49" charset="0"/>
                <a:ea typeface="新細明體" charset="-120"/>
                <a:cs typeface="Courier New" pitchFamily="49" charset="0"/>
              </a:rPr>
              <a:t>short</a:t>
            </a:r>
            <a:r>
              <a:rPr lang="en-US" altLang="zh-TW" dirty="0">
                <a:ea typeface="新細明體" charset="-120"/>
              </a:rPr>
              <a:t> </a:t>
            </a:r>
            <a:r>
              <a:rPr lang="en-US" altLang="zh-TW" dirty="0" err="1">
                <a:latin typeface="Courier New" pitchFamily="49" charset="0"/>
                <a:ea typeface="新細明體" charset="-120"/>
                <a:cs typeface="Courier New" pitchFamily="49" charset="0"/>
              </a:rPr>
              <a:t>int</a:t>
            </a:r>
            <a:r>
              <a:rPr lang="en-US" altLang="zh-TW" dirty="0">
                <a:ea typeface="新細明體" charset="-120"/>
              </a:rPr>
              <a:t>, </a:t>
            </a:r>
            <a:r>
              <a:rPr lang="en-US" altLang="zh-TW" dirty="0">
                <a:latin typeface="Courier New" pitchFamily="49" charset="0"/>
                <a:ea typeface="新細明體" charset="-120"/>
                <a:cs typeface="Courier New" pitchFamily="49" charset="0"/>
              </a:rPr>
              <a:t>unsigned</a:t>
            </a:r>
            <a:r>
              <a:rPr lang="en-US" altLang="zh-TW" dirty="0">
                <a:ea typeface="新細明體" charset="-120"/>
              </a:rPr>
              <a:t> </a:t>
            </a:r>
            <a:r>
              <a:rPr lang="en-US" altLang="zh-TW" dirty="0" err="1">
                <a:latin typeface="Courier New" pitchFamily="49" charset="0"/>
                <a:ea typeface="新細明體" charset="-120"/>
                <a:cs typeface="Courier New" pitchFamily="49" charset="0"/>
              </a:rPr>
              <a:t>int</a:t>
            </a:r>
            <a:r>
              <a:rPr lang="en-US" altLang="zh-TW" dirty="0">
                <a:ea typeface="新細明體" charset="-120"/>
              </a:rPr>
              <a:t>, </a:t>
            </a:r>
            <a:r>
              <a:rPr lang="en-US" altLang="zh-TW" dirty="0">
                <a:latin typeface="Courier New" pitchFamily="49" charset="0"/>
                <a:ea typeface="新細明體" charset="-120"/>
                <a:cs typeface="Courier New" pitchFamily="49" charset="0"/>
              </a:rPr>
              <a:t>unsigned</a:t>
            </a:r>
            <a:r>
              <a:rPr lang="en-US" altLang="zh-TW" dirty="0">
                <a:ea typeface="新細明體" charset="-120"/>
              </a:rPr>
              <a:t> </a:t>
            </a:r>
            <a:r>
              <a:rPr lang="en-US" altLang="zh-TW" dirty="0">
                <a:latin typeface="Courier New" pitchFamily="49" charset="0"/>
                <a:ea typeface="新細明體" charset="-120"/>
                <a:cs typeface="Courier New" pitchFamily="49" charset="0"/>
              </a:rPr>
              <a:t>long</a:t>
            </a:r>
            <a:r>
              <a:rPr lang="en-US" altLang="zh-TW" dirty="0">
                <a:ea typeface="新細明體" charset="-120"/>
              </a:rPr>
              <a:t> </a:t>
            </a:r>
            <a:r>
              <a:rPr lang="en-US" altLang="zh-TW" dirty="0" err="1">
                <a:latin typeface="Courier New" pitchFamily="49" charset="0"/>
                <a:ea typeface="新細明體" charset="-120"/>
                <a:cs typeface="Courier New" pitchFamily="49" charset="0"/>
              </a:rPr>
              <a:t>int</a:t>
            </a:r>
            <a:r>
              <a:rPr lang="en-US" altLang="zh-TW" dirty="0">
                <a:ea typeface="新細明體" charset="-120"/>
              </a:rPr>
              <a:t>, </a:t>
            </a:r>
            <a:r>
              <a:rPr lang="en-US" altLang="zh-TW" dirty="0">
                <a:latin typeface="Courier New" pitchFamily="49" charset="0"/>
                <a:ea typeface="新細明體" charset="-120"/>
                <a:cs typeface="Courier New" pitchFamily="49" charset="0"/>
              </a:rPr>
              <a:t>unsigned</a:t>
            </a:r>
            <a:r>
              <a:rPr lang="en-US" altLang="zh-TW" dirty="0">
                <a:ea typeface="新細明體" charset="-120"/>
              </a:rPr>
              <a:t> </a:t>
            </a:r>
            <a:r>
              <a:rPr lang="en-US" altLang="zh-TW" dirty="0">
                <a:latin typeface="Courier New" pitchFamily="49" charset="0"/>
                <a:ea typeface="新細明體" charset="-120"/>
                <a:cs typeface="Courier New" pitchFamily="49" charset="0"/>
              </a:rPr>
              <a:t>long</a:t>
            </a:r>
            <a:r>
              <a:rPr lang="en-US" altLang="zh-TW" dirty="0">
                <a:ea typeface="新細明體" charset="-120"/>
              </a:rPr>
              <a:t> </a:t>
            </a:r>
            <a:r>
              <a:rPr lang="en-US" altLang="zh-TW" dirty="0" err="1">
                <a:latin typeface="Courier New" pitchFamily="49" charset="0"/>
                <a:ea typeface="新細明體" charset="-120"/>
                <a:cs typeface="Courier New" pitchFamily="49" charset="0"/>
              </a:rPr>
              <a:t>long</a:t>
            </a:r>
            <a:r>
              <a:rPr lang="en-US" altLang="zh-TW" dirty="0">
                <a:ea typeface="新細明體" charset="-120"/>
              </a:rPr>
              <a:t> </a:t>
            </a:r>
            <a:r>
              <a:rPr lang="en-US" altLang="zh-TW" dirty="0" err="1">
                <a:latin typeface="Courier New" pitchFamily="49" charset="0"/>
                <a:ea typeface="新細明體" charset="-120"/>
                <a:cs typeface="Courier New" pitchFamily="49" charset="0"/>
              </a:rPr>
              <a:t>int</a:t>
            </a:r>
            <a:r>
              <a:rPr lang="en-US" altLang="zh-TW" dirty="0">
                <a:ea typeface="新細明體" charset="-120"/>
              </a:rPr>
              <a:t>, </a:t>
            </a:r>
            <a:r>
              <a:rPr lang="en-US" altLang="zh-TW" dirty="0">
                <a:latin typeface="Courier New" pitchFamily="49" charset="0"/>
                <a:ea typeface="新細明體" charset="-120"/>
                <a:cs typeface="Courier New" pitchFamily="49" charset="0"/>
              </a:rPr>
              <a:t>_Bool</a:t>
            </a:r>
            <a:r>
              <a:rPr lang="en-US" altLang="zh-TW" dirty="0">
                <a:ea typeface="新細明體" charset="-120"/>
              </a:rPr>
              <a:t>) and extended</a:t>
            </a:r>
          </a:p>
          <a:p>
            <a:pPr lvl="2"/>
            <a:r>
              <a:rPr lang="en-US" altLang="zh-TW" dirty="0">
                <a:ea typeface="新細明體" charset="-120"/>
              </a:rPr>
              <a:t>Enumerated types</a:t>
            </a:r>
          </a:p>
          <a:p>
            <a:pPr lvl="1"/>
            <a:r>
              <a:rPr lang="en-US" altLang="zh-TW" dirty="0">
                <a:ea typeface="新細明體" charset="-120"/>
              </a:rPr>
              <a:t>Floating types</a:t>
            </a:r>
          </a:p>
          <a:p>
            <a:pPr lvl="2"/>
            <a:r>
              <a:rPr lang="en-US" altLang="zh-TW" dirty="0">
                <a:ea typeface="新細明體" charset="-120"/>
              </a:rPr>
              <a:t>Real floating types (</a:t>
            </a:r>
            <a:r>
              <a:rPr lang="en-US" altLang="zh-TW" dirty="0">
                <a:latin typeface="Courier New" pitchFamily="49" charset="0"/>
                <a:ea typeface="新細明體" charset="-120"/>
                <a:cs typeface="Courier New" pitchFamily="49" charset="0"/>
              </a:rPr>
              <a:t>float</a:t>
            </a:r>
            <a:r>
              <a:rPr lang="en-US" altLang="zh-TW" dirty="0">
                <a:ea typeface="新細明體" charset="-120"/>
              </a:rPr>
              <a:t>, </a:t>
            </a:r>
            <a:r>
              <a:rPr lang="en-US" altLang="zh-TW" dirty="0">
                <a:latin typeface="Courier New" pitchFamily="49" charset="0"/>
                <a:ea typeface="新細明體" charset="-120"/>
                <a:cs typeface="Courier New" pitchFamily="49" charset="0"/>
              </a:rPr>
              <a:t>double</a:t>
            </a:r>
            <a:r>
              <a:rPr lang="en-US" altLang="zh-TW" dirty="0">
                <a:ea typeface="新細明體" charset="-120"/>
              </a:rPr>
              <a:t>, </a:t>
            </a:r>
            <a:r>
              <a:rPr lang="en-US" altLang="zh-TW" dirty="0">
                <a:latin typeface="Courier New" pitchFamily="49" charset="0"/>
                <a:ea typeface="新細明體" charset="-120"/>
                <a:cs typeface="Courier New" pitchFamily="49" charset="0"/>
              </a:rPr>
              <a:t>long</a:t>
            </a:r>
            <a:r>
              <a:rPr lang="en-US" altLang="zh-TW" dirty="0">
                <a:ea typeface="新細明體" charset="-120"/>
              </a:rPr>
              <a:t> </a:t>
            </a:r>
            <a:r>
              <a:rPr lang="en-US" altLang="zh-TW" dirty="0">
                <a:latin typeface="Courier New" pitchFamily="49" charset="0"/>
                <a:ea typeface="新細明體" charset="-120"/>
                <a:cs typeface="Courier New" pitchFamily="49" charset="0"/>
              </a:rPr>
              <a:t>double</a:t>
            </a:r>
            <a:r>
              <a:rPr lang="en-US" altLang="zh-TW" dirty="0">
                <a:ea typeface="新細明體" charset="-120"/>
              </a:rPr>
              <a:t>)</a:t>
            </a:r>
          </a:p>
          <a:p>
            <a:pPr lvl="2"/>
            <a:r>
              <a:rPr lang="en-US" altLang="zh-TW"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a typeface="新細明體" charset="-120"/>
              </a:rPr>
              <a:t>Complex types </a:t>
            </a:r>
            <a:r>
              <a:rPr lang="en-US" altLang="zh-TW" dirty="0">
                <a:ea typeface="新細明體" charset="-120"/>
              </a:rPr>
              <a:t>(</a:t>
            </a:r>
            <a:r>
              <a:rPr lang="en-US" altLang="zh-TW" dirty="0">
                <a:latin typeface="Courier New" pitchFamily="49" charset="0"/>
                <a:ea typeface="新細明體" charset="-120"/>
                <a:cs typeface="Courier New" pitchFamily="49" charset="0"/>
              </a:rPr>
              <a:t>float</a:t>
            </a:r>
            <a:r>
              <a:rPr lang="en-US" altLang="zh-TW" dirty="0">
                <a:ea typeface="新細明體" charset="-120"/>
              </a:rPr>
              <a:t> </a:t>
            </a:r>
            <a:r>
              <a:rPr lang="en-US" altLang="zh-TW" dirty="0">
                <a:latin typeface="Courier New" pitchFamily="49" charset="0"/>
                <a:ea typeface="新細明體" charset="-120"/>
                <a:cs typeface="Courier New" pitchFamily="49" charset="0"/>
              </a:rPr>
              <a:t>_Complex</a:t>
            </a:r>
            <a:r>
              <a:rPr lang="en-US" altLang="zh-TW" dirty="0">
                <a:ea typeface="新細明體" charset="-120"/>
              </a:rPr>
              <a:t>, </a:t>
            </a:r>
            <a:r>
              <a:rPr lang="en-US" altLang="zh-TW" dirty="0">
                <a:latin typeface="Courier New" pitchFamily="49" charset="0"/>
                <a:ea typeface="新細明體" charset="-120"/>
                <a:cs typeface="Courier New" pitchFamily="49" charset="0"/>
              </a:rPr>
              <a:t>double</a:t>
            </a:r>
            <a:r>
              <a:rPr lang="en-US" altLang="zh-TW" dirty="0">
                <a:ea typeface="新細明體" charset="-120"/>
              </a:rPr>
              <a:t> </a:t>
            </a:r>
            <a:r>
              <a:rPr lang="en-US" altLang="zh-TW" dirty="0">
                <a:latin typeface="Courier New" pitchFamily="49" charset="0"/>
                <a:ea typeface="新細明體" charset="-120"/>
                <a:cs typeface="Courier New" pitchFamily="49" charset="0"/>
              </a:rPr>
              <a:t>_Complex</a:t>
            </a:r>
            <a:r>
              <a:rPr lang="en-US" altLang="zh-TW" dirty="0">
                <a:ea typeface="新細明體" charset="-120"/>
              </a:rPr>
              <a:t>, </a:t>
            </a:r>
            <a:r>
              <a:rPr lang="en-US" altLang="zh-TW" dirty="0">
                <a:latin typeface="Courier New" pitchFamily="49" charset="0"/>
                <a:ea typeface="新細明體" charset="-120"/>
                <a:cs typeface="Courier New" pitchFamily="49" charset="0"/>
              </a:rPr>
              <a:t>long</a:t>
            </a:r>
            <a:r>
              <a:rPr lang="en-US" altLang="zh-TW" dirty="0">
                <a:ea typeface="新細明體" charset="-120"/>
              </a:rPr>
              <a:t> </a:t>
            </a:r>
            <a:r>
              <a:rPr lang="en-US" altLang="zh-TW" dirty="0">
                <a:latin typeface="Courier New" pitchFamily="49" charset="0"/>
                <a:ea typeface="新細明體" charset="-120"/>
                <a:cs typeface="Courier New" pitchFamily="49" charset="0"/>
              </a:rPr>
              <a:t>double</a:t>
            </a:r>
            <a:r>
              <a:rPr lang="en-US" altLang="zh-TW" dirty="0">
                <a:ea typeface="新細明體" charset="-120"/>
              </a:rPr>
              <a:t> </a:t>
            </a:r>
            <a:r>
              <a:rPr lang="en-US" altLang="zh-TW" dirty="0">
                <a:latin typeface="Courier New" pitchFamily="49" charset="0"/>
                <a:ea typeface="新細明體" charset="-120"/>
                <a:cs typeface="Courier New" pitchFamily="49" charset="0"/>
              </a:rPr>
              <a:t>_Complex</a:t>
            </a:r>
            <a:r>
              <a:rPr lang="en-US" altLang="zh-TW" dirty="0">
                <a:ea typeface="新細明體" charset="-120"/>
              </a:rPr>
              <a:t>)</a:t>
            </a:r>
          </a:p>
          <a:p>
            <a:endParaRPr lang="en-US" altLang="zh-TW" dirty="0">
              <a:ea typeface="新細明體" charset="-12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zh-TW">
                <a:ea typeface="新細明體" charset="-120"/>
              </a:rPr>
              <a:t>Signed and Unsigned Integers</a:t>
            </a:r>
          </a:p>
        </p:txBody>
      </p:sp>
      <p:sp>
        <p:nvSpPr>
          <p:cNvPr id="17411" name="Content Placeholder 2"/>
          <p:cNvSpPr>
            <a:spLocks noGrp="1"/>
          </p:cNvSpPr>
          <p:nvPr>
            <p:ph idx="1"/>
          </p:nvPr>
        </p:nvSpPr>
        <p:spPr/>
        <p:txBody>
          <a:bodyPr/>
          <a:lstStyle/>
          <a:p>
            <a:r>
              <a:rPr lang="en-US" altLang="zh-TW">
                <a:ea typeface="新細明體" charset="-120"/>
              </a:rPr>
              <a:t>By default, integer variables are signed in C—the leftmost bit is reserved for the sign.</a:t>
            </a:r>
          </a:p>
          <a:p>
            <a:r>
              <a:rPr lang="en-US" altLang="zh-TW">
                <a:ea typeface="新細明體" charset="-120"/>
              </a:rPr>
              <a:t>To tell the compiler that a variable has no sign bit, declare it to be </a:t>
            </a:r>
            <a:r>
              <a:rPr lang="en-US" altLang="zh-TW">
                <a:latin typeface="Courier New" pitchFamily="49" charset="0"/>
                <a:ea typeface="新細明體" charset="-120"/>
                <a:cs typeface="Courier New" pitchFamily="49" charset="0"/>
              </a:rPr>
              <a:t>unsigned</a:t>
            </a:r>
            <a:r>
              <a:rPr lang="en-US" altLang="zh-TW">
                <a:ea typeface="新細明體" charset="-120"/>
              </a:rPr>
              <a:t>.</a:t>
            </a:r>
          </a:p>
          <a:p>
            <a:r>
              <a:rPr lang="en-US" altLang="zh-TW">
                <a:ea typeface="新細明體" charset="-120"/>
              </a:rPr>
              <a:t>Unsigned numbers are primarily useful for systems programming and low-level, machine-dependent applications.</a:t>
            </a:r>
          </a:p>
          <a:p>
            <a:endParaRPr lang="en-US" altLang="zh-TW">
              <a:ea typeface="新細明體" charset="-12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zh-TW">
                <a:ea typeface="新細明體" charset="-120"/>
              </a:rPr>
              <a:t>Escape Sequences</a:t>
            </a:r>
          </a:p>
        </p:txBody>
      </p:sp>
      <p:sp>
        <p:nvSpPr>
          <p:cNvPr id="58371" name="Content Placeholder 2"/>
          <p:cNvSpPr>
            <a:spLocks noGrp="1"/>
          </p:cNvSpPr>
          <p:nvPr>
            <p:ph idx="1"/>
          </p:nvPr>
        </p:nvSpPr>
        <p:spPr/>
        <p:txBody>
          <a:bodyPr>
            <a:normAutofit/>
          </a:bodyPr>
          <a:lstStyle/>
          <a:p>
            <a:r>
              <a:rPr lang="en-US" altLang="zh-TW" dirty="0">
                <a:ea typeface="新細明體" charset="-120"/>
              </a:rPr>
              <a:t>A character constant is usually one character enclosed in single quotes.</a:t>
            </a:r>
          </a:p>
          <a:p>
            <a:r>
              <a:rPr lang="en-US" altLang="zh-TW" dirty="0">
                <a:ea typeface="新細明體" charset="-120"/>
              </a:rPr>
              <a:t>However, certain </a:t>
            </a:r>
            <a:r>
              <a:rPr lang="en-US" altLang="zh-TW"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a typeface="新細明體" charset="-120"/>
              </a:rPr>
              <a:t>special characters</a:t>
            </a:r>
            <a:r>
              <a:rPr lang="en-US" altLang="zh-TW" dirty="0">
                <a:ea typeface="新細明體" charset="-120"/>
              </a:rPr>
              <a:t>—including the new-line character—can’t be written in this way, because they’re invisible (nonprinting) or because they can’t be entered from the keyboard. </a:t>
            </a:r>
          </a:p>
          <a:p>
            <a:r>
              <a:rPr lang="en-US" altLang="zh-TW" b="1" i="1" dirty="0">
                <a:ea typeface="新細明體" charset="-120"/>
              </a:rPr>
              <a:t>Escape sequences </a:t>
            </a:r>
            <a:r>
              <a:rPr lang="en-US" altLang="zh-TW" dirty="0">
                <a:ea typeface="新細明體" charset="-120"/>
              </a:rPr>
              <a:t>provide a way to represent these characters.</a:t>
            </a:r>
          </a:p>
          <a:p>
            <a:r>
              <a:rPr lang="en-US" altLang="zh-TW" dirty="0">
                <a:ea typeface="新細明體" charset="-120"/>
              </a:rPr>
              <a:t>There are two kinds of escape sequences: </a:t>
            </a:r>
            <a:r>
              <a:rPr lang="en-US" altLang="zh-TW" b="1" i="1" dirty="0">
                <a:solidFill>
                  <a:srgbClr val="FFFF00"/>
                </a:solidFill>
                <a:effectLst>
                  <a:outerShdw blurRad="38100" dist="38100" dir="2700000" algn="tl">
                    <a:srgbClr val="000000">
                      <a:alpha val="43137"/>
                    </a:srgbClr>
                  </a:outerShdw>
                </a:effectLst>
                <a:ea typeface="新細明體" charset="-120"/>
              </a:rPr>
              <a:t>character escapes </a:t>
            </a:r>
            <a:r>
              <a:rPr lang="en-US" altLang="zh-TW" dirty="0">
                <a:ea typeface="新細明體" charset="-120"/>
              </a:rPr>
              <a:t>and </a:t>
            </a:r>
            <a:r>
              <a:rPr lang="en-US" altLang="zh-TW" b="1" i="1" dirty="0">
                <a:solidFill>
                  <a:srgbClr val="FFFF00"/>
                </a:solidFill>
                <a:ea typeface="新細明體" charset="-120"/>
              </a:rPr>
              <a:t>numeric escapes</a:t>
            </a:r>
            <a:r>
              <a:rPr lang="en-US" altLang="zh-TW" b="1" i="1" dirty="0">
                <a:ea typeface="新細明體" charset="-12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zh-TW">
                <a:ea typeface="新細明體" charset="-120"/>
              </a:rPr>
              <a:t>Escape Sequences</a:t>
            </a:r>
          </a:p>
        </p:txBody>
      </p:sp>
      <p:sp>
        <p:nvSpPr>
          <p:cNvPr id="59395" name="Content Placeholder 2"/>
          <p:cNvSpPr>
            <a:spLocks noGrp="1"/>
          </p:cNvSpPr>
          <p:nvPr>
            <p:ph idx="1"/>
          </p:nvPr>
        </p:nvSpPr>
        <p:spPr/>
        <p:txBody>
          <a:bodyPr>
            <a:normAutofit lnSpcReduction="10000"/>
          </a:bodyPr>
          <a:lstStyle/>
          <a:p>
            <a:pPr>
              <a:tabLst>
                <a:tab pos="3200400" algn="ctr"/>
              </a:tabLst>
            </a:pPr>
            <a:r>
              <a:rPr lang="en-US" altLang="zh-TW" dirty="0">
                <a:ea typeface="新細明體" charset="-120"/>
              </a:rPr>
              <a:t>A complete list of character escapes:</a:t>
            </a:r>
          </a:p>
          <a:p>
            <a:pPr>
              <a:lnSpc>
                <a:spcPct val="80000"/>
              </a:lnSpc>
              <a:spcBef>
                <a:spcPts val="1200"/>
              </a:spcBef>
              <a:buNone/>
              <a:tabLst>
                <a:tab pos="3200400" algn="ctr"/>
              </a:tabLst>
            </a:pPr>
            <a:r>
              <a:rPr lang="en-US" altLang="zh-TW" sz="2200" b="1" i="1" dirty="0">
                <a:ea typeface="新細明體" charset="-120"/>
              </a:rPr>
              <a:t>	Name	Escape Sequence</a:t>
            </a:r>
          </a:p>
          <a:p>
            <a:pPr>
              <a:lnSpc>
                <a:spcPct val="80000"/>
              </a:lnSpc>
              <a:spcBef>
                <a:spcPts val="800"/>
              </a:spcBef>
              <a:buNone/>
              <a:tabLst>
                <a:tab pos="3200400" algn="ctr"/>
              </a:tabLst>
            </a:pPr>
            <a:r>
              <a:rPr lang="en-US" altLang="zh-TW" sz="2200" b="1" dirty="0">
                <a:effectLst>
                  <a:outerShdw blurRad="38100" dist="38100" dir="2700000" algn="tl">
                    <a:srgbClr val="000000">
                      <a:alpha val="43137"/>
                    </a:srgbClr>
                  </a:outerShdw>
                </a:effectLst>
                <a:ea typeface="新細明體" charset="-120"/>
              </a:rPr>
              <a:t>	Alert (bell)	</a:t>
            </a:r>
            <a:r>
              <a:rPr lang="en-US" altLang="zh-TW" sz="22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a:t>
            </a:r>
          </a:p>
          <a:p>
            <a:pPr>
              <a:lnSpc>
                <a:spcPct val="80000"/>
              </a:lnSpc>
              <a:spcBef>
                <a:spcPts val="600"/>
              </a:spcBef>
              <a:buNone/>
              <a:tabLst>
                <a:tab pos="3200400" algn="ctr"/>
              </a:tabLst>
            </a:pPr>
            <a:r>
              <a:rPr lang="en-US" altLang="zh-TW" sz="2200" b="1" dirty="0">
                <a:effectLst>
                  <a:outerShdw blurRad="38100" dist="38100" dir="2700000" algn="tl">
                    <a:srgbClr val="000000">
                      <a:alpha val="43137"/>
                    </a:srgbClr>
                  </a:outerShdw>
                </a:effectLst>
                <a:ea typeface="新細明體" charset="-120"/>
              </a:rPr>
              <a:t>	Backspace	</a:t>
            </a:r>
            <a:r>
              <a:rPr lang="en-US" altLang="zh-TW" sz="22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\b</a:t>
            </a:r>
          </a:p>
          <a:p>
            <a:pPr>
              <a:lnSpc>
                <a:spcPct val="80000"/>
              </a:lnSpc>
              <a:spcBef>
                <a:spcPts val="600"/>
              </a:spcBef>
              <a:buNone/>
              <a:tabLst>
                <a:tab pos="3200400" algn="ctr"/>
              </a:tabLst>
            </a:pPr>
            <a:r>
              <a:rPr lang="en-US" altLang="zh-TW" sz="2200" b="1" dirty="0">
                <a:effectLst>
                  <a:outerShdw blurRad="38100" dist="38100" dir="2700000" algn="tl">
                    <a:srgbClr val="000000">
                      <a:alpha val="43137"/>
                    </a:srgbClr>
                  </a:outerShdw>
                </a:effectLst>
                <a:ea typeface="新細明體" charset="-120"/>
              </a:rPr>
              <a:t>	</a:t>
            </a:r>
            <a:r>
              <a:rPr lang="en-US" altLang="zh-TW" sz="2200" b="1" dirty="0">
                <a:solidFill>
                  <a:schemeClr val="accent4">
                    <a:lumMod val="20000"/>
                    <a:lumOff val="80000"/>
                  </a:schemeClr>
                </a:solidFill>
                <a:effectLst>
                  <a:outerShdw blurRad="38100" dist="38100" dir="2700000" algn="tl">
                    <a:srgbClr val="000000">
                      <a:alpha val="43137"/>
                    </a:srgbClr>
                  </a:outerShdw>
                </a:effectLst>
                <a:ea typeface="新細明體" charset="-120"/>
              </a:rPr>
              <a:t>Form feed	</a:t>
            </a:r>
            <a:r>
              <a:rPr lang="en-US" altLang="zh-TW" sz="2200" b="1" dirty="0">
                <a:solidFill>
                  <a:schemeClr val="accent4">
                    <a:lumMod val="20000"/>
                    <a:lumOff val="80000"/>
                  </a:schemeClr>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\f</a:t>
            </a:r>
          </a:p>
          <a:p>
            <a:pPr>
              <a:lnSpc>
                <a:spcPct val="80000"/>
              </a:lnSpc>
              <a:spcBef>
                <a:spcPts val="600"/>
              </a:spcBef>
              <a:buNone/>
              <a:tabLst>
                <a:tab pos="3200400" algn="ctr"/>
              </a:tabLst>
            </a:pPr>
            <a:r>
              <a:rPr lang="en-US" altLang="zh-TW" sz="2200" b="1" dirty="0">
                <a:effectLst>
                  <a:outerShdw blurRad="38100" dist="38100" dir="2700000" algn="tl">
                    <a:srgbClr val="000000">
                      <a:alpha val="43137"/>
                    </a:srgbClr>
                  </a:outerShdw>
                </a:effectLst>
                <a:ea typeface="新細明體" charset="-120"/>
              </a:rPr>
              <a:t>	New line	</a:t>
            </a:r>
            <a:r>
              <a:rPr lang="en-US" altLang="zh-TW" sz="22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\n</a:t>
            </a:r>
          </a:p>
          <a:p>
            <a:pPr>
              <a:lnSpc>
                <a:spcPct val="80000"/>
              </a:lnSpc>
              <a:spcBef>
                <a:spcPts val="600"/>
              </a:spcBef>
              <a:buNone/>
              <a:tabLst>
                <a:tab pos="3200400" algn="ctr"/>
              </a:tabLst>
            </a:pPr>
            <a:r>
              <a:rPr lang="en-US" altLang="zh-TW" sz="2200" b="1" dirty="0">
                <a:effectLst>
                  <a:outerShdw blurRad="38100" dist="38100" dir="2700000" algn="tl">
                    <a:srgbClr val="000000">
                      <a:alpha val="43137"/>
                    </a:srgbClr>
                  </a:outerShdw>
                </a:effectLst>
                <a:ea typeface="新細明體" charset="-120"/>
              </a:rPr>
              <a:t>	</a:t>
            </a:r>
            <a:r>
              <a:rPr lang="en-US" altLang="zh-TW" sz="2200" b="1" dirty="0">
                <a:solidFill>
                  <a:srgbClr val="FFFF00"/>
                </a:solidFill>
                <a:effectLst>
                  <a:outerShdw blurRad="38100" dist="38100" dir="2700000" algn="tl">
                    <a:srgbClr val="000000">
                      <a:alpha val="43137"/>
                    </a:srgbClr>
                  </a:outerShdw>
                </a:effectLst>
                <a:ea typeface="新細明體" charset="-120"/>
              </a:rPr>
              <a:t>Carriage return	</a:t>
            </a:r>
            <a:r>
              <a:rPr lang="en-US" altLang="zh-TW" sz="2200"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\r</a:t>
            </a:r>
          </a:p>
          <a:p>
            <a:pPr>
              <a:lnSpc>
                <a:spcPct val="80000"/>
              </a:lnSpc>
              <a:spcBef>
                <a:spcPts val="600"/>
              </a:spcBef>
              <a:buNone/>
              <a:tabLst>
                <a:tab pos="3200400" algn="ctr"/>
              </a:tabLst>
            </a:pPr>
            <a:r>
              <a:rPr lang="en-US" altLang="zh-TW" sz="2200" b="1" dirty="0">
                <a:effectLst>
                  <a:outerShdw blurRad="38100" dist="38100" dir="2700000" algn="tl">
                    <a:srgbClr val="000000">
                      <a:alpha val="43137"/>
                    </a:srgbClr>
                  </a:outerShdw>
                </a:effectLst>
                <a:ea typeface="新細明體" charset="-120"/>
              </a:rPr>
              <a:t>	Horizontal tab	</a:t>
            </a:r>
            <a:r>
              <a:rPr lang="en-US" altLang="zh-TW" sz="22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\t</a:t>
            </a:r>
          </a:p>
          <a:p>
            <a:pPr>
              <a:lnSpc>
                <a:spcPct val="80000"/>
              </a:lnSpc>
              <a:spcBef>
                <a:spcPts val="600"/>
              </a:spcBef>
              <a:buNone/>
              <a:tabLst>
                <a:tab pos="3200400" algn="ctr"/>
              </a:tabLst>
            </a:pPr>
            <a:r>
              <a:rPr lang="en-US" altLang="zh-TW" sz="2200" b="1" dirty="0">
                <a:effectLst>
                  <a:outerShdw blurRad="38100" dist="38100" dir="2700000" algn="tl">
                    <a:srgbClr val="000000">
                      <a:alpha val="43137"/>
                    </a:srgbClr>
                  </a:outerShdw>
                </a:effectLst>
                <a:ea typeface="新細明體" charset="-120"/>
              </a:rPr>
              <a:t>	Vertical tab	</a:t>
            </a:r>
            <a:r>
              <a:rPr lang="en-US" altLang="zh-TW" sz="22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\v</a:t>
            </a:r>
          </a:p>
          <a:p>
            <a:pPr>
              <a:lnSpc>
                <a:spcPct val="80000"/>
              </a:lnSpc>
              <a:spcBef>
                <a:spcPts val="600"/>
              </a:spcBef>
              <a:buNone/>
              <a:tabLst>
                <a:tab pos="3200400" algn="ctr"/>
              </a:tabLst>
            </a:pPr>
            <a:r>
              <a:rPr lang="en-US" altLang="zh-TW" sz="2200" b="1" dirty="0">
                <a:effectLst>
                  <a:outerShdw blurRad="38100" dist="38100" dir="2700000" algn="tl">
                    <a:srgbClr val="000000">
                      <a:alpha val="43137"/>
                    </a:srgbClr>
                  </a:outerShdw>
                </a:effectLst>
                <a:ea typeface="新細明體" charset="-120"/>
              </a:rPr>
              <a:t>	</a:t>
            </a:r>
            <a:r>
              <a:rPr lang="en-US" altLang="zh-TW" sz="2200" b="1" dirty="0">
                <a:solidFill>
                  <a:srgbClr val="FFC000"/>
                </a:solidFill>
                <a:effectLst>
                  <a:outerShdw blurRad="38100" dist="38100" dir="2700000" algn="tl">
                    <a:srgbClr val="000000">
                      <a:alpha val="43137"/>
                    </a:srgbClr>
                  </a:outerShdw>
                </a:effectLst>
                <a:ea typeface="新細明體" charset="-120"/>
              </a:rPr>
              <a:t>Backslash	</a:t>
            </a:r>
            <a:r>
              <a:rPr lang="en-US" altLang="zh-TW" sz="22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200" b="1" dirty="0">
                <a:solidFill>
                  <a:srgbClr val="FFC000"/>
                </a:solidFill>
                <a:effectLst>
                  <a:outerShdw blurRad="38100" dist="38100" dir="2700000" algn="tl">
                    <a:srgbClr val="000000">
                      <a:alpha val="43137"/>
                    </a:srgbClr>
                  </a:outerShdw>
                </a:effectLst>
                <a:ea typeface="新細明體" charset="-120"/>
              </a:rPr>
              <a:t>	</a:t>
            </a:r>
          </a:p>
          <a:p>
            <a:pPr>
              <a:lnSpc>
                <a:spcPct val="80000"/>
              </a:lnSpc>
              <a:spcBef>
                <a:spcPts val="600"/>
              </a:spcBef>
              <a:buNone/>
              <a:tabLst>
                <a:tab pos="3200400" algn="ctr"/>
              </a:tabLst>
            </a:pPr>
            <a:r>
              <a:rPr lang="en-US" altLang="zh-TW" sz="2200" b="1" dirty="0">
                <a:effectLst>
                  <a:outerShdw blurRad="38100" dist="38100" dir="2700000" algn="tl">
                    <a:srgbClr val="000000">
                      <a:alpha val="43137"/>
                    </a:srgbClr>
                  </a:outerShdw>
                </a:effectLst>
                <a:ea typeface="新細明體" charset="-120"/>
              </a:rPr>
              <a:t>	Question mark	</a:t>
            </a:r>
            <a:r>
              <a:rPr lang="en-US" altLang="zh-TW" sz="22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a:lnSpc>
                <a:spcPct val="80000"/>
              </a:lnSpc>
              <a:spcBef>
                <a:spcPts val="600"/>
              </a:spcBef>
              <a:buNone/>
              <a:tabLst>
                <a:tab pos="3200400" algn="ctr"/>
              </a:tabLst>
            </a:pPr>
            <a:r>
              <a:rPr lang="en-US" altLang="zh-TW" sz="2200" b="1" dirty="0">
                <a:effectLst>
                  <a:outerShdw blurRad="38100" dist="38100" dir="2700000" algn="tl">
                    <a:srgbClr val="000000">
                      <a:alpha val="43137"/>
                    </a:srgbClr>
                  </a:outerShdw>
                </a:effectLst>
                <a:ea typeface="新細明體" charset="-120"/>
              </a:rPr>
              <a:t>	Single quote	</a:t>
            </a:r>
            <a:r>
              <a:rPr lang="en-US" altLang="zh-TW" sz="22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a:lnSpc>
                <a:spcPct val="80000"/>
              </a:lnSpc>
              <a:spcBef>
                <a:spcPts val="600"/>
              </a:spcBef>
              <a:buNone/>
              <a:tabLst>
                <a:tab pos="3200400" algn="ctr"/>
              </a:tabLst>
            </a:pPr>
            <a:r>
              <a:rPr lang="en-US" altLang="zh-TW" sz="2200" b="1" dirty="0">
                <a:effectLst>
                  <a:outerShdw blurRad="38100" dist="38100" dir="2700000" algn="tl">
                    <a:srgbClr val="000000">
                      <a:alpha val="43137"/>
                    </a:srgbClr>
                  </a:outerShdw>
                </a:effectLst>
                <a:ea typeface="新細明體" charset="-120"/>
              </a:rPr>
              <a:t>	Double quote	</a:t>
            </a:r>
            <a:r>
              <a:rPr lang="en-US" altLang="zh-TW" sz="22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200" b="1" dirty="0">
                <a:effectLst>
                  <a:outerShdw blurRad="38100" dist="38100" dir="2700000" algn="tl">
                    <a:srgbClr val="000000">
                      <a:alpha val="43137"/>
                    </a:srgbClr>
                  </a:outerShdw>
                </a:effectLst>
                <a:latin typeface="Helvetica" pitchFamily="34" charset="0"/>
                <a:ea typeface="新細明體" charset="-120"/>
                <a:cs typeface="Courier New" pitchFamily="49" charset="0"/>
              </a:rPr>
              <a:t>"</a:t>
            </a:r>
            <a:endParaRPr lang="en-US" altLang="zh-TW" b="1" dirty="0">
              <a:effectLst>
                <a:outerShdw blurRad="38100" dist="38100" dir="2700000" algn="tl">
                  <a:srgbClr val="000000">
                    <a:alpha val="43137"/>
                  </a:srgbClr>
                </a:outerShdw>
              </a:effectLst>
              <a:ea typeface="新細明體" charset="-120"/>
            </a:endParaRPr>
          </a:p>
          <a:p>
            <a:pPr>
              <a:tabLst>
                <a:tab pos="3200400" algn="ctr"/>
              </a:tabLst>
            </a:pPr>
            <a:endParaRPr lang="en-US" altLang="zh-TW" dirty="0">
              <a:ea typeface="新細明體" charset="-12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zh-TW">
                <a:ea typeface="新細明體" charset="-120"/>
              </a:rPr>
              <a:t>Escape Sequences</a:t>
            </a:r>
          </a:p>
        </p:txBody>
      </p:sp>
      <p:sp>
        <p:nvSpPr>
          <p:cNvPr id="60419" name="Content Placeholder 2"/>
          <p:cNvSpPr>
            <a:spLocks noGrp="1"/>
          </p:cNvSpPr>
          <p:nvPr>
            <p:ph idx="1"/>
          </p:nvPr>
        </p:nvSpPr>
        <p:spPr/>
        <p:txBody>
          <a:bodyPr>
            <a:normAutofit/>
          </a:bodyPr>
          <a:lstStyle/>
          <a:p>
            <a:r>
              <a:rPr lang="en-US" altLang="zh-TW">
                <a:ea typeface="新細明體" charset="-120"/>
              </a:rPr>
              <a:t>Character escapes are handy, but they don’t exist for all nonprinting ASCII characters.</a:t>
            </a:r>
          </a:p>
          <a:p>
            <a:r>
              <a:rPr lang="en-US" altLang="zh-TW">
                <a:ea typeface="新細明體" charset="-120"/>
              </a:rPr>
              <a:t>Character escapes are also useless for representing characters beyond the basic 128 ASCII characters.</a:t>
            </a:r>
          </a:p>
          <a:p>
            <a:r>
              <a:rPr lang="en-US" altLang="zh-TW">
                <a:ea typeface="新細明體" charset="-120"/>
              </a:rPr>
              <a:t>Numeric escapes, which can represent any character, are the solution to this problem.</a:t>
            </a:r>
          </a:p>
          <a:p>
            <a:r>
              <a:rPr lang="en-US" altLang="zh-TW">
                <a:ea typeface="新細明體" charset="-120"/>
              </a:rPr>
              <a:t>A numeric escape for a particular character uses the character’s octal or hexadecimal value.</a:t>
            </a:r>
          </a:p>
          <a:p>
            <a:r>
              <a:rPr lang="en-US" altLang="zh-TW">
                <a:ea typeface="新細明體" charset="-120"/>
              </a:rPr>
              <a:t>For example, the ASCII escape character (decimal value: 27) has the value 33 in octal and 1B in hex.</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zh-TW" dirty="0">
                <a:ea typeface="新細明體" charset="-120"/>
              </a:rPr>
              <a:t>Escape Sequences</a:t>
            </a:r>
          </a:p>
        </p:txBody>
      </p:sp>
      <p:sp>
        <p:nvSpPr>
          <p:cNvPr id="61443" name="Content Placeholder 2"/>
          <p:cNvSpPr>
            <a:spLocks noGrp="1"/>
          </p:cNvSpPr>
          <p:nvPr>
            <p:ph idx="1"/>
          </p:nvPr>
        </p:nvSpPr>
        <p:spPr/>
        <p:txBody>
          <a:bodyPr>
            <a:normAutofit/>
          </a:bodyPr>
          <a:lstStyle/>
          <a:p>
            <a:r>
              <a:rPr lang="en-US" altLang="zh-TW" dirty="0">
                <a:ea typeface="新細明體" charset="-120"/>
              </a:rPr>
              <a:t>An </a:t>
            </a:r>
            <a:r>
              <a:rPr lang="en-US" altLang="zh-TW" b="1" i="1" dirty="0">
                <a:solidFill>
                  <a:srgbClr val="FFC000"/>
                </a:solidFill>
                <a:effectLst>
                  <a:outerShdw blurRad="38100" dist="38100" dir="2700000" algn="tl">
                    <a:srgbClr val="000000">
                      <a:alpha val="43137"/>
                    </a:srgbClr>
                  </a:outerShdw>
                </a:effectLst>
                <a:ea typeface="新細明體" charset="-120"/>
              </a:rPr>
              <a:t>octal</a:t>
            </a:r>
            <a:r>
              <a:rPr lang="en-US" altLang="zh-TW" b="1" i="1" dirty="0">
                <a:ea typeface="新細明體" charset="-120"/>
              </a:rPr>
              <a:t> escape sequence </a:t>
            </a:r>
            <a:r>
              <a:rPr lang="en-US" altLang="zh-TW" dirty="0">
                <a:ea typeface="新細明體" charset="-120"/>
              </a:rPr>
              <a:t>consists of the </a:t>
            </a:r>
            <a:r>
              <a:rPr lang="en-US" altLang="zh-TW" dirty="0">
                <a:latin typeface="Courier New" pitchFamily="49" charset="0"/>
                <a:ea typeface="新細明體" charset="-120"/>
                <a:cs typeface="Courier New" pitchFamily="49" charset="0"/>
              </a:rPr>
              <a:t>\</a:t>
            </a:r>
            <a:r>
              <a:rPr lang="en-US" altLang="zh-TW" dirty="0">
                <a:ea typeface="新細明體" charset="-120"/>
              </a:rPr>
              <a:t> character followed by an octal number with at most three digits, such as </a:t>
            </a:r>
            <a:r>
              <a:rPr lang="en-US" altLang="zh-TW" dirty="0">
                <a:latin typeface="Courier New" pitchFamily="49" charset="0"/>
                <a:ea typeface="新細明體" charset="-120"/>
                <a:cs typeface="Courier New" pitchFamily="49" charset="0"/>
              </a:rPr>
              <a:t>\33 </a:t>
            </a:r>
            <a:r>
              <a:rPr lang="en-US" altLang="zh-TW" dirty="0">
                <a:ea typeface="新細明體" charset="-120"/>
              </a:rPr>
              <a:t>or </a:t>
            </a:r>
            <a:r>
              <a:rPr lang="en-US" altLang="zh-TW"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\0</a:t>
            </a:r>
            <a:r>
              <a:rPr lang="en-US" altLang="zh-TW" b="1" dirty="0">
                <a:solidFill>
                  <a:schemeClr val="tx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33</a:t>
            </a:r>
            <a:r>
              <a:rPr lang="en-US" altLang="zh-TW" dirty="0">
                <a:ea typeface="新細明體" charset="-120"/>
              </a:rPr>
              <a:t>.</a:t>
            </a:r>
          </a:p>
          <a:p>
            <a:r>
              <a:rPr lang="en-US" altLang="zh-TW" dirty="0">
                <a:ea typeface="新細明體" charset="-120"/>
              </a:rPr>
              <a:t>A </a:t>
            </a:r>
            <a:r>
              <a:rPr lang="en-US" altLang="zh-TW" b="1" i="1" dirty="0">
                <a:solidFill>
                  <a:srgbClr val="FFC000"/>
                </a:solidFill>
                <a:effectLst>
                  <a:outerShdw blurRad="38100" dist="38100" dir="2700000" algn="tl">
                    <a:srgbClr val="000000">
                      <a:alpha val="43137"/>
                    </a:srgbClr>
                  </a:outerShdw>
                </a:effectLst>
                <a:ea typeface="新細明體" charset="-120"/>
              </a:rPr>
              <a:t>hexadecimal</a:t>
            </a:r>
            <a:r>
              <a:rPr lang="en-US" altLang="zh-TW" b="1" i="1" dirty="0">
                <a:ea typeface="新細明體" charset="-120"/>
              </a:rPr>
              <a:t> escape sequence </a:t>
            </a:r>
            <a:r>
              <a:rPr lang="en-US" altLang="zh-TW" dirty="0">
                <a:ea typeface="新細明體" charset="-120"/>
              </a:rPr>
              <a:t>consists of </a:t>
            </a:r>
            <a:r>
              <a:rPr lang="en-US" altLang="zh-TW" dirty="0">
                <a:latin typeface="Courier New" pitchFamily="49" charset="0"/>
                <a:ea typeface="新細明體" charset="-120"/>
                <a:cs typeface="Courier New" pitchFamily="49" charset="0"/>
              </a:rPr>
              <a:t>\x</a:t>
            </a:r>
            <a:r>
              <a:rPr lang="en-US" altLang="zh-TW" dirty="0">
                <a:ea typeface="新細明體" charset="-120"/>
              </a:rPr>
              <a:t> followed by a hexadecimal number, such as </a:t>
            </a:r>
            <a:r>
              <a:rPr lang="en-US" altLang="zh-TW"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\x</a:t>
            </a:r>
            <a:r>
              <a:rPr lang="en-US" altLang="zh-TW" b="1" dirty="0">
                <a:solidFill>
                  <a:schemeClr val="tx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1b</a:t>
            </a:r>
            <a:r>
              <a:rPr lang="en-US" altLang="zh-TW" dirty="0">
                <a:ea typeface="新細明體" charset="-120"/>
              </a:rPr>
              <a:t> or </a:t>
            </a:r>
            <a:r>
              <a:rPr lang="en-US" altLang="zh-TW"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\x</a:t>
            </a:r>
            <a:r>
              <a:rPr lang="en-US" altLang="zh-TW" b="1" dirty="0">
                <a:solidFill>
                  <a:schemeClr val="tx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1B</a:t>
            </a:r>
            <a:r>
              <a:rPr lang="en-US" altLang="zh-TW" dirty="0">
                <a:ea typeface="新細明體" charset="-120"/>
              </a:rPr>
              <a:t>.</a:t>
            </a:r>
          </a:p>
          <a:p>
            <a:r>
              <a:rPr lang="en-US" altLang="zh-TW" dirty="0">
                <a:ea typeface="新細明體" charset="-120"/>
              </a:rPr>
              <a:t>The </a:t>
            </a:r>
            <a:r>
              <a:rPr lang="en-US" altLang="zh-TW" b="1" i="1" dirty="0">
                <a:solidFill>
                  <a:srgbClr val="FFC000"/>
                </a:solidFill>
                <a:effectLst>
                  <a:outerShdw blurRad="38100" dist="38100" dir="2700000" algn="tl">
                    <a:srgbClr val="000000">
                      <a:alpha val="43137"/>
                    </a:srgbClr>
                  </a:outerShdw>
                </a:effectLst>
                <a:ea typeface="新細明體" charset="-120"/>
              </a:rPr>
              <a:t>x</a:t>
            </a:r>
            <a:r>
              <a:rPr lang="en-US" altLang="zh-TW" dirty="0">
                <a:ea typeface="新細明體" charset="-120"/>
              </a:rPr>
              <a:t> must be in </a:t>
            </a:r>
            <a:r>
              <a:rPr lang="en-US" altLang="zh-TW" b="1" i="1" dirty="0">
                <a:solidFill>
                  <a:srgbClr val="FFC000"/>
                </a:solidFill>
                <a:effectLst>
                  <a:outerShdw blurRad="38100" dist="38100" dir="2700000" algn="tl">
                    <a:srgbClr val="000000">
                      <a:alpha val="43137"/>
                    </a:srgbClr>
                  </a:outerShdw>
                </a:effectLst>
                <a:ea typeface="新細明體" charset="-120"/>
              </a:rPr>
              <a:t>lower case</a:t>
            </a:r>
            <a:r>
              <a:rPr lang="en-US" altLang="zh-TW" dirty="0">
                <a:ea typeface="新細明體" charset="-120"/>
              </a:rPr>
              <a:t>, but the hex digits can be upper or lower case.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zh-TW" dirty="0">
                <a:ea typeface="新細明體" charset="-120"/>
              </a:rPr>
              <a:t>Escape Sequences</a:t>
            </a:r>
          </a:p>
        </p:txBody>
      </p:sp>
      <p:sp>
        <p:nvSpPr>
          <p:cNvPr id="62467" name="Content Placeholder 2"/>
          <p:cNvSpPr>
            <a:spLocks noGrp="1"/>
          </p:cNvSpPr>
          <p:nvPr>
            <p:ph idx="1"/>
          </p:nvPr>
        </p:nvSpPr>
        <p:spPr/>
        <p:txBody>
          <a:bodyPr>
            <a:normAutofit/>
          </a:bodyPr>
          <a:lstStyle/>
          <a:p>
            <a:r>
              <a:rPr lang="en-US" altLang="zh-TW" dirty="0">
                <a:ea typeface="新細明體" charset="-120"/>
              </a:rPr>
              <a:t>When used as </a:t>
            </a:r>
            <a:r>
              <a:rPr lang="en-US" altLang="zh-TW" b="1" dirty="0">
                <a:effectLst>
                  <a:outerShdw blurRad="38100" dist="38100" dir="2700000" algn="tl">
                    <a:srgbClr val="000000">
                      <a:alpha val="43137"/>
                    </a:srgbClr>
                  </a:outerShdw>
                </a:effectLst>
                <a:ea typeface="新細明體" charset="-120"/>
              </a:rPr>
              <a:t>a character constant</a:t>
            </a:r>
            <a:r>
              <a:rPr lang="en-US" altLang="zh-TW" dirty="0">
                <a:ea typeface="新細明體" charset="-120"/>
              </a:rPr>
              <a:t>, an escape sequence must be </a:t>
            </a:r>
            <a:r>
              <a:rPr lang="en-US" altLang="zh-TW" dirty="0">
                <a:solidFill>
                  <a:srgbClr val="FFFF00"/>
                </a:solidFill>
                <a:effectLst>
                  <a:outerShdw blurRad="38100" dist="38100" dir="2700000" algn="tl">
                    <a:srgbClr val="000000">
                      <a:alpha val="43137"/>
                    </a:srgbClr>
                  </a:outerShdw>
                </a:effectLst>
                <a:ea typeface="新細明體" charset="-120"/>
              </a:rPr>
              <a:t>enclosed in </a:t>
            </a:r>
            <a:r>
              <a:rPr lang="en-US" altLang="zh-TW" b="1" dirty="0">
                <a:ln w="22225">
                  <a:solidFill>
                    <a:schemeClr val="accent2"/>
                  </a:solidFill>
                  <a:prstDash val="solid"/>
                </a:ln>
                <a:solidFill>
                  <a:schemeClr val="accent2">
                    <a:lumMod val="40000"/>
                    <a:lumOff val="60000"/>
                  </a:schemeClr>
                </a:solidFill>
                <a:ea typeface="新細明體" charset="-120"/>
              </a:rPr>
              <a:t>single quotes</a:t>
            </a:r>
            <a:r>
              <a:rPr lang="en-US" altLang="zh-TW" dirty="0">
                <a:ea typeface="新細明體" charset="-120"/>
              </a:rPr>
              <a:t>.</a:t>
            </a:r>
          </a:p>
          <a:p>
            <a:r>
              <a:rPr lang="en-US" altLang="zh-TW" dirty="0">
                <a:ea typeface="新細明體" charset="-120"/>
              </a:rPr>
              <a:t>For example, a constant representing the escape character would be written </a:t>
            </a:r>
            <a:r>
              <a:rPr lang="en-US" altLang="zh-TW"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'\33'</a:t>
            </a:r>
            <a:r>
              <a:rPr lang="en-US" altLang="zh-TW" b="1" dirty="0">
                <a:solidFill>
                  <a:srgbClr val="FFC000"/>
                </a:solidFill>
                <a:effectLst>
                  <a:outerShdw blurRad="38100" dist="38100" dir="2700000" algn="tl">
                    <a:srgbClr val="000000">
                      <a:alpha val="43137"/>
                    </a:srgbClr>
                  </a:outerShdw>
                </a:effectLst>
                <a:ea typeface="新細明體" charset="-120"/>
              </a:rPr>
              <a:t> </a:t>
            </a:r>
            <a:r>
              <a:rPr lang="en-US" altLang="zh-TW" dirty="0">
                <a:ea typeface="新細明體" charset="-120"/>
              </a:rPr>
              <a:t>(or </a:t>
            </a:r>
            <a:r>
              <a:rPr lang="en-US" altLang="zh-TW"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'\x1b'</a:t>
            </a:r>
            <a:r>
              <a:rPr lang="en-US" altLang="zh-TW" dirty="0">
                <a:ea typeface="新細明體" charset="-120"/>
              </a:rPr>
              <a:t>).</a:t>
            </a:r>
          </a:p>
          <a:p>
            <a:r>
              <a:rPr lang="en-US" altLang="zh-TW" dirty="0">
                <a:ea typeface="新細明體" charset="-120"/>
              </a:rPr>
              <a:t>Escape sequences tend to get a bit cryptic, so it’s often a good idea to use </a:t>
            </a:r>
            <a:r>
              <a:rPr lang="en-US" altLang="zh-TW" dirty="0">
                <a:latin typeface="Courier New" pitchFamily="49" charset="0"/>
                <a:ea typeface="新細明體" charset="-120"/>
                <a:cs typeface="Courier New" pitchFamily="49" charset="0"/>
              </a:rPr>
              <a:t>#define</a:t>
            </a:r>
            <a:r>
              <a:rPr lang="en-US" altLang="zh-TW" dirty="0">
                <a:ea typeface="新細明體" charset="-120"/>
              </a:rPr>
              <a:t> to give them names:</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43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#define ESC '\33'</a:t>
            </a:r>
          </a:p>
          <a:p>
            <a:r>
              <a:rPr lang="en-US" altLang="zh-TW" dirty="0">
                <a:ea typeface="新細明體" charset="-120"/>
              </a:rPr>
              <a:t>Escape sequences can be embedded in strings as well.</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524000" y="0"/>
            <a:ext cx="9067800" cy="5486400"/>
          </a:xfrm>
        </p:spPr>
        <p:txBody>
          <a:bodyPr>
            <a:noAutofit/>
          </a:bodyPr>
          <a:lstStyle/>
          <a:p>
            <a:pPr marL="514350" indent="-514350">
              <a:spcBef>
                <a:spcPts val="0"/>
              </a:spcBef>
              <a:buFont typeface="+mj-lt"/>
              <a:buAutoNum type="arabicParenR"/>
            </a:pPr>
            <a:r>
              <a:rPr lang="en-US" altLang="zh-TW" sz="2800" b="1" dirty="0" err="1">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printf</a:t>
            </a:r>
            <a:r>
              <a:rPr lang="en-US" altLang="zh-TW" sz="2800"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400"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This sentence is here </a:t>
            </a:r>
            <a:r>
              <a:rPr lang="en-US" altLang="zh-TW" sz="2800"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%c", '\r');</a:t>
            </a:r>
          </a:p>
          <a:p>
            <a:pPr marL="514350" indent="-514350">
              <a:spcBef>
                <a:spcPts val="0"/>
              </a:spcBef>
              <a:buFont typeface="+mj-lt"/>
              <a:buAutoNum type="arabicParenR"/>
            </a:pPr>
            <a:r>
              <a:rPr lang="en-US" altLang="zh-TW" sz="28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8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printf</a:t>
            </a:r>
            <a:r>
              <a:rPr lang="en-US" altLang="zh-TW" sz="28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8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xxxx</a:t>
            </a:r>
            <a:r>
              <a:rPr lang="en-US" altLang="zh-TW" sz="28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marL="514350" indent="-514350">
              <a:spcBef>
                <a:spcPts val="0"/>
              </a:spcBef>
              <a:buFont typeface="+mj-lt"/>
              <a:buAutoNum type="arabicParenR"/>
            </a:pPr>
            <a:r>
              <a:rPr lang="en-US" altLang="zh-TW" sz="28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8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printf</a:t>
            </a:r>
            <a:r>
              <a:rPr lang="en-US" altLang="zh-TW" sz="28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("\n");</a:t>
            </a:r>
          </a:p>
          <a:p>
            <a:pPr marL="514350" indent="-514350">
              <a:spcBef>
                <a:spcPts val="0"/>
              </a:spcBef>
              <a:buFont typeface="+mj-lt"/>
              <a:buAutoNum type="arabicParenR"/>
            </a:pPr>
            <a:r>
              <a:rPr lang="en-US" altLang="zh-TW" sz="2800" b="1" dirty="0" err="1">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printf</a:t>
            </a:r>
            <a:r>
              <a:rPr lang="en-US" altLang="zh-TW" sz="28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("This sentence is here %c", 13);</a:t>
            </a:r>
          </a:p>
          <a:p>
            <a:pPr marL="514350" indent="-514350">
              <a:spcBef>
                <a:spcPts val="0"/>
              </a:spcBef>
              <a:buFont typeface="+mj-lt"/>
              <a:buAutoNum type="arabicParenR"/>
            </a:pPr>
            <a:r>
              <a:rPr lang="en-US" altLang="zh-TW" sz="28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8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printf</a:t>
            </a:r>
            <a:r>
              <a:rPr lang="en-US" altLang="zh-TW" sz="28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8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xxxx</a:t>
            </a:r>
            <a:r>
              <a:rPr lang="en-US" altLang="zh-TW" sz="28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marL="514350" indent="-514350">
              <a:spcBef>
                <a:spcPts val="0"/>
              </a:spcBef>
              <a:buFont typeface="+mj-lt"/>
              <a:buAutoNum type="arabicParenR"/>
            </a:pPr>
            <a:r>
              <a:rPr lang="en-US" altLang="zh-TW" sz="28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8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printf</a:t>
            </a:r>
            <a:r>
              <a:rPr lang="en-US" altLang="zh-TW" sz="28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("\n");</a:t>
            </a:r>
          </a:p>
          <a:p>
            <a:pPr marL="514350" indent="-514350">
              <a:spcBef>
                <a:spcPts val="0"/>
              </a:spcBef>
              <a:buFont typeface="+mj-lt"/>
              <a:buAutoNum type="arabicParenR"/>
            </a:pPr>
            <a:r>
              <a:rPr lang="en-US" altLang="zh-TW" sz="2800" b="1" dirty="0" err="1">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printf</a:t>
            </a:r>
            <a:r>
              <a:rPr lang="en-US" altLang="zh-TW" sz="2800"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400"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This sentence is here </a:t>
            </a:r>
            <a:r>
              <a:rPr lang="en-US" altLang="zh-TW" sz="2800"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%c", '\015');</a:t>
            </a:r>
          </a:p>
          <a:p>
            <a:pPr marL="514350" indent="-514350">
              <a:spcBef>
                <a:spcPts val="0"/>
              </a:spcBef>
              <a:buFont typeface="+mj-lt"/>
              <a:buAutoNum type="arabicParenR"/>
            </a:pPr>
            <a:r>
              <a:rPr lang="en-US" altLang="zh-TW" sz="28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8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printf</a:t>
            </a:r>
            <a:r>
              <a:rPr lang="en-US" altLang="zh-TW" sz="28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8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xxxx</a:t>
            </a:r>
            <a:r>
              <a:rPr lang="en-US" altLang="zh-TW" sz="28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marL="514350" indent="-514350">
              <a:spcBef>
                <a:spcPts val="0"/>
              </a:spcBef>
              <a:buFont typeface="+mj-lt"/>
              <a:buAutoNum type="arabicParenR"/>
            </a:pPr>
            <a:r>
              <a:rPr lang="en-US" altLang="zh-TW" sz="28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8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printf</a:t>
            </a:r>
            <a:r>
              <a:rPr lang="en-US" altLang="zh-TW" sz="28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("\n");</a:t>
            </a:r>
          </a:p>
          <a:p>
            <a:pPr marL="514350" indent="-514350">
              <a:spcBef>
                <a:spcPts val="0"/>
              </a:spcBef>
              <a:buFont typeface="+mj-lt"/>
              <a:buAutoNum type="arabicParenR"/>
            </a:pPr>
            <a:r>
              <a:rPr lang="en-US" altLang="zh-TW" sz="2800" b="1" dirty="0" err="1">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printf</a:t>
            </a:r>
            <a:r>
              <a:rPr lang="en-US" altLang="zh-TW" sz="28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This sentence is here </a:t>
            </a:r>
            <a:r>
              <a:rPr lang="en-US" altLang="zh-TW" sz="28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%c", '\</a:t>
            </a:r>
            <a:r>
              <a:rPr lang="en-US" altLang="zh-TW" sz="2800" b="1" dirty="0" err="1">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xd</a:t>
            </a:r>
            <a:r>
              <a:rPr lang="en-US" altLang="zh-TW" sz="28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marL="514350" indent="-514350">
              <a:spcBef>
                <a:spcPts val="0"/>
              </a:spcBef>
              <a:buFont typeface="+mj-lt"/>
              <a:buAutoNum type="arabicParenR"/>
            </a:pPr>
            <a:r>
              <a:rPr lang="en-US" altLang="zh-TW" sz="28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8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printf</a:t>
            </a:r>
            <a:r>
              <a:rPr lang="en-US" altLang="zh-TW" sz="28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8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xxxx</a:t>
            </a:r>
            <a:r>
              <a:rPr lang="en-US" altLang="zh-TW" sz="28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endParaRPr lang="zh-TW" altLang="en-US" sz="2800" b="1" dirty="0">
              <a:effectLst>
                <a:outerShdw blurRad="38100" dist="38100" dir="2700000" algn="tl">
                  <a:srgbClr val="000000">
                    <a:alpha val="43137"/>
                  </a:srgbClr>
                </a:outerShdw>
              </a:effectLst>
              <a:latin typeface="Courier New" pitchFamily="49" charset="0"/>
              <a:ea typeface="新細明體" charset="-120"/>
              <a:cs typeface="Courier New" pitchFamily="49" charset="0"/>
            </a:endParaRPr>
          </a:p>
        </p:txBody>
      </p:sp>
      <p:sp>
        <p:nvSpPr>
          <p:cNvPr id="4" name="矩形 3"/>
          <p:cNvSpPr/>
          <p:nvPr/>
        </p:nvSpPr>
        <p:spPr>
          <a:xfrm>
            <a:off x="4572003" y="5486403"/>
            <a:ext cx="2624821" cy="646331"/>
          </a:xfrm>
          <a:prstGeom prst="rect">
            <a:avLst/>
          </a:prstGeom>
        </p:spPr>
        <p:txBody>
          <a:bodyPr wrap="none">
            <a:spAutoFit/>
          </a:bodyPr>
          <a:lstStyle/>
          <a:p>
            <a:pPr marL="457200" indent="-457200">
              <a:buAutoNum type="arabicPeriod"/>
            </a:pPr>
            <a:r>
              <a:rPr lang="en-US" altLang="zh-TW" dirty="0"/>
              <a:t>This sentence is here</a:t>
            </a:r>
          </a:p>
          <a:p>
            <a:pPr marL="457200" indent="-457200">
              <a:buAutoNum type="arabicPeriod"/>
            </a:pPr>
            <a:r>
              <a:rPr lang="en-US" altLang="zh-TW" dirty="0" err="1"/>
              <a:t>xxxx</a:t>
            </a:r>
            <a:r>
              <a:rPr lang="en-US" altLang="zh-TW" dirty="0"/>
              <a:t> sentence is here</a:t>
            </a:r>
          </a:p>
        </p:txBody>
      </p:sp>
      <p:cxnSp>
        <p:nvCxnSpPr>
          <p:cNvPr id="6" name="直線接點 5"/>
          <p:cNvCxnSpPr/>
          <p:nvPr/>
        </p:nvCxnSpPr>
        <p:spPr>
          <a:xfrm>
            <a:off x="1676400" y="5562600"/>
            <a:ext cx="86868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87180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zh-TW">
                <a:ea typeface="新細明體" charset="-120"/>
              </a:rPr>
              <a:t>Character-Handling Functions</a:t>
            </a:r>
          </a:p>
        </p:txBody>
      </p:sp>
      <p:sp>
        <p:nvSpPr>
          <p:cNvPr id="63491" name="Content Placeholder 2"/>
          <p:cNvSpPr>
            <a:spLocks noGrp="1"/>
          </p:cNvSpPr>
          <p:nvPr>
            <p:ph idx="1"/>
          </p:nvPr>
        </p:nvSpPr>
        <p:spPr/>
        <p:txBody>
          <a:bodyPr>
            <a:normAutofit/>
          </a:bodyPr>
          <a:lstStyle/>
          <a:p>
            <a:r>
              <a:rPr lang="en-US" altLang="zh-TW" dirty="0">
                <a:ea typeface="新細明體" charset="-120"/>
              </a:rPr>
              <a:t>Calling C’s </a:t>
            </a:r>
            <a:r>
              <a:rPr lang="en-US" altLang="zh-TW" sz="2400" dirty="0" err="1">
                <a:ln w="18415" cmpd="sng">
                  <a:solidFill>
                    <a:srgbClr val="FFFFFF"/>
                  </a:solidFill>
                  <a:prstDash val="solid"/>
                </a:ln>
                <a:solidFill>
                  <a:srgbClr val="FFFFFF"/>
                </a:solidFill>
                <a:effectLst>
                  <a:glow rad="228600">
                    <a:schemeClr val="accent1">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toupper</a:t>
            </a:r>
            <a:r>
              <a:rPr lang="en-US" altLang="zh-TW" dirty="0">
                <a:ea typeface="新細明體" charset="-120"/>
              </a:rPr>
              <a:t> library function is a fast and portable way to convert case:</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ch</a:t>
            </a:r>
            <a:r>
              <a:rPr lang="en-US" altLang="zh-TW" sz="24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 </a:t>
            </a:r>
            <a:r>
              <a:rPr lang="en-US" altLang="zh-TW" sz="24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toupper</a:t>
            </a:r>
            <a:r>
              <a:rPr lang="en-US" altLang="zh-TW" sz="24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a:t>
            </a:r>
            <a:r>
              <a:rPr lang="en-US" altLang="zh-TW" sz="24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ch</a:t>
            </a:r>
            <a:r>
              <a:rPr lang="en-US" altLang="zh-TW" sz="24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a:t>
            </a:r>
          </a:p>
          <a:p>
            <a:r>
              <a:rPr lang="en-US" altLang="zh-TW" dirty="0" err="1">
                <a:latin typeface="Courier New" pitchFamily="49" charset="0"/>
                <a:ea typeface="新細明體" charset="-120"/>
                <a:cs typeface="Courier New" pitchFamily="49" charset="0"/>
              </a:rPr>
              <a:t>toupper</a:t>
            </a:r>
            <a:r>
              <a:rPr lang="en-US" altLang="zh-TW" dirty="0">
                <a:ea typeface="新細明體" charset="-120"/>
              </a:rPr>
              <a:t> returns the upper-case version of its argument.</a:t>
            </a:r>
          </a:p>
          <a:p>
            <a:r>
              <a:rPr lang="en-US" altLang="zh-TW" dirty="0">
                <a:ea typeface="新細明體" charset="-120"/>
              </a:rPr>
              <a:t>Programs that call </a:t>
            </a:r>
            <a:r>
              <a:rPr lang="en-US" altLang="zh-TW" dirty="0" err="1">
                <a:latin typeface="Courier New" pitchFamily="49" charset="0"/>
                <a:ea typeface="新細明體" charset="-120"/>
                <a:cs typeface="Courier New" pitchFamily="49" charset="0"/>
              </a:rPr>
              <a:t>toupper</a:t>
            </a:r>
            <a:r>
              <a:rPr lang="en-US" altLang="zh-TW" dirty="0">
                <a:ea typeface="新細明體" charset="-120"/>
              </a:rPr>
              <a:t> need to have the following </a:t>
            </a:r>
            <a:r>
              <a:rPr lang="en-US" altLang="zh-TW" dirty="0">
                <a:latin typeface="Courier New" pitchFamily="49" charset="0"/>
                <a:ea typeface="新細明體" charset="-120"/>
                <a:cs typeface="Courier New" pitchFamily="49" charset="0"/>
              </a:rPr>
              <a:t>#include</a:t>
            </a:r>
            <a:r>
              <a:rPr lang="en-US" altLang="zh-TW" dirty="0">
                <a:ea typeface="新細明體" charset="-120"/>
              </a:rPr>
              <a:t> directive at the top:</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dirty="0">
                <a:ln w="18415" cmpd="sng">
                  <a:solidFill>
                    <a:srgbClr val="FFFFFF"/>
                  </a:solidFill>
                  <a:prstDash val="solid"/>
                </a:ln>
                <a:solidFill>
                  <a:srgbClr val="FFFFFF"/>
                </a:solidFill>
                <a:effectLst>
                  <a:glow rad="228600">
                    <a:schemeClr val="accent1">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#include &lt;</a:t>
            </a:r>
            <a:r>
              <a:rPr lang="en-US" altLang="zh-TW" sz="2400" dirty="0" err="1">
                <a:ln w="18415" cmpd="sng">
                  <a:solidFill>
                    <a:srgbClr val="FFFFFF"/>
                  </a:solidFill>
                  <a:prstDash val="solid"/>
                </a:ln>
                <a:solidFill>
                  <a:srgbClr val="FFFFFF"/>
                </a:solidFill>
                <a:effectLst>
                  <a:glow rad="228600">
                    <a:schemeClr val="accent1">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ctype.h</a:t>
            </a:r>
            <a:r>
              <a:rPr lang="en-US" altLang="zh-TW" sz="2400" dirty="0">
                <a:ln w="18415" cmpd="sng">
                  <a:solidFill>
                    <a:srgbClr val="FFFFFF"/>
                  </a:solidFill>
                  <a:prstDash val="solid"/>
                </a:ln>
                <a:solidFill>
                  <a:srgbClr val="FFFFFF"/>
                </a:solidFill>
                <a:effectLst>
                  <a:glow rad="228600">
                    <a:schemeClr val="accent1">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&gt;</a:t>
            </a:r>
            <a:endParaRPr lang="en-US" altLang="zh-TW" sz="2400" dirty="0">
              <a:effectLst>
                <a:glow rad="228600">
                  <a:schemeClr val="accent1">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endParaRPr>
          </a:p>
          <a:p>
            <a:r>
              <a:rPr lang="en-US" altLang="zh-TW" dirty="0">
                <a:ea typeface="新細明體" charset="-120"/>
              </a:rPr>
              <a:t>The C library provides many other useful character-handling functions.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828800" y="5897849"/>
            <a:ext cx="8153400" cy="1066800"/>
          </a:xfrm>
        </p:spPr>
        <p:txBody>
          <a:bodyPr/>
          <a:lstStyle/>
          <a:p>
            <a:r>
              <a:rPr lang="en-US" altLang="zh-TW" dirty="0" err="1"/>
              <a:t>Toupper</a:t>
            </a:r>
            <a:r>
              <a:rPr lang="en-US" altLang="zh-TW" dirty="0"/>
              <a:t>() example</a:t>
            </a:r>
            <a:endParaRPr lang="zh-TW" altLang="en-US" dirty="0"/>
          </a:p>
        </p:txBody>
      </p:sp>
      <p:sp>
        <p:nvSpPr>
          <p:cNvPr id="3" name="內容版面配置區 2"/>
          <p:cNvSpPr>
            <a:spLocks noGrp="1"/>
          </p:cNvSpPr>
          <p:nvPr>
            <p:ph idx="1"/>
          </p:nvPr>
        </p:nvSpPr>
        <p:spPr>
          <a:xfrm>
            <a:off x="1676400" y="1180657"/>
            <a:ext cx="8610600" cy="3886200"/>
          </a:xfrm>
        </p:spPr>
        <p:txBody>
          <a:bodyPr>
            <a:noAutofit/>
          </a:bodyPr>
          <a:lstStyle/>
          <a:p>
            <a:pPr marL="514350" indent="-514350">
              <a:spcBef>
                <a:spcPts val="0"/>
              </a:spcBef>
              <a:buFont typeface="+mj-lt"/>
              <a:buAutoNum type="arabicParenR"/>
            </a:pPr>
            <a:r>
              <a:rPr lang="en-US" altLang="zh-TW" sz="2800" b="1" dirty="0">
                <a:ln w="0"/>
                <a:effectLst>
                  <a:outerShdw blurRad="38100" dist="19050" dir="2700000" algn="tl" rotWithShape="0">
                    <a:schemeClr val="dk1">
                      <a:alpha val="40000"/>
                    </a:schemeClr>
                  </a:outerShdw>
                </a:effectLst>
              </a:rPr>
              <a:t>#include &lt;</a:t>
            </a:r>
            <a:r>
              <a:rPr lang="en-US" altLang="zh-TW" sz="2800" b="1" dirty="0" err="1">
                <a:ln w="0"/>
                <a:effectLst>
                  <a:outerShdw blurRad="38100" dist="19050" dir="2700000" algn="tl" rotWithShape="0">
                    <a:schemeClr val="dk1">
                      <a:alpha val="40000"/>
                    </a:schemeClr>
                  </a:outerShdw>
                </a:effectLst>
              </a:rPr>
              <a:t>stdio.h</a:t>
            </a:r>
            <a:r>
              <a:rPr lang="en-US" altLang="zh-TW" sz="2800" b="1" dirty="0">
                <a:ln w="0"/>
                <a:effectLst>
                  <a:outerShdw blurRad="38100" dist="19050" dir="2700000" algn="tl" rotWithShape="0">
                    <a:schemeClr val="dk1">
                      <a:alpha val="40000"/>
                    </a:schemeClr>
                  </a:outerShdw>
                </a:effectLst>
              </a:rPr>
              <a:t>&gt;</a:t>
            </a:r>
          </a:p>
          <a:p>
            <a:pPr marL="514350" indent="-514350">
              <a:spcBef>
                <a:spcPts val="0"/>
              </a:spcBef>
              <a:buFont typeface="+mj-lt"/>
              <a:buAutoNum type="arabicParenR"/>
            </a:pPr>
            <a:r>
              <a:rPr lang="en-US" altLang="zh-TW" sz="2800" b="1" dirty="0">
                <a:ln w="0"/>
                <a:effectLst>
                  <a:outerShdw blurRad="38100" dist="19050" dir="2700000" algn="tl" rotWithShape="0">
                    <a:schemeClr val="dk1">
                      <a:alpha val="40000"/>
                    </a:schemeClr>
                  </a:outerShdw>
                </a:effectLst>
              </a:rPr>
              <a:t>#include &lt;</a:t>
            </a:r>
            <a:r>
              <a:rPr lang="en-US" altLang="zh-TW" sz="2800" b="1" dirty="0" err="1">
                <a:ln w="0"/>
                <a:effectLst>
                  <a:outerShdw blurRad="38100" dist="19050" dir="2700000" algn="tl" rotWithShape="0">
                    <a:schemeClr val="dk1">
                      <a:alpha val="40000"/>
                    </a:schemeClr>
                  </a:outerShdw>
                </a:effectLst>
              </a:rPr>
              <a:t>ctype.h</a:t>
            </a:r>
            <a:r>
              <a:rPr lang="en-US" altLang="zh-TW" sz="2800" b="1" dirty="0">
                <a:ln w="0"/>
                <a:effectLst>
                  <a:outerShdw blurRad="38100" dist="19050" dir="2700000" algn="tl" rotWithShape="0">
                    <a:schemeClr val="dk1">
                      <a:alpha val="40000"/>
                    </a:schemeClr>
                  </a:outerShdw>
                </a:effectLst>
              </a:rPr>
              <a:t>&gt;</a:t>
            </a:r>
          </a:p>
          <a:p>
            <a:pPr marL="514350" indent="-514350">
              <a:spcBef>
                <a:spcPts val="0"/>
              </a:spcBef>
              <a:buFont typeface="+mj-lt"/>
              <a:buAutoNum type="arabicParenR"/>
            </a:pPr>
            <a:r>
              <a:rPr lang="en-US" altLang="zh-TW" sz="2800" b="1" dirty="0">
                <a:ln w="0"/>
                <a:effectLst>
                  <a:outerShdw blurRad="38100" dist="19050" dir="2700000" algn="tl" rotWithShape="0">
                    <a:schemeClr val="dk1">
                      <a:alpha val="40000"/>
                    </a:schemeClr>
                  </a:outerShdw>
                </a:effectLst>
              </a:rPr>
              <a:t>#include &lt;</a:t>
            </a:r>
            <a:r>
              <a:rPr lang="en-US" altLang="zh-TW" sz="2400" b="1" dirty="0" err="1">
                <a:ln w="0"/>
                <a:solidFill>
                  <a:srgbClr val="FFC000"/>
                </a:solidFill>
                <a:effectLst>
                  <a:outerShdw blurRad="38100" dist="19050" dir="2700000" algn="tl" rotWithShape="0">
                    <a:schemeClr val="dk1">
                      <a:alpha val="40000"/>
                    </a:schemeClr>
                  </a:outerShdw>
                </a:effectLst>
              </a:rPr>
              <a:t>limits.h</a:t>
            </a:r>
            <a:r>
              <a:rPr lang="en-US" altLang="zh-TW" sz="2800" b="1" dirty="0">
                <a:ln w="0"/>
                <a:effectLst>
                  <a:outerShdw blurRad="38100" dist="19050" dir="2700000" algn="tl" rotWithShape="0">
                    <a:schemeClr val="dk1">
                      <a:alpha val="40000"/>
                    </a:schemeClr>
                  </a:outerShdw>
                </a:effectLst>
              </a:rPr>
              <a:t>&gt;</a:t>
            </a:r>
          </a:p>
          <a:p>
            <a:pPr marL="514350" indent="-514350">
              <a:spcBef>
                <a:spcPts val="0"/>
              </a:spcBef>
              <a:buFont typeface="+mj-lt"/>
              <a:buAutoNum type="arabicParenR"/>
            </a:pPr>
            <a:r>
              <a:rPr lang="en-US" altLang="zh-TW" sz="2800" b="1" dirty="0">
                <a:ln w="0"/>
                <a:effectLst>
                  <a:outerShdw blurRad="38100" dist="19050" dir="2700000" algn="tl" rotWithShape="0">
                    <a:schemeClr val="dk1">
                      <a:alpha val="40000"/>
                    </a:schemeClr>
                  </a:outerShdw>
                </a:effectLst>
              </a:rPr>
              <a:t>…</a:t>
            </a:r>
          </a:p>
          <a:p>
            <a:pPr marL="514350" indent="-514350">
              <a:spcBef>
                <a:spcPts val="0"/>
              </a:spcBef>
              <a:buFont typeface="+mj-lt"/>
              <a:buAutoNum type="arabicParenR"/>
            </a:pPr>
            <a:r>
              <a:rPr lang="en-US" altLang="zh-TW" sz="2800" b="1" dirty="0">
                <a:ln w="0"/>
                <a:effectLst>
                  <a:outerShdw blurRad="38100" dist="19050" dir="2700000" algn="tl" rotWithShape="0">
                    <a:schemeClr val="dk1">
                      <a:alpha val="40000"/>
                    </a:schemeClr>
                  </a:outerShdw>
                </a:effectLst>
              </a:rPr>
              <a:t>   for (unsigned char </a:t>
            </a:r>
            <a:r>
              <a:rPr lang="en-US" altLang="zh-TW" sz="2800" b="1" dirty="0" err="1">
                <a:ln w="0"/>
                <a:effectLst>
                  <a:outerShdw blurRad="38100" dist="19050" dir="2700000" algn="tl" rotWithShape="0">
                    <a:schemeClr val="dk1">
                      <a:alpha val="40000"/>
                    </a:schemeClr>
                  </a:outerShdw>
                </a:effectLst>
              </a:rPr>
              <a:t>i</a:t>
            </a:r>
            <a:r>
              <a:rPr lang="en-US" altLang="zh-TW" sz="2800" b="1" dirty="0">
                <a:ln w="0"/>
                <a:effectLst>
                  <a:outerShdw blurRad="38100" dist="19050" dir="2700000" algn="tl" rotWithShape="0">
                    <a:schemeClr val="dk1">
                      <a:alpha val="40000"/>
                    </a:schemeClr>
                  </a:outerShdw>
                </a:effectLst>
              </a:rPr>
              <a:t>=0, </a:t>
            </a:r>
            <a:r>
              <a:rPr lang="en-US" altLang="zh-TW" sz="2800" b="1" dirty="0">
                <a:ln w="0"/>
                <a:solidFill>
                  <a:srgbClr val="002060"/>
                </a:solidFill>
                <a:effectLst>
                  <a:outerShdw blurRad="38100" dist="19050" dir="2700000" algn="tl" rotWithShape="0">
                    <a:schemeClr val="dk1">
                      <a:alpha val="40000"/>
                    </a:schemeClr>
                  </a:outerShdw>
                </a:effectLst>
              </a:rPr>
              <a:t>u</a:t>
            </a:r>
            <a:r>
              <a:rPr lang="en-US" altLang="zh-TW" sz="2800" b="1" dirty="0">
                <a:ln w="0"/>
                <a:effectLst>
                  <a:outerShdw blurRad="38100" dist="19050" dir="2700000" algn="tl" rotWithShape="0">
                    <a:schemeClr val="dk1">
                      <a:alpha val="40000"/>
                    </a:schemeClr>
                  </a:outerShdw>
                </a:effectLst>
              </a:rPr>
              <a:t>; </a:t>
            </a:r>
            <a:r>
              <a:rPr lang="en-US" altLang="zh-TW" sz="2800" b="1" dirty="0" err="1">
                <a:ln w="0"/>
                <a:effectLst>
                  <a:outerShdw blurRad="38100" dist="19050" dir="2700000" algn="tl" rotWithShape="0">
                    <a:schemeClr val="dk1">
                      <a:alpha val="40000"/>
                    </a:schemeClr>
                  </a:outerShdw>
                </a:effectLst>
              </a:rPr>
              <a:t>i</a:t>
            </a:r>
            <a:r>
              <a:rPr lang="en-US" altLang="zh-TW" sz="2800" b="1" dirty="0">
                <a:ln w="0"/>
                <a:effectLst>
                  <a:outerShdw blurRad="38100" dist="19050" dir="2700000" algn="tl" rotWithShape="0">
                    <a:schemeClr val="dk1">
                      <a:alpha val="40000"/>
                    </a:schemeClr>
                  </a:outerShdw>
                </a:effectLst>
              </a:rPr>
              <a:t>&lt;</a:t>
            </a:r>
            <a:r>
              <a:rPr lang="en-US" altLang="zh-TW" sz="2800" b="1" dirty="0">
                <a:ln w="0"/>
                <a:solidFill>
                  <a:srgbClr val="FFC000"/>
                </a:solidFill>
                <a:effectLst>
                  <a:outerShdw blurRad="38100" dist="19050" dir="2700000" algn="tl" rotWithShape="0">
                    <a:schemeClr val="dk1">
                      <a:alpha val="40000"/>
                    </a:schemeClr>
                  </a:outerShdw>
                </a:effectLst>
              </a:rPr>
              <a:t>UCHAR_MAX</a:t>
            </a:r>
            <a:r>
              <a:rPr lang="en-US" altLang="zh-TW" sz="2800" b="1" dirty="0">
                <a:ln w="0"/>
                <a:effectLst>
                  <a:outerShdw blurRad="38100" dist="19050" dir="2700000" algn="tl" rotWithShape="0">
                    <a:schemeClr val="dk1">
                      <a:alpha val="40000"/>
                    </a:schemeClr>
                  </a:outerShdw>
                </a:effectLst>
              </a:rPr>
              <a:t>; </a:t>
            </a:r>
            <a:r>
              <a:rPr lang="en-US" altLang="zh-TW" sz="2800" b="1" dirty="0" err="1">
                <a:ln w="0"/>
                <a:effectLst>
                  <a:outerShdw blurRad="38100" dist="19050" dir="2700000" algn="tl" rotWithShape="0">
                    <a:schemeClr val="dk1">
                      <a:alpha val="40000"/>
                    </a:schemeClr>
                  </a:outerShdw>
                </a:effectLst>
              </a:rPr>
              <a:t>i</a:t>
            </a:r>
            <a:r>
              <a:rPr lang="en-US" altLang="zh-TW" sz="2800" b="1" dirty="0">
                <a:ln w="0"/>
                <a:effectLst>
                  <a:outerShdw blurRad="38100" dist="19050" dir="2700000" algn="tl" rotWithShape="0">
                    <a:schemeClr val="dk1">
                      <a:alpha val="40000"/>
                    </a:schemeClr>
                  </a:outerShdw>
                </a:effectLst>
              </a:rPr>
              <a:t>++) </a:t>
            </a:r>
          </a:p>
          <a:p>
            <a:pPr marL="514350" indent="-514350">
              <a:spcBef>
                <a:spcPts val="0"/>
              </a:spcBef>
              <a:buFont typeface="+mj-lt"/>
              <a:buAutoNum type="arabicParenR"/>
            </a:pPr>
            <a:r>
              <a:rPr lang="en-US" altLang="zh-TW" sz="2800" b="1" dirty="0">
                <a:ln w="0"/>
                <a:effectLst>
                  <a:outerShdw blurRad="38100" dist="19050" dir="2700000" algn="tl" rotWithShape="0">
                    <a:schemeClr val="dk1">
                      <a:alpha val="40000"/>
                    </a:schemeClr>
                  </a:outerShdw>
                </a:effectLst>
              </a:rPr>
              <a:t>   {</a:t>
            </a:r>
          </a:p>
          <a:p>
            <a:pPr marL="514350" indent="-514350">
              <a:spcBef>
                <a:spcPts val="0"/>
              </a:spcBef>
              <a:buFont typeface="+mj-lt"/>
              <a:buAutoNum type="arabicParenR"/>
            </a:pPr>
            <a:r>
              <a:rPr lang="en-US" altLang="zh-TW" sz="2800" b="1" dirty="0">
                <a:ln w="0"/>
                <a:effectLst>
                  <a:outerShdw blurRad="38100" dist="19050" dir="2700000" algn="tl" rotWithShape="0">
                    <a:schemeClr val="dk1">
                      <a:alpha val="40000"/>
                    </a:schemeClr>
                  </a:outerShdw>
                </a:effectLst>
              </a:rPr>
              <a:t>        </a:t>
            </a:r>
            <a:r>
              <a:rPr lang="en-US" altLang="zh-TW" sz="2800" b="1" dirty="0">
                <a:ln w="0"/>
                <a:solidFill>
                  <a:srgbClr val="002060"/>
                </a:solidFill>
                <a:effectLst>
                  <a:outerShdw blurRad="38100" dist="19050" dir="2700000" algn="tl" rotWithShape="0">
                    <a:schemeClr val="dk1">
                      <a:alpha val="40000"/>
                    </a:schemeClr>
                  </a:outerShdw>
                </a:effectLst>
              </a:rPr>
              <a:t>u</a:t>
            </a:r>
            <a:r>
              <a:rPr lang="en-US" altLang="zh-TW" sz="2800" b="1" dirty="0">
                <a:ln w="0"/>
                <a:effectLst>
                  <a:outerShdw blurRad="38100" dist="19050" dir="2700000" algn="tl" rotWithShape="0">
                    <a:schemeClr val="dk1">
                      <a:alpha val="40000"/>
                    </a:schemeClr>
                  </a:outerShdw>
                </a:effectLst>
              </a:rPr>
              <a:t> = </a:t>
            </a:r>
            <a:r>
              <a:rPr lang="en-US" altLang="zh-TW" sz="2800" b="1" dirty="0" err="1">
                <a:ln w="0"/>
                <a:effectLst>
                  <a:outerShdw blurRad="38100" dist="19050" dir="2700000" algn="tl" rotWithShape="0">
                    <a:schemeClr val="dk1">
                      <a:alpha val="40000"/>
                    </a:schemeClr>
                  </a:outerShdw>
                </a:effectLst>
              </a:rPr>
              <a:t>toupper</a:t>
            </a:r>
            <a:r>
              <a:rPr lang="en-US" altLang="zh-TW" sz="2800" b="1" dirty="0">
                <a:ln w="0"/>
                <a:effectLst>
                  <a:outerShdw blurRad="38100" dist="19050" dir="2700000" algn="tl" rotWithShape="0">
                    <a:schemeClr val="dk1">
                      <a:alpha val="40000"/>
                    </a:schemeClr>
                  </a:outerShdw>
                </a:effectLst>
              </a:rPr>
              <a:t>(</a:t>
            </a:r>
            <a:r>
              <a:rPr lang="en-US" altLang="zh-TW" sz="2800" b="1" dirty="0" err="1">
                <a:ln w="0"/>
                <a:effectLst>
                  <a:outerShdw blurRad="38100" dist="19050" dir="2700000" algn="tl" rotWithShape="0">
                    <a:schemeClr val="dk1">
                      <a:alpha val="40000"/>
                    </a:schemeClr>
                  </a:outerShdw>
                </a:effectLst>
              </a:rPr>
              <a:t>i</a:t>
            </a:r>
            <a:r>
              <a:rPr lang="en-US" altLang="zh-TW" sz="2800" b="1" dirty="0">
                <a:ln w="0"/>
                <a:effectLst>
                  <a:outerShdw blurRad="38100" dist="19050" dir="2700000" algn="tl" rotWithShape="0">
                    <a:schemeClr val="dk1">
                      <a:alpha val="40000"/>
                    </a:schemeClr>
                  </a:outerShdw>
                </a:effectLst>
              </a:rPr>
              <a:t>);</a:t>
            </a:r>
          </a:p>
          <a:p>
            <a:pPr marL="514350" indent="-514350">
              <a:spcBef>
                <a:spcPts val="0"/>
              </a:spcBef>
              <a:buFont typeface="+mj-lt"/>
              <a:buAutoNum type="arabicParenR"/>
            </a:pPr>
            <a:r>
              <a:rPr lang="en-US" altLang="zh-TW" sz="2800" b="1" dirty="0">
                <a:ln w="0"/>
                <a:effectLst>
                  <a:outerShdw blurRad="38100" dist="19050" dir="2700000" algn="tl" rotWithShape="0">
                    <a:schemeClr val="dk1">
                      <a:alpha val="40000"/>
                    </a:schemeClr>
                  </a:outerShdw>
                </a:effectLst>
              </a:rPr>
              <a:t>        if (</a:t>
            </a:r>
            <a:r>
              <a:rPr lang="en-US" altLang="zh-TW" sz="2800" b="1" dirty="0" err="1">
                <a:ln w="0"/>
                <a:effectLst>
                  <a:outerShdw blurRad="38100" dist="19050" dir="2700000" algn="tl" rotWithShape="0">
                    <a:schemeClr val="dk1">
                      <a:alpha val="40000"/>
                    </a:schemeClr>
                  </a:outerShdw>
                </a:effectLst>
              </a:rPr>
              <a:t>i</a:t>
            </a:r>
            <a:r>
              <a:rPr lang="en-US" altLang="zh-TW" sz="2800" b="1" dirty="0">
                <a:ln w="0"/>
                <a:effectLst>
                  <a:outerShdw blurRad="38100" dist="19050" dir="2700000" algn="tl" rotWithShape="0">
                    <a:schemeClr val="dk1">
                      <a:alpha val="40000"/>
                    </a:schemeClr>
                  </a:outerShdw>
                </a:effectLst>
              </a:rPr>
              <a:t> !=u) </a:t>
            </a:r>
            <a:r>
              <a:rPr lang="en-US" altLang="zh-TW" sz="2800" b="1" dirty="0" err="1">
                <a:ln w="0"/>
                <a:effectLst>
                  <a:outerShdw blurRad="38100" dist="19050" dir="2700000" algn="tl" rotWithShape="0">
                    <a:schemeClr val="dk1">
                      <a:alpha val="40000"/>
                    </a:schemeClr>
                  </a:outerShdw>
                </a:effectLst>
              </a:rPr>
              <a:t>printf</a:t>
            </a:r>
            <a:r>
              <a:rPr lang="en-US" altLang="zh-TW" sz="2800" b="1" dirty="0">
                <a:ln w="0"/>
                <a:effectLst>
                  <a:outerShdw blurRad="38100" dist="19050" dir="2700000" algn="tl" rotWithShape="0">
                    <a:schemeClr val="dk1">
                      <a:alpha val="40000"/>
                    </a:schemeClr>
                  </a:outerShdw>
                </a:effectLst>
              </a:rPr>
              <a:t>("%</a:t>
            </a:r>
            <a:r>
              <a:rPr lang="en-US" altLang="zh-TW" sz="2800" b="1" dirty="0" err="1">
                <a:ln w="0"/>
                <a:effectLst>
                  <a:outerShdw blurRad="38100" dist="19050" dir="2700000" algn="tl" rotWithShape="0">
                    <a:schemeClr val="dk1">
                      <a:alpha val="40000"/>
                    </a:schemeClr>
                  </a:outerShdw>
                </a:effectLst>
              </a:rPr>
              <a:t>c%c</a:t>
            </a:r>
            <a:r>
              <a:rPr lang="en-US" altLang="zh-TW" sz="2800" b="1" dirty="0">
                <a:ln w="0"/>
                <a:effectLst>
                  <a:outerShdw blurRad="38100" dist="19050" dir="2700000" algn="tl" rotWithShape="0">
                    <a:schemeClr val="dk1">
                      <a:alpha val="40000"/>
                    </a:schemeClr>
                  </a:outerShdw>
                </a:effectLst>
              </a:rPr>
              <a:t> ", </a:t>
            </a:r>
            <a:r>
              <a:rPr lang="en-US" altLang="zh-TW" sz="2800" b="1" dirty="0" err="1">
                <a:ln w="0"/>
                <a:effectLst>
                  <a:outerShdw blurRad="38100" dist="19050" dir="2700000" algn="tl" rotWithShape="0">
                    <a:schemeClr val="dk1">
                      <a:alpha val="40000"/>
                    </a:schemeClr>
                  </a:outerShdw>
                </a:effectLst>
              </a:rPr>
              <a:t>i,u</a:t>
            </a:r>
            <a:r>
              <a:rPr lang="en-US" altLang="zh-TW" sz="2800" b="1" dirty="0">
                <a:ln w="0"/>
                <a:effectLst>
                  <a:outerShdw blurRad="38100" dist="19050" dir="2700000" algn="tl" rotWithShape="0">
                    <a:schemeClr val="dk1">
                      <a:alpha val="40000"/>
                    </a:schemeClr>
                  </a:outerShdw>
                </a:effectLst>
              </a:rPr>
              <a:t>);</a:t>
            </a:r>
          </a:p>
          <a:p>
            <a:pPr marL="514350" indent="-514350">
              <a:spcBef>
                <a:spcPts val="0"/>
              </a:spcBef>
              <a:buFont typeface="+mj-lt"/>
              <a:buAutoNum type="arabicParenR"/>
            </a:pPr>
            <a:r>
              <a:rPr lang="en-US" altLang="zh-TW" sz="2800" b="1" dirty="0">
                <a:ln w="0"/>
                <a:effectLst>
                  <a:outerShdw blurRad="38100" dist="19050" dir="2700000" algn="tl" rotWithShape="0">
                    <a:schemeClr val="dk1">
                      <a:alpha val="40000"/>
                    </a:schemeClr>
                  </a:outerShdw>
                </a:effectLst>
              </a:rPr>
              <a:t>    }</a:t>
            </a:r>
          </a:p>
          <a:p>
            <a:pPr marL="514350" indent="-514350">
              <a:spcBef>
                <a:spcPts val="0"/>
              </a:spcBef>
              <a:buFont typeface="+mj-lt"/>
              <a:buAutoNum type="arabicParenR"/>
            </a:pPr>
            <a:r>
              <a:rPr lang="en-US" altLang="zh-TW" sz="2800" b="1" dirty="0">
                <a:ln w="0"/>
                <a:effectLst>
                  <a:outerShdw blurRad="38100" dist="19050" dir="2700000" algn="tl" rotWithShape="0">
                    <a:schemeClr val="dk1">
                      <a:alpha val="40000"/>
                    </a:schemeClr>
                  </a:outerShdw>
                </a:effectLst>
              </a:rPr>
              <a:t>…</a:t>
            </a:r>
          </a:p>
        </p:txBody>
      </p:sp>
      <p:sp>
        <p:nvSpPr>
          <p:cNvPr id="4" name="文字方塊 3"/>
          <p:cNvSpPr txBox="1"/>
          <p:nvPr/>
        </p:nvSpPr>
        <p:spPr>
          <a:xfrm>
            <a:off x="5715000" y="164995"/>
            <a:ext cx="4953000" cy="92333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altLang="zh-TW" dirty="0"/>
              <a:t>lower-case letter to upper case:</a:t>
            </a:r>
          </a:p>
          <a:p>
            <a:r>
              <a:rPr lang="en-US" altLang="zh-TW" dirty="0"/>
              <a:t>if ('a' &lt;= </a:t>
            </a:r>
            <a:r>
              <a:rPr lang="en-US" altLang="zh-TW" dirty="0" err="1"/>
              <a:t>ch</a:t>
            </a:r>
            <a:r>
              <a:rPr lang="en-US" altLang="zh-TW" dirty="0"/>
              <a:t> &amp;&amp; </a:t>
            </a:r>
            <a:r>
              <a:rPr lang="en-US" altLang="zh-TW" dirty="0" err="1"/>
              <a:t>ch</a:t>
            </a:r>
            <a:r>
              <a:rPr lang="en-US" altLang="zh-TW" dirty="0"/>
              <a:t> &lt;= 'z')</a:t>
            </a:r>
          </a:p>
          <a:p>
            <a:r>
              <a:rPr lang="en-US" altLang="zh-TW" dirty="0"/>
              <a:t>	</a:t>
            </a:r>
            <a:r>
              <a:rPr lang="en-US" altLang="zh-TW" dirty="0" err="1"/>
              <a:t>ch</a:t>
            </a:r>
            <a:r>
              <a:rPr lang="en-US" altLang="zh-TW" dirty="0"/>
              <a:t> = </a:t>
            </a:r>
            <a:r>
              <a:rPr lang="en-US" altLang="zh-TW" dirty="0" err="1"/>
              <a:t>ch</a:t>
            </a:r>
            <a:r>
              <a:rPr lang="en-US" altLang="zh-TW" dirty="0"/>
              <a:t> - 'a' + 'A';</a:t>
            </a:r>
          </a:p>
        </p:txBody>
      </p:sp>
      <p:sp>
        <p:nvSpPr>
          <p:cNvPr id="5" name="文字方塊 4"/>
          <p:cNvSpPr txBox="1"/>
          <p:nvPr/>
        </p:nvSpPr>
        <p:spPr>
          <a:xfrm>
            <a:off x="2266439" y="180387"/>
            <a:ext cx="2223044" cy="584775"/>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altLang="zh-TW" dirty="0" err="1"/>
              <a:t>ch</a:t>
            </a:r>
            <a:r>
              <a:rPr lang="en-US" altLang="zh-TW" dirty="0"/>
              <a:t> = </a:t>
            </a:r>
            <a:r>
              <a:rPr lang="en-US" altLang="zh-TW" dirty="0" err="1"/>
              <a:t>toupper</a:t>
            </a:r>
            <a:r>
              <a:rPr lang="en-US" altLang="zh-TW" dirty="0"/>
              <a:t>(</a:t>
            </a:r>
            <a:r>
              <a:rPr lang="en-US" altLang="zh-TW" dirty="0" err="1"/>
              <a:t>ch</a:t>
            </a:r>
            <a:r>
              <a:rPr lang="en-US" altLang="zh-TW" dirty="0"/>
              <a:t>);</a:t>
            </a:r>
            <a:r>
              <a:rPr lang="zh-TW" altLang="en-US" dirty="0"/>
              <a:t>    </a:t>
            </a:r>
            <a:r>
              <a:rPr lang="en-US" altLang="zh-TW" sz="3200" dirty="0"/>
              <a:t>=</a:t>
            </a:r>
            <a:endParaRPr lang="en-US" altLang="zh-TW" dirty="0"/>
          </a:p>
        </p:txBody>
      </p:sp>
      <p:sp>
        <p:nvSpPr>
          <p:cNvPr id="6" name="圓角矩形 5"/>
          <p:cNvSpPr/>
          <p:nvPr/>
        </p:nvSpPr>
        <p:spPr>
          <a:xfrm>
            <a:off x="8191500" y="3795673"/>
            <a:ext cx="19812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Output= ?</a:t>
            </a:r>
            <a:endParaRPr lang="zh-TW" altLang="en-US" dirty="0"/>
          </a:p>
        </p:txBody>
      </p:sp>
      <p:sp>
        <p:nvSpPr>
          <p:cNvPr id="8" name="矩形 7"/>
          <p:cNvSpPr/>
          <p:nvPr/>
        </p:nvSpPr>
        <p:spPr>
          <a:xfrm>
            <a:off x="1537540" y="5356399"/>
            <a:ext cx="8888321"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TW" dirty="0" err="1"/>
              <a:t>aA</a:t>
            </a:r>
            <a:r>
              <a:rPr lang="en-US" altLang="zh-TW" dirty="0"/>
              <a:t> </a:t>
            </a:r>
            <a:r>
              <a:rPr lang="en-US" altLang="zh-TW" dirty="0" err="1"/>
              <a:t>bB</a:t>
            </a:r>
            <a:r>
              <a:rPr lang="en-US" altLang="zh-TW" dirty="0"/>
              <a:t> </a:t>
            </a:r>
            <a:r>
              <a:rPr lang="en-US" altLang="zh-TW" dirty="0" err="1"/>
              <a:t>cC</a:t>
            </a:r>
            <a:r>
              <a:rPr lang="en-US" altLang="zh-TW" dirty="0"/>
              <a:t> </a:t>
            </a:r>
            <a:r>
              <a:rPr lang="en-US" altLang="zh-TW" dirty="0" err="1"/>
              <a:t>dD</a:t>
            </a:r>
            <a:r>
              <a:rPr lang="en-US" altLang="zh-TW" dirty="0"/>
              <a:t> </a:t>
            </a:r>
            <a:r>
              <a:rPr lang="en-US" altLang="zh-TW" dirty="0" err="1"/>
              <a:t>eE</a:t>
            </a:r>
            <a:r>
              <a:rPr lang="en-US" altLang="zh-TW" dirty="0"/>
              <a:t> </a:t>
            </a:r>
            <a:r>
              <a:rPr lang="en-US" altLang="zh-TW" dirty="0" err="1"/>
              <a:t>fF</a:t>
            </a:r>
            <a:r>
              <a:rPr lang="en-US" altLang="zh-TW" dirty="0"/>
              <a:t> </a:t>
            </a:r>
            <a:r>
              <a:rPr lang="en-US" altLang="zh-TW" dirty="0" err="1"/>
              <a:t>gG</a:t>
            </a:r>
            <a:r>
              <a:rPr lang="en-US" altLang="zh-TW" dirty="0"/>
              <a:t> </a:t>
            </a:r>
            <a:r>
              <a:rPr lang="en-US" altLang="zh-TW" dirty="0" err="1"/>
              <a:t>hH</a:t>
            </a:r>
            <a:r>
              <a:rPr lang="en-US" altLang="zh-TW" dirty="0"/>
              <a:t> </a:t>
            </a:r>
            <a:r>
              <a:rPr lang="en-US" altLang="zh-TW" dirty="0" err="1"/>
              <a:t>iI</a:t>
            </a:r>
            <a:r>
              <a:rPr lang="en-US" altLang="zh-TW" dirty="0"/>
              <a:t> </a:t>
            </a:r>
            <a:r>
              <a:rPr lang="en-US" altLang="zh-TW" dirty="0" err="1"/>
              <a:t>jJ</a:t>
            </a:r>
            <a:r>
              <a:rPr lang="en-US" altLang="zh-TW" dirty="0"/>
              <a:t> </a:t>
            </a:r>
            <a:r>
              <a:rPr lang="en-US" altLang="zh-TW" dirty="0" err="1"/>
              <a:t>kK</a:t>
            </a:r>
            <a:r>
              <a:rPr lang="en-US" altLang="zh-TW" dirty="0"/>
              <a:t> </a:t>
            </a:r>
            <a:r>
              <a:rPr lang="en-US" altLang="zh-TW" dirty="0" err="1"/>
              <a:t>lL</a:t>
            </a:r>
            <a:r>
              <a:rPr lang="en-US" altLang="zh-TW" dirty="0"/>
              <a:t> </a:t>
            </a:r>
            <a:r>
              <a:rPr lang="en-US" altLang="zh-TW" dirty="0" err="1"/>
              <a:t>mM</a:t>
            </a:r>
            <a:r>
              <a:rPr lang="en-US" altLang="zh-TW" dirty="0"/>
              <a:t> </a:t>
            </a:r>
            <a:r>
              <a:rPr lang="en-US" altLang="zh-TW" dirty="0" err="1"/>
              <a:t>nN</a:t>
            </a:r>
            <a:r>
              <a:rPr lang="en-US" altLang="zh-TW" dirty="0"/>
              <a:t> </a:t>
            </a:r>
            <a:r>
              <a:rPr lang="en-US" altLang="zh-TW" dirty="0" err="1"/>
              <a:t>oO</a:t>
            </a:r>
            <a:r>
              <a:rPr lang="en-US" altLang="zh-TW" dirty="0"/>
              <a:t> </a:t>
            </a:r>
            <a:r>
              <a:rPr lang="en-US" altLang="zh-TW" dirty="0" err="1"/>
              <a:t>pP</a:t>
            </a:r>
            <a:r>
              <a:rPr lang="en-US" altLang="zh-TW" dirty="0"/>
              <a:t> </a:t>
            </a:r>
            <a:r>
              <a:rPr lang="en-US" altLang="zh-TW" dirty="0" err="1"/>
              <a:t>qQ</a:t>
            </a:r>
            <a:r>
              <a:rPr lang="en-US" altLang="zh-TW" dirty="0"/>
              <a:t> </a:t>
            </a:r>
            <a:r>
              <a:rPr lang="en-US" altLang="zh-TW" dirty="0" err="1"/>
              <a:t>rR</a:t>
            </a:r>
            <a:r>
              <a:rPr lang="en-US" altLang="zh-TW" dirty="0"/>
              <a:t> </a:t>
            </a:r>
            <a:r>
              <a:rPr lang="en-US" altLang="zh-TW" dirty="0" err="1"/>
              <a:t>sS</a:t>
            </a:r>
            <a:r>
              <a:rPr lang="en-US" altLang="zh-TW" dirty="0"/>
              <a:t> </a:t>
            </a:r>
            <a:r>
              <a:rPr lang="en-US" altLang="zh-TW" dirty="0" err="1"/>
              <a:t>tT</a:t>
            </a:r>
            <a:r>
              <a:rPr lang="en-US" altLang="zh-TW" dirty="0"/>
              <a:t> </a:t>
            </a:r>
            <a:r>
              <a:rPr lang="en-US" altLang="zh-TW" dirty="0" err="1"/>
              <a:t>uU</a:t>
            </a:r>
            <a:r>
              <a:rPr lang="en-US" altLang="zh-TW" dirty="0"/>
              <a:t> </a:t>
            </a:r>
            <a:r>
              <a:rPr lang="en-US" altLang="zh-TW" dirty="0" err="1"/>
              <a:t>vV</a:t>
            </a:r>
            <a:r>
              <a:rPr lang="en-US" altLang="zh-TW" dirty="0"/>
              <a:t> </a:t>
            </a:r>
            <a:r>
              <a:rPr lang="en-US" altLang="zh-TW" dirty="0" err="1"/>
              <a:t>wW</a:t>
            </a:r>
            <a:r>
              <a:rPr lang="en-US" altLang="zh-TW" dirty="0"/>
              <a:t> </a:t>
            </a:r>
            <a:r>
              <a:rPr lang="en-US" altLang="zh-TW" dirty="0" err="1"/>
              <a:t>xX</a:t>
            </a:r>
            <a:r>
              <a:rPr lang="en-US" altLang="zh-TW" dirty="0"/>
              <a:t> </a:t>
            </a:r>
            <a:r>
              <a:rPr lang="en-US" altLang="zh-TW" dirty="0" err="1"/>
              <a:t>yY</a:t>
            </a:r>
            <a:r>
              <a:rPr lang="en-US" altLang="zh-TW" dirty="0"/>
              <a:t> </a:t>
            </a:r>
            <a:r>
              <a:rPr lang="en-US" altLang="zh-TW" dirty="0" err="1"/>
              <a:t>zZ</a:t>
            </a:r>
            <a:r>
              <a:rPr lang="en-US" altLang="zh-TW" dirty="0"/>
              <a:t> </a:t>
            </a:r>
            <a:endParaRPr lang="zh-TW" altLang="en-US" dirty="0"/>
          </a:p>
        </p:txBody>
      </p:sp>
    </p:spTree>
    <p:extLst>
      <p:ext uri="{BB962C8B-B14F-4D97-AF65-F5344CB8AC3E}">
        <p14:creationId xmlns:p14="http://schemas.microsoft.com/office/powerpoint/2010/main" val="298983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a:blip r:embed="rId2"/>
          <a:stretch>
            <a:fillRect/>
          </a:stretch>
        </p:blipFill>
        <p:spPr>
          <a:xfrm>
            <a:off x="1676400" y="2057400"/>
            <a:ext cx="8610600" cy="3592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368873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normAutofit/>
          </a:bodyPr>
          <a:lstStyle/>
          <a:p>
            <a:r>
              <a:rPr lang="en-US" altLang="zh-TW">
                <a:ea typeface="新細明體" charset="-120"/>
              </a:rPr>
              <a:t>Reading and Writing Characters</a:t>
            </a:r>
            <a:br>
              <a:rPr lang="en-US" altLang="zh-TW">
                <a:ea typeface="新細明體" charset="-120"/>
              </a:rPr>
            </a:br>
            <a:r>
              <a:rPr lang="en-US" altLang="zh-TW">
                <a:ea typeface="新細明體" charset="-120"/>
              </a:rPr>
              <a:t>Using </a:t>
            </a:r>
            <a:r>
              <a:rPr lang="en-US" altLang="zh-TW" b="1">
                <a:latin typeface="Courier New" pitchFamily="49" charset="0"/>
                <a:ea typeface="新細明體" charset="-120"/>
                <a:cs typeface="Courier New" pitchFamily="49" charset="0"/>
              </a:rPr>
              <a:t>scanf</a:t>
            </a:r>
            <a:r>
              <a:rPr lang="en-US" altLang="zh-TW">
                <a:ea typeface="新細明體" charset="-120"/>
              </a:rPr>
              <a:t> and </a:t>
            </a:r>
            <a:r>
              <a:rPr lang="en-US" altLang="zh-TW" b="1">
                <a:latin typeface="Courier New" pitchFamily="49" charset="0"/>
                <a:ea typeface="新細明體" charset="-120"/>
                <a:cs typeface="Courier New" pitchFamily="49" charset="0"/>
              </a:rPr>
              <a:t>printf</a:t>
            </a:r>
          </a:p>
        </p:txBody>
      </p:sp>
      <p:sp>
        <p:nvSpPr>
          <p:cNvPr id="64515" name="Content Placeholder 2"/>
          <p:cNvSpPr>
            <a:spLocks noGrp="1"/>
          </p:cNvSpPr>
          <p:nvPr>
            <p:ph idx="1"/>
          </p:nvPr>
        </p:nvSpPr>
        <p:spPr/>
        <p:txBody>
          <a:bodyPr/>
          <a:lstStyle/>
          <a:p>
            <a:r>
              <a:rPr lang="en-US" altLang="zh-TW" sz="2500" dirty="0">
                <a:ea typeface="新細明體" charset="-120"/>
              </a:rPr>
              <a:t>The </a:t>
            </a:r>
            <a:r>
              <a:rPr lang="en-US" altLang="zh-TW" sz="25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ourier New" pitchFamily="49" charset="0"/>
                <a:ea typeface="新細明體" charset="-120"/>
                <a:cs typeface="Courier New" pitchFamily="49" charset="0"/>
              </a:rPr>
              <a:t>%c</a:t>
            </a:r>
            <a:r>
              <a:rPr lang="en-US" altLang="zh-TW" sz="2500" dirty="0">
                <a:ea typeface="新細明體" charset="-120"/>
              </a:rPr>
              <a:t> conversion specification allows </a:t>
            </a:r>
            <a:r>
              <a:rPr lang="en-US" altLang="zh-TW" sz="25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Courier New" pitchFamily="49" charset="0"/>
                <a:ea typeface="新細明體" charset="-120"/>
                <a:cs typeface="Courier New" pitchFamily="49" charset="0"/>
              </a:rPr>
              <a:t>scanf</a:t>
            </a:r>
            <a:r>
              <a:rPr lang="en-US" altLang="zh-TW" sz="2500" dirty="0">
                <a:ea typeface="新細明體" charset="-120"/>
              </a:rPr>
              <a:t> and </a:t>
            </a:r>
            <a:r>
              <a:rPr lang="en-US" altLang="zh-TW" sz="25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Courier New" pitchFamily="49" charset="0"/>
                <a:ea typeface="新細明體" charset="-120"/>
                <a:cs typeface="Courier New" pitchFamily="49" charset="0"/>
              </a:rPr>
              <a:t>printf</a:t>
            </a:r>
            <a:r>
              <a:rPr lang="en-US" altLang="zh-TW" sz="2500" dirty="0">
                <a:ea typeface="新細明體" charset="-120"/>
              </a:rPr>
              <a:t> to </a:t>
            </a:r>
            <a:r>
              <a:rPr lang="en-US" altLang="zh-TW" sz="2500" i="1" u="sng" dirty="0">
                <a:effectLst>
                  <a:outerShdw blurRad="38100" dist="38100" dir="2700000" algn="tl">
                    <a:srgbClr val="000000">
                      <a:alpha val="43137"/>
                    </a:srgbClr>
                  </a:outerShdw>
                </a:effectLst>
                <a:ea typeface="新細明體" charset="-120"/>
              </a:rPr>
              <a:t>read and write </a:t>
            </a:r>
            <a:r>
              <a:rPr lang="en-US" altLang="zh-TW" sz="2500" i="1" u="sng" dirty="0">
                <a:solidFill>
                  <a:srgbClr val="FFC000"/>
                </a:solidFill>
                <a:effectLst>
                  <a:outerShdw blurRad="38100" dist="38100" dir="2700000" algn="tl">
                    <a:srgbClr val="000000">
                      <a:alpha val="43137"/>
                    </a:srgbClr>
                  </a:outerShdw>
                </a:effectLst>
                <a:ea typeface="新細明體" charset="-120"/>
              </a:rPr>
              <a:t>single</a:t>
            </a:r>
            <a:r>
              <a:rPr lang="en-US" altLang="zh-TW" sz="2500" i="1" u="sng" dirty="0">
                <a:effectLst>
                  <a:outerShdw blurRad="38100" dist="38100" dir="2700000" algn="tl">
                    <a:srgbClr val="000000">
                      <a:alpha val="43137"/>
                    </a:srgbClr>
                  </a:outerShdw>
                </a:effectLst>
                <a:ea typeface="新細明體" charset="-120"/>
              </a:rPr>
              <a:t> characters</a:t>
            </a:r>
            <a:r>
              <a:rPr lang="en-US" altLang="zh-TW" sz="2500" dirty="0">
                <a:ea typeface="新細明體" charset="-120"/>
              </a:rPr>
              <a:t>:</a:t>
            </a:r>
          </a:p>
          <a:p>
            <a:pPr marL="457200" indent="-457200">
              <a:lnSpc>
                <a:spcPct val="80000"/>
              </a:lnSpc>
              <a:spcBef>
                <a:spcPts val="1000"/>
              </a:spcBef>
              <a:buFont typeface="+mj-lt"/>
              <a:buAutoNum type="arabicParenR"/>
            </a:pPr>
            <a:r>
              <a:rPr lang="en-US" altLang="zh-TW" b="1" dirty="0">
                <a:latin typeface="Courier New" pitchFamily="49" charset="0"/>
                <a:ea typeface="新細明體" charset="-120"/>
                <a:cs typeface="Courier New" pitchFamily="49" charset="0"/>
              </a:rPr>
              <a:t>	char </a:t>
            </a:r>
            <a:r>
              <a:rPr lang="en-US" altLang="zh-TW" b="1" dirty="0" err="1">
                <a:latin typeface="Courier New" pitchFamily="49" charset="0"/>
                <a:ea typeface="新細明體" charset="-120"/>
                <a:cs typeface="Courier New" pitchFamily="49" charset="0"/>
              </a:rPr>
              <a:t>ch</a:t>
            </a:r>
            <a:r>
              <a:rPr lang="en-US" altLang="zh-TW" b="1" dirty="0">
                <a:latin typeface="Courier New" pitchFamily="49" charset="0"/>
                <a:ea typeface="新細明體" charset="-120"/>
                <a:cs typeface="Courier New" pitchFamily="49" charset="0"/>
              </a:rPr>
              <a:t>;</a:t>
            </a:r>
          </a:p>
          <a:p>
            <a:pPr marL="457200" indent="-457200">
              <a:lnSpc>
                <a:spcPct val="80000"/>
              </a:lnSpc>
              <a:spcBef>
                <a:spcPts val="500"/>
              </a:spcBef>
              <a:buFont typeface="+mj-lt"/>
              <a:buAutoNum type="arabicParenR"/>
            </a:pPr>
            <a:r>
              <a:rPr lang="en-US" altLang="zh-TW" dirty="0">
                <a:latin typeface="Courier New" pitchFamily="49" charset="0"/>
                <a:ea typeface="新細明體" charset="-120"/>
                <a:cs typeface="Courier New" pitchFamily="49" charset="0"/>
              </a:rPr>
              <a:t>	</a:t>
            </a:r>
            <a:r>
              <a:rPr lang="en-US" altLang="zh-TW"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scanf</a:t>
            </a:r>
            <a:r>
              <a:rPr lang="en-US" altLang="zh-TW"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("%c", &amp;</a:t>
            </a:r>
            <a:r>
              <a:rPr lang="en-US" altLang="zh-TW"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ch</a:t>
            </a:r>
            <a:r>
              <a:rPr lang="en-US" altLang="zh-TW"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 reads one character */</a:t>
            </a:r>
          </a:p>
          <a:p>
            <a:pPr marL="457200" indent="-457200">
              <a:lnSpc>
                <a:spcPct val="80000"/>
              </a:lnSpc>
              <a:spcBef>
                <a:spcPts val="500"/>
              </a:spcBef>
              <a:buFont typeface="+mj-lt"/>
              <a:buAutoNum type="arabicParenR"/>
            </a:pPr>
            <a:r>
              <a:rPr lang="en-US" altLang="zh-TW"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r>
              <a:rPr lang="en-US" altLang="zh-TW"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printf</a:t>
            </a:r>
            <a:r>
              <a:rPr lang="en-US" altLang="zh-TW"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("%c", </a:t>
            </a:r>
            <a:r>
              <a:rPr lang="en-US" altLang="zh-TW"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ch</a:t>
            </a:r>
            <a:r>
              <a:rPr lang="en-US" altLang="zh-TW"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 writes one character */</a:t>
            </a:r>
          </a:p>
          <a:p>
            <a:r>
              <a:rPr lang="en-US" altLang="zh-TW" sz="2500" dirty="0" err="1">
                <a:latin typeface="Courier New" pitchFamily="49" charset="0"/>
                <a:ea typeface="新細明體" charset="-120"/>
                <a:cs typeface="Courier New" pitchFamily="49" charset="0"/>
              </a:rPr>
              <a:t>scanf</a:t>
            </a:r>
            <a:r>
              <a:rPr lang="en-US" altLang="zh-TW" sz="2500" dirty="0">
                <a:ea typeface="新細明體" charset="-120"/>
              </a:rPr>
              <a:t> doesn’t skip white-space characters.</a:t>
            </a:r>
          </a:p>
          <a:p>
            <a:r>
              <a:rPr lang="en-US" altLang="zh-TW" sz="2500" dirty="0">
                <a:ea typeface="新細明體" charset="-120"/>
              </a:rPr>
              <a:t>To force </a:t>
            </a:r>
            <a:r>
              <a:rPr lang="en-US" altLang="zh-TW" sz="2500" dirty="0" err="1">
                <a:latin typeface="Courier New" pitchFamily="49" charset="0"/>
                <a:ea typeface="新細明體" charset="-120"/>
                <a:cs typeface="Courier New" pitchFamily="49" charset="0"/>
              </a:rPr>
              <a:t>scanf</a:t>
            </a:r>
            <a:r>
              <a:rPr lang="en-US" altLang="zh-TW" sz="2500" dirty="0">
                <a:ea typeface="新細明體" charset="-120"/>
              </a:rPr>
              <a:t> </a:t>
            </a:r>
            <a:r>
              <a:rPr lang="en-US" altLang="zh-TW" sz="2500" b="1" i="1" u="sng" dirty="0">
                <a:ln w="0"/>
                <a:solidFill>
                  <a:schemeClr val="accent1"/>
                </a:solidFill>
                <a:effectLst>
                  <a:outerShdw blurRad="38100" dist="25400" dir="5400000" algn="ctr" rotWithShape="0">
                    <a:srgbClr val="6E747A">
                      <a:alpha val="43000"/>
                    </a:srgbClr>
                  </a:outerShdw>
                </a:effectLst>
                <a:ea typeface="新細明體" charset="-120"/>
              </a:rPr>
              <a:t>to skip white space </a:t>
            </a:r>
            <a:r>
              <a:rPr lang="en-US" altLang="zh-TW" sz="2500" dirty="0">
                <a:ea typeface="新細明體" charset="-120"/>
              </a:rPr>
              <a:t>before reading a character, put a space in its format string just before </a:t>
            </a:r>
            <a:r>
              <a:rPr lang="en-US" altLang="zh-TW" sz="2500" dirty="0">
                <a:latin typeface="Courier New" pitchFamily="49" charset="0"/>
                <a:ea typeface="新細明體" charset="-120"/>
                <a:cs typeface="Courier New" pitchFamily="49" charset="0"/>
              </a:rPr>
              <a:t>%c</a:t>
            </a:r>
            <a:r>
              <a:rPr lang="en-US" altLang="zh-TW" sz="2500" dirty="0">
                <a:ea typeface="新細明體" charset="-120"/>
              </a:rPr>
              <a:t>:</a:t>
            </a:r>
          </a:p>
          <a:p>
            <a:pPr>
              <a:lnSpc>
                <a:spcPct val="80000"/>
              </a:lnSpc>
              <a:spcBef>
                <a:spcPts val="1000"/>
              </a:spcBef>
              <a:buNone/>
            </a:pPr>
            <a:r>
              <a:rPr lang="en-US" altLang="zh-TW" dirty="0">
                <a:latin typeface="Courier New" pitchFamily="49" charset="0"/>
                <a:ea typeface="新細明體" charset="-120"/>
                <a:cs typeface="Courier New" pitchFamily="49" charset="0"/>
              </a:rPr>
              <a:t>	</a:t>
            </a:r>
            <a:r>
              <a:rPr lang="en-US" altLang="zh-TW" b="1" dirty="0" err="1">
                <a:ln w="0"/>
                <a:effectLst>
                  <a:glow rad="139700">
                    <a:schemeClr val="accent6">
                      <a:satMod val="175000"/>
                      <a:alpha val="40000"/>
                    </a:schemeClr>
                  </a:glow>
                  <a:outerShdw blurRad="38100" dist="19050" dir="2700000" algn="tl" rotWithShape="0">
                    <a:schemeClr val="dk1">
                      <a:alpha val="40000"/>
                    </a:schemeClr>
                  </a:outerShdw>
                </a:effectLst>
                <a:latin typeface="Courier New" pitchFamily="49" charset="0"/>
                <a:ea typeface="新細明體" charset="-120"/>
                <a:cs typeface="Courier New" pitchFamily="49" charset="0"/>
              </a:rPr>
              <a:t>scanf</a:t>
            </a:r>
            <a:r>
              <a:rPr lang="en-US" altLang="zh-TW" b="1" dirty="0">
                <a:ln w="0"/>
                <a:effectLst>
                  <a:glow rad="139700">
                    <a:schemeClr val="accent6">
                      <a:satMod val="175000"/>
                      <a:alpha val="40000"/>
                    </a:schemeClr>
                  </a:glow>
                  <a:outerShdw blurRad="38100" dist="19050" dir="2700000" algn="tl" rotWithShape="0">
                    <a:schemeClr val="dk1">
                      <a:alpha val="40000"/>
                    </a:schemeClr>
                  </a:outerShdw>
                </a:effectLst>
                <a:latin typeface="Courier New" pitchFamily="49" charset="0"/>
                <a:ea typeface="新細明體" charset="-120"/>
                <a:cs typeface="Courier New" pitchFamily="49" charset="0"/>
              </a:rPr>
              <a:t>(" %c", &amp;</a:t>
            </a:r>
            <a:r>
              <a:rPr lang="en-US" altLang="zh-TW" b="1" dirty="0" err="1">
                <a:ln w="0"/>
                <a:effectLst>
                  <a:glow rad="139700">
                    <a:schemeClr val="accent6">
                      <a:satMod val="175000"/>
                      <a:alpha val="40000"/>
                    </a:schemeClr>
                  </a:glow>
                  <a:outerShdw blurRad="38100" dist="19050" dir="2700000" algn="tl" rotWithShape="0">
                    <a:schemeClr val="dk1">
                      <a:alpha val="40000"/>
                    </a:schemeClr>
                  </a:outerShdw>
                </a:effectLst>
                <a:latin typeface="Courier New" pitchFamily="49" charset="0"/>
                <a:ea typeface="新細明體" charset="-120"/>
                <a:cs typeface="Courier New" pitchFamily="49" charset="0"/>
              </a:rPr>
              <a:t>ch</a:t>
            </a:r>
            <a:r>
              <a:rPr lang="en-US" altLang="zh-TW" b="1" dirty="0">
                <a:ln w="0"/>
                <a:effectLst>
                  <a:glow rad="139700">
                    <a:schemeClr val="accent6">
                      <a:satMod val="175000"/>
                      <a:alpha val="40000"/>
                    </a:schemeClr>
                  </a:glow>
                  <a:outerShdw blurRad="38100" dist="19050" dir="2700000" algn="tl" rotWithShape="0">
                    <a:schemeClr val="dk1">
                      <a:alpha val="40000"/>
                    </a:schemeClr>
                  </a:outerShdw>
                </a:effectLst>
                <a:latin typeface="Courier New" pitchFamily="49" charset="0"/>
                <a:ea typeface="新細明體" charset="-120"/>
                <a:cs typeface="Courier New" pitchFamily="49"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圓角矩形 1"/>
          <p:cNvSpPr/>
          <p:nvPr/>
        </p:nvSpPr>
        <p:spPr>
          <a:xfrm>
            <a:off x="834500" y="2133600"/>
            <a:ext cx="10515599"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8435" name="Content Placeholder 2"/>
          <p:cNvSpPr>
            <a:spLocks noGrp="1"/>
          </p:cNvSpPr>
          <p:nvPr>
            <p:ph idx="1"/>
          </p:nvPr>
        </p:nvSpPr>
        <p:spPr/>
        <p:txBody>
          <a:bodyPr>
            <a:normAutofit lnSpcReduction="10000"/>
          </a:bodyPr>
          <a:lstStyle/>
          <a:p>
            <a:pPr>
              <a:tabLst>
                <a:tab pos="2011363" algn="l"/>
              </a:tabLst>
            </a:pPr>
            <a:r>
              <a:rPr lang="en-US" altLang="zh-TW" sz="2400" dirty="0">
                <a:ea typeface="新細明體" charset="-120"/>
              </a:rPr>
              <a:t>The </a:t>
            </a:r>
            <a:r>
              <a:rPr lang="en-US" altLang="zh-TW" sz="2400" dirty="0" err="1">
                <a:latin typeface="Courier New" pitchFamily="49" charset="0"/>
                <a:ea typeface="新細明體" charset="-120"/>
                <a:cs typeface="Courier New" pitchFamily="49" charset="0"/>
              </a:rPr>
              <a:t>int</a:t>
            </a:r>
            <a:r>
              <a:rPr lang="en-US" altLang="zh-TW" sz="2400" dirty="0">
                <a:ea typeface="新細明體" charset="-120"/>
              </a:rPr>
              <a:t> type is usually 32 bits, but may be 16 bits on older CPUs.</a:t>
            </a:r>
          </a:p>
          <a:p>
            <a:pPr>
              <a:tabLst>
                <a:tab pos="2011363" algn="l"/>
              </a:tabLst>
            </a:pPr>
            <a:r>
              <a:rPr lang="en-US" altLang="zh-TW" sz="2400" b="1" i="1" dirty="0">
                <a:ea typeface="新細明體" charset="-120"/>
              </a:rPr>
              <a:t>Long</a:t>
            </a:r>
            <a:r>
              <a:rPr lang="en-US" altLang="zh-TW" sz="2400" dirty="0">
                <a:ea typeface="新細明體" charset="-120"/>
              </a:rPr>
              <a:t> integers may have more bits than ordinary integers; </a:t>
            </a:r>
            <a:r>
              <a:rPr lang="en-US" altLang="zh-TW" sz="2400" b="1" i="1" dirty="0">
                <a:ea typeface="新細明體" charset="-120"/>
              </a:rPr>
              <a:t>short</a:t>
            </a:r>
            <a:r>
              <a:rPr lang="en-US" altLang="zh-TW" sz="2400" dirty="0">
                <a:ea typeface="新細明體" charset="-120"/>
              </a:rPr>
              <a:t> integers may have fewer bits.</a:t>
            </a:r>
          </a:p>
          <a:p>
            <a:pPr>
              <a:tabLst>
                <a:tab pos="2011363" algn="l"/>
              </a:tabLst>
            </a:pPr>
            <a:r>
              <a:rPr lang="en-US" altLang="zh-TW" sz="2400" dirty="0">
                <a:ea typeface="新細明體" charset="-120"/>
              </a:rPr>
              <a:t>The </a:t>
            </a:r>
            <a:r>
              <a:rPr lang="en-US" altLang="zh-TW" sz="2400" dirty="0" err="1">
                <a:ea typeface="新細明體" charset="-120"/>
              </a:rPr>
              <a:t>specifiers</a:t>
            </a:r>
            <a:r>
              <a:rPr lang="en-US" altLang="zh-TW" sz="2400" dirty="0">
                <a:ea typeface="新細明體" charset="-120"/>
              </a:rPr>
              <a:t> </a:t>
            </a:r>
            <a:r>
              <a:rPr lang="en-US" altLang="zh-TW" sz="2400" dirty="0">
                <a:latin typeface="Courier New" pitchFamily="49" charset="0"/>
                <a:ea typeface="新細明體" charset="-120"/>
                <a:cs typeface="Courier New" pitchFamily="49" charset="0"/>
              </a:rPr>
              <a:t>long</a:t>
            </a:r>
            <a:r>
              <a:rPr lang="en-US" altLang="zh-TW" sz="2400" dirty="0">
                <a:ea typeface="新細明體" charset="-120"/>
              </a:rPr>
              <a:t> and </a:t>
            </a:r>
            <a:r>
              <a:rPr lang="en-US" altLang="zh-TW" sz="2400" dirty="0">
                <a:latin typeface="Courier New" pitchFamily="49" charset="0"/>
                <a:ea typeface="新細明體" charset="-120"/>
                <a:cs typeface="Courier New" pitchFamily="49" charset="0"/>
              </a:rPr>
              <a:t>short</a:t>
            </a:r>
            <a:r>
              <a:rPr lang="en-US" altLang="zh-TW" sz="2400" dirty="0">
                <a:ea typeface="新細明體" charset="-120"/>
              </a:rPr>
              <a:t>, as well as </a:t>
            </a:r>
            <a:r>
              <a:rPr lang="en-US" altLang="zh-TW" sz="2400" dirty="0">
                <a:latin typeface="Courier New" pitchFamily="49" charset="0"/>
                <a:ea typeface="新細明體" charset="-120"/>
                <a:cs typeface="Courier New" pitchFamily="49" charset="0"/>
              </a:rPr>
              <a:t>signed</a:t>
            </a:r>
            <a:r>
              <a:rPr lang="en-US" altLang="zh-TW" sz="2400" dirty="0">
                <a:ea typeface="新細明體" charset="-120"/>
              </a:rPr>
              <a:t> and </a:t>
            </a:r>
            <a:r>
              <a:rPr lang="en-US" altLang="zh-TW" sz="2400" dirty="0">
                <a:latin typeface="Courier New" pitchFamily="49" charset="0"/>
                <a:ea typeface="新細明體" charset="-120"/>
                <a:cs typeface="Courier New" pitchFamily="49" charset="0"/>
              </a:rPr>
              <a:t>unsigned</a:t>
            </a:r>
            <a:r>
              <a:rPr lang="en-US" altLang="zh-TW" sz="2400" dirty="0">
                <a:ea typeface="新細明體" charset="-120"/>
              </a:rPr>
              <a:t>, can be combined with </a:t>
            </a:r>
            <a:r>
              <a:rPr lang="en-US" altLang="zh-TW" sz="2400" dirty="0" err="1">
                <a:latin typeface="Courier New" pitchFamily="49" charset="0"/>
                <a:ea typeface="新細明體" charset="-120"/>
                <a:cs typeface="Courier New" pitchFamily="49" charset="0"/>
              </a:rPr>
              <a:t>int</a:t>
            </a:r>
            <a:r>
              <a:rPr lang="en-US" altLang="zh-TW" sz="2400" dirty="0">
                <a:ea typeface="新細明體" charset="-120"/>
              </a:rPr>
              <a:t> to form integer types.</a:t>
            </a:r>
          </a:p>
          <a:p>
            <a:pPr>
              <a:tabLst>
                <a:tab pos="2011363" algn="l"/>
              </a:tabLst>
            </a:pPr>
            <a:r>
              <a:rPr lang="en-US" altLang="zh-TW" sz="2400" dirty="0">
                <a:ea typeface="新細明體" charset="-120"/>
              </a:rPr>
              <a:t>Only </a:t>
            </a:r>
            <a:r>
              <a:rPr lang="en-US" altLang="zh-TW" sz="2400" b="1" dirty="0">
                <a:solidFill>
                  <a:srgbClr val="FFC000"/>
                </a:solidFill>
                <a:effectLst>
                  <a:outerShdw blurRad="38100" dist="38100" dir="2700000" algn="tl">
                    <a:srgbClr val="000000">
                      <a:alpha val="43137"/>
                    </a:srgbClr>
                  </a:outerShdw>
                </a:effectLst>
                <a:ea typeface="新細明體" charset="-120"/>
              </a:rPr>
              <a:t>six</a:t>
            </a:r>
            <a:r>
              <a:rPr lang="en-US" altLang="zh-TW" sz="2400" dirty="0">
                <a:ea typeface="新細明體" charset="-120"/>
              </a:rPr>
              <a:t> combinations produce different types:</a:t>
            </a:r>
          </a:p>
          <a:p>
            <a:pPr>
              <a:lnSpc>
                <a:spcPct val="80000"/>
              </a:lnSpc>
              <a:spcBef>
                <a:spcPts val="800"/>
              </a:spcBef>
              <a:buNone/>
              <a:tabLst>
                <a:tab pos="2011363" algn="l"/>
              </a:tabLst>
            </a:pPr>
            <a:r>
              <a:rPr lang="en-US" altLang="zh-TW" sz="2000" b="1" dirty="0">
                <a:latin typeface="Courier New" pitchFamily="49" charset="0"/>
                <a:ea typeface="新細明體" charset="-120"/>
                <a:cs typeface="Courier New" pitchFamily="49" charset="0"/>
              </a:rPr>
              <a:t>	short</a:t>
            </a:r>
            <a:r>
              <a:rPr lang="en-US" altLang="zh-TW" sz="2000" b="1" dirty="0">
                <a:ea typeface="新細明體" charset="-120"/>
              </a:rPr>
              <a:t> </a:t>
            </a:r>
            <a:r>
              <a:rPr lang="en-US" altLang="zh-TW" sz="2000" b="1" dirty="0" err="1">
                <a:latin typeface="Courier New" pitchFamily="49" charset="0"/>
                <a:ea typeface="新細明體" charset="-120"/>
                <a:cs typeface="Courier New" pitchFamily="49" charset="0"/>
              </a:rPr>
              <a:t>int</a:t>
            </a:r>
            <a:r>
              <a:rPr lang="en-US" altLang="zh-TW" sz="2000" b="1" dirty="0">
                <a:latin typeface="Courier New" pitchFamily="49" charset="0"/>
                <a:ea typeface="新細明體" charset="-120"/>
                <a:cs typeface="Courier New" pitchFamily="49" charset="0"/>
              </a:rPr>
              <a:t>	unsigned</a:t>
            </a:r>
            <a:r>
              <a:rPr lang="en-US" altLang="zh-TW" sz="2000" b="1" dirty="0">
                <a:ea typeface="新細明體" charset="-120"/>
              </a:rPr>
              <a:t> </a:t>
            </a:r>
            <a:r>
              <a:rPr lang="en-US" altLang="zh-TW" sz="2000" b="1" dirty="0">
                <a:latin typeface="Courier New" pitchFamily="49" charset="0"/>
                <a:ea typeface="新細明體" charset="-120"/>
                <a:cs typeface="Courier New" pitchFamily="49" charset="0"/>
              </a:rPr>
              <a:t>short</a:t>
            </a:r>
            <a:r>
              <a:rPr lang="en-US" altLang="zh-TW" sz="2000" b="1" dirty="0">
                <a:ea typeface="新細明體" charset="-120"/>
              </a:rPr>
              <a:t> </a:t>
            </a:r>
            <a:r>
              <a:rPr lang="en-US" altLang="zh-TW" sz="2000" b="1" dirty="0" err="1">
                <a:latin typeface="Courier New" pitchFamily="49" charset="0"/>
                <a:ea typeface="新細明體" charset="-120"/>
                <a:cs typeface="Courier New" pitchFamily="49" charset="0"/>
              </a:rPr>
              <a:t>int</a:t>
            </a:r>
            <a:endParaRPr lang="en-US" altLang="zh-TW" sz="2000" b="1" dirty="0">
              <a:latin typeface="Courier New" pitchFamily="49" charset="0"/>
              <a:ea typeface="新細明體" charset="-120"/>
              <a:cs typeface="Courier New" pitchFamily="49" charset="0"/>
            </a:endParaRPr>
          </a:p>
          <a:p>
            <a:pPr>
              <a:lnSpc>
                <a:spcPct val="80000"/>
              </a:lnSpc>
              <a:spcBef>
                <a:spcPts val="400"/>
              </a:spcBef>
              <a:buNone/>
              <a:tabLst>
                <a:tab pos="2011363" algn="l"/>
              </a:tabLst>
            </a:pPr>
            <a:r>
              <a:rPr lang="en-US" altLang="zh-TW" sz="2000" b="1" dirty="0">
                <a:latin typeface="Courier New" pitchFamily="49" charset="0"/>
                <a:ea typeface="新細明體" charset="-120"/>
                <a:cs typeface="Courier New" pitchFamily="49" charset="0"/>
              </a:rPr>
              <a:t>	</a:t>
            </a:r>
            <a:r>
              <a:rPr lang="en-US" altLang="zh-TW" sz="2000" b="1" dirty="0" err="1">
                <a:latin typeface="Courier New" pitchFamily="49" charset="0"/>
                <a:ea typeface="新細明體" charset="-120"/>
                <a:cs typeface="Courier New" pitchFamily="49" charset="0"/>
              </a:rPr>
              <a:t>int</a:t>
            </a:r>
            <a:r>
              <a:rPr lang="en-US" altLang="zh-TW" sz="2000" b="1" dirty="0">
                <a:latin typeface="Courier New" pitchFamily="49" charset="0"/>
                <a:ea typeface="新細明體" charset="-120"/>
                <a:cs typeface="Courier New" pitchFamily="49" charset="0"/>
              </a:rPr>
              <a:t>	unsigned</a:t>
            </a:r>
            <a:r>
              <a:rPr lang="en-US" altLang="zh-TW" sz="2000" b="1" dirty="0">
                <a:ea typeface="新細明體" charset="-120"/>
              </a:rPr>
              <a:t> </a:t>
            </a:r>
            <a:r>
              <a:rPr lang="en-US" altLang="zh-TW" sz="2000" b="1" dirty="0" err="1">
                <a:latin typeface="Courier New" pitchFamily="49" charset="0"/>
                <a:ea typeface="新細明體" charset="-120"/>
                <a:cs typeface="Courier New" pitchFamily="49" charset="0"/>
              </a:rPr>
              <a:t>int</a:t>
            </a:r>
            <a:endParaRPr lang="en-US" altLang="zh-TW" sz="2000" b="1" dirty="0">
              <a:latin typeface="Courier New" pitchFamily="49" charset="0"/>
              <a:ea typeface="新細明體" charset="-120"/>
              <a:cs typeface="Courier New" pitchFamily="49" charset="0"/>
            </a:endParaRPr>
          </a:p>
          <a:p>
            <a:pPr>
              <a:lnSpc>
                <a:spcPct val="80000"/>
              </a:lnSpc>
              <a:spcBef>
                <a:spcPts val="400"/>
              </a:spcBef>
              <a:buNone/>
              <a:tabLst>
                <a:tab pos="2011363" algn="l"/>
              </a:tabLst>
            </a:pPr>
            <a:r>
              <a:rPr lang="en-US" altLang="zh-TW" sz="2000" b="1" dirty="0">
                <a:latin typeface="Courier New" pitchFamily="49" charset="0"/>
                <a:ea typeface="新細明體" charset="-120"/>
                <a:cs typeface="Courier New" pitchFamily="49" charset="0"/>
              </a:rPr>
              <a:t>	long</a:t>
            </a:r>
            <a:r>
              <a:rPr lang="en-US" altLang="zh-TW" sz="2000" b="1" dirty="0">
                <a:ea typeface="新細明體" charset="-120"/>
              </a:rPr>
              <a:t> </a:t>
            </a:r>
            <a:r>
              <a:rPr lang="en-US" altLang="zh-TW" sz="2000" b="1" dirty="0" err="1">
                <a:latin typeface="Courier New" pitchFamily="49" charset="0"/>
                <a:ea typeface="新細明體" charset="-120"/>
                <a:cs typeface="Courier New" pitchFamily="49" charset="0"/>
              </a:rPr>
              <a:t>int</a:t>
            </a:r>
            <a:r>
              <a:rPr lang="en-US" altLang="zh-TW" sz="2000" b="1" dirty="0">
                <a:latin typeface="Courier New" pitchFamily="49" charset="0"/>
                <a:ea typeface="新細明體" charset="-120"/>
                <a:cs typeface="Courier New" pitchFamily="49" charset="0"/>
              </a:rPr>
              <a:t>	unsigned</a:t>
            </a:r>
            <a:r>
              <a:rPr lang="en-US" altLang="zh-TW" sz="2000" b="1" dirty="0">
                <a:ea typeface="新細明體" charset="-120"/>
              </a:rPr>
              <a:t> </a:t>
            </a:r>
            <a:r>
              <a:rPr lang="en-US" altLang="zh-TW" sz="2000" b="1" dirty="0">
                <a:latin typeface="Courier New" pitchFamily="49" charset="0"/>
                <a:ea typeface="新細明體" charset="-120"/>
                <a:cs typeface="Courier New" pitchFamily="49" charset="0"/>
              </a:rPr>
              <a:t>long</a:t>
            </a:r>
            <a:r>
              <a:rPr lang="en-US" altLang="zh-TW" sz="2000" b="1" dirty="0">
                <a:ea typeface="新細明體" charset="-120"/>
              </a:rPr>
              <a:t> </a:t>
            </a:r>
            <a:r>
              <a:rPr lang="en-US" altLang="zh-TW" sz="2000" b="1" dirty="0" err="1">
                <a:latin typeface="Courier New" pitchFamily="49" charset="0"/>
                <a:ea typeface="新細明體" charset="-120"/>
                <a:cs typeface="Courier New" pitchFamily="49" charset="0"/>
              </a:rPr>
              <a:t>int</a:t>
            </a:r>
            <a:endParaRPr lang="en-US" altLang="zh-TW" sz="2000" b="1" dirty="0">
              <a:latin typeface="Courier New" pitchFamily="49" charset="0"/>
              <a:ea typeface="新細明體" charset="-120"/>
              <a:cs typeface="Courier New" pitchFamily="49" charset="0"/>
            </a:endParaRPr>
          </a:p>
          <a:p>
            <a:pPr>
              <a:tabLst>
                <a:tab pos="2011363" algn="l"/>
              </a:tabLst>
            </a:pPr>
            <a:r>
              <a:rPr lang="en-US" altLang="zh-TW" sz="2400" dirty="0">
                <a:ea typeface="新細明體" charset="-120"/>
              </a:rPr>
              <a:t>The order of the </a:t>
            </a:r>
            <a:r>
              <a:rPr lang="en-US" altLang="zh-TW" sz="2400" dirty="0" err="1">
                <a:ea typeface="新細明體" charset="-120"/>
              </a:rPr>
              <a:t>specifiers</a:t>
            </a:r>
            <a:r>
              <a:rPr lang="en-US" altLang="zh-TW" sz="2400" dirty="0">
                <a:ea typeface="新細明體" charset="-120"/>
              </a:rPr>
              <a:t> doesn’t matter. Also, the word </a:t>
            </a:r>
            <a:r>
              <a:rPr lang="en-US" altLang="zh-TW" sz="2400" dirty="0" err="1">
                <a:latin typeface="Courier New" pitchFamily="49" charset="0"/>
                <a:ea typeface="新細明體" charset="-120"/>
                <a:cs typeface="Courier New" pitchFamily="49" charset="0"/>
              </a:rPr>
              <a:t>int</a:t>
            </a:r>
            <a:r>
              <a:rPr lang="en-US" altLang="zh-TW" sz="2400" dirty="0">
                <a:ea typeface="新細明體" charset="-120"/>
              </a:rPr>
              <a:t> can be dropped </a:t>
            </a:r>
          </a:p>
          <a:p>
            <a:pPr lvl="1">
              <a:tabLst>
                <a:tab pos="2011363" algn="l"/>
              </a:tabLst>
            </a:pPr>
            <a:r>
              <a:rPr lang="en-US" altLang="zh-TW" sz="2000" b="1" dirty="0">
                <a:solidFill>
                  <a:srgbClr val="FFC000"/>
                </a:solidFill>
                <a:latin typeface="Courier New" pitchFamily="49" charset="0"/>
                <a:ea typeface="新細明體" charset="-120"/>
                <a:cs typeface="Courier New" pitchFamily="49" charset="0"/>
              </a:rPr>
              <a:t>long</a:t>
            </a:r>
            <a:r>
              <a:rPr lang="en-US" altLang="zh-TW" sz="2000" b="1" dirty="0">
                <a:solidFill>
                  <a:srgbClr val="FFC000"/>
                </a:solidFill>
                <a:ea typeface="新細明體" charset="-120"/>
              </a:rPr>
              <a:t> </a:t>
            </a:r>
            <a:r>
              <a:rPr lang="en-US" altLang="zh-TW" sz="2000" b="1" dirty="0" err="1">
                <a:solidFill>
                  <a:srgbClr val="FFC000"/>
                </a:solidFill>
                <a:latin typeface="Courier New" pitchFamily="49" charset="0"/>
                <a:ea typeface="新細明體" charset="-120"/>
                <a:cs typeface="Courier New" pitchFamily="49" charset="0"/>
              </a:rPr>
              <a:t>int</a:t>
            </a:r>
            <a:r>
              <a:rPr lang="en-US" altLang="zh-TW" sz="2000" dirty="0">
                <a:ea typeface="新細明體" charset="-120"/>
              </a:rPr>
              <a:t> can be abbreviated to just </a:t>
            </a:r>
            <a:r>
              <a:rPr lang="en-US" altLang="zh-TW" sz="2000" dirty="0">
                <a:latin typeface="Courier New" pitchFamily="49" charset="0"/>
                <a:ea typeface="新細明體" charset="-120"/>
                <a:cs typeface="Courier New" pitchFamily="49" charset="0"/>
              </a:rPr>
              <a:t>long</a:t>
            </a:r>
            <a:r>
              <a:rPr lang="en-US" altLang="zh-TW" sz="2000" dirty="0">
                <a:ea typeface="新細明體" charset="-120"/>
              </a:rPr>
              <a:t>).</a:t>
            </a:r>
          </a:p>
        </p:txBody>
      </p:sp>
      <p:sp>
        <p:nvSpPr>
          <p:cNvPr id="18434" name="Title 1"/>
          <p:cNvSpPr>
            <a:spLocks noGrp="1"/>
          </p:cNvSpPr>
          <p:nvPr>
            <p:ph type="title"/>
          </p:nvPr>
        </p:nvSpPr>
        <p:spPr/>
        <p:txBody>
          <a:bodyPr/>
          <a:lstStyle/>
          <a:p>
            <a:r>
              <a:rPr lang="en-US" altLang="zh-TW">
                <a:ea typeface="新細明體" charset="-120"/>
              </a:rPr>
              <a:t>Integer Types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normAutofit/>
          </a:bodyPr>
          <a:lstStyle/>
          <a:p>
            <a:r>
              <a:rPr lang="en-US" altLang="zh-TW">
                <a:ea typeface="新細明體" charset="-120"/>
              </a:rPr>
              <a:t>Reading and Writing Characters</a:t>
            </a:r>
            <a:br>
              <a:rPr lang="en-US" altLang="zh-TW">
                <a:ea typeface="新細明體" charset="-120"/>
              </a:rPr>
            </a:br>
            <a:r>
              <a:rPr lang="en-US" altLang="zh-TW">
                <a:ea typeface="新細明體" charset="-120"/>
              </a:rPr>
              <a:t>Using </a:t>
            </a:r>
            <a:r>
              <a:rPr lang="en-US" altLang="zh-TW" b="1">
                <a:latin typeface="Courier New" pitchFamily="49" charset="0"/>
                <a:ea typeface="新細明體" charset="-120"/>
                <a:cs typeface="Courier New" pitchFamily="49" charset="0"/>
              </a:rPr>
              <a:t>scanf</a:t>
            </a:r>
            <a:r>
              <a:rPr lang="en-US" altLang="zh-TW" b="1">
                <a:ea typeface="新細明體" charset="-120"/>
              </a:rPr>
              <a:t> </a:t>
            </a:r>
            <a:r>
              <a:rPr lang="en-US" altLang="zh-TW">
                <a:ea typeface="新細明體" charset="-120"/>
              </a:rPr>
              <a:t>and </a:t>
            </a:r>
            <a:r>
              <a:rPr lang="en-US" altLang="zh-TW" b="1">
                <a:latin typeface="Courier New" pitchFamily="49" charset="0"/>
                <a:ea typeface="新細明體" charset="-120"/>
                <a:cs typeface="Courier New" pitchFamily="49" charset="0"/>
              </a:rPr>
              <a:t>printf</a:t>
            </a:r>
          </a:p>
        </p:txBody>
      </p:sp>
      <p:sp>
        <p:nvSpPr>
          <p:cNvPr id="65539" name="Content Placeholder 2"/>
          <p:cNvSpPr>
            <a:spLocks noGrp="1"/>
          </p:cNvSpPr>
          <p:nvPr>
            <p:ph idx="1"/>
          </p:nvPr>
        </p:nvSpPr>
        <p:spPr/>
        <p:txBody>
          <a:bodyPr>
            <a:normAutofit/>
          </a:bodyPr>
          <a:lstStyle/>
          <a:p>
            <a:r>
              <a:rPr lang="en-US" altLang="zh-TW" dirty="0">
                <a:ea typeface="新細明體" charset="-120"/>
              </a:rPr>
              <a:t>Since </a:t>
            </a:r>
            <a:r>
              <a:rPr lang="en-US" altLang="zh-TW" dirty="0" err="1">
                <a:latin typeface="Courier New" pitchFamily="49" charset="0"/>
                <a:ea typeface="新細明體" charset="-120"/>
                <a:cs typeface="Courier New" pitchFamily="49" charset="0"/>
              </a:rPr>
              <a:t>scanf</a:t>
            </a:r>
            <a:r>
              <a:rPr lang="en-US" altLang="zh-TW" dirty="0">
                <a:ea typeface="新細明體" charset="-120"/>
              </a:rPr>
              <a:t> doesn’t normally skip white space, it’s easy to detect the end of an input line: check to see if the character just read is the new-line character.</a:t>
            </a:r>
          </a:p>
          <a:p>
            <a:r>
              <a:rPr lang="en-US" altLang="zh-TW" dirty="0">
                <a:ea typeface="新細明體" charset="-120"/>
              </a:rPr>
              <a:t>A loop that reads and ignores all remaining characters in the current input line:</a:t>
            </a:r>
          </a:p>
          <a:p>
            <a:pPr>
              <a:lnSpc>
                <a:spcPct val="80000"/>
              </a:lnSpc>
              <a:spcBef>
                <a:spcPts val="800"/>
              </a:spcBef>
              <a:buNone/>
            </a:pPr>
            <a:r>
              <a:rPr lang="en-US" altLang="zh-TW" sz="2300"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do {</a:t>
            </a:r>
          </a:p>
          <a:p>
            <a:pPr>
              <a:lnSpc>
                <a:spcPct val="80000"/>
              </a:lnSpc>
              <a:spcBef>
                <a:spcPts val="400"/>
              </a:spcBef>
              <a:buNone/>
            </a:pPr>
            <a:r>
              <a:rPr lang="en-US" altLang="zh-TW" sz="2300"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300" b="1" dirty="0" err="1">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scanf</a:t>
            </a:r>
            <a:r>
              <a:rPr lang="en-US" altLang="zh-TW" sz="2300"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("%c", &amp;</a:t>
            </a:r>
            <a:r>
              <a:rPr lang="en-US" altLang="zh-TW" sz="2300" b="1" dirty="0" err="1">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ch</a:t>
            </a:r>
            <a:r>
              <a:rPr lang="en-US" altLang="zh-TW" sz="2300"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a:lnSpc>
                <a:spcPct val="80000"/>
              </a:lnSpc>
              <a:spcBef>
                <a:spcPts val="400"/>
              </a:spcBef>
              <a:buNone/>
            </a:pPr>
            <a:r>
              <a:rPr lang="en-US" altLang="zh-TW" sz="2300"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 while (</a:t>
            </a:r>
            <a:r>
              <a:rPr lang="en-US" altLang="zh-TW" sz="2300" b="1" dirty="0" err="1">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ch</a:t>
            </a:r>
            <a:r>
              <a:rPr lang="en-US" altLang="zh-TW" sz="2300"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 '\n');</a:t>
            </a:r>
          </a:p>
          <a:p>
            <a:r>
              <a:rPr lang="en-US" altLang="zh-TW" dirty="0">
                <a:ea typeface="新細明體" charset="-120"/>
              </a:rPr>
              <a:t>When </a:t>
            </a:r>
            <a:r>
              <a:rPr lang="en-US" altLang="zh-TW" dirty="0" err="1">
                <a:latin typeface="Courier New" pitchFamily="49" charset="0"/>
                <a:ea typeface="新細明體" charset="-120"/>
                <a:cs typeface="Courier New" pitchFamily="49" charset="0"/>
              </a:rPr>
              <a:t>scanf</a:t>
            </a:r>
            <a:r>
              <a:rPr lang="en-US" altLang="zh-TW" dirty="0">
                <a:ea typeface="新細明體" charset="-120"/>
              </a:rPr>
              <a:t> is called the next time, it will read the first character on the next input line.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Content Placeholder 2"/>
          <p:cNvSpPr>
            <a:spLocks noGrp="1"/>
          </p:cNvSpPr>
          <p:nvPr>
            <p:ph idx="1"/>
          </p:nvPr>
        </p:nvSpPr>
        <p:spPr/>
        <p:txBody>
          <a:bodyPr>
            <a:normAutofit lnSpcReduction="10000"/>
          </a:bodyPr>
          <a:lstStyle/>
          <a:p>
            <a:r>
              <a:rPr lang="en-US" altLang="zh-TW" sz="2600" dirty="0">
                <a:ea typeface="新細明體" charset="-120"/>
              </a:rPr>
              <a:t>For </a:t>
            </a:r>
            <a:r>
              <a:rPr lang="en-US" altLang="zh-TW" sz="2600" b="1" i="1" dirty="0">
                <a:solidFill>
                  <a:srgbClr val="FFC000"/>
                </a:solidFill>
                <a:effectLst>
                  <a:outerShdw blurRad="38100" dist="38100" dir="2700000" algn="tl">
                    <a:srgbClr val="000000">
                      <a:alpha val="43137"/>
                    </a:srgbClr>
                  </a:outerShdw>
                </a:effectLst>
                <a:ea typeface="新細明體" charset="-120"/>
              </a:rPr>
              <a:t>single-character</a:t>
            </a:r>
            <a:r>
              <a:rPr lang="en-US" altLang="zh-TW" sz="2600" dirty="0">
                <a:ea typeface="新細明體" charset="-120"/>
              </a:rPr>
              <a:t> input and output, </a:t>
            </a:r>
            <a:r>
              <a:rPr lang="en-US" altLang="zh-TW" sz="2600" dirty="0" err="1">
                <a:latin typeface="Courier New" pitchFamily="49" charset="0"/>
                <a:ea typeface="新細明體" charset="-120"/>
                <a:cs typeface="Courier New" pitchFamily="49" charset="0"/>
              </a:rPr>
              <a:t>getchar</a:t>
            </a:r>
            <a:r>
              <a:rPr lang="en-US" altLang="zh-TW" sz="2600" dirty="0">
                <a:ea typeface="新細明體" charset="-120"/>
              </a:rPr>
              <a:t> and </a:t>
            </a:r>
            <a:r>
              <a:rPr lang="en-US" altLang="zh-TW" sz="2600" dirty="0" err="1">
                <a:latin typeface="Courier New" pitchFamily="49" charset="0"/>
                <a:ea typeface="新細明體" charset="-120"/>
                <a:cs typeface="Courier New" pitchFamily="49" charset="0"/>
              </a:rPr>
              <a:t>putchar</a:t>
            </a:r>
            <a:r>
              <a:rPr lang="en-US" altLang="zh-TW" sz="2600" dirty="0">
                <a:ea typeface="新細明體" charset="-120"/>
              </a:rPr>
              <a:t> are an alternative to </a:t>
            </a:r>
            <a:r>
              <a:rPr lang="en-US" altLang="zh-TW" sz="2600" dirty="0" err="1">
                <a:latin typeface="Courier New" pitchFamily="49" charset="0"/>
                <a:ea typeface="新細明體" charset="-120"/>
                <a:cs typeface="Courier New" pitchFamily="49" charset="0"/>
              </a:rPr>
              <a:t>scanf</a:t>
            </a:r>
            <a:r>
              <a:rPr lang="en-US" altLang="zh-TW" sz="2600" dirty="0">
                <a:ea typeface="新細明體" charset="-120"/>
              </a:rPr>
              <a:t> and </a:t>
            </a:r>
            <a:r>
              <a:rPr lang="en-US" altLang="zh-TW" sz="2600" dirty="0" err="1">
                <a:latin typeface="Courier New" pitchFamily="49" charset="0"/>
                <a:ea typeface="新細明體" charset="-120"/>
                <a:cs typeface="Courier New" pitchFamily="49" charset="0"/>
              </a:rPr>
              <a:t>printf</a:t>
            </a:r>
            <a:r>
              <a:rPr lang="en-US" altLang="zh-TW" sz="2600" dirty="0">
                <a:ea typeface="新細明體" charset="-120"/>
              </a:rPr>
              <a:t>.</a:t>
            </a:r>
          </a:p>
          <a:p>
            <a:r>
              <a:rPr lang="en-US" altLang="zh-TW" sz="2600" b="1" dirty="0" err="1">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putchar</a:t>
            </a:r>
            <a:r>
              <a:rPr lang="en-US" altLang="zh-TW" sz="2600" dirty="0">
                <a:ea typeface="新細明體" charset="-120"/>
              </a:rPr>
              <a:t> writes a character:</a:t>
            </a:r>
          </a:p>
          <a:p>
            <a:pPr>
              <a:lnSpc>
                <a:spcPct val="80000"/>
              </a:lnSpc>
              <a:spcBef>
                <a:spcPts val="800"/>
              </a:spcBef>
              <a:buNone/>
            </a:pPr>
            <a:r>
              <a:rPr lang="en-US" altLang="zh-TW" sz="22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2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putchar</a:t>
            </a:r>
            <a:r>
              <a:rPr lang="en-US" altLang="zh-TW" sz="22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2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ch</a:t>
            </a:r>
            <a:r>
              <a:rPr lang="en-US" altLang="zh-TW" sz="22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r>
              <a:rPr lang="en-US" altLang="zh-TW" sz="2600" dirty="0">
                <a:ea typeface="新細明體" charset="-120"/>
              </a:rPr>
              <a:t>Each time </a:t>
            </a:r>
            <a:r>
              <a:rPr lang="en-US" altLang="zh-TW" sz="26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getchar</a:t>
            </a:r>
            <a:r>
              <a:rPr lang="en-US" altLang="zh-TW" sz="2600" dirty="0">
                <a:ea typeface="新細明體" charset="-120"/>
              </a:rPr>
              <a:t> is called, it reads one character, which it returns:</a:t>
            </a:r>
          </a:p>
          <a:p>
            <a:pPr>
              <a:lnSpc>
                <a:spcPct val="80000"/>
              </a:lnSpc>
              <a:spcBef>
                <a:spcPts val="800"/>
              </a:spcBef>
              <a:buNone/>
            </a:pPr>
            <a:r>
              <a:rPr lang="en-US" altLang="zh-TW" sz="2200" b="1" dirty="0">
                <a:latin typeface="Courier New" pitchFamily="49" charset="0"/>
                <a:ea typeface="新細明體" charset="-120"/>
                <a:cs typeface="Courier New" pitchFamily="49" charset="0"/>
              </a:rPr>
              <a:t>	</a:t>
            </a:r>
            <a:r>
              <a:rPr lang="en-US" altLang="zh-TW" sz="22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ch</a:t>
            </a:r>
            <a:r>
              <a:rPr lang="en-US" altLang="zh-TW" sz="22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 </a:t>
            </a:r>
            <a:r>
              <a:rPr lang="en-US" altLang="zh-TW" sz="22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getchar</a:t>
            </a:r>
            <a:r>
              <a:rPr lang="en-US" altLang="zh-TW" sz="22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a:t>
            </a:r>
          </a:p>
          <a:p>
            <a:r>
              <a:rPr lang="en-US" altLang="zh-TW" sz="26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getchar</a:t>
            </a:r>
            <a:r>
              <a:rPr lang="en-US" altLang="zh-TW" sz="2600" dirty="0">
                <a:ea typeface="新細明體" charset="-120"/>
              </a:rPr>
              <a:t> returns an </a:t>
            </a:r>
            <a:r>
              <a:rPr lang="en-US" altLang="zh-TW" sz="26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int</a:t>
            </a:r>
            <a:r>
              <a:rPr lang="en-US" altLang="zh-TW" sz="2600" dirty="0">
                <a:ea typeface="新細明體" charset="-120"/>
              </a:rPr>
              <a:t> value rather than a </a:t>
            </a:r>
            <a:r>
              <a:rPr lang="en-US" altLang="zh-TW" sz="26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char</a:t>
            </a:r>
            <a:r>
              <a:rPr lang="en-US" altLang="zh-TW" sz="2600" dirty="0">
                <a:ea typeface="新細明體" charset="-120"/>
              </a:rPr>
              <a:t> value, so </a:t>
            </a:r>
            <a:r>
              <a:rPr lang="en-US" altLang="zh-TW" sz="26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ch</a:t>
            </a:r>
            <a:r>
              <a:rPr lang="en-US" altLang="zh-TW" sz="2600" dirty="0">
                <a:ea typeface="新細明體" charset="-120"/>
              </a:rPr>
              <a:t> will often have type </a:t>
            </a:r>
            <a:r>
              <a:rPr lang="en-US" altLang="zh-TW" sz="26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int</a:t>
            </a:r>
            <a:r>
              <a:rPr lang="en-US" altLang="zh-TW" sz="2600" dirty="0">
                <a:ea typeface="新細明體" charset="-120"/>
              </a:rPr>
              <a:t>.</a:t>
            </a:r>
          </a:p>
          <a:p>
            <a:r>
              <a:rPr lang="en-US" altLang="zh-TW" sz="2600" dirty="0">
                <a:ea typeface="新細明體" charset="-120"/>
              </a:rPr>
              <a:t>Like </a:t>
            </a:r>
            <a:r>
              <a:rPr lang="en-US" altLang="zh-TW" sz="2600" dirty="0" err="1">
                <a:latin typeface="Courier New" pitchFamily="49" charset="0"/>
                <a:ea typeface="新細明體" charset="-120"/>
                <a:cs typeface="Courier New" pitchFamily="49" charset="0"/>
              </a:rPr>
              <a:t>scanf</a:t>
            </a:r>
            <a:r>
              <a:rPr lang="en-US" altLang="zh-TW" sz="2600" dirty="0">
                <a:ea typeface="新細明體" charset="-120"/>
              </a:rPr>
              <a:t>, </a:t>
            </a:r>
            <a:r>
              <a:rPr lang="en-US" altLang="zh-TW" sz="2600" dirty="0" err="1">
                <a:latin typeface="Courier New" pitchFamily="49" charset="0"/>
                <a:ea typeface="新細明體" charset="-120"/>
                <a:cs typeface="Courier New" pitchFamily="49" charset="0"/>
              </a:rPr>
              <a:t>getchar</a:t>
            </a:r>
            <a:r>
              <a:rPr lang="en-US" altLang="zh-TW" sz="2600" dirty="0">
                <a:ea typeface="新細明體" charset="-120"/>
              </a:rPr>
              <a:t> doesn’t skip white-space characters as it reads.</a:t>
            </a:r>
            <a:endParaRPr lang="en-US" altLang="zh-TW" dirty="0">
              <a:ea typeface="新細明體" charset="-120"/>
            </a:endParaRPr>
          </a:p>
        </p:txBody>
      </p:sp>
      <p:sp>
        <p:nvSpPr>
          <p:cNvPr id="66562" name="Title 1"/>
          <p:cNvSpPr>
            <a:spLocks noGrp="1"/>
          </p:cNvSpPr>
          <p:nvPr>
            <p:ph type="title"/>
          </p:nvPr>
        </p:nvSpPr>
        <p:spPr/>
        <p:txBody>
          <a:bodyPr>
            <a:normAutofit/>
          </a:bodyPr>
          <a:lstStyle/>
          <a:p>
            <a:r>
              <a:rPr lang="en-US" altLang="zh-TW">
                <a:ea typeface="新細明體" charset="-120"/>
              </a:rPr>
              <a:t>Reading and Writing Characters</a:t>
            </a:r>
            <a:br>
              <a:rPr lang="en-US" altLang="zh-TW">
                <a:ea typeface="新細明體" charset="-120"/>
              </a:rPr>
            </a:br>
            <a:r>
              <a:rPr lang="en-US" altLang="zh-TW">
                <a:ea typeface="新細明體" charset="-120"/>
              </a:rPr>
              <a:t>Using </a:t>
            </a:r>
            <a:r>
              <a:rPr lang="en-US" altLang="zh-TW" b="1">
                <a:latin typeface="Courier New" pitchFamily="49" charset="0"/>
                <a:ea typeface="新細明體" charset="-120"/>
                <a:cs typeface="Courier New" pitchFamily="49" charset="0"/>
              </a:rPr>
              <a:t>getchar</a:t>
            </a:r>
            <a:r>
              <a:rPr lang="en-US" altLang="zh-TW">
                <a:ea typeface="新細明體" charset="-120"/>
              </a:rPr>
              <a:t> and </a:t>
            </a:r>
            <a:r>
              <a:rPr lang="en-US" altLang="zh-TW" b="1">
                <a:latin typeface="Courier New" pitchFamily="49" charset="0"/>
                <a:ea typeface="新細明體" charset="-120"/>
                <a:cs typeface="Courier New" pitchFamily="49" charset="0"/>
              </a:rPr>
              <a:t>putchar</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normAutofit/>
          </a:bodyPr>
          <a:lstStyle/>
          <a:p>
            <a:r>
              <a:rPr lang="en-US" altLang="zh-TW">
                <a:ea typeface="新細明體" charset="-120"/>
              </a:rPr>
              <a:t>Reading and Writing Characters</a:t>
            </a:r>
            <a:br>
              <a:rPr lang="en-US" altLang="zh-TW">
                <a:ea typeface="新細明體" charset="-120"/>
              </a:rPr>
            </a:br>
            <a:r>
              <a:rPr lang="en-US" altLang="zh-TW">
                <a:ea typeface="新細明體" charset="-120"/>
              </a:rPr>
              <a:t>Using </a:t>
            </a:r>
            <a:r>
              <a:rPr lang="en-US" altLang="zh-TW" b="1">
                <a:latin typeface="Courier New" pitchFamily="49" charset="0"/>
                <a:ea typeface="新細明體" charset="-120"/>
                <a:cs typeface="Courier New" pitchFamily="49" charset="0"/>
              </a:rPr>
              <a:t>getchar</a:t>
            </a:r>
            <a:r>
              <a:rPr lang="en-US" altLang="zh-TW">
                <a:ea typeface="新細明體" charset="-120"/>
              </a:rPr>
              <a:t> and </a:t>
            </a:r>
            <a:r>
              <a:rPr lang="en-US" altLang="zh-TW" b="1">
                <a:latin typeface="Courier New" pitchFamily="49" charset="0"/>
                <a:ea typeface="新細明體" charset="-120"/>
                <a:cs typeface="Courier New" pitchFamily="49" charset="0"/>
              </a:rPr>
              <a:t>putchar</a:t>
            </a:r>
          </a:p>
        </p:txBody>
      </p:sp>
      <p:sp>
        <p:nvSpPr>
          <p:cNvPr id="67587" name="Content Placeholder 2"/>
          <p:cNvSpPr>
            <a:spLocks noGrp="1"/>
          </p:cNvSpPr>
          <p:nvPr>
            <p:ph idx="1"/>
          </p:nvPr>
        </p:nvSpPr>
        <p:spPr/>
        <p:txBody>
          <a:bodyPr>
            <a:normAutofit/>
          </a:bodyPr>
          <a:lstStyle/>
          <a:p>
            <a:r>
              <a:rPr lang="en-US" altLang="zh-TW" dirty="0">
                <a:ea typeface="新細明體" charset="-120"/>
              </a:rPr>
              <a:t>Using </a:t>
            </a:r>
            <a:r>
              <a:rPr lang="en-US" altLang="zh-TW" b="1" dirty="0" err="1">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getchar</a:t>
            </a:r>
            <a:r>
              <a:rPr lang="en-US" altLang="zh-TW" dirty="0">
                <a:ea typeface="新細明體" charset="-120"/>
              </a:rPr>
              <a:t> and </a:t>
            </a:r>
            <a:r>
              <a:rPr lang="en-US" altLang="zh-TW" b="1" dirty="0" err="1">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putchar</a:t>
            </a:r>
            <a:r>
              <a:rPr lang="en-US" altLang="zh-TW" dirty="0">
                <a:ea typeface="新細明體" charset="-120"/>
              </a:rPr>
              <a:t> (rather than </a:t>
            </a:r>
            <a:r>
              <a:rPr lang="en-US" altLang="zh-TW" dirty="0" err="1">
                <a:latin typeface="Courier New" pitchFamily="49" charset="0"/>
                <a:ea typeface="新細明體" charset="-120"/>
                <a:cs typeface="Courier New" pitchFamily="49" charset="0"/>
              </a:rPr>
              <a:t>scanf</a:t>
            </a:r>
            <a:r>
              <a:rPr lang="en-US" altLang="zh-TW" dirty="0">
                <a:ea typeface="新細明體" charset="-120"/>
              </a:rPr>
              <a:t> and </a:t>
            </a:r>
            <a:r>
              <a:rPr lang="en-US" altLang="zh-TW" dirty="0" err="1">
                <a:latin typeface="Courier New" pitchFamily="49" charset="0"/>
                <a:ea typeface="新細明體" charset="-120"/>
                <a:cs typeface="Courier New" pitchFamily="49" charset="0"/>
              </a:rPr>
              <a:t>printf</a:t>
            </a:r>
            <a:r>
              <a:rPr lang="en-US" altLang="zh-TW" dirty="0">
                <a:ea typeface="新細明體" charset="-120"/>
              </a:rPr>
              <a:t>) </a:t>
            </a:r>
            <a:r>
              <a:rPr lang="en-US" altLang="zh-TW" b="1" u="sng" dirty="0">
                <a:solidFill>
                  <a:srgbClr val="FFC000"/>
                </a:solidFill>
                <a:effectLst>
                  <a:outerShdw blurRad="38100" dist="38100" dir="2700000" algn="tl">
                    <a:srgbClr val="000000">
                      <a:alpha val="43137"/>
                    </a:srgbClr>
                  </a:outerShdw>
                </a:effectLst>
                <a:ea typeface="新細明體" charset="-120"/>
              </a:rPr>
              <a:t>saves</a:t>
            </a:r>
            <a:r>
              <a:rPr lang="en-US" altLang="zh-TW" b="1" dirty="0">
                <a:solidFill>
                  <a:srgbClr val="FFC000"/>
                </a:solidFill>
                <a:effectLst>
                  <a:outerShdw blurRad="38100" dist="38100" dir="2700000" algn="tl">
                    <a:srgbClr val="000000">
                      <a:alpha val="43137"/>
                    </a:srgbClr>
                  </a:outerShdw>
                </a:effectLst>
                <a:ea typeface="新細明體" charset="-120"/>
              </a:rPr>
              <a:t> execution time</a:t>
            </a:r>
            <a:r>
              <a:rPr lang="en-US" altLang="zh-TW" dirty="0">
                <a:ea typeface="新細明體" charset="-120"/>
              </a:rPr>
              <a:t>.</a:t>
            </a:r>
          </a:p>
          <a:p>
            <a:pPr lvl="1"/>
            <a:r>
              <a:rPr lang="en-US" altLang="zh-TW" dirty="0" err="1">
                <a:latin typeface="Courier New" pitchFamily="49" charset="0"/>
                <a:ea typeface="新細明體" charset="-120"/>
                <a:cs typeface="Courier New" pitchFamily="49" charset="0"/>
              </a:rPr>
              <a:t>getchar</a:t>
            </a:r>
            <a:r>
              <a:rPr lang="en-US" altLang="zh-TW" dirty="0">
                <a:ea typeface="新細明體" charset="-120"/>
              </a:rPr>
              <a:t> and </a:t>
            </a:r>
            <a:r>
              <a:rPr lang="en-US" altLang="zh-TW" dirty="0" err="1">
                <a:latin typeface="Courier New" pitchFamily="49" charset="0"/>
                <a:ea typeface="新細明體" charset="-120"/>
                <a:cs typeface="Courier New" pitchFamily="49" charset="0"/>
              </a:rPr>
              <a:t>putchar</a:t>
            </a:r>
            <a:r>
              <a:rPr lang="en-US" altLang="zh-TW" dirty="0">
                <a:ea typeface="新細明體" charset="-120"/>
              </a:rPr>
              <a:t> are much simpler than </a:t>
            </a:r>
            <a:r>
              <a:rPr lang="en-US" altLang="zh-TW" dirty="0" err="1">
                <a:latin typeface="Courier New" pitchFamily="49" charset="0"/>
                <a:ea typeface="新細明體" charset="-120"/>
                <a:cs typeface="Courier New" pitchFamily="49" charset="0"/>
              </a:rPr>
              <a:t>scanf</a:t>
            </a:r>
            <a:r>
              <a:rPr lang="en-US" altLang="zh-TW" dirty="0">
                <a:ea typeface="新細明體" charset="-120"/>
              </a:rPr>
              <a:t> and </a:t>
            </a:r>
            <a:r>
              <a:rPr lang="en-US" altLang="zh-TW" dirty="0" err="1">
                <a:latin typeface="Courier New" pitchFamily="49" charset="0"/>
                <a:ea typeface="新細明體" charset="-120"/>
                <a:cs typeface="Courier New" pitchFamily="49" charset="0"/>
              </a:rPr>
              <a:t>printf</a:t>
            </a:r>
            <a:r>
              <a:rPr lang="en-US" altLang="zh-TW" dirty="0">
                <a:ea typeface="新細明體" charset="-120"/>
              </a:rPr>
              <a:t>, which are designed to read and write many kinds of data in a variety of formats.</a:t>
            </a:r>
          </a:p>
          <a:p>
            <a:pPr lvl="1"/>
            <a:r>
              <a:rPr lang="en-US" altLang="zh-TW" dirty="0">
                <a:ea typeface="新細明體" charset="-120"/>
              </a:rPr>
              <a:t>They are usually implemented as macros for additional speed.</a:t>
            </a:r>
          </a:p>
          <a:p>
            <a:r>
              <a:rPr lang="en-US" altLang="zh-TW" dirty="0" err="1">
                <a:latin typeface="Courier New" pitchFamily="49" charset="0"/>
                <a:ea typeface="新細明體" charset="-120"/>
                <a:cs typeface="Courier New" pitchFamily="49" charset="0"/>
              </a:rPr>
              <a:t>getchar</a:t>
            </a:r>
            <a:r>
              <a:rPr lang="en-US" altLang="zh-TW" dirty="0">
                <a:ea typeface="新細明體" charset="-120"/>
              </a:rPr>
              <a:t> has another advantage. Because it returns the character that it reads, </a:t>
            </a:r>
            <a:r>
              <a:rPr lang="en-US" altLang="zh-TW" dirty="0" err="1">
                <a:latin typeface="Courier New" pitchFamily="49" charset="0"/>
                <a:ea typeface="新細明體" charset="-120"/>
                <a:cs typeface="Courier New" pitchFamily="49" charset="0"/>
              </a:rPr>
              <a:t>getchar</a:t>
            </a:r>
            <a:r>
              <a:rPr lang="en-US" altLang="zh-TW" dirty="0">
                <a:ea typeface="新細明體" charset="-120"/>
              </a:rPr>
              <a:t> lends itself to various C idioms.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normAutofit/>
          </a:bodyPr>
          <a:lstStyle/>
          <a:p>
            <a:r>
              <a:rPr lang="en-US" altLang="zh-TW">
                <a:ea typeface="新細明體" charset="-120"/>
              </a:rPr>
              <a:t>Reading and Writing Characters</a:t>
            </a:r>
            <a:br>
              <a:rPr lang="en-US" altLang="zh-TW">
                <a:ea typeface="新細明體" charset="-120"/>
              </a:rPr>
            </a:br>
            <a:r>
              <a:rPr lang="en-US" altLang="zh-TW">
                <a:ea typeface="新細明體" charset="-120"/>
              </a:rPr>
              <a:t>Using </a:t>
            </a:r>
            <a:r>
              <a:rPr lang="en-US" altLang="zh-TW" b="1">
                <a:latin typeface="Courier New" pitchFamily="49" charset="0"/>
                <a:ea typeface="新細明體" charset="-120"/>
                <a:cs typeface="Courier New" pitchFamily="49" charset="0"/>
              </a:rPr>
              <a:t>getchar</a:t>
            </a:r>
            <a:r>
              <a:rPr lang="en-US" altLang="zh-TW">
                <a:ea typeface="新細明體" charset="-120"/>
              </a:rPr>
              <a:t> and </a:t>
            </a:r>
            <a:r>
              <a:rPr lang="en-US" altLang="zh-TW" b="1">
                <a:latin typeface="Courier New" pitchFamily="49" charset="0"/>
                <a:ea typeface="新細明體" charset="-120"/>
                <a:cs typeface="Courier New" pitchFamily="49" charset="0"/>
              </a:rPr>
              <a:t>putchar</a:t>
            </a:r>
          </a:p>
        </p:txBody>
      </p:sp>
      <p:sp>
        <p:nvSpPr>
          <p:cNvPr id="68611" name="Content Placeholder 2"/>
          <p:cNvSpPr>
            <a:spLocks noGrp="1"/>
          </p:cNvSpPr>
          <p:nvPr>
            <p:ph idx="1"/>
          </p:nvPr>
        </p:nvSpPr>
        <p:spPr/>
        <p:txBody>
          <a:bodyPr>
            <a:normAutofit/>
          </a:bodyPr>
          <a:lstStyle/>
          <a:p>
            <a:r>
              <a:rPr lang="en-US" altLang="zh-TW" dirty="0">
                <a:ea typeface="新細明體" charset="-120"/>
              </a:rPr>
              <a:t>Consider the </a:t>
            </a:r>
            <a:r>
              <a:rPr lang="en-US" altLang="zh-TW" dirty="0" err="1">
                <a:latin typeface="Courier New" pitchFamily="49" charset="0"/>
                <a:ea typeface="新細明體" charset="-120"/>
                <a:cs typeface="Courier New" pitchFamily="49" charset="0"/>
              </a:rPr>
              <a:t>scanf</a:t>
            </a:r>
            <a:r>
              <a:rPr lang="en-US" altLang="zh-TW" dirty="0">
                <a:ea typeface="新細明體" charset="-120"/>
              </a:rPr>
              <a:t> loop that we used to skip the rest of an input line:</a:t>
            </a:r>
          </a:p>
          <a:p>
            <a:pPr marL="457200" indent="-457200">
              <a:lnSpc>
                <a:spcPct val="80000"/>
              </a:lnSpc>
              <a:spcBef>
                <a:spcPts val="1200"/>
              </a:spcBef>
              <a:buFont typeface="+mj-lt"/>
              <a:buAutoNum type="arabicParenR"/>
            </a:pPr>
            <a:r>
              <a:rPr lang="en-US" altLang="zh-TW" sz="24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do {</a:t>
            </a:r>
          </a:p>
          <a:p>
            <a:pPr marL="457200" indent="-457200">
              <a:lnSpc>
                <a:spcPct val="80000"/>
              </a:lnSpc>
              <a:spcBef>
                <a:spcPts val="600"/>
              </a:spcBef>
              <a:buFont typeface="+mj-lt"/>
              <a:buAutoNum type="arabicParenR"/>
            </a:pPr>
            <a:r>
              <a:rPr lang="en-US" altLang="zh-TW" sz="24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r>
              <a:rPr lang="en-US" altLang="zh-TW" sz="2400" b="1" dirty="0" err="1">
                <a:ln w="0"/>
                <a:solidFill>
                  <a:srgbClr val="FFC000"/>
                </a:solidFill>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scanf</a:t>
            </a:r>
            <a:r>
              <a:rPr lang="en-US" altLang="zh-TW" sz="24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("%c", &amp;</a:t>
            </a:r>
            <a:r>
              <a:rPr lang="en-US" altLang="zh-TW" sz="24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ch</a:t>
            </a:r>
            <a:r>
              <a:rPr lang="en-US" altLang="zh-TW" sz="24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a:t>
            </a:r>
          </a:p>
          <a:p>
            <a:pPr marL="457200" indent="-457200">
              <a:lnSpc>
                <a:spcPct val="80000"/>
              </a:lnSpc>
              <a:spcBef>
                <a:spcPts val="600"/>
              </a:spcBef>
              <a:buFont typeface="+mj-lt"/>
              <a:buAutoNum type="arabicParenR"/>
            </a:pPr>
            <a:r>
              <a:rPr lang="en-US" altLang="zh-TW" sz="24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 while (</a:t>
            </a:r>
            <a:r>
              <a:rPr lang="en-US" altLang="zh-TW" sz="24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ch</a:t>
            </a:r>
            <a:r>
              <a:rPr lang="en-US" altLang="zh-TW" sz="24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 '\n');</a:t>
            </a:r>
          </a:p>
          <a:p>
            <a:r>
              <a:rPr lang="en-US" altLang="zh-TW" dirty="0">
                <a:ea typeface="新細明體" charset="-120"/>
              </a:rPr>
              <a:t>Rewriting this loop using </a:t>
            </a:r>
            <a:r>
              <a:rPr lang="en-US" altLang="zh-TW" dirty="0" err="1">
                <a:latin typeface="Courier New" pitchFamily="49" charset="0"/>
                <a:ea typeface="新細明體" charset="-120"/>
                <a:cs typeface="Courier New" pitchFamily="49" charset="0"/>
              </a:rPr>
              <a:t>getchar</a:t>
            </a:r>
            <a:r>
              <a:rPr lang="en-US" altLang="zh-TW" dirty="0">
                <a:ea typeface="新細明體" charset="-120"/>
              </a:rPr>
              <a:t> gives us the following:</a:t>
            </a:r>
          </a:p>
          <a:p>
            <a:pPr marL="457200" indent="-457200">
              <a:lnSpc>
                <a:spcPct val="80000"/>
              </a:lnSpc>
              <a:spcBef>
                <a:spcPts val="1200"/>
              </a:spcBef>
              <a:buFont typeface="+mj-lt"/>
              <a:buAutoNum type="arabicParenR"/>
            </a:pPr>
            <a:r>
              <a:rPr lang="en-US" altLang="zh-TW" sz="24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do {</a:t>
            </a:r>
          </a:p>
          <a:p>
            <a:pPr marL="457200" indent="-457200">
              <a:lnSpc>
                <a:spcPct val="80000"/>
              </a:lnSpc>
              <a:spcBef>
                <a:spcPts val="600"/>
              </a:spcBef>
              <a:buFont typeface="+mj-lt"/>
              <a:buAutoNum type="arabicParenR"/>
            </a:pPr>
            <a:r>
              <a:rPr lang="en-US" altLang="zh-TW" sz="24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r>
              <a:rPr lang="en-US" altLang="zh-TW" sz="24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ch</a:t>
            </a:r>
            <a:r>
              <a:rPr lang="en-US" altLang="zh-TW" sz="24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 </a:t>
            </a:r>
            <a:r>
              <a:rPr lang="en-US" altLang="zh-TW" sz="2400" b="1" dirty="0" err="1">
                <a:ln w="0"/>
                <a:solidFill>
                  <a:srgbClr val="FFC000"/>
                </a:solidFill>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getchar</a:t>
            </a:r>
            <a:r>
              <a:rPr lang="en-US" altLang="zh-TW" sz="24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a:t>
            </a:r>
          </a:p>
          <a:p>
            <a:pPr marL="457200" indent="-457200">
              <a:lnSpc>
                <a:spcPct val="80000"/>
              </a:lnSpc>
              <a:spcBef>
                <a:spcPts val="600"/>
              </a:spcBef>
              <a:buFont typeface="+mj-lt"/>
              <a:buAutoNum type="arabicParenR"/>
            </a:pPr>
            <a:r>
              <a:rPr lang="en-US" altLang="zh-TW" sz="24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 while (</a:t>
            </a:r>
            <a:r>
              <a:rPr lang="en-US" altLang="zh-TW" sz="24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ch</a:t>
            </a:r>
            <a:r>
              <a:rPr lang="en-US" altLang="zh-TW" sz="24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 '\n');</a:t>
            </a:r>
            <a:endParaRPr lang="en-US" altLang="zh-TW" b="1" dirty="0">
              <a:ln w="0"/>
              <a:solidFill>
                <a:schemeClr val="tx1"/>
              </a:solidFill>
              <a:effectLst>
                <a:outerShdw blurRad="38100" dist="19050" dir="2700000" algn="tl" rotWithShape="0">
                  <a:schemeClr val="dk1">
                    <a:alpha val="40000"/>
                  </a:schemeClr>
                </a:outerShdw>
              </a:effectLst>
              <a:ea typeface="新細明體" charset="-12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normAutofit/>
          </a:bodyPr>
          <a:lstStyle/>
          <a:p>
            <a:r>
              <a:rPr lang="en-US" altLang="zh-TW">
                <a:ea typeface="新細明體" charset="-120"/>
              </a:rPr>
              <a:t>Reading and Writing Characters</a:t>
            </a:r>
            <a:br>
              <a:rPr lang="en-US" altLang="zh-TW">
                <a:ea typeface="新細明體" charset="-120"/>
              </a:rPr>
            </a:br>
            <a:r>
              <a:rPr lang="en-US" altLang="zh-TW">
                <a:ea typeface="新細明體" charset="-120"/>
              </a:rPr>
              <a:t>Using </a:t>
            </a:r>
            <a:r>
              <a:rPr lang="en-US" altLang="zh-TW" b="1">
                <a:latin typeface="Courier New" pitchFamily="49" charset="0"/>
                <a:ea typeface="新細明體" charset="-120"/>
                <a:cs typeface="Courier New" pitchFamily="49" charset="0"/>
              </a:rPr>
              <a:t>getchar</a:t>
            </a:r>
            <a:r>
              <a:rPr lang="en-US" altLang="zh-TW">
                <a:ea typeface="新細明體" charset="-120"/>
              </a:rPr>
              <a:t> and </a:t>
            </a:r>
            <a:r>
              <a:rPr lang="en-US" altLang="zh-TW" b="1">
                <a:latin typeface="Courier New" pitchFamily="49" charset="0"/>
                <a:ea typeface="新細明體" charset="-120"/>
                <a:cs typeface="Courier New" pitchFamily="49" charset="0"/>
              </a:rPr>
              <a:t>putchar</a:t>
            </a:r>
          </a:p>
        </p:txBody>
      </p:sp>
      <p:sp>
        <p:nvSpPr>
          <p:cNvPr id="69635" name="Content Placeholder 2"/>
          <p:cNvSpPr>
            <a:spLocks noGrp="1"/>
          </p:cNvSpPr>
          <p:nvPr>
            <p:ph idx="1"/>
          </p:nvPr>
        </p:nvSpPr>
        <p:spPr/>
        <p:txBody>
          <a:bodyPr>
            <a:normAutofit/>
          </a:bodyPr>
          <a:lstStyle/>
          <a:p>
            <a:r>
              <a:rPr lang="en-US" altLang="zh-TW" dirty="0">
                <a:ea typeface="新細明體" charset="-120"/>
              </a:rPr>
              <a:t>Moving the call of </a:t>
            </a:r>
            <a:r>
              <a:rPr lang="en-US" altLang="zh-TW" dirty="0" err="1">
                <a:latin typeface="Courier New" pitchFamily="49" charset="0"/>
                <a:ea typeface="新細明體" charset="-120"/>
                <a:cs typeface="Courier New" pitchFamily="49" charset="0"/>
              </a:rPr>
              <a:t>getchar</a:t>
            </a:r>
            <a:r>
              <a:rPr lang="en-US" altLang="zh-TW" dirty="0">
                <a:ea typeface="新細明體" charset="-120"/>
              </a:rPr>
              <a:t> into the controlling expression to condense the loop:</a:t>
            </a:r>
          </a:p>
          <a:p>
            <a:pPr>
              <a:lnSpc>
                <a:spcPct val="80000"/>
              </a:lnSpc>
              <a:spcBef>
                <a:spcPts val="1200"/>
              </a:spcBef>
              <a:buNone/>
            </a:pPr>
            <a:r>
              <a:rPr lang="en-US" altLang="zh-TW" sz="2400"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while ((</a:t>
            </a:r>
            <a:r>
              <a:rPr lang="en-US" altLang="zh-TW" b="1" dirty="0" err="1">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ch</a:t>
            </a:r>
            <a:r>
              <a:rPr lang="en-US" altLang="zh-TW"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 </a:t>
            </a:r>
            <a:r>
              <a:rPr lang="en-US" altLang="zh-TW" b="1" dirty="0" err="1">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getchar</a:t>
            </a:r>
            <a:r>
              <a:rPr lang="en-US" altLang="zh-TW"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 '\n')</a:t>
            </a:r>
          </a:p>
          <a:p>
            <a:pPr>
              <a:lnSpc>
                <a:spcPct val="80000"/>
              </a:lnSpc>
              <a:spcBef>
                <a:spcPts val="600"/>
              </a:spcBef>
              <a:buNone/>
            </a:pPr>
            <a:r>
              <a:rPr lang="en-US" altLang="zh-TW"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p>
          <a:p>
            <a:r>
              <a:rPr lang="en-US" altLang="zh-TW" dirty="0">
                <a:ea typeface="新細明體" charset="-120"/>
              </a:rPr>
              <a:t>The </a:t>
            </a:r>
            <a:r>
              <a:rPr lang="en-US" altLang="zh-TW" dirty="0" err="1">
                <a:latin typeface="Courier New" pitchFamily="49" charset="0"/>
                <a:ea typeface="新細明體" charset="-120"/>
                <a:cs typeface="Courier New" pitchFamily="49" charset="0"/>
              </a:rPr>
              <a:t>ch</a:t>
            </a:r>
            <a:r>
              <a:rPr lang="en-US" altLang="zh-TW" dirty="0">
                <a:ea typeface="新細明體" charset="-120"/>
              </a:rPr>
              <a:t> variable isn’t even needed; </a:t>
            </a:r>
          </a:p>
          <a:p>
            <a:pPr marL="0" indent="0">
              <a:buNone/>
            </a:pPr>
            <a:r>
              <a:rPr lang="en-US" altLang="zh-TW" sz="2800" dirty="0">
                <a:latin typeface="Courier New" pitchFamily="49" charset="0"/>
                <a:ea typeface="新細明體" charset="-120"/>
                <a:cs typeface="Courier New" pitchFamily="49" charset="0"/>
              </a:rPr>
              <a:t>	</a:t>
            </a:r>
            <a:r>
              <a:rPr lang="en-US" altLang="zh-TW" sz="2800"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while (</a:t>
            </a:r>
            <a:r>
              <a:rPr lang="en-US" altLang="zh-TW" sz="2800" b="1" dirty="0" err="1">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getchar</a:t>
            </a:r>
            <a:r>
              <a:rPr lang="en-US" altLang="zh-TW" sz="2800"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 '\n');</a:t>
            </a:r>
            <a:endParaRPr lang="en-US" altLang="zh-TW" sz="3600" b="1" dirty="0">
              <a:solidFill>
                <a:srgbClr val="FFFF00"/>
              </a:solidFill>
              <a:effectLst>
                <a:outerShdw blurRad="38100" dist="38100" dir="2700000" algn="tl">
                  <a:srgbClr val="000000">
                    <a:alpha val="43137"/>
                  </a:srgbClr>
                </a:outerShdw>
              </a:effectLst>
              <a:ea typeface="新細明體" charset="-120"/>
            </a:endParaRPr>
          </a:p>
          <a:p>
            <a:endParaRPr lang="en-US" altLang="zh-TW" dirty="0">
              <a:ea typeface="新細明體" charset="-120"/>
            </a:endParaRPr>
          </a:p>
        </p:txBody>
      </p:sp>
      <p:sp>
        <p:nvSpPr>
          <p:cNvPr id="2" name="矩形 1"/>
          <p:cNvSpPr/>
          <p:nvPr/>
        </p:nvSpPr>
        <p:spPr>
          <a:xfrm>
            <a:off x="6858000" y="4114800"/>
            <a:ext cx="3124200" cy="92333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TW" dirty="0"/>
              <a:t>do {</a:t>
            </a:r>
          </a:p>
          <a:p>
            <a:r>
              <a:rPr lang="en-US" altLang="zh-TW" dirty="0"/>
              <a:t>  </a:t>
            </a:r>
            <a:r>
              <a:rPr lang="en-US" altLang="zh-TW" dirty="0" err="1"/>
              <a:t>ch</a:t>
            </a:r>
            <a:r>
              <a:rPr lang="en-US" altLang="zh-TW" dirty="0"/>
              <a:t> = </a:t>
            </a:r>
            <a:r>
              <a:rPr lang="en-US" altLang="zh-TW" dirty="0" err="1"/>
              <a:t>getchar</a:t>
            </a:r>
            <a:r>
              <a:rPr lang="en-US" altLang="zh-TW" dirty="0"/>
              <a:t>();</a:t>
            </a:r>
          </a:p>
          <a:p>
            <a:r>
              <a:rPr lang="en-US" altLang="zh-TW" dirty="0"/>
              <a:t>} while (</a:t>
            </a:r>
            <a:r>
              <a:rPr lang="en-US" altLang="zh-TW" dirty="0" err="1"/>
              <a:t>ch</a:t>
            </a:r>
            <a:r>
              <a:rPr lang="en-US" altLang="zh-TW" dirty="0"/>
              <a:t> != '\n');</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normAutofit/>
          </a:bodyPr>
          <a:lstStyle/>
          <a:p>
            <a:r>
              <a:rPr lang="en-US" altLang="zh-TW">
                <a:ea typeface="新細明體" charset="-120"/>
              </a:rPr>
              <a:t>Reading and Writing Characters</a:t>
            </a:r>
            <a:br>
              <a:rPr lang="en-US" altLang="zh-TW">
                <a:ea typeface="新細明體" charset="-120"/>
              </a:rPr>
            </a:br>
            <a:r>
              <a:rPr lang="en-US" altLang="zh-TW">
                <a:ea typeface="新細明體" charset="-120"/>
              </a:rPr>
              <a:t>Using </a:t>
            </a:r>
            <a:r>
              <a:rPr lang="en-US" altLang="zh-TW" b="1">
                <a:latin typeface="Courier New" pitchFamily="49" charset="0"/>
                <a:ea typeface="新細明體" charset="-120"/>
                <a:cs typeface="Courier New" pitchFamily="49" charset="0"/>
              </a:rPr>
              <a:t>getchar</a:t>
            </a:r>
            <a:r>
              <a:rPr lang="en-US" altLang="zh-TW">
                <a:ea typeface="新細明體" charset="-120"/>
              </a:rPr>
              <a:t> and </a:t>
            </a:r>
            <a:r>
              <a:rPr lang="en-US" altLang="zh-TW" b="1">
                <a:latin typeface="Courier New" pitchFamily="49" charset="0"/>
                <a:ea typeface="新細明體" charset="-120"/>
                <a:cs typeface="Courier New" pitchFamily="49" charset="0"/>
              </a:rPr>
              <a:t>putchar</a:t>
            </a:r>
          </a:p>
        </p:txBody>
      </p:sp>
      <p:sp>
        <p:nvSpPr>
          <p:cNvPr id="70659" name="Content Placeholder 2"/>
          <p:cNvSpPr>
            <a:spLocks noGrp="1"/>
          </p:cNvSpPr>
          <p:nvPr>
            <p:ph idx="1"/>
          </p:nvPr>
        </p:nvSpPr>
        <p:spPr/>
        <p:txBody>
          <a:bodyPr>
            <a:normAutofit/>
          </a:bodyPr>
          <a:lstStyle/>
          <a:p>
            <a:r>
              <a:rPr lang="en-US" altLang="zh-TW" dirty="0" err="1">
                <a:latin typeface="Courier New" pitchFamily="49" charset="0"/>
                <a:ea typeface="新細明體" charset="-120"/>
                <a:cs typeface="Courier New" pitchFamily="49" charset="0"/>
              </a:rPr>
              <a:t>getchar</a:t>
            </a:r>
            <a:r>
              <a:rPr lang="en-US" altLang="zh-TW" dirty="0">
                <a:ea typeface="新細明體" charset="-120"/>
              </a:rPr>
              <a:t> is useful in loops that skip characters as well as loops that search for characters.</a:t>
            </a:r>
          </a:p>
          <a:p>
            <a:r>
              <a:rPr lang="en-US" altLang="zh-TW" dirty="0">
                <a:ea typeface="新細明體" charset="-120"/>
              </a:rPr>
              <a:t>A statement that uses </a:t>
            </a:r>
            <a:r>
              <a:rPr lang="en-US" altLang="zh-TW" dirty="0" err="1">
                <a:latin typeface="Courier New" pitchFamily="49" charset="0"/>
                <a:ea typeface="新細明體" charset="-120"/>
                <a:cs typeface="Courier New" pitchFamily="49" charset="0"/>
              </a:rPr>
              <a:t>getchar</a:t>
            </a:r>
            <a:r>
              <a:rPr lang="en-US" altLang="zh-TW" dirty="0">
                <a:ea typeface="新細明體" charset="-120"/>
              </a:rPr>
              <a:t> to skip an indefinite number of </a:t>
            </a:r>
            <a:r>
              <a:rPr lang="en-US" altLang="zh-TW" dirty="0">
                <a:ln w="0"/>
                <a:solidFill>
                  <a:schemeClr val="tx1"/>
                </a:solidFill>
                <a:effectLst>
                  <a:outerShdw blurRad="38100" dist="19050" dir="2700000" algn="tl" rotWithShape="0">
                    <a:schemeClr val="dk1">
                      <a:alpha val="40000"/>
                    </a:schemeClr>
                  </a:outerShdw>
                </a:effectLst>
                <a:ea typeface="新細明體" charset="-120"/>
              </a:rPr>
              <a:t>blank characters</a:t>
            </a:r>
            <a:r>
              <a:rPr lang="en-US" altLang="zh-TW" dirty="0">
                <a:ea typeface="新細明體" charset="-120"/>
              </a:rPr>
              <a:t>:</a:t>
            </a:r>
          </a:p>
          <a:p>
            <a:pPr>
              <a:lnSpc>
                <a:spcPct val="80000"/>
              </a:lnSpc>
              <a:spcBef>
                <a:spcPts val="1200"/>
              </a:spcBef>
              <a:buNone/>
            </a:pPr>
            <a:r>
              <a:rPr lang="en-US" altLang="zh-TW" sz="2400"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while ((</a:t>
            </a:r>
            <a:r>
              <a:rPr lang="en-US" altLang="zh-TW" sz="2400" b="1" dirty="0" err="1">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ch</a:t>
            </a:r>
            <a:r>
              <a:rPr lang="en-US" altLang="zh-TW" sz="2400"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 </a:t>
            </a:r>
            <a:r>
              <a:rPr lang="en-US" altLang="zh-TW" sz="2400" b="1" dirty="0" err="1">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getchar</a:t>
            </a:r>
            <a:r>
              <a:rPr lang="en-US" altLang="zh-TW" sz="2400"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 ' ')</a:t>
            </a:r>
          </a:p>
          <a:p>
            <a:pPr>
              <a:lnSpc>
                <a:spcPct val="80000"/>
              </a:lnSpc>
              <a:spcBef>
                <a:spcPts val="600"/>
              </a:spcBef>
              <a:buNone/>
            </a:pPr>
            <a:r>
              <a:rPr lang="en-US" altLang="zh-TW" sz="2400"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p>
          <a:p>
            <a:r>
              <a:rPr lang="en-US" altLang="zh-TW" dirty="0">
                <a:ea typeface="新細明體" charset="-120"/>
              </a:rPr>
              <a:t>When the loop terminates, </a:t>
            </a:r>
            <a:r>
              <a:rPr lang="en-US" altLang="zh-TW" b="1" dirty="0" err="1">
                <a:solidFill>
                  <a:srgbClr val="FFFF00"/>
                </a:solidFill>
                <a:effectLst>
                  <a:outerShdw blurRad="38100" dist="38100" dir="2700000" algn="tl">
                    <a:srgbClr val="000000">
                      <a:alpha val="43137"/>
                    </a:srgbClr>
                  </a:outerShdw>
                </a:effectLst>
                <a:ea typeface="新細明體" charset="-120"/>
              </a:rPr>
              <a:t>ch</a:t>
            </a:r>
            <a:r>
              <a:rPr lang="en-US" altLang="zh-TW" dirty="0">
                <a:ea typeface="新細明體" charset="-120"/>
              </a:rPr>
              <a:t> will contain the </a:t>
            </a:r>
            <a:r>
              <a:rPr lang="en-US" altLang="zh-TW" dirty="0">
                <a:ln w="0"/>
                <a:solidFill>
                  <a:schemeClr val="tx1"/>
                </a:solidFill>
                <a:effectLst>
                  <a:outerShdw blurRad="38100" dist="19050" dir="2700000" algn="tl" rotWithShape="0">
                    <a:schemeClr val="dk1">
                      <a:alpha val="40000"/>
                    </a:schemeClr>
                  </a:outerShdw>
                </a:effectLst>
                <a:ea typeface="新細明體" charset="-120"/>
              </a:rPr>
              <a:t>first</a:t>
            </a:r>
            <a:r>
              <a:rPr lang="en-US" altLang="zh-TW" dirty="0">
                <a:ea typeface="新細明體" charset="-120"/>
              </a:rPr>
              <a:t> </a:t>
            </a:r>
            <a:r>
              <a:rPr lang="en-US" altLang="zh-TW" dirty="0">
                <a:ln w="0"/>
                <a:solidFill>
                  <a:schemeClr val="tx1"/>
                </a:solidFill>
                <a:effectLst>
                  <a:outerShdw blurRad="38100" dist="19050" dir="2700000" algn="tl" rotWithShape="0">
                    <a:schemeClr val="dk1">
                      <a:alpha val="40000"/>
                    </a:schemeClr>
                  </a:outerShdw>
                </a:effectLst>
                <a:ea typeface="新細明體" charset="-120"/>
              </a:rPr>
              <a:t>nonblank</a:t>
            </a:r>
            <a:r>
              <a:rPr lang="en-US" altLang="zh-TW" dirty="0">
                <a:ea typeface="新細明體" charset="-120"/>
              </a:rPr>
              <a:t> </a:t>
            </a:r>
            <a:r>
              <a:rPr lang="en-US" altLang="zh-TW" b="1" dirty="0">
                <a:solidFill>
                  <a:srgbClr val="FFFF00"/>
                </a:solidFill>
                <a:effectLst>
                  <a:outerShdw blurRad="38100" dist="38100" dir="2700000" algn="tl">
                    <a:srgbClr val="000000">
                      <a:alpha val="43137"/>
                    </a:srgbClr>
                  </a:outerShdw>
                </a:effectLst>
                <a:ea typeface="新細明體" charset="-120"/>
              </a:rPr>
              <a:t>character</a:t>
            </a:r>
            <a:r>
              <a:rPr lang="en-US" altLang="zh-TW" dirty="0">
                <a:ea typeface="新細明體" charset="-120"/>
              </a:rPr>
              <a:t> that </a:t>
            </a:r>
            <a:r>
              <a:rPr lang="en-US" altLang="zh-TW" dirty="0" err="1">
                <a:latin typeface="Courier New" pitchFamily="49" charset="0"/>
                <a:ea typeface="新細明體" charset="-120"/>
                <a:cs typeface="Courier New" pitchFamily="49" charset="0"/>
              </a:rPr>
              <a:t>getchar</a:t>
            </a:r>
            <a:r>
              <a:rPr lang="en-US" altLang="zh-TW" dirty="0">
                <a:ea typeface="新細明體" charset="-120"/>
              </a:rPr>
              <a:t> encountered.</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normAutofit/>
          </a:bodyPr>
          <a:lstStyle/>
          <a:p>
            <a:r>
              <a:rPr lang="en-US" altLang="zh-TW">
                <a:ea typeface="新細明體" charset="-120"/>
              </a:rPr>
              <a:t>Reading and Writing Characters</a:t>
            </a:r>
            <a:br>
              <a:rPr lang="en-US" altLang="zh-TW">
                <a:ea typeface="新細明體" charset="-120"/>
              </a:rPr>
            </a:br>
            <a:r>
              <a:rPr lang="en-US" altLang="zh-TW">
                <a:ea typeface="新細明體" charset="-120"/>
              </a:rPr>
              <a:t>Using </a:t>
            </a:r>
            <a:r>
              <a:rPr lang="en-US" altLang="zh-TW" b="1">
                <a:latin typeface="Courier New" pitchFamily="49" charset="0"/>
                <a:ea typeface="新細明體" charset="-120"/>
                <a:cs typeface="Courier New" pitchFamily="49" charset="0"/>
              </a:rPr>
              <a:t>getchar</a:t>
            </a:r>
            <a:r>
              <a:rPr lang="en-US" altLang="zh-TW">
                <a:ea typeface="新細明體" charset="-120"/>
              </a:rPr>
              <a:t> and </a:t>
            </a:r>
            <a:r>
              <a:rPr lang="en-US" altLang="zh-TW" b="1">
                <a:latin typeface="Courier New" pitchFamily="49" charset="0"/>
                <a:ea typeface="新細明體" charset="-120"/>
                <a:cs typeface="Courier New" pitchFamily="49" charset="0"/>
              </a:rPr>
              <a:t>putchar</a:t>
            </a:r>
          </a:p>
        </p:txBody>
      </p:sp>
      <p:sp>
        <p:nvSpPr>
          <p:cNvPr id="71683" name="Content Placeholder 2"/>
          <p:cNvSpPr>
            <a:spLocks noGrp="1"/>
          </p:cNvSpPr>
          <p:nvPr>
            <p:ph idx="1"/>
          </p:nvPr>
        </p:nvSpPr>
        <p:spPr/>
        <p:txBody>
          <a:bodyPr>
            <a:normAutofit/>
          </a:bodyPr>
          <a:lstStyle/>
          <a:p>
            <a:r>
              <a:rPr lang="en-US" altLang="zh-TW" sz="2500" dirty="0">
                <a:ea typeface="新細明體" charset="-120"/>
              </a:rPr>
              <a:t>Be </a:t>
            </a:r>
            <a:r>
              <a:rPr lang="en-US" altLang="zh-TW" sz="2500" b="1" dirty="0">
                <a:solidFill>
                  <a:srgbClr val="FFFF00"/>
                </a:solidFill>
                <a:effectLst>
                  <a:outerShdw blurRad="38100" dist="38100" dir="2700000" algn="tl">
                    <a:srgbClr val="000000">
                      <a:alpha val="43137"/>
                    </a:srgbClr>
                  </a:outerShdw>
                </a:effectLst>
                <a:ea typeface="新細明體" charset="-120"/>
              </a:rPr>
              <a:t>careful</a:t>
            </a:r>
            <a:r>
              <a:rPr lang="en-US" altLang="zh-TW" sz="2500" dirty="0">
                <a:ea typeface="新細明體" charset="-120"/>
              </a:rPr>
              <a:t> when mixing </a:t>
            </a:r>
            <a:r>
              <a:rPr lang="en-US" altLang="zh-TW" sz="2500" dirty="0" err="1">
                <a:latin typeface="Courier New" pitchFamily="49" charset="0"/>
                <a:ea typeface="新細明體" charset="-120"/>
                <a:cs typeface="Courier New" pitchFamily="49" charset="0"/>
              </a:rPr>
              <a:t>getchar</a:t>
            </a:r>
            <a:r>
              <a:rPr lang="en-US" altLang="zh-TW" sz="2500" dirty="0">
                <a:ea typeface="新細明體" charset="-120"/>
              </a:rPr>
              <a:t> and </a:t>
            </a:r>
            <a:r>
              <a:rPr lang="en-US" altLang="zh-TW" sz="2500" dirty="0" err="1">
                <a:latin typeface="Courier New" pitchFamily="49" charset="0"/>
                <a:ea typeface="新細明體" charset="-120"/>
                <a:cs typeface="Courier New" pitchFamily="49" charset="0"/>
              </a:rPr>
              <a:t>scanf</a:t>
            </a:r>
            <a:r>
              <a:rPr lang="en-US" altLang="zh-TW" sz="2500" dirty="0">
                <a:ea typeface="新細明體" charset="-120"/>
              </a:rPr>
              <a:t>.</a:t>
            </a:r>
          </a:p>
          <a:p>
            <a:r>
              <a:rPr lang="en-US" altLang="zh-TW" sz="2500" dirty="0" err="1">
                <a:latin typeface="Courier New" pitchFamily="49" charset="0"/>
                <a:ea typeface="新細明體" charset="-120"/>
                <a:cs typeface="Courier New" pitchFamily="49" charset="0"/>
              </a:rPr>
              <a:t>scanf</a:t>
            </a:r>
            <a:r>
              <a:rPr lang="en-US" altLang="zh-TW" sz="2500" dirty="0">
                <a:ea typeface="新細明體" charset="-120"/>
              </a:rPr>
              <a:t> has a tendency to leave behind characters that it has “peeked” at but not read, including the new-line character:</a:t>
            </a:r>
          </a:p>
          <a:p>
            <a:pPr marL="457200" indent="-457200">
              <a:spcBef>
                <a:spcPts val="0"/>
              </a:spcBef>
              <a:buFont typeface="+mj-lt"/>
              <a:buAutoNum type="arabicParenR"/>
            </a:pPr>
            <a:r>
              <a:rPr lang="en-US" altLang="zh-TW" b="1" dirty="0">
                <a:solidFill>
                  <a:schemeClr val="tx1">
                    <a:lumMod val="95000"/>
                  </a:schemeClr>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err="1">
                <a:solidFill>
                  <a:schemeClr val="tx1">
                    <a:lumMod val="95000"/>
                  </a:schemeClr>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printf</a:t>
            </a:r>
            <a:r>
              <a:rPr lang="en-US" altLang="zh-TW" b="1" dirty="0">
                <a:solidFill>
                  <a:schemeClr val="tx1">
                    <a:lumMod val="95000"/>
                  </a:schemeClr>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("Enter an integer: ");</a:t>
            </a:r>
          </a:p>
          <a:p>
            <a:pPr marL="457200" indent="-457200">
              <a:spcBef>
                <a:spcPts val="0"/>
              </a:spcBef>
              <a:buFont typeface="+mj-lt"/>
              <a:buAutoNum type="arabicParenR"/>
            </a:pPr>
            <a:r>
              <a:rPr lang="en-US" altLang="zh-TW" b="1" dirty="0">
                <a:solidFill>
                  <a:schemeClr val="tx1">
                    <a:lumMod val="95000"/>
                  </a:schemeClr>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err="1">
                <a:ln w="0"/>
                <a:solidFill>
                  <a:schemeClr val="tx1">
                    <a:lumMod val="95000"/>
                  </a:schemeClr>
                </a:solidFill>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scanf</a:t>
            </a:r>
            <a:r>
              <a:rPr lang="en-US" altLang="zh-TW" b="1" dirty="0">
                <a:solidFill>
                  <a:schemeClr val="tx1">
                    <a:lumMod val="95000"/>
                  </a:schemeClr>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d</a:t>
            </a:r>
            <a:r>
              <a:rPr lang="en-US" altLang="zh-TW" b="1" dirty="0">
                <a:solidFill>
                  <a:schemeClr val="tx1">
                    <a:lumMod val="95000"/>
                  </a:schemeClr>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&amp;</a:t>
            </a:r>
            <a:r>
              <a:rPr lang="en-US" altLang="zh-TW" b="1" dirty="0" err="1">
                <a:solidFill>
                  <a:schemeClr val="tx1">
                    <a:lumMod val="95000"/>
                  </a:schemeClr>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b="1" dirty="0">
                <a:solidFill>
                  <a:schemeClr val="tx1">
                    <a:lumMod val="95000"/>
                  </a:schemeClr>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marL="457200" indent="-457200">
              <a:spcBef>
                <a:spcPts val="0"/>
              </a:spcBef>
              <a:buFont typeface="+mj-lt"/>
              <a:buAutoNum type="arabicParenR"/>
            </a:pPr>
            <a:r>
              <a:rPr lang="en-US" altLang="zh-TW" b="1" dirty="0">
                <a:solidFill>
                  <a:schemeClr val="tx1">
                    <a:lumMod val="95000"/>
                  </a:schemeClr>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err="1">
                <a:solidFill>
                  <a:schemeClr val="tx1">
                    <a:lumMod val="95000"/>
                  </a:schemeClr>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printf</a:t>
            </a:r>
            <a:r>
              <a:rPr lang="en-US" altLang="zh-TW" b="1" dirty="0">
                <a:solidFill>
                  <a:schemeClr val="tx1">
                    <a:lumMod val="95000"/>
                  </a:schemeClr>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("Enter a command: ");</a:t>
            </a:r>
          </a:p>
          <a:p>
            <a:pPr marL="457200" indent="-457200">
              <a:spcBef>
                <a:spcPts val="0"/>
              </a:spcBef>
              <a:buFont typeface="+mj-lt"/>
              <a:buAutoNum type="arabicParenR"/>
            </a:pPr>
            <a:r>
              <a:rPr lang="en-US" altLang="zh-TW" b="1" dirty="0">
                <a:solidFill>
                  <a:schemeClr val="tx1">
                    <a:lumMod val="95000"/>
                  </a:schemeClr>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command = </a:t>
            </a:r>
            <a:r>
              <a:rPr lang="en-US" altLang="zh-TW" sz="3600" b="1" dirty="0" err="1">
                <a:solidFill>
                  <a:schemeClr val="tx1">
                    <a:lumMod val="95000"/>
                  </a:schemeClr>
                </a:solidFill>
                <a:effectLst>
                  <a:outerShdw blurRad="38100" dist="38100" dir="2700000" algn="tl">
                    <a:srgbClr val="000000">
                      <a:alpha val="43137"/>
                    </a:srgbClr>
                  </a:outerShdw>
                </a:effectLst>
                <a:ea typeface="新細明體" charset="-120"/>
              </a:rPr>
              <a:t>getchar</a:t>
            </a:r>
            <a:r>
              <a:rPr lang="en-US" altLang="zh-TW" b="1" dirty="0">
                <a:solidFill>
                  <a:schemeClr val="tx1">
                    <a:lumMod val="95000"/>
                  </a:schemeClr>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a:buFontTx/>
              <a:buNone/>
            </a:pPr>
            <a:r>
              <a:rPr lang="en-US" altLang="zh-TW" sz="2500" dirty="0">
                <a:latin typeface="Courier New" pitchFamily="49" charset="0"/>
                <a:ea typeface="新細明體" charset="-120"/>
                <a:cs typeface="Courier New" pitchFamily="49" charset="0"/>
              </a:rPr>
              <a:t>	</a:t>
            </a:r>
            <a:r>
              <a:rPr lang="en-US" altLang="zh-TW" sz="2500" dirty="0" err="1">
                <a:latin typeface="Courier New" pitchFamily="49" charset="0"/>
                <a:ea typeface="新細明體" charset="-120"/>
                <a:cs typeface="Courier New" pitchFamily="49" charset="0"/>
              </a:rPr>
              <a:t>scanf</a:t>
            </a:r>
            <a:r>
              <a:rPr lang="en-US" altLang="zh-TW" sz="2500" dirty="0">
                <a:ea typeface="新細明體" charset="-120"/>
              </a:rPr>
              <a:t> will leave behind any characters that weren’t consumed during the reading of </a:t>
            </a:r>
            <a:r>
              <a:rPr lang="en-US" altLang="zh-TW" sz="2500" dirty="0" err="1">
                <a:latin typeface="Courier New" pitchFamily="49" charset="0"/>
                <a:ea typeface="新細明體" charset="-120"/>
                <a:cs typeface="Courier New" pitchFamily="49" charset="0"/>
              </a:rPr>
              <a:t>i</a:t>
            </a:r>
            <a:r>
              <a:rPr lang="en-US" altLang="zh-TW" sz="2500" dirty="0">
                <a:ea typeface="新細明體" charset="-120"/>
              </a:rPr>
              <a:t>, including (but not limited to) the new-line character.</a:t>
            </a:r>
          </a:p>
          <a:p>
            <a:r>
              <a:rPr lang="en-US" altLang="zh-TW" sz="2500" b="1" dirty="0" err="1">
                <a:solidFill>
                  <a:srgbClr val="FFFF00"/>
                </a:solidFill>
                <a:effectLst>
                  <a:outerShdw blurRad="38100" dist="38100" dir="2700000" algn="tl">
                    <a:srgbClr val="000000">
                      <a:alpha val="43137"/>
                    </a:srgbClr>
                  </a:outerShdw>
                </a:effectLst>
                <a:ea typeface="新細明體" charset="-120"/>
              </a:rPr>
              <a:t>getchar</a:t>
            </a:r>
            <a:r>
              <a:rPr lang="en-US" altLang="zh-TW" sz="2500" dirty="0">
                <a:ea typeface="新細明體" charset="-120"/>
              </a:rPr>
              <a:t> will </a:t>
            </a:r>
            <a:r>
              <a:rPr lang="en-US" altLang="zh-TW" sz="2500" b="1" dirty="0">
                <a:solidFill>
                  <a:srgbClr val="FFFF00"/>
                </a:solidFill>
                <a:effectLst>
                  <a:outerShdw blurRad="38100" dist="38100" dir="2700000" algn="tl">
                    <a:srgbClr val="000000">
                      <a:alpha val="43137"/>
                    </a:srgbClr>
                  </a:outerShdw>
                </a:effectLst>
                <a:ea typeface="新細明體" charset="-120"/>
              </a:rPr>
              <a:t>fetch</a:t>
            </a:r>
            <a:r>
              <a:rPr lang="en-US" altLang="zh-TW" sz="2500" dirty="0">
                <a:ea typeface="新細明體" charset="-120"/>
              </a:rPr>
              <a:t> the </a:t>
            </a:r>
            <a:r>
              <a:rPr lang="en-US" altLang="zh-TW" sz="2500" b="1" dirty="0">
                <a:solidFill>
                  <a:srgbClr val="FFFF00"/>
                </a:solidFill>
                <a:effectLst>
                  <a:outerShdw blurRad="38100" dist="38100" dir="2700000" algn="tl">
                    <a:srgbClr val="000000">
                      <a:alpha val="43137"/>
                    </a:srgbClr>
                  </a:outerShdw>
                </a:effectLst>
                <a:ea typeface="新細明體" charset="-120"/>
              </a:rPr>
              <a:t>first</a:t>
            </a:r>
            <a:r>
              <a:rPr lang="en-US" altLang="zh-TW" sz="2500" dirty="0">
                <a:ea typeface="新細明體" charset="-120"/>
              </a:rPr>
              <a:t> </a:t>
            </a:r>
            <a:r>
              <a:rPr lang="en-US" altLang="zh-TW" sz="2500" b="1" dirty="0">
                <a:solidFill>
                  <a:srgbClr val="FFFF00"/>
                </a:solidFill>
                <a:effectLst>
                  <a:outerShdw blurRad="38100" dist="38100" dir="2700000" algn="tl">
                    <a:srgbClr val="000000">
                      <a:alpha val="43137"/>
                    </a:srgbClr>
                  </a:outerShdw>
                </a:effectLst>
                <a:ea typeface="新細明體" charset="-120"/>
              </a:rPr>
              <a:t>leftover</a:t>
            </a:r>
            <a:r>
              <a:rPr lang="en-US" altLang="zh-TW" sz="2500" dirty="0">
                <a:ea typeface="新細明體" charset="-120"/>
              </a:rPr>
              <a:t> </a:t>
            </a:r>
            <a:r>
              <a:rPr lang="en-US" altLang="zh-TW" sz="2500" b="1" dirty="0">
                <a:solidFill>
                  <a:srgbClr val="FFFF00"/>
                </a:solidFill>
                <a:effectLst>
                  <a:outerShdw blurRad="38100" dist="38100" dir="2700000" algn="tl">
                    <a:srgbClr val="000000">
                      <a:alpha val="43137"/>
                    </a:srgbClr>
                  </a:outerShdw>
                </a:effectLst>
                <a:ea typeface="新細明體" charset="-120"/>
              </a:rPr>
              <a:t>character</a:t>
            </a:r>
            <a:r>
              <a:rPr lang="en-US" altLang="zh-TW" sz="2500" dirty="0">
                <a:ea typeface="新細明體" charset="-120"/>
              </a:rPr>
              <a:t>.</a:t>
            </a:r>
            <a:endParaRPr lang="en-US" altLang="zh-TW" dirty="0">
              <a:ea typeface="新細明體" charset="-12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normAutofit/>
          </a:bodyPr>
          <a:lstStyle/>
          <a:p>
            <a:r>
              <a:rPr lang="en-US" altLang="zh-TW">
                <a:ea typeface="新細明體" charset="-120"/>
              </a:rPr>
              <a:t>Program: Determining the</a:t>
            </a:r>
            <a:br>
              <a:rPr lang="en-US" altLang="zh-TW">
                <a:ea typeface="新細明體" charset="-120"/>
              </a:rPr>
            </a:br>
            <a:r>
              <a:rPr lang="en-US" altLang="zh-TW">
                <a:ea typeface="新細明體" charset="-120"/>
              </a:rPr>
              <a:t>Length of a Message</a:t>
            </a:r>
          </a:p>
        </p:txBody>
      </p:sp>
      <p:sp>
        <p:nvSpPr>
          <p:cNvPr id="72707" name="Content Placeholder 2"/>
          <p:cNvSpPr>
            <a:spLocks noGrp="1"/>
          </p:cNvSpPr>
          <p:nvPr>
            <p:ph idx="1"/>
          </p:nvPr>
        </p:nvSpPr>
        <p:spPr/>
        <p:txBody>
          <a:bodyPr>
            <a:normAutofit/>
          </a:bodyPr>
          <a:lstStyle/>
          <a:p>
            <a:r>
              <a:rPr lang="en-US" altLang="zh-TW" sz="2400" dirty="0">
                <a:ea typeface="新細明體" charset="-120"/>
              </a:rPr>
              <a:t>The </a:t>
            </a:r>
            <a:r>
              <a:rPr lang="en-US" altLang="zh-TW" sz="2400" dirty="0" err="1">
                <a:latin typeface="Courier New" pitchFamily="49" charset="0"/>
                <a:ea typeface="新細明體" charset="-120"/>
                <a:cs typeface="Courier New" pitchFamily="49" charset="0"/>
              </a:rPr>
              <a:t>length.c</a:t>
            </a:r>
            <a:r>
              <a:rPr lang="en-US" altLang="zh-TW" sz="2400" dirty="0">
                <a:ea typeface="新細明體" charset="-120"/>
              </a:rPr>
              <a:t> program displays the </a:t>
            </a:r>
            <a:r>
              <a:rPr lang="en-US" altLang="zh-TW" sz="2400" b="1" dirty="0">
                <a:solidFill>
                  <a:srgbClr val="FFC000"/>
                </a:solidFill>
                <a:effectLst>
                  <a:outerShdw blurRad="38100" dist="38100" dir="2700000" algn="tl">
                    <a:srgbClr val="000000">
                      <a:alpha val="43137"/>
                    </a:srgbClr>
                  </a:outerShdw>
                </a:effectLst>
                <a:ea typeface="新細明體" charset="-120"/>
              </a:rPr>
              <a:t>length</a:t>
            </a:r>
            <a:r>
              <a:rPr lang="en-US" altLang="zh-TW" sz="2400" dirty="0">
                <a:ea typeface="新細明體" charset="-120"/>
              </a:rPr>
              <a:t> of a message entered by the user:</a:t>
            </a:r>
          </a:p>
          <a:p>
            <a:pPr>
              <a:lnSpc>
                <a:spcPct val="80000"/>
              </a:lnSpc>
              <a:spcBef>
                <a:spcPts val="1200"/>
              </a:spcBef>
              <a:buNone/>
            </a:pPr>
            <a:r>
              <a:rPr lang="en-US" altLang="zh-TW" sz="2000" dirty="0">
                <a:latin typeface="Courier New" pitchFamily="49" charset="0"/>
                <a:ea typeface="新細明體" charset="-120"/>
                <a:cs typeface="Courier New" pitchFamily="49" charset="0"/>
              </a:rPr>
              <a:t>	Enter a message: </a:t>
            </a:r>
            <a:r>
              <a:rPr lang="en-US" altLang="zh-TW" sz="2000" u="sng" dirty="0">
                <a:latin typeface="Courier New" pitchFamily="49" charset="0"/>
                <a:ea typeface="新細明體" charset="-120"/>
                <a:cs typeface="Courier New" pitchFamily="49" charset="0"/>
              </a:rPr>
              <a:t>Brevity is the soul of wit.</a:t>
            </a:r>
          </a:p>
          <a:p>
            <a:pPr>
              <a:lnSpc>
                <a:spcPct val="80000"/>
              </a:lnSpc>
              <a:spcBef>
                <a:spcPts val="600"/>
              </a:spcBef>
              <a:buNone/>
            </a:pPr>
            <a:r>
              <a:rPr lang="en-US" altLang="zh-TW" sz="2000" dirty="0">
                <a:latin typeface="Courier New" pitchFamily="49" charset="0"/>
                <a:ea typeface="新細明體" charset="-120"/>
                <a:cs typeface="Courier New" pitchFamily="49" charset="0"/>
              </a:rPr>
              <a:t>	Your message was 27 character(s) long.</a:t>
            </a:r>
          </a:p>
          <a:p>
            <a:r>
              <a:rPr lang="en-US" altLang="zh-TW" sz="2400" dirty="0">
                <a:ea typeface="新細明體" charset="-120"/>
              </a:rPr>
              <a:t>The </a:t>
            </a:r>
            <a:r>
              <a:rPr lang="en-US" altLang="zh-TW" sz="2400" b="1" dirty="0">
                <a:solidFill>
                  <a:srgbClr val="FFC000"/>
                </a:solidFill>
                <a:effectLst>
                  <a:outerShdw blurRad="38100" dist="38100" dir="2700000" algn="tl">
                    <a:srgbClr val="000000">
                      <a:alpha val="43137"/>
                    </a:srgbClr>
                  </a:outerShdw>
                </a:effectLst>
                <a:ea typeface="新細明體" charset="-120"/>
              </a:rPr>
              <a:t>length</a:t>
            </a:r>
            <a:r>
              <a:rPr lang="en-US" altLang="zh-TW" sz="2400" dirty="0">
                <a:ea typeface="新細明體" charset="-120"/>
              </a:rPr>
              <a:t> includes spaces and punctuation, but </a:t>
            </a:r>
            <a:r>
              <a:rPr lang="en-US" altLang="zh-TW" sz="2400" b="1" dirty="0">
                <a:solidFill>
                  <a:srgbClr val="FF0000"/>
                </a:solidFill>
                <a:ea typeface="新細明體" charset="-120"/>
              </a:rPr>
              <a:t>not</a:t>
            </a:r>
            <a:r>
              <a:rPr lang="en-US" altLang="zh-TW" sz="2400" dirty="0">
                <a:ea typeface="新細明體" charset="-120"/>
              </a:rPr>
              <a:t> the </a:t>
            </a:r>
            <a:r>
              <a:rPr lang="en-US" altLang="zh-TW" sz="2400" b="1" dirty="0">
                <a:solidFill>
                  <a:srgbClr val="FFFF00"/>
                </a:solidFill>
                <a:ea typeface="新細明體" charset="-120"/>
              </a:rPr>
              <a:t>new-line</a:t>
            </a:r>
            <a:r>
              <a:rPr lang="en-US" altLang="zh-TW" sz="2400" dirty="0">
                <a:ea typeface="新細明體" charset="-120"/>
              </a:rPr>
              <a:t> character at the end of the message.</a:t>
            </a:r>
          </a:p>
          <a:p>
            <a:r>
              <a:rPr lang="en-US" altLang="zh-TW" sz="2400" dirty="0">
                <a:ea typeface="新細明體" charset="-120"/>
              </a:rPr>
              <a:t>We could use either </a:t>
            </a:r>
            <a:r>
              <a:rPr lang="en-US" altLang="zh-TW" sz="2400" dirty="0" err="1">
                <a:latin typeface="Courier New" pitchFamily="49" charset="0"/>
                <a:ea typeface="新細明體" charset="-120"/>
                <a:cs typeface="Courier New" pitchFamily="49" charset="0"/>
              </a:rPr>
              <a:t>scanf</a:t>
            </a:r>
            <a:r>
              <a:rPr lang="en-US" altLang="zh-TW" sz="2400" dirty="0">
                <a:ea typeface="新細明體" charset="-120"/>
              </a:rPr>
              <a:t> or </a:t>
            </a:r>
            <a:r>
              <a:rPr lang="en-US" altLang="zh-TW" sz="2400" dirty="0" err="1">
                <a:latin typeface="Courier New" pitchFamily="49" charset="0"/>
                <a:ea typeface="新細明體" charset="-120"/>
                <a:cs typeface="Courier New" pitchFamily="49" charset="0"/>
              </a:rPr>
              <a:t>getchar</a:t>
            </a:r>
            <a:r>
              <a:rPr lang="en-US" altLang="zh-TW" sz="2400" dirty="0">
                <a:ea typeface="新細明體" charset="-120"/>
              </a:rPr>
              <a:t> to read characters; most C programmers would choose </a:t>
            </a:r>
            <a:r>
              <a:rPr lang="en-US" altLang="zh-TW" sz="2400" dirty="0" err="1">
                <a:latin typeface="Courier New" pitchFamily="49" charset="0"/>
                <a:ea typeface="新細明體" charset="-120"/>
                <a:cs typeface="Courier New" pitchFamily="49" charset="0"/>
              </a:rPr>
              <a:t>getchar</a:t>
            </a:r>
            <a:r>
              <a:rPr lang="en-US" altLang="zh-TW" sz="2400" dirty="0">
                <a:ea typeface="新細明體" charset="-120"/>
              </a:rPr>
              <a:t>.</a:t>
            </a:r>
          </a:p>
          <a:p>
            <a:r>
              <a:rPr lang="en-US" altLang="zh-TW" sz="2400" dirty="0">
                <a:latin typeface="Courier New" pitchFamily="49" charset="0"/>
                <a:ea typeface="新細明體" charset="-120"/>
                <a:cs typeface="Courier New" pitchFamily="49" charset="0"/>
              </a:rPr>
              <a:t>length2.c</a:t>
            </a:r>
            <a:r>
              <a:rPr lang="en-US" altLang="zh-TW" sz="2400" dirty="0">
                <a:ea typeface="新細明體" charset="-120"/>
              </a:rPr>
              <a:t> is a shorter program that eliminates the variable used to store the character read by </a:t>
            </a:r>
            <a:r>
              <a:rPr lang="en-US" altLang="zh-TW" sz="2400" dirty="0" err="1">
                <a:latin typeface="Courier New" pitchFamily="49" charset="0"/>
                <a:ea typeface="新細明體" charset="-120"/>
                <a:cs typeface="Courier New" pitchFamily="49" charset="0"/>
              </a:rPr>
              <a:t>getchar</a:t>
            </a:r>
            <a:r>
              <a:rPr lang="en-US" altLang="zh-TW" sz="2400" dirty="0">
                <a:ea typeface="新細明體" charset="-120"/>
              </a:rPr>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2"/>
          <p:cNvSpPr>
            <a:spLocks noGrp="1"/>
          </p:cNvSpPr>
          <p:nvPr>
            <p:ph idx="1"/>
          </p:nvPr>
        </p:nvSpPr>
        <p:spPr>
          <a:xfrm>
            <a:off x="1524000" y="0"/>
            <a:ext cx="8839200" cy="6324600"/>
          </a:xfrm>
        </p:spPr>
        <p:txBody>
          <a:bodyPr>
            <a:normAutofit/>
          </a:bodyPr>
          <a:lstStyle/>
          <a:p>
            <a:pPr marL="457200" indent="-457200">
              <a:lnSpc>
                <a:spcPct val="80000"/>
              </a:lnSpc>
              <a:spcBef>
                <a:spcPts val="0"/>
              </a:spcBef>
              <a:buFont typeface="+mj-lt"/>
              <a:buAutoNum type="arabicParenR"/>
            </a:pP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Determines the length of a message</a:t>
            </a:r>
          </a:p>
          <a:p>
            <a:pPr marL="457200" indent="-457200">
              <a:lnSpc>
                <a:spcPct val="60000"/>
              </a:lnSpc>
              <a:spcBef>
                <a:spcPts val="0"/>
              </a:spcBef>
              <a:buFont typeface="+mj-lt"/>
              <a:buAutoNum type="arabicParenR"/>
            </a:pP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#include &lt;</a:t>
            </a:r>
            <a:r>
              <a:rPr lang="en-US" altLang="zh-TW" sz="2800" b="1" dirty="0" err="1">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stdio.h</a:t>
            </a: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&gt;</a:t>
            </a:r>
          </a:p>
          <a:p>
            <a:pPr marL="457200" indent="-457200">
              <a:lnSpc>
                <a:spcPct val="60000"/>
              </a:lnSpc>
              <a:spcBef>
                <a:spcPts val="0"/>
              </a:spcBef>
              <a:buFont typeface="+mj-lt"/>
              <a:buAutoNum type="arabicParenR"/>
            </a:pP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a:t>
            </a:r>
            <a:r>
              <a:rPr lang="en-US" altLang="zh-TW" sz="2800" b="1" dirty="0" err="1">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int</a:t>
            </a: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main(void)</a:t>
            </a:r>
          </a:p>
          <a:p>
            <a:pPr marL="457200" indent="-457200">
              <a:lnSpc>
                <a:spcPct val="80000"/>
              </a:lnSpc>
              <a:spcBef>
                <a:spcPts val="0"/>
              </a:spcBef>
              <a:buFont typeface="+mj-lt"/>
              <a:buAutoNum type="arabicParenR"/>
            </a:pP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a:t>
            </a:r>
          </a:p>
          <a:p>
            <a:pPr marL="457200" indent="-457200">
              <a:lnSpc>
                <a:spcPct val="80000"/>
              </a:lnSpc>
              <a:spcBef>
                <a:spcPts val="0"/>
              </a:spcBef>
              <a:buFont typeface="+mj-lt"/>
              <a:buAutoNum type="arabicParenR"/>
            </a:pP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a:t>
            </a:r>
            <a:r>
              <a:rPr lang="en-US" altLang="zh-TW" sz="2800" b="1" dirty="0">
                <a:ln w="0"/>
                <a:solidFill>
                  <a:srgbClr val="FFC000"/>
                </a:solidFill>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char</a:t>
            </a: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a:t>
            </a:r>
            <a:r>
              <a:rPr lang="en-US" altLang="zh-TW" sz="2800" b="1" dirty="0" err="1">
                <a:ln w="0"/>
                <a:solidFill>
                  <a:srgbClr val="FFC000"/>
                </a:solidFill>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ch</a:t>
            </a: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a:t>
            </a:r>
          </a:p>
          <a:p>
            <a:pPr marL="457200" indent="-457200">
              <a:lnSpc>
                <a:spcPct val="80000"/>
              </a:lnSpc>
              <a:spcBef>
                <a:spcPts val="0"/>
              </a:spcBef>
              <a:buFont typeface="+mj-lt"/>
              <a:buAutoNum type="arabicParenR"/>
            </a:pP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a:t>
            </a:r>
            <a:r>
              <a:rPr lang="en-US" altLang="zh-TW" sz="2800" b="1" dirty="0" err="1">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int</a:t>
            </a: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a:t>
            </a:r>
            <a:r>
              <a:rPr lang="en-US" altLang="zh-TW" sz="2800" b="1" dirty="0" err="1">
                <a:ln w="0"/>
                <a:solidFill>
                  <a:srgbClr val="7030A0"/>
                </a:solidFill>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len</a:t>
            </a: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 0;</a:t>
            </a:r>
          </a:p>
          <a:p>
            <a:pPr marL="457200" indent="-457200">
              <a:lnSpc>
                <a:spcPct val="60000"/>
              </a:lnSpc>
              <a:spcBef>
                <a:spcPts val="0"/>
              </a:spcBef>
              <a:buFont typeface="+mj-lt"/>
              <a:buAutoNum type="arabicParenR"/>
            </a:pP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a:t>
            </a:r>
          </a:p>
          <a:p>
            <a:pPr marL="457200" indent="-457200">
              <a:lnSpc>
                <a:spcPct val="80000"/>
              </a:lnSpc>
              <a:spcBef>
                <a:spcPts val="0"/>
              </a:spcBef>
              <a:buFont typeface="+mj-lt"/>
              <a:buAutoNum type="arabicParenR"/>
            </a:pP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a:t>
            </a:r>
            <a:r>
              <a:rPr lang="en-US" altLang="zh-TW" sz="2800" b="1" dirty="0" err="1">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printf</a:t>
            </a: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("Enter a message: ");</a:t>
            </a:r>
          </a:p>
          <a:p>
            <a:pPr marL="457200" indent="-457200">
              <a:lnSpc>
                <a:spcPct val="80000"/>
              </a:lnSpc>
              <a:spcBef>
                <a:spcPts val="0"/>
              </a:spcBef>
              <a:buFont typeface="+mj-lt"/>
              <a:buAutoNum type="arabicParenR"/>
            </a:pP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a:t>
            </a:r>
            <a:r>
              <a:rPr lang="en-US" altLang="zh-TW" sz="2800" b="1" dirty="0" err="1">
                <a:ln w="0"/>
                <a:solidFill>
                  <a:srgbClr val="FFC000"/>
                </a:solidFill>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ch</a:t>
            </a: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 </a:t>
            </a:r>
            <a:r>
              <a:rPr lang="en-US" altLang="zh-TW" sz="2800" b="1" dirty="0" err="1">
                <a:ln w="0"/>
                <a:solidFill>
                  <a:srgbClr val="FFAB06"/>
                </a:solidFill>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getchar</a:t>
            </a: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a:t>
            </a:r>
          </a:p>
          <a:p>
            <a:pPr marL="457200" indent="-457200">
              <a:lnSpc>
                <a:spcPct val="80000"/>
              </a:lnSpc>
              <a:spcBef>
                <a:spcPts val="0"/>
              </a:spcBef>
              <a:buFont typeface="+mj-lt"/>
              <a:buAutoNum type="arabicParenR"/>
            </a:pP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while (</a:t>
            </a:r>
            <a:r>
              <a:rPr lang="en-US" altLang="zh-TW" sz="2800" b="1" dirty="0" err="1">
                <a:ln w="0"/>
                <a:solidFill>
                  <a:srgbClr val="FFC000"/>
                </a:solidFill>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ch</a:t>
            </a: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 '\n') </a:t>
            </a:r>
          </a:p>
          <a:p>
            <a:pPr marL="457200" indent="-457200">
              <a:lnSpc>
                <a:spcPct val="80000"/>
              </a:lnSpc>
              <a:spcBef>
                <a:spcPts val="0"/>
              </a:spcBef>
              <a:buFont typeface="+mj-lt"/>
              <a:buAutoNum type="arabicParenR"/>
            </a:pP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a:t>
            </a:r>
          </a:p>
          <a:p>
            <a:pPr marL="457200" indent="-457200">
              <a:lnSpc>
                <a:spcPct val="80000"/>
              </a:lnSpc>
              <a:spcBef>
                <a:spcPts val="0"/>
              </a:spcBef>
              <a:buFont typeface="+mj-lt"/>
              <a:buAutoNum type="arabicParenR"/>
            </a:pP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a:t>
            </a:r>
            <a:r>
              <a:rPr lang="en-US" altLang="zh-TW" sz="2800" b="1" dirty="0" err="1">
                <a:ln w="0"/>
                <a:solidFill>
                  <a:srgbClr val="7030A0"/>
                </a:solidFill>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len</a:t>
            </a: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a:t>
            </a:r>
          </a:p>
          <a:p>
            <a:pPr marL="457200" indent="-457200">
              <a:lnSpc>
                <a:spcPct val="80000"/>
              </a:lnSpc>
              <a:spcBef>
                <a:spcPts val="0"/>
              </a:spcBef>
              <a:buFont typeface="+mj-lt"/>
              <a:buAutoNum type="arabicParenR"/>
            </a:pP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a:t>
            </a:r>
            <a:r>
              <a:rPr lang="en-US" altLang="zh-TW" sz="2800" b="1" dirty="0" err="1">
                <a:ln w="0"/>
                <a:solidFill>
                  <a:srgbClr val="FFC000"/>
                </a:solidFill>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ch</a:t>
            </a: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 </a:t>
            </a:r>
            <a:r>
              <a:rPr lang="en-US" altLang="zh-TW" sz="2800" b="1" dirty="0" err="1">
                <a:ln w="0"/>
                <a:solidFill>
                  <a:srgbClr val="FFAB06"/>
                </a:solidFill>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getchar</a:t>
            </a: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a:t>
            </a:r>
          </a:p>
          <a:p>
            <a:pPr marL="457200" indent="-457200">
              <a:lnSpc>
                <a:spcPct val="80000"/>
              </a:lnSpc>
              <a:spcBef>
                <a:spcPts val="0"/>
              </a:spcBef>
              <a:buFont typeface="+mj-lt"/>
              <a:buAutoNum type="arabicParenR"/>
            </a:pP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a:t>
            </a:r>
          </a:p>
          <a:p>
            <a:pPr marL="457200" indent="-457200">
              <a:lnSpc>
                <a:spcPct val="80000"/>
              </a:lnSpc>
              <a:spcBef>
                <a:spcPts val="0"/>
              </a:spcBef>
              <a:buFont typeface="+mj-lt"/>
              <a:buAutoNum type="arabicParenR"/>
            </a:pP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a:t>
            </a:r>
            <a:r>
              <a:rPr lang="en-US" altLang="zh-TW" sz="2800" b="1" dirty="0" err="1">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printf</a:t>
            </a: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a:t>
            </a:r>
            <a:r>
              <a:rPr lang="en-US" altLang="zh-TW" sz="24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Your message was </a:t>
            </a:r>
            <a:r>
              <a:rPr lang="en-US" altLang="zh-TW" sz="2400" b="1" dirty="0">
                <a:ln w="0"/>
                <a:solidFill>
                  <a:srgbClr val="7030A0"/>
                </a:solidFill>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%d </a:t>
            </a:r>
            <a:r>
              <a:rPr lang="en-US" altLang="zh-TW" sz="24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character(s) long</a:t>
            </a: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.\n", </a:t>
            </a:r>
            <a:r>
              <a:rPr lang="en-US" altLang="zh-TW" sz="2800" b="1" dirty="0" err="1">
                <a:ln w="0"/>
                <a:solidFill>
                  <a:srgbClr val="7030A0"/>
                </a:solidFill>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len</a:t>
            </a: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a:t>
            </a:r>
          </a:p>
          <a:p>
            <a:pPr marL="457200" indent="-457200">
              <a:lnSpc>
                <a:spcPct val="60000"/>
              </a:lnSpc>
              <a:spcBef>
                <a:spcPts val="0"/>
              </a:spcBef>
              <a:buFont typeface="+mj-lt"/>
              <a:buAutoNum type="arabicParenR"/>
            </a:pP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a:t>
            </a:r>
          </a:p>
          <a:p>
            <a:pPr marL="457200" indent="-457200">
              <a:lnSpc>
                <a:spcPct val="80000"/>
              </a:lnSpc>
              <a:spcBef>
                <a:spcPts val="0"/>
              </a:spcBef>
              <a:buFont typeface="+mj-lt"/>
              <a:buAutoNum type="arabicParenR"/>
            </a:pP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return 0;</a:t>
            </a:r>
          </a:p>
          <a:p>
            <a:pPr marL="457200" indent="-457200">
              <a:lnSpc>
                <a:spcPct val="80000"/>
              </a:lnSpc>
              <a:spcBef>
                <a:spcPts val="0"/>
              </a:spcBef>
              <a:buFont typeface="+mj-lt"/>
              <a:buAutoNum type="arabicParenR"/>
            </a:pPr>
            <a:r>
              <a:rPr lang="en-US" altLang="zh-TW" sz="28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a:t>
            </a:r>
          </a:p>
          <a:p>
            <a:pPr marL="514350" indent="-514350">
              <a:spcBef>
                <a:spcPts val="0"/>
              </a:spcBef>
              <a:buFont typeface="+mj-lt"/>
              <a:buAutoNum type="arabicParenR"/>
            </a:pPr>
            <a:endParaRPr lang="en-US" altLang="zh-TW" sz="2800" dirty="0">
              <a:latin typeface="Times New Roman" pitchFamily="18" charset="0"/>
              <a:ea typeface="新細明體" charset="-120"/>
              <a:cs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2"/>
          <p:cNvSpPr>
            <a:spLocks noGrp="1"/>
          </p:cNvSpPr>
          <p:nvPr>
            <p:ph idx="1"/>
          </p:nvPr>
        </p:nvSpPr>
        <p:spPr>
          <a:xfrm>
            <a:off x="1752600" y="304800"/>
            <a:ext cx="8458200" cy="6172200"/>
          </a:xfrm>
        </p:spPr>
        <p:txBody>
          <a:bodyPr>
            <a:noAutofit/>
          </a:bodyPr>
          <a:lstStyle/>
          <a:p>
            <a:pPr marL="457200" indent="-457200">
              <a:lnSpc>
                <a:spcPct val="80000"/>
              </a:lnSpc>
              <a:spcBef>
                <a:spcPts val="400"/>
              </a:spcBef>
              <a:buFont typeface="+mj-lt"/>
              <a:buAutoNum type="arabicParenR"/>
            </a:pPr>
            <a:r>
              <a:rPr lang="en-US" altLang="zh-TW" sz="24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Determines the length of a message </a:t>
            </a:r>
          </a:p>
          <a:p>
            <a:pPr marL="457200" indent="-457200">
              <a:lnSpc>
                <a:spcPct val="80000"/>
              </a:lnSpc>
              <a:spcBef>
                <a:spcPct val="0"/>
              </a:spcBef>
              <a:buFont typeface="+mj-lt"/>
              <a:buAutoNum type="arabicParenR"/>
            </a:pPr>
            <a:r>
              <a:rPr lang="en-US" altLang="zh-TW" sz="24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#include &lt;</a:t>
            </a:r>
            <a:r>
              <a:rPr lang="en-US" altLang="zh-TW" sz="2400" b="1" dirty="0" err="1">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stdio.h</a:t>
            </a:r>
            <a:r>
              <a:rPr lang="en-US" altLang="zh-TW" sz="24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&gt;</a:t>
            </a:r>
          </a:p>
          <a:p>
            <a:pPr marL="457200" indent="-457200">
              <a:lnSpc>
                <a:spcPct val="80000"/>
              </a:lnSpc>
              <a:spcBef>
                <a:spcPts val="400"/>
              </a:spcBef>
              <a:buFont typeface="+mj-lt"/>
              <a:buAutoNum type="arabicParenR"/>
            </a:pPr>
            <a:r>
              <a:rPr lang="en-US" altLang="zh-TW" sz="2400" b="1" dirty="0" err="1">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int</a:t>
            </a:r>
            <a:r>
              <a:rPr lang="en-US" altLang="zh-TW" sz="24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main(void)</a:t>
            </a:r>
          </a:p>
          <a:p>
            <a:pPr marL="457200" indent="-457200">
              <a:lnSpc>
                <a:spcPct val="80000"/>
              </a:lnSpc>
              <a:spcBef>
                <a:spcPts val="400"/>
              </a:spcBef>
              <a:buFont typeface="+mj-lt"/>
              <a:buAutoNum type="arabicParenR"/>
            </a:pPr>
            <a:r>
              <a:rPr lang="en-US" altLang="zh-TW" sz="24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a:t>
            </a:r>
          </a:p>
          <a:p>
            <a:pPr marL="457200" indent="-457200">
              <a:lnSpc>
                <a:spcPct val="80000"/>
              </a:lnSpc>
              <a:spcBef>
                <a:spcPts val="400"/>
              </a:spcBef>
              <a:buFont typeface="+mj-lt"/>
              <a:buAutoNum type="arabicParenR"/>
            </a:pPr>
            <a:r>
              <a:rPr lang="en-US" altLang="zh-TW" sz="24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a:t>
            </a:r>
            <a:r>
              <a:rPr lang="en-US" altLang="zh-TW" sz="2400" b="1" dirty="0" err="1">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int</a:t>
            </a:r>
            <a:r>
              <a:rPr lang="en-US" altLang="zh-TW" sz="24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a:t>
            </a:r>
            <a:r>
              <a:rPr lang="en-US" altLang="zh-TW" sz="2400" b="1" dirty="0" err="1">
                <a:ln w="0"/>
                <a:solidFill>
                  <a:srgbClr val="7030A0"/>
                </a:solidFill>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len</a:t>
            </a:r>
            <a:r>
              <a:rPr lang="en-US" altLang="zh-TW" sz="24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 0;</a:t>
            </a:r>
          </a:p>
          <a:p>
            <a:pPr marL="457200" indent="-457200">
              <a:lnSpc>
                <a:spcPct val="80000"/>
              </a:lnSpc>
              <a:spcBef>
                <a:spcPct val="0"/>
              </a:spcBef>
              <a:buFont typeface="+mj-lt"/>
              <a:buAutoNum type="arabicParenR"/>
            </a:pPr>
            <a:r>
              <a:rPr lang="en-US" altLang="zh-TW" sz="24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a:t>
            </a:r>
          </a:p>
          <a:p>
            <a:pPr marL="457200" indent="-457200">
              <a:lnSpc>
                <a:spcPct val="80000"/>
              </a:lnSpc>
              <a:spcBef>
                <a:spcPts val="400"/>
              </a:spcBef>
              <a:buFont typeface="+mj-lt"/>
              <a:buAutoNum type="arabicParenR"/>
            </a:pPr>
            <a:r>
              <a:rPr lang="en-US" altLang="zh-TW" sz="24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a:t>
            </a:r>
            <a:r>
              <a:rPr lang="en-US" altLang="zh-TW" sz="2400" b="1" dirty="0" err="1">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printf</a:t>
            </a:r>
            <a:r>
              <a:rPr lang="en-US" altLang="zh-TW" sz="24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("Enter a message: ");</a:t>
            </a:r>
          </a:p>
          <a:p>
            <a:pPr marL="457200" indent="-457200">
              <a:lnSpc>
                <a:spcPct val="80000"/>
              </a:lnSpc>
              <a:spcBef>
                <a:spcPts val="400"/>
              </a:spcBef>
              <a:buFont typeface="+mj-lt"/>
              <a:buAutoNum type="arabicParenR"/>
            </a:pPr>
            <a:r>
              <a:rPr lang="en-US" altLang="zh-TW" sz="24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while (</a:t>
            </a:r>
            <a:r>
              <a:rPr lang="en-US" altLang="zh-TW" sz="2400" b="1" dirty="0" err="1">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getchar</a:t>
            </a:r>
            <a:r>
              <a:rPr lang="en-US" altLang="zh-TW" sz="24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 '\n')</a:t>
            </a:r>
          </a:p>
          <a:p>
            <a:pPr marL="457200" indent="-457200">
              <a:lnSpc>
                <a:spcPct val="80000"/>
              </a:lnSpc>
              <a:spcBef>
                <a:spcPts val="400"/>
              </a:spcBef>
              <a:buFont typeface="+mj-lt"/>
              <a:buAutoNum type="arabicParenR"/>
            </a:pPr>
            <a:r>
              <a:rPr lang="en-US" altLang="zh-TW" sz="24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a:t>
            </a:r>
            <a:r>
              <a:rPr lang="en-US" altLang="zh-TW" sz="2400" b="1" dirty="0" err="1">
                <a:ln w="0"/>
                <a:solidFill>
                  <a:srgbClr val="7030A0"/>
                </a:solidFill>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len</a:t>
            </a:r>
            <a:r>
              <a:rPr lang="en-US" altLang="zh-TW" sz="24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a:t>
            </a:r>
          </a:p>
          <a:p>
            <a:pPr marL="457200" indent="-457200">
              <a:lnSpc>
                <a:spcPct val="80000"/>
              </a:lnSpc>
              <a:spcBef>
                <a:spcPts val="400"/>
              </a:spcBef>
              <a:buFont typeface="+mj-lt"/>
              <a:buAutoNum type="arabicParenR"/>
            </a:pPr>
            <a:r>
              <a:rPr lang="en-US" altLang="zh-TW" sz="24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a:t>
            </a:r>
            <a:r>
              <a:rPr lang="en-US" altLang="zh-TW" sz="2400" b="1" dirty="0" err="1">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printf</a:t>
            </a:r>
            <a:r>
              <a:rPr lang="en-US" altLang="zh-TW" sz="24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("Your message was </a:t>
            </a:r>
            <a:r>
              <a:rPr lang="en-US" altLang="zh-TW" sz="2400" b="1" dirty="0">
                <a:ln w="0"/>
                <a:solidFill>
                  <a:srgbClr val="7030A0"/>
                </a:solidFill>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%d </a:t>
            </a:r>
            <a:r>
              <a:rPr lang="en-US" altLang="zh-TW" sz="24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character(s) long.\n", </a:t>
            </a:r>
            <a:r>
              <a:rPr lang="en-US" altLang="zh-TW" sz="2400" b="1" dirty="0" err="1">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len</a:t>
            </a:r>
            <a:r>
              <a:rPr lang="en-US" altLang="zh-TW" sz="24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a:t>
            </a:r>
          </a:p>
          <a:p>
            <a:pPr marL="457200" indent="-457200">
              <a:lnSpc>
                <a:spcPct val="80000"/>
              </a:lnSpc>
              <a:spcBef>
                <a:spcPct val="0"/>
              </a:spcBef>
              <a:buFont typeface="+mj-lt"/>
              <a:buAutoNum type="arabicParenR"/>
            </a:pPr>
            <a:r>
              <a:rPr lang="en-US" altLang="zh-TW" sz="24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a:t>
            </a:r>
          </a:p>
          <a:p>
            <a:pPr marL="457200" indent="-457200">
              <a:lnSpc>
                <a:spcPct val="80000"/>
              </a:lnSpc>
              <a:spcBef>
                <a:spcPts val="400"/>
              </a:spcBef>
              <a:buFont typeface="+mj-lt"/>
              <a:buAutoNum type="arabicParenR"/>
            </a:pPr>
            <a:r>
              <a:rPr lang="en-US" altLang="zh-TW" sz="24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  return 0;</a:t>
            </a:r>
          </a:p>
          <a:p>
            <a:pPr marL="457200" indent="-457200">
              <a:lnSpc>
                <a:spcPct val="80000"/>
              </a:lnSpc>
              <a:spcBef>
                <a:spcPts val="400"/>
              </a:spcBef>
              <a:buFont typeface="+mj-lt"/>
              <a:buAutoNum type="arabicParenR"/>
            </a:pPr>
            <a:r>
              <a:rPr lang="en-US" altLang="zh-TW" sz="24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rPr>
              <a:t>}</a:t>
            </a:r>
          </a:p>
          <a:p>
            <a:pPr marL="457200" indent="-457200">
              <a:buFont typeface="+mj-lt"/>
              <a:buAutoNum type="arabicParenR"/>
            </a:pPr>
            <a:endParaRPr lang="en-US" altLang="zh-TW" sz="2400" b="1" dirty="0">
              <a:ln w="0"/>
              <a:effectLst>
                <a:outerShdw blurRad="38100" dist="19050" dir="2700000" algn="tl" rotWithShape="0">
                  <a:schemeClr val="dk1">
                    <a:alpha val="40000"/>
                  </a:schemeClr>
                </a:outerShdw>
              </a:effectLst>
              <a:latin typeface="Times New Roman" pitchFamily="18" charset="0"/>
              <a:ea typeface="新細明體" charset="-12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zh-TW">
                <a:ea typeface="新細明體" charset="-120"/>
              </a:rPr>
              <a:t>Integer Types</a:t>
            </a:r>
          </a:p>
        </p:txBody>
      </p:sp>
      <p:sp>
        <p:nvSpPr>
          <p:cNvPr id="3" name="Content Placeholder 2"/>
          <p:cNvSpPr>
            <a:spLocks noGrp="1"/>
          </p:cNvSpPr>
          <p:nvPr>
            <p:ph idx="1"/>
          </p:nvPr>
        </p:nvSpPr>
        <p:spPr/>
        <p:txBody>
          <a:bodyPr>
            <a:normAutofit/>
          </a:bodyPr>
          <a:lstStyle/>
          <a:p>
            <a:r>
              <a:rPr lang="en-US" altLang="zh-TW">
                <a:ea typeface="新細明體" charset="-120"/>
              </a:rPr>
              <a:t>The range of values represented by each of the six integer types varies from one machine to another. </a:t>
            </a:r>
          </a:p>
          <a:p>
            <a:pPr marL="342900" lvl="1" indent="-342900">
              <a:buFontTx/>
              <a:buChar char="•"/>
            </a:pPr>
            <a:r>
              <a:rPr lang="en-US" altLang="zh-TW" sz="2800">
                <a:ea typeface="新細明體" charset="-120"/>
              </a:rPr>
              <a:t>However, the C standard requires that </a:t>
            </a:r>
            <a:r>
              <a:rPr lang="en-US" altLang="zh-TW" sz="2800">
                <a:latin typeface="Courier New" pitchFamily="49" charset="0"/>
                <a:ea typeface="新細明體" charset="-120"/>
                <a:cs typeface="Courier New" pitchFamily="49" charset="0"/>
              </a:rPr>
              <a:t>short</a:t>
            </a:r>
            <a:r>
              <a:rPr lang="en-US" altLang="zh-TW" sz="2800">
                <a:ea typeface="新細明體" charset="-120"/>
              </a:rPr>
              <a:t> </a:t>
            </a:r>
            <a:r>
              <a:rPr lang="en-US" altLang="zh-TW" sz="2800">
                <a:latin typeface="Courier New" pitchFamily="49" charset="0"/>
                <a:ea typeface="新細明體" charset="-120"/>
                <a:cs typeface="Courier New" pitchFamily="49" charset="0"/>
              </a:rPr>
              <a:t>int</a:t>
            </a:r>
            <a:r>
              <a:rPr lang="en-US" altLang="zh-TW" sz="2800">
                <a:ea typeface="新細明體" charset="-120"/>
              </a:rPr>
              <a:t>, </a:t>
            </a:r>
            <a:r>
              <a:rPr lang="en-US" altLang="zh-TW" sz="2800">
                <a:latin typeface="Courier New" pitchFamily="49" charset="0"/>
                <a:ea typeface="新細明體" charset="-120"/>
                <a:cs typeface="Courier New" pitchFamily="49" charset="0"/>
              </a:rPr>
              <a:t>int</a:t>
            </a:r>
            <a:r>
              <a:rPr lang="en-US" altLang="zh-TW" sz="2800">
                <a:ea typeface="新細明體" charset="-120"/>
              </a:rPr>
              <a:t>, and </a:t>
            </a:r>
            <a:r>
              <a:rPr lang="en-US" altLang="zh-TW" sz="2800">
                <a:latin typeface="Courier New" pitchFamily="49" charset="0"/>
                <a:ea typeface="新細明體" charset="-120"/>
                <a:cs typeface="Courier New" pitchFamily="49" charset="0"/>
              </a:rPr>
              <a:t>long</a:t>
            </a:r>
            <a:r>
              <a:rPr lang="en-US" altLang="zh-TW" sz="2800">
                <a:ea typeface="新細明體" charset="-120"/>
              </a:rPr>
              <a:t> </a:t>
            </a:r>
            <a:r>
              <a:rPr lang="en-US" altLang="zh-TW" sz="2800">
                <a:latin typeface="Courier New" pitchFamily="49" charset="0"/>
                <a:ea typeface="新細明體" charset="-120"/>
                <a:cs typeface="Courier New" pitchFamily="49" charset="0"/>
              </a:rPr>
              <a:t>int</a:t>
            </a:r>
            <a:r>
              <a:rPr lang="en-US" altLang="zh-TW" sz="2800">
                <a:ea typeface="新細明體" charset="-120"/>
              </a:rPr>
              <a:t> must each cover a certain minimum range of values.</a:t>
            </a:r>
          </a:p>
          <a:p>
            <a:pPr marL="342900" lvl="1" indent="-342900">
              <a:buFontTx/>
              <a:buChar char="•"/>
            </a:pPr>
            <a:r>
              <a:rPr lang="en-US" altLang="zh-TW" sz="2800">
                <a:ea typeface="新細明體" charset="-120"/>
              </a:rPr>
              <a:t>Also, </a:t>
            </a:r>
            <a:r>
              <a:rPr lang="en-US" altLang="zh-TW" sz="2800">
                <a:latin typeface="Courier New" pitchFamily="49" charset="0"/>
                <a:ea typeface="新細明體" charset="-120"/>
                <a:cs typeface="Courier New" pitchFamily="49" charset="0"/>
              </a:rPr>
              <a:t>int</a:t>
            </a:r>
            <a:r>
              <a:rPr lang="en-US" altLang="zh-TW" sz="2800">
                <a:ea typeface="新細明體" charset="-120"/>
              </a:rPr>
              <a:t> must not be shorter than </a:t>
            </a:r>
            <a:r>
              <a:rPr lang="en-US" altLang="zh-TW" sz="2800">
                <a:latin typeface="Courier New" pitchFamily="49" charset="0"/>
                <a:ea typeface="新細明體" charset="-120"/>
                <a:cs typeface="Courier New" pitchFamily="49" charset="0"/>
              </a:rPr>
              <a:t>short</a:t>
            </a:r>
            <a:r>
              <a:rPr lang="en-US" altLang="zh-TW" sz="2800">
                <a:ea typeface="新細明體" charset="-120"/>
              </a:rPr>
              <a:t> </a:t>
            </a:r>
            <a:r>
              <a:rPr lang="en-US" altLang="zh-TW" sz="2800">
                <a:latin typeface="Courier New" pitchFamily="49" charset="0"/>
                <a:ea typeface="新細明體" charset="-120"/>
                <a:cs typeface="Courier New" pitchFamily="49" charset="0"/>
              </a:rPr>
              <a:t>int</a:t>
            </a:r>
            <a:r>
              <a:rPr lang="en-US" altLang="zh-TW" sz="2800">
                <a:ea typeface="新細明體" charset="-120"/>
              </a:rPr>
              <a:t>, and </a:t>
            </a:r>
            <a:r>
              <a:rPr lang="en-US" altLang="zh-TW" sz="2800">
                <a:latin typeface="Courier New" pitchFamily="49" charset="0"/>
                <a:ea typeface="新細明體" charset="-120"/>
                <a:cs typeface="Courier New" pitchFamily="49" charset="0"/>
              </a:rPr>
              <a:t>long</a:t>
            </a:r>
            <a:r>
              <a:rPr lang="en-US" altLang="zh-TW" sz="2800">
                <a:ea typeface="新細明體" charset="-120"/>
              </a:rPr>
              <a:t> </a:t>
            </a:r>
            <a:r>
              <a:rPr lang="en-US" altLang="zh-TW" sz="2800">
                <a:latin typeface="Courier New" pitchFamily="49" charset="0"/>
                <a:ea typeface="新細明體" charset="-120"/>
                <a:cs typeface="Courier New" pitchFamily="49" charset="0"/>
              </a:rPr>
              <a:t>int</a:t>
            </a:r>
            <a:r>
              <a:rPr lang="en-US" altLang="zh-TW" sz="2800">
                <a:ea typeface="新細明體" charset="-120"/>
              </a:rPr>
              <a:t> must not be shorter than </a:t>
            </a:r>
            <a:r>
              <a:rPr lang="en-US" altLang="zh-TW" sz="2800">
                <a:latin typeface="Courier New" pitchFamily="49" charset="0"/>
                <a:ea typeface="新細明體" charset="-120"/>
                <a:cs typeface="Courier New" pitchFamily="49" charset="0"/>
              </a:rPr>
              <a:t>int</a:t>
            </a:r>
            <a:r>
              <a:rPr lang="en-US" altLang="zh-TW" sz="2800">
                <a:ea typeface="新細明體" charset="-120"/>
              </a:rPr>
              <a:t>.</a:t>
            </a:r>
          </a:p>
          <a:p>
            <a:endParaRPr lang="en-US" altLang="zh-TW">
              <a:ea typeface="新細明體" charset="-12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5" name="內容版面配置區 4"/>
          <p:cNvPicPr>
            <a:picLocks noGrp="1" noChangeAspect="1"/>
          </p:cNvPicPr>
          <p:nvPr>
            <p:ph idx="1"/>
          </p:nvPr>
        </p:nvPicPr>
        <p:blipFill>
          <a:blip r:embed="rId2"/>
          <a:stretch>
            <a:fillRect/>
          </a:stretch>
        </p:blipFill>
        <p:spPr>
          <a:xfrm>
            <a:off x="2895600" y="457200"/>
            <a:ext cx="6351016" cy="5334000"/>
          </a:xfrm>
          <a:prstGeom prst="rect">
            <a:avLst/>
          </a:prstGeom>
          <a:ln>
            <a:noFill/>
          </a:ln>
          <a:effectLst>
            <a:outerShdw blurRad="292100" dist="139700" dir="2700000" algn="tl" rotWithShape="0">
              <a:srgbClr val="333333">
                <a:alpha val="65000"/>
              </a:srgbClr>
            </a:outerShdw>
          </a:effectLst>
        </p:spPr>
      </p:pic>
      <p:sp>
        <p:nvSpPr>
          <p:cNvPr id="10" name="向右箭號 9"/>
          <p:cNvSpPr/>
          <p:nvPr/>
        </p:nvSpPr>
        <p:spPr>
          <a:xfrm>
            <a:off x="1882976" y="3505200"/>
            <a:ext cx="1219200" cy="152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1" name="向右箭號 10"/>
          <p:cNvSpPr/>
          <p:nvPr/>
        </p:nvSpPr>
        <p:spPr>
          <a:xfrm>
            <a:off x="1866007" y="4487298"/>
            <a:ext cx="1219200" cy="152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350573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632415" y="228603"/>
            <a:ext cx="9003370" cy="32908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220778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zh-TW">
                <a:ea typeface="新細明體" charset="-120"/>
              </a:rPr>
              <a:t>Type Conversion</a:t>
            </a:r>
          </a:p>
        </p:txBody>
      </p:sp>
      <p:sp>
        <p:nvSpPr>
          <p:cNvPr id="3" name="Content Placeholder 2"/>
          <p:cNvSpPr>
            <a:spLocks noGrp="1"/>
          </p:cNvSpPr>
          <p:nvPr>
            <p:ph idx="1"/>
          </p:nvPr>
        </p:nvSpPr>
        <p:spPr/>
        <p:txBody>
          <a:bodyPr>
            <a:normAutofit/>
          </a:bodyPr>
          <a:lstStyle/>
          <a:p>
            <a:pPr>
              <a:defRPr/>
            </a:pPr>
            <a:r>
              <a:rPr lang="en-US" sz="2600" dirty="0"/>
              <a:t>For a computer to perform an arithmetic operation, the operands must usually be of the same size (the same number of bits) and be stored in the same way. </a:t>
            </a:r>
          </a:p>
          <a:p>
            <a:pPr>
              <a:defRPr/>
            </a:pPr>
            <a:r>
              <a:rPr lang="en-US" sz="2600" dirty="0"/>
              <a:t>When operands of different types are mixed in expressions, the C compiler may have to generate instructions that change the types of some operands so that hardware will be able to evaluate the expression.</a:t>
            </a:r>
          </a:p>
          <a:p>
            <a:pPr lvl="1">
              <a:defRPr/>
            </a:pPr>
            <a:r>
              <a:rPr lang="en-US" sz="2200" dirty="0">
                <a:ea typeface="+mn-ea"/>
              </a:rPr>
              <a:t>If we add a 16-bit </a:t>
            </a:r>
            <a:r>
              <a:rPr lang="en-US" sz="2200" dirty="0">
                <a:latin typeface="Courier New" pitchFamily="49" charset="0"/>
                <a:ea typeface="+mn-ea"/>
                <a:cs typeface="Courier New" pitchFamily="49" charset="0"/>
              </a:rPr>
              <a:t>short</a:t>
            </a:r>
            <a:r>
              <a:rPr lang="en-US" sz="2200" dirty="0">
                <a:ea typeface="+mn-ea"/>
              </a:rPr>
              <a:t> and a 32-bit </a:t>
            </a:r>
            <a:r>
              <a:rPr lang="en-US" sz="2200" dirty="0" err="1">
                <a:latin typeface="Courier New" pitchFamily="49" charset="0"/>
                <a:ea typeface="+mn-ea"/>
                <a:cs typeface="Courier New" pitchFamily="49" charset="0"/>
              </a:rPr>
              <a:t>int</a:t>
            </a:r>
            <a:r>
              <a:rPr lang="en-US" sz="2200" dirty="0">
                <a:ea typeface="+mn-ea"/>
              </a:rPr>
              <a:t>, the compiler will arrange for the </a:t>
            </a:r>
            <a:r>
              <a:rPr lang="en-US" sz="2200" dirty="0">
                <a:latin typeface="Courier New" pitchFamily="49" charset="0"/>
                <a:ea typeface="+mn-ea"/>
                <a:cs typeface="Courier New" pitchFamily="49" charset="0"/>
              </a:rPr>
              <a:t>short</a:t>
            </a:r>
            <a:r>
              <a:rPr lang="en-US" sz="2200" dirty="0">
                <a:ea typeface="+mn-ea"/>
              </a:rPr>
              <a:t> value to be converted to 32 bits.</a:t>
            </a:r>
          </a:p>
          <a:p>
            <a:pPr lvl="1">
              <a:defRPr/>
            </a:pPr>
            <a:r>
              <a:rPr lang="en-US" sz="2200" dirty="0"/>
              <a:t>If we add an </a:t>
            </a:r>
            <a:r>
              <a:rPr lang="en-US" sz="2200" dirty="0" err="1">
                <a:latin typeface="Courier New" pitchFamily="49" charset="0"/>
                <a:cs typeface="Courier New" pitchFamily="49" charset="0"/>
              </a:rPr>
              <a:t>int</a:t>
            </a:r>
            <a:r>
              <a:rPr lang="en-US" sz="2200" dirty="0"/>
              <a:t> and a </a:t>
            </a:r>
            <a:r>
              <a:rPr lang="en-US" sz="2200" dirty="0">
                <a:latin typeface="Courier New" pitchFamily="49" charset="0"/>
                <a:cs typeface="Courier New" pitchFamily="49" charset="0"/>
              </a:rPr>
              <a:t>float</a:t>
            </a:r>
            <a:r>
              <a:rPr lang="en-US" sz="2200" dirty="0"/>
              <a:t>, the compiler will arrange for the </a:t>
            </a:r>
            <a:r>
              <a:rPr lang="en-US" sz="2200" dirty="0" err="1">
                <a:latin typeface="Courier New" pitchFamily="49" charset="0"/>
                <a:cs typeface="Courier New" pitchFamily="49" charset="0"/>
              </a:rPr>
              <a:t>int</a:t>
            </a:r>
            <a:r>
              <a:rPr lang="en-US" sz="2200" dirty="0"/>
              <a:t> to be converted to </a:t>
            </a:r>
            <a:r>
              <a:rPr lang="en-US" sz="2200" dirty="0">
                <a:latin typeface="Courier New" pitchFamily="49" charset="0"/>
                <a:cs typeface="Courier New" pitchFamily="49" charset="0"/>
              </a:rPr>
              <a:t>float</a:t>
            </a:r>
            <a:r>
              <a:rPr lang="en-US" sz="2200" dirty="0"/>
              <a:t> format.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altLang="zh-TW">
                <a:ea typeface="新細明體" charset="-120"/>
              </a:rPr>
              <a:t>Type Conversion</a:t>
            </a:r>
          </a:p>
        </p:txBody>
      </p:sp>
      <p:sp>
        <p:nvSpPr>
          <p:cNvPr id="76803" name="Content Placeholder 2"/>
          <p:cNvSpPr>
            <a:spLocks noGrp="1"/>
          </p:cNvSpPr>
          <p:nvPr>
            <p:ph idx="1"/>
          </p:nvPr>
        </p:nvSpPr>
        <p:spPr/>
        <p:txBody>
          <a:bodyPr>
            <a:normAutofit/>
          </a:bodyPr>
          <a:lstStyle/>
          <a:p>
            <a:r>
              <a:rPr lang="en-US" altLang="zh-TW" dirty="0">
                <a:ea typeface="新細明體" charset="-120"/>
              </a:rPr>
              <a:t>Because the compiler handles these conversions automatically, without the programmer’s involvement, they’re known as </a:t>
            </a:r>
            <a:r>
              <a:rPr lang="en-US" altLang="zh-TW" b="1" i="1" dirty="0">
                <a:solidFill>
                  <a:srgbClr val="7030A0"/>
                </a:solidFill>
                <a:effectLst>
                  <a:outerShdw blurRad="38100" dist="38100" dir="2700000" algn="tl">
                    <a:srgbClr val="000000">
                      <a:alpha val="43137"/>
                    </a:srgbClr>
                  </a:outerShdw>
                </a:effectLst>
                <a:ea typeface="新細明體" charset="-120"/>
              </a:rPr>
              <a:t>implicit conversions</a:t>
            </a:r>
            <a:r>
              <a:rPr lang="en-US" altLang="zh-TW" b="1" i="1" dirty="0">
                <a:ea typeface="新細明體" charset="-120"/>
              </a:rPr>
              <a:t>.</a:t>
            </a:r>
          </a:p>
          <a:p>
            <a:r>
              <a:rPr lang="en-US" altLang="zh-TW" dirty="0">
                <a:ea typeface="新細明體" charset="-120"/>
              </a:rPr>
              <a:t>C also allows the programmer to perform </a:t>
            </a:r>
            <a:r>
              <a:rPr lang="en-US" altLang="zh-TW" b="1" i="1" dirty="0">
                <a:solidFill>
                  <a:srgbClr val="7030A0"/>
                </a:solidFill>
                <a:effectLst>
                  <a:outerShdw blurRad="38100" dist="38100" dir="2700000" algn="tl">
                    <a:srgbClr val="000000">
                      <a:alpha val="43137"/>
                    </a:srgbClr>
                  </a:outerShdw>
                </a:effectLst>
                <a:ea typeface="新細明體" charset="-120"/>
              </a:rPr>
              <a:t>explicit conversions</a:t>
            </a:r>
            <a:r>
              <a:rPr lang="en-US" altLang="zh-TW" b="1" i="1" dirty="0">
                <a:ea typeface="新細明體" charset="-120"/>
              </a:rPr>
              <a:t>,</a:t>
            </a:r>
            <a:r>
              <a:rPr lang="en-US" altLang="zh-TW" dirty="0">
                <a:ea typeface="新細明體" charset="-120"/>
              </a:rPr>
              <a:t> using the cast operator.</a:t>
            </a:r>
          </a:p>
          <a:p>
            <a:r>
              <a:rPr lang="en-US" altLang="zh-TW" dirty="0">
                <a:ea typeface="新細明體" charset="-120"/>
              </a:rPr>
              <a:t>The rules for performing implicit conversions are somewhat complex, primarily because C has so many different arithmetic types.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altLang="zh-TW">
                <a:ea typeface="新細明體" charset="-120"/>
              </a:rPr>
              <a:t>Type Conversion</a:t>
            </a:r>
          </a:p>
        </p:txBody>
      </p:sp>
      <p:sp>
        <p:nvSpPr>
          <p:cNvPr id="3" name="Content Placeholder 2"/>
          <p:cNvSpPr>
            <a:spLocks noGrp="1"/>
          </p:cNvSpPr>
          <p:nvPr>
            <p:ph idx="1"/>
          </p:nvPr>
        </p:nvSpPr>
        <p:spPr/>
        <p:txBody>
          <a:bodyPr>
            <a:normAutofit/>
          </a:bodyPr>
          <a:lstStyle/>
          <a:p>
            <a:r>
              <a:rPr lang="en-US" altLang="zh-TW" sz="2700" dirty="0">
                <a:ea typeface="新細明體" charset="-120"/>
              </a:rPr>
              <a:t>Implicit conversions are performed:</a:t>
            </a:r>
          </a:p>
          <a:p>
            <a:pPr lvl="1"/>
            <a:r>
              <a:rPr lang="en-US" altLang="zh-TW" sz="2300" dirty="0">
                <a:ea typeface="新細明體" charset="-120"/>
              </a:rPr>
              <a:t>When the operands in an arithmetic or logical expression don’t have the same type. (C performs what are known as the </a:t>
            </a:r>
            <a:r>
              <a:rPr lang="en-US" altLang="zh-TW" sz="2300" b="1" i="1" dirty="0">
                <a:ea typeface="新細明體" charset="-120"/>
              </a:rPr>
              <a:t>usual arithmetic conversions.</a:t>
            </a:r>
            <a:r>
              <a:rPr lang="en-US" altLang="zh-TW" sz="2300" dirty="0">
                <a:ea typeface="新細明體" charset="-120"/>
              </a:rPr>
              <a:t>)</a:t>
            </a:r>
          </a:p>
          <a:p>
            <a:pPr lvl="1"/>
            <a:r>
              <a:rPr lang="en-US" altLang="zh-TW" sz="2300" dirty="0">
                <a:ea typeface="新細明體" charset="-120"/>
              </a:rPr>
              <a:t>When the type of the expression on the right side of an assignment doesn’t match the type of the variable on the left side.</a:t>
            </a:r>
          </a:p>
          <a:p>
            <a:pPr lvl="1"/>
            <a:r>
              <a:rPr lang="en-US" altLang="zh-TW" sz="2300" dirty="0">
                <a:ea typeface="新細明體" charset="-120"/>
              </a:rPr>
              <a:t>When the type of an argument in a function call doesn’t match the type of the corresponding parameter.</a:t>
            </a:r>
          </a:p>
          <a:p>
            <a:pPr lvl="1"/>
            <a:r>
              <a:rPr lang="en-US" altLang="zh-TW" sz="2300" dirty="0">
                <a:ea typeface="新細明體" charset="-120"/>
              </a:rPr>
              <a:t>When the type of the expression in a </a:t>
            </a:r>
            <a:r>
              <a:rPr lang="en-US" altLang="zh-TW" sz="2300" dirty="0">
                <a:latin typeface="Courier New" pitchFamily="49" charset="0"/>
                <a:ea typeface="新細明體" charset="-120"/>
                <a:cs typeface="Courier New" pitchFamily="49" charset="0"/>
              </a:rPr>
              <a:t>return</a:t>
            </a:r>
            <a:r>
              <a:rPr lang="en-US" altLang="zh-TW" sz="2300" dirty="0">
                <a:ea typeface="新細明體" charset="-120"/>
              </a:rPr>
              <a:t> statement doesn’t match the function’s return type.</a:t>
            </a:r>
          </a:p>
          <a:p>
            <a:r>
              <a:rPr lang="en-US" altLang="zh-TW" sz="2700" dirty="0">
                <a:ea typeface="新細明體" charset="-120"/>
              </a:rPr>
              <a:t>Chapter 9 discusses the last two cases.</a:t>
            </a:r>
          </a:p>
          <a:p>
            <a:endParaRPr lang="en-US" altLang="zh-TW" dirty="0">
              <a:ea typeface="新細明體" charset="-12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normAutofit/>
          </a:bodyPr>
          <a:lstStyle/>
          <a:p>
            <a:r>
              <a:rPr lang="en-US" altLang="zh-TW">
                <a:ea typeface="新細明體" charset="-120"/>
              </a:rPr>
              <a:t>The Usual Arithmetic Conversions</a:t>
            </a:r>
          </a:p>
        </p:txBody>
      </p:sp>
      <p:sp>
        <p:nvSpPr>
          <p:cNvPr id="78851" name="Content Placeholder 2"/>
          <p:cNvSpPr>
            <a:spLocks noGrp="1"/>
          </p:cNvSpPr>
          <p:nvPr>
            <p:ph idx="1"/>
          </p:nvPr>
        </p:nvSpPr>
        <p:spPr/>
        <p:txBody>
          <a:bodyPr>
            <a:normAutofit/>
          </a:bodyPr>
          <a:lstStyle/>
          <a:p>
            <a:r>
              <a:rPr lang="en-US" altLang="zh-TW" sz="2400" dirty="0">
                <a:ea typeface="新細明體" charset="-120"/>
              </a:rPr>
              <a:t>The usual arithmetic conversions are applied to the operands of most binary operators.</a:t>
            </a:r>
          </a:p>
          <a:p>
            <a:r>
              <a:rPr lang="en-US" altLang="zh-TW" sz="2400" dirty="0">
                <a:ea typeface="新細明體" charset="-120"/>
              </a:rPr>
              <a:t>If </a:t>
            </a:r>
            <a:r>
              <a:rPr lang="en-US" altLang="zh-TW" sz="2400" dirty="0">
                <a:latin typeface="Courier New" pitchFamily="49" charset="0"/>
                <a:ea typeface="新細明體" charset="-120"/>
                <a:cs typeface="Courier New" pitchFamily="49" charset="0"/>
              </a:rPr>
              <a:t>f</a:t>
            </a:r>
            <a:r>
              <a:rPr lang="en-US" altLang="zh-TW" sz="2400" dirty="0">
                <a:ea typeface="新細明體" charset="-120"/>
              </a:rPr>
              <a:t> has type </a:t>
            </a:r>
            <a:r>
              <a:rPr lang="en-US" altLang="zh-TW" sz="2400" dirty="0">
                <a:latin typeface="Courier New" pitchFamily="49" charset="0"/>
                <a:ea typeface="新細明體" charset="-120"/>
                <a:cs typeface="Courier New" pitchFamily="49" charset="0"/>
              </a:rPr>
              <a:t>float</a:t>
            </a:r>
            <a:r>
              <a:rPr lang="en-US" altLang="zh-TW" sz="2400" dirty="0">
                <a:ea typeface="新細明體" charset="-120"/>
              </a:rPr>
              <a:t> and </a:t>
            </a:r>
            <a:r>
              <a:rPr lang="en-US" altLang="zh-TW" sz="2400" dirty="0" err="1">
                <a:latin typeface="Courier New" pitchFamily="49" charset="0"/>
                <a:ea typeface="新細明體" charset="-120"/>
                <a:cs typeface="Courier New" pitchFamily="49" charset="0"/>
              </a:rPr>
              <a:t>i</a:t>
            </a:r>
            <a:r>
              <a:rPr lang="en-US" altLang="zh-TW" sz="2400" dirty="0">
                <a:ea typeface="新細明體" charset="-120"/>
              </a:rPr>
              <a:t> has type </a:t>
            </a:r>
            <a:r>
              <a:rPr lang="en-US" altLang="zh-TW" sz="2400" dirty="0" err="1">
                <a:latin typeface="Courier New" pitchFamily="49" charset="0"/>
                <a:ea typeface="新細明體" charset="-120"/>
                <a:cs typeface="Courier New" pitchFamily="49" charset="0"/>
              </a:rPr>
              <a:t>int</a:t>
            </a:r>
            <a:r>
              <a:rPr lang="en-US" altLang="zh-TW" sz="2400" dirty="0">
                <a:ea typeface="新細明體" charset="-120"/>
              </a:rPr>
              <a:t>, the usual arithmetic conversions will be applied to the operands in the expression </a:t>
            </a:r>
            <a:r>
              <a:rPr lang="en-US" altLang="zh-TW" sz="2400" dirty="0">
                <a:latin typeface="Courier New" pitchFamily="49" charset="0"/>
                <a:ea typeface="新細明體" charset="-120"/>
                <a:cs typeface="Courier New" pitchFamily="49" charset="0"/>
              </a:rPr>
              <a:t>f</a:t>
            </a:r>
            <a:r>
              <a:rPr lang="en-US" altLang="zh-TW" sz="2400" dirty="0">
                <a:ea typeface="新細明體" charset="-120"/>
              </a:rPr>
              <a:t> </a:t>
            </a:r>
            <a:r>
              <a:rPr lang="en-US" altLang="zh-TW" sz="2400" dirty="0">
                <a:latin typeface="Courier New" pitchFamily="49" charset="0"/>
                <a:ea typeface="新細明體" charset="-120"/>
                <a:cs typeface="Courier New" pitchFamily="49" charset="0"/>
              </a:rPr>
              <a:t>+</a:t>
            </a:r>
            <a:r>
              <a:rPr lang="en-US" altLang="zh-TW" sz="2400" dirty="0">
                <a:ea typeface="新細明體" charset="-120"/>
              </a:rPr>
              <a:t> </a:t>
            </a:r>
            <a:r>
              <a:rPr lang="en-US" altLang="zh-TW" sz="2400" dirty="0" err="1">
                <a:latin typeface="Courier New" pitchFamily="49" charset="0"/>
                <a:ea typeface="新細明體" charset="-120"/>
                <a:cs typeface="Courier New" pitchFamily="49" charset="0"/>
              </a:rPr>
              <a:t>i</a:t>
            </a:r>
            <a:r>
              <a:rPr lang="en-US" altLang="zh-TW" sz="2400" dirty="0">
                <a:ea typeface="新細明體" charset="-120"/>
              </a:rPr>
              <a:t>.</a:t>
            </a:r>
          </a:p>
          <a:p>
            <a:r>
              <a:rPr lang="en-US" altLang="zh-TW" sz="2400" dirty="0">
                <a:ea typeface="新細明體" charset="-120"/>
              </a:rPr>
              <a:t>Clearly it’s safer to convert </a:t>
            </a:r>
            <a:r>
              <a:rPr lang="en-US" altLang="zh-TW" sz="2400" dirty="0" err="1">
                <a:latin typeface="Courier New" pitchFamily="49" charset="0"/>
                <a:ea typeface="新細明體" charset="-120"/>
                <a:cs typeface="Courier New" pitchFamily="49" charset="0"/>
              </a:rPr>
              <a:t>i</a:t>
            </a:r>
            <a:r>
              <a:rPr lang="en-US" altLang="zh-TW" sz="2400" dirty="0">
                <a:ea typeface="新細明體" charset="-120"/>
              </a:rPr>
              <a:t> to type </a:t>
            </a:r>
            <a:r>
              <a:rPr lang="en-US" altLang="zh-TW" sz="2400" dirty="0">
                <a:latin typeface="Courier New" pitchFamily="49" charset="0"/>
                <a:ea typeface="新細明體" charset="-120"/>
                <a:cs typeface="Courier New" pitchFamily="49" charset="0"/>
              </a:rPr>
              <a:t>float</a:t>
            </a:r>
            <a:r>
              <a:rPr lang="en-US" altLang="zh-TW" sz="2400" dirty="0">
                <a:ea typeface="新細明體" charset="-120"/>
              </a:rPr>
              <a:t> (matching </a:t>
            </a:r>
            <a:r>
              <a:rPr lang="en-US" altLang="zh-TW" sz="2400" dirty="0">
                <a:latin typeface="Courier New" pitchFamily="49" charset="0"/>
                <a:ea typeface="新細明體" charset="-120"/>
                <a:cs typeface="Courier New" pitchFamily="49" charset="0"/>
              </a:rPr>
              <a:t>f</a:t>
            </a:r>
            <a:r>
              <a:rPr lang="en-US" altLang="zh-TW" sz="2400" dirty="0">
                <a:ea typeface="新細明體" charset="-120"/>
              </a:rPr>
              <a:t>’s type) rather than convert </a:t>
            </a:r>
            <a:r>
              <a:rPr lang="en-US" altLang="zh-TW" sz="2400" dirty="0">
                <a:latin typeface="Courier New" pitchFamily="49" charset="0"/>
                <a:ea typeface="新細明體" charset="-120"/>
                <a:cs typeface="Courier New" pitchFamily="49" charset="0"/>
              </a:rPr>
              <a:t>f</a:t>
            </a:r>
            <a:r>
              <a:rPr lang="en-US" altLang="zh-TW" sz="2400" dirty="0">
                <a:ea typeface="新細明體" charset="-120"/>
              </a:rPr>
              <a:t> to type </a:t>
            </a:r>
            <a:r>
              <a:rPr lang="en-US" altLang="zh-TW" sz="2400" dirty="0" err="1">
                <a:latin typeface="Courier New" pitchFamily="49" charset="0"/>
                <a:ea typeface="新細明體" charset="-120"/>
                <a:cs typeface="Courier New" pitchFamily="49" charset="0"/>
              </a:rPr>
              <a:t>int</a:t>
            </a:r>
            <a:r>
              <a:rPr lang="en-US" altLang="zh-TW" sz="2400" dirty="0">
                <a:ea typeface="新細明體" charset="-120"/>
              </a:rPr>
              <a:t> (matching </a:t>
            </a:r>
            <a:r>
              <a:rPr lang="en-US" altLang="zh-TW" sz="2400" dirty="0">
                <a:latin typeface="Courier New" pitchFamily="49" charset="0"/>
                <a:ea typeface="新細明體" charset="-120"/>
                <a:cs typeface="Courier New" pitchFamily="49" charset="0"/>
              </a:rPr>
              <a:t>i</a:t>
            </a:r>
            <a:r>
              <a:rPr lang="en-US" altLang="zh-TW" sz="2400" dirty="0">
                <a:ea typeface="新細明體" charset="-120"/>
              </a:rPr>
              <a:t>’s type).</a:t>
            </a:r>
          </a:p>
          <a:p>
            <a:pPr lvl="1"/>
            <a:r>
              <a:rPr lang="en-US" altLang="zh-TW" sz="2000" dirty="0">
                <a:ea typeface="新細明體" charset="-120"/>
              </a:rPr>
              <a:t>When an integer is converted to </a:t>
            </a:r>
            <a:r>
              <a:rPr lang="en-US" altLang="zh-TW" sz="2000" dirty="0">
                <a:latin typeface="Courier New" pitchFamily="49" charset="0"/>
                <a:ea typeface="新細明體" charset="-120"/>
                <a:cs typeface="Courier New" pitchFamily="49" charset="0"/>
              </a:rPr>
              <a:t>float</a:t>
            </a:r>
            <a:r>
              <a:rPr lang="en-US" altLang="zh-TW" sz="2000" dirty="0">
                <a:ea typeface="新細明體" charset="-120"/>
              </a:rPr>
              <a:t>, the worst that can happen is a minor loss of precision. </a:t>
            </a:r>
          </a:p>
          <a:p>
            <a:pPr lvl="1"/>
            <a:r>
              <a:rPr lang="en-US" altLang="zh-TW" sz="2000" dirty="0">
                <a:ea typeface="新細明體" charset="-120"/>
              </a:rPr>
              <a:t>Converting a floating-point number to </a:t>
            </a:r>
            <a:r>
              <a:rPr lang="en-US" altLang="zh-TW" sz="2000" dirty="0" err="1">
                <a:latin typeface="Courier New" pitchFamily="49" charset="0"/>
                <a:ea typeface="新細明體" charset="-120"/>
                <a:cs typeface="Courier New" pitchFamily="49" charset="0"/>
              </a:rPr>
              <a:t>int</a:t>
            </a:r>
            <a:r>
              <a:rPr lang="en-US" altLang="zh-TW" sz="2000" dirty="0">
                <a:ea typeface="新細明體" charset="-120"/>
              </a:rPr>
              <a:t>, on the other hand, causes the fractional part of the number to be lost. Worse still, the result will be meaningless if the original number is larger than the largest possible integer or smaller than the smallest integer.</a:t>
            </a:r>
            <a:endParaRPr lang="en-US" altLang="zh-TW" dirty="0">
              <a:ea typeface="新細明體" charset="-12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normAutofit/>
          </a:bodyPr>
          <a:lstStyle/>
          <a:p>
            <a:r>
              <a:rPr lang="en-US" altLang="zh-TW">
                <a:ea typeface="新細明體" charset="-120"/>
              </a:rPr>
              <a:t>The Usual Arithmetic Conversions</a:t>
            </a:r>
          </a:p>
        </p:txBody>
      </p:sp>
      <p:sp>
        <p:nvSpPr>
          <p:cNvPr id="3" name="Content Placeholder 2"/>
          <p:cNvSpPr>
            <a:spLocks noGrp="1"/>
          </p:cNvSpPr>
          <p:nvPr>
            <p:ph idx="1"/>
          </p:nvPr>
        </p:nvSpPr>
        <p:spPr/>
        <p:txBody>
          <a:bodyPr>
            <a:normAutofit/>
          </a:bodyPr>
          <a:lstStyle/>
          <a:p>
            <a:pPr>
              <a:defRPr/>
            </a:pPr>
            <a:r>
              <a:rPr lang="en-US" sz="2300" dirty="0"/>
              <a:t>Strategy behind the usual arithmetic conversions: convert operands to the “narrowest” type that will safely accommodate both values.</a:t>
            </a:r>
          </a:p>
          <a:p>
            <a:pPr>
              <a:defRPr/>
            </a:pPr>
            <a:r>
              <a:rPr lang="en-US" sz="2300" dirty="0"/>
              <a:t>Operand types can often be made to match by converting the operand of the narrower type to the type of the other operand (this act is known as </a:t>
            </a:r>
            <a:r>
              <a:rPr lang="en-US" sz="2300" b="1" i="1" dirty="0"/>
              <a:t>promotion</a:t>
            </a:r>
            <a:r>
              <a:rPr lang="en-US" sz="2300" dirty="0"/>
              <a:t>).</a:t>
            </a:r>
          </a:p>
          <a:p>
            <a:pPr>
              <a:defRPr/>
            </a:pPr>
            <a:r>
              <a:rPr lang="en-US" sz="2300" dirty="0"/>
              <a:t>Common promotions include the </a:t>
            </a:r>
            <a:r>
              <a:rPr lang="en-US" sz="2300" b="1" i="1" dirty="0"/>
              <a:t>integral promotions, </a:t>
            </a:r>
            <a:r>
              <a:rPr lang="en-US" sz="2300" dirty="0"/>
              <a:t>which convert a character or short integer to type </a:t>
            </a:r>
            <a:r>
              <a:rPr lang="en-US" sz="2300" dirty="0" err="1">
                <a:latin typeface="Courier New" pitchFamily="49" charset="0"/>
                <a:cs typeface="Courier New" pitchFamily="49" charset="0"/>
              </a:rPr>
              <a:t>int</a:t>
            </a:r>
            <a:r>
              <a:rPr lang="en-US" sz="2300" dirty="0"/>
              <a:t> (or to </a:t>
            </a:r>
            <a:r>
              <a:rPr lang="en-US" sz="2300" dirty="0">
                <a:latin typeface="Courier New" pitchFamily="49" charset="0"/>
                <a:cs typeface="Courier New" pitchFamily="49" charset="0"/>
              </a:rPr>
              <a:t>unsigned</a:t>
            </a:r>
            <a:r>
              <a:rPr lang="en-US" sz="2300" dirty="0"/>
              <a:t> </a:t>
            </a:r>
            <a:r>
              <a:rPr lang="en-US" sz="2300" dirty="0" err="1">
                <a:latin typeface="Courier New" pitchFamily="49" charset="0"/>
                <a:cs typeface="Courier New" pitchFamily="49" charset="0"/>
              </a:rPr>
              <a:t>int</a:t>
            </a:r>
            <a:r>
              <a:rPr lang="en-US" sz="2300" dirty="0"/>
              <a:t> in some cases).</a:t>
            </a:r>
          </a:p>
          <a:p>
            <a:pPr>
              <a:defRPr/>
            </a:pPr>
            <a:r>
              <a:rPr lang="en-US" sz="2300" dirty="0"/>
              <a:t>The rules for performing the usual arithmetic conversions can be divided into two cases:</a:t>
            </a:r>
          </a:p>
          <a:p>
            <a:pPr lvl="1">
              <a:spcBef>
                <a:spcPts val="300"/>
              </a:spcBef>
              <a:defRPr/>
            </a:pPr>
            <a:r>
              <a:rPr lang="en-US" sz="1900" dirty="0">
                <a:ea typeface="+mn-ea"/>
              </a:rPr>
              <a:t>The type of either operand is a floating type. </a:t>
            </a:r>
          </a:p>
          <a:p>
            <a:pPr lvl="1">
              <a:spcBef>
                <a:spcPts val="300"/>
              </a:spcBef>
              <a:defRPr/>
            </a:pPr>
            <a:r>
              <a:rPr lang="en-US" sz="1900" dirty="0">
                <a:ea typeface="+mn-ea"/>
              </a:rPr>
              <a:t>Neither operand type is a floating type.</a:t>
            </a:r>
            <a:endParaRPr lang="en-US" sz="19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normAutofit/>
          </a:bodyPr>
          <a:lstStyle/>
          <a:p>
            <a:r>
              <a:rPr lang="en-US" altLang="zh-TW">
                <a:ea typeface="新細明體" charset="-120"/>
              </a:rPr>
              <a:t>The Usual Arithmetic Conversions</a:t>
            </a:r>
          </a:p>
        </p:txBody>
      </p:sp>
      <p:sp>
        <p:nvSpPr>
          <p:cNvPr id="3" name="Content Placeholder 2"/>
          <p:cNvSpPr>
            <a:spLocks noGrp="1"/>
          </p:cNvSpPr>
          <p:nvPr>
            <p:ph idx="1"/>
          </p:nvPr>
        </p:nvSpPr>
        <p:spPr/>
        <p:txBody>
          <a:bodyPr>
            <a:normAutofit/>
          </a:bodyPr>
          <a:lstStyle/>
          <a:p>
            <a:r>
              <a:rPr lang="en-US" altLang="zh-TW" b="1" i="1">
                <a:ea typeface="新細明體" charset="-120"/>
              </a:rPr>
              <a:t>The type of either operand is a floating type.</a:t>
            </a:r>
          </a:p>
          <a:p>
            <a:pPr lvl="1"/>
            <a:r>
              <a:rPr lang="en-US" altLang="zh-TW">
                <a:ea typeface="新細明體" charset="-120"/>
              </a:rPr>
              <a:t>If one operand has type </a:t>
            </a:r>
            <a:r>
              <a:rPr lang="en-US" altLang="zh-TW">
                <a:latin typeface="Courier New" pitchFamily="49" charset="0"/>
                <a:ea typeface="新細明體" charset="-120"/>
                <a:cs typeface="Courier New" pitchFamily="49" charset="0"/>
              </a:rPr>
              <a:t>long</a:t>
            </a:r>
            <a:r>
              <a:rPr lang="en-US" altLang="zh-TW">
                <a:ea typeface="新細明體" charset="-120"/>
              </a:rPr>
              <a:t> </a:t>
            </a:r>
            <a:r>
              <a:rPr lang="en-US" altLang="zh-TW">
                <a:latin typeface="Courier New" pitchFamily="49" charset="0"/>
                <a:ea typeface="新細明體" charset="-120"/>
                <a:cs typeface="Courier New" pitchFamily="49" charset="0"/>
              </a:rPr>
              <a:t>double</a:t>
            </a:r>
            <a:r>
              <a:rPr lang="en-US" altLang="zh-TW">
                <a:ea typeface="新細明體" charset="-120"/>
              </a:rPr>
              <a:t>, then convert the other operand to type </a:t>
            </a:r>
            <a:r>
              <a:rPr lang="en-US" altLang="zh-TW">
                <a:latin typeface="Courier New" pitchFamily="49" charset="0"/>
                <a:ea typeface="新細明體" charset="-120"/>
                <a:cs typeface="Courier New" pitchFamily="49" charset="0"/>
              </a:rPr>
              <a:t>long</a:t>
            </a:r>
            <a:r>
              <a:rPr lang="en-US" altLang="zh-TW">
                <a:ea typeface="新細明體" charset="-120"/>
              </a:rPr>
              <a:t> </a:t>
            </a:r>
            <a:r>
              <a:rPr lang="en-US" altLang="zh-TW">
                <a:latin typeface="Courier New" pitchFamily="49" charset="0"/>
                <a:ea typeface="新細明體" charset="-120"/>
                <a:cs typeface="Courier New" pitchFamily="49" charset="0"/>
              </a:rPr>
              <a:t>double</a:t>
            </a:r>
            <a:r>
              <a:rPr lang="en-US" altLang="zh-TW">
                <a:ea typeface="新細明體" charset="-120"/>
              </a:rPr>
              <a:t>. </a:t>
            </a:r>
          </a:p>
          <a:p>
            <a:pPr lvl="1"/>
            <a:r>
              <a:rPr lang="en-US" altLang="zh-TW">
                <a:ea typeface="新細明體" charset="-120"/>
              </a:rPr>
              <a:t>Otherwise, if one operand has type </a:t>
            </a:r>
            <a:r>
              <a:rPr lang="en-US" altLang="zh-TW">
                <a:latin typeface="Courier New" pitchFamily="49" charset="0"/>
                <a:ea typeface="新細明體" charset="-120"/>
                <a:cs typeface="Courier New" pitchFamily="49" charset="0"/>
              </a:rPr>
              <a:t>double</a:t>
            </a:r>
            <a:r>
              <a:rPr lang="en-US" altLang="zh-TW">
                <a:ea typeface="新細明體" charset="-120"/>
              </a:rPr>
              <a:t>, convert the other operand to type </a:t>
            </a:r>
            <a:r>
              <a:rPr lang="en-US" altLang="zh-TW">
                <a:latin typeface="Courier New" pitchFamily="49" charset="0"/>
                <a:ea typeface="新細明體" charset="-120"/>
                <a:cs typeface="Courier New" pitchFamily="49" charset="0"/>
              </a:rPr>
              <a:t>double</a:t>
            </a:r>
            <a:r>
              <a:rPr lang="en-US" altLang="zh-TW">
                <a:ea typeface="新細明體" charset="-120"/>
              </a:rPr>
              <a:t>. </a:t>
            </a:r>
          </a:p>
          <a:p>
            <a:pPr lvl="1"/>
            <a:r>
              <a:rPr lang="en-US" altLang="zh-TW">
                <a:ea typeface="新細明體" charset="-120"/>
              </a:rPr>
              <a:t>Otherwise, if one operand has type </a:t>
            </a:r>
            <a:r>
              <a:rPr lang="en-US" altLang="zh-TW">
                <a:latin typeface="Courier New" pitchFamily="49" charset="0"/>
                <a:ea typeface="新細明體" charset="-120"/>
                <a:cs typeface="Courier New" pitchFamily="49" charset="0"/>
              </a:rPr>
              <a:t>float</a:t>
            </a:r>
            <a:r>
              <a:rPr lang="en-US" altLang="zh-TW">
                <a:ea typeface="新細明體" charset="-120"/>
              </a:rPr>
              <a:t>, convert the other operand to type </a:t>
            </a:r>
            <a:r>
              <a:rPr lang="en-US" altLang="zh-TW">
                <a:latin typeface="Courier New" pitchFamily="49" charset="0"/>
                <a:ea typeface="新細明體" charset="-120"/>
                <a:cs typeface="Courier New" pitchFamily="49" charset="0"/>
              </a:rPr>
              <a:t>float</a:t>
            </a:r>
            <a:r>
              <a:rPr lang="en-US" altLang="zh-TW">
                <a:ea typeface="新細明體" charset="-120"/>
              </a:rPr>
              <a:t>. </a:t>
            </a:r>
          </a:p>
          <a:p>
            <a:r>
              <a:rPr lang="en-US" altLang="zh-TW">
                <a:ea typeface="新細明體" charset="-120"/>
              </a:rPr>
              <a:t>Example: If one operand has type </a:t>
            </a:r>
            <a:r>
              <a:rPr lang="en-US" altLang="zh-TW">
                <a:latin typeface="Courier New" pitchFamily="49" charset="0"/>
                <a:ea typeface="新細明體" charset="-120"/>
                <a:cs typeface="Courier New" pitchFamily="49" charset="0"/>
              </a:rPr>
              <a:t>long</a:t>
            </a:r>
            <a:r>
              <a:rPr lang="en-US" altLang="zh-TW">
                <a:ea typeface="新細明體" charset="-120"/>
              </a:rPr>
              <a:t> </a:t>
            </a:r>
            <a:r>
              <a:rPr lang="en-US" altLang="zh-TW">
                <a:latin typeface="Courier New" pitchFamily="49" charset="0"/>
                <a:ea typeface="新細明體" charset="-120"/>
                <a:cs typeface="Courier New" pitchFamily="49" charset="0"/>
              </a:rPr>
              <a:t>int</a:t>
            </a:r>
            <a:r>
              <a:rPr lang="en-US" altLang="zh-TW">
                <a:ea typeface="新細明體" charset="-120"/>
              </a:rPr>
              <a:t> and the other has type </a:t>
            </a:r>
            <a:r>
              <a:rPr lang="en-US" altLang="zh-TW">
                <a:latin typeface="Courier New" pitchFamily="49" charset="0"/>
                <a:ea typeface="新細明體" charset="-120"/>
                <a:cs typeface="Courier New" pitchFamily="49" charset="0"/>
              </a:rPr>
              <a:t>double</a:t>
            </a:r>
            <a:r>
              <a:rPr lang="en-US" altLang="zh-TW">
                <a:ea typeface="新細明體" charset="-120"/>
              </a:rPr>
              <a:t>, the </a:t>
            </a:r>
            <a:r>
              <a:rPr lang="en-US" altLang="zh-TW">
                <a:latin typeface="Courier New" pitchFamily="49" charset="0"/>
                <a:ea typeface="新細明體" charset="-120"/>
                <a:cs typeface="Courier New" pitchFamily="49" charset="0"/>
              </a:rPr>
              <a:t>long</a:t>
            </a:r>
            <a:r>
              <a:rPr lang="en-US" altLang="zh-TW">
                <a:ea typeface="新細明體" charset="-120"/>
              </a:rPr>
              <a:t> </a:t>
            </a:r>
            <a:r>
              <a:rPr lang="en-US" altLang="zh-TW">
                <a:latin typeface="Courier New" pitchFamily="49" charset="0"/>
                <a:ea typeface="新細明體" charset="-120"/>
                <a:cs typeface="Courier New" pitchFamily="49" charset="0"/>
              </a:rPr>
              <a:t>int</a:t>
            </a:r>
            <a:r>
              <a:rPr lang="en-US" altLang="zh-TW">
                <a:ea typeface="新細明體" charset="-120"/>
              </a:rPr>
              <a:t> operand is converted to </a:t>
            </a:r>
            <a:r>
              <a:rPr lang="en-US" altLang="zh-TW">
                <a:latin typeface="Courier New" pitchFamily="49" charset="0"/>
                <a:ea typeface="新細明體" charset="-120"/>
                <a:cs typeface="Courier New" pitchFamily="49" charset="0"/>
              </a:rPr>
              <a:t>double</a:t>
            </a:r>
            <a:r>
              <a:rPr lang="en-US" altLang="zh-TW">
                <a:ea typeface="新細明體" charset="-120"/>
              </a:rPr>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normAutofit/>
          </a:bodyPr>
          <a:lstStyle/>
          <a:p>
            <a:r>
              <a:rPr lang="en-US" altLang="zh-TW">
                <a:ea typeface="新細明體" charset="-120"/>
              </a:rPr>
              <a:t>The Usual Arithmetic Conversions</a:t>
            </a:r>
          </a:p>
        </p:txBody>
      </p:sp>
      <p:sp>
        <p:nvSpPr>
          <p:cNvPr id="81923" name="Content Placeholder 2"/>
          <p:cNvSpPr>
            <a:spLocks noGrp="1"/>
          </p:cNvSpPr>
          <p:nvPr>
            <p:ph idx="1"/>
          </p:nvPr>
        </p:nvSpPr>
        <p:spPr/>
        <p:txBody>
          <a:bodyPr>
            <a:normAutofit/>
          </a:bodyPr>
          <a:lstStyle/>
          <a:p>
            <a:r>
              <a:rPr lang="en-US" altLang="zh-TW" b="1" i="1" dirty="0">
                <a:ea typeface="新細明體" charset="-120"/>
              </a:rPr>
              <a:t>Neither operand type is a floating type.</a:t>
            </a:r>
            <a:r>
              <a:rPr lang="en-US" altLang="zh-TW" dirty="0">
                <a:ea typeface="新細明體" charset="-120"/>
              </a:rPr>
              <a:t> First perform integral promotion on both operands.</a:t>
            </a:r>
          </a:p>
          <a:p>
            <a:r>
              <a:rPr lang="en-US" altLang="zh-TW" dirty="0">
                <a:ea typeface="新細明體" charset="-120"/>
              </a:rPr>
              <a:t>Then use the following diagram to promote the operand whose type is narrower:</a:t>
            </a:r>
          </a:p>
          <a:p>
            <a:pPr algn="ctr">
              <a:lnSpc>
                <a:spcPct val="80000"/>
              </a:lnSpc>
              <a:spcBef>
                <a:spcPts val="1200"/>
              </a:spcBef>
              <a:buNone/>
            </a:pPr>
            <a:r>
              <a:rPr lang="en-US" altLang="zh-TW" sz="2400" b="1" dirty="0">
                <a:ln w="12700" cmpd="sng">
                  <a:solidFill>
                    <a:schemeClr val="accent4"/>
                  </a:solidFill>
                  <a:prstDash val="solid"/>
                </a:ln>
                <a:solidFill>
                  <a:srgbClr val="FFAB06"/>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unsigned</a:t>
            </a:r>
            <a:r>
              <a:rPr lang="en-US" altLang="zh-TW"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ea typeface="新細明體" charset="-120"/>
              </a:rPr>
              <a:t> </a:t>
            </a:r>
            <a:r>
              <a:rPr lang="en-US" altLang="zh-TW"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Courier New" pitchFamily="49" charset="0"/>
                <a:ea typeface="新細明體" charset="-120"/>
                <a:cs typeface="Courier New" pitchFamily="49" charset="0"/>
              </a:rPr>
              <a:t>long</a:t>
            </a:r>
            <a:r>
              <a:rPr lang="en-US" altLang="zh-TW"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ea typeface="新細明體" charset="-120"/>
              </a:rPr>
              <a:t> </a:t>
            </a:r>
            <a:r>
              <a:rPr lang="en-US" altLang="zh-TW" sz="24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Courier New" pitchFamily="49" charset="0"/>
                <a:ea typeface="新細明體" charset="-120"/>
                <a:cs typeface="Courier New" pitchFamily="49" charset="0"/>
              </a:rPr>
              <a:t>int</a:t>
            </a:r>
            <a:endParaRPr lang="en-US" altLang="zh-TW"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Courier New" pitchFamily="49" charset="0"/>
              <a:ea typeface="新細明體" charset="-120"/>
              <a:cs typeface="Courier New" pitchFamily="49" charset="0"/>
            </a:endParaRPr>
          </a:p>
          <a:p>
            <a:pPr algn="ctr">
              <a:lnSpc>
                <a:spcPct val="80000"/>
              </a:lnSpc>
              <a:spcBef>
                <a:spcPts val="600"/>
              </a:spcBef>
              <a:buNone/>
            </a:pPr>
            <a:endParaRPr lang="en-US" altLang="zh-TW" sz="2400" dirty="0">
              <a:ea typeface="新細明體" charset="-120"/>
            </a:endParaRPr>
          </a:p>
          <a:p>
            <a:pPr algn="ctr">
              <a:lnSpc>
                <a:spcPct val="80000"/>
              </a:lnSpc>
              <a:spcBef>
                <a:spcPts val="600"/>
              </a:spcBef>
              <a:buNone/>
            </a:pPr>
            <a:r>
              <a:rPr lang="en-US" altLang="zh-TW"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Courier New" pitchFamily="49" charset="0"/>
                <a:ea typeface="新細明體" charset="-120"/>
                <a:cs typeface="Courier New" pitchFamily="49" charset="0"/>
              </a:rPr>
              <a:t>long</a:t>
            </a:r>
            <a:r>
              <a:rPr lang="en-US" altLang="zh-TW" sz="2400" dirty="0">
                <a:ea typeface="新細明體" charset="-120"/>
              </a:rPr>
              <a:t> </a:t>
            </a:r>
            <a:r>
              <a:rPr lang="en-US" altLang="zh-TW" sz="24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Courier New" pitchFamily="49" charset="0"/>
                <a:ea typeface="新細明體" charset="-120"/>
                <a:cs typeface="Courier New" pitchFamily="49" charset="0"/>
              </a:rPr>
              <a:t>int</a:t>
            </a:r>
            <a:endParaRPr lang="en-US" altLang="zh-TW"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Courier New" pitchFamily="49" charset="0"/>
              <a:ea typeface="新細明體" charset="-120"/>
              <a:cs typeface="Courier New" pitchFamily="49" charset="0"/>
            </a:endParaRPr>
          </a:p>
          <a:p>
            <a:pPr algn="ctr">
              <a:lnSpc>
                <a:spcPct val="80000"/>
              </a:lnSpc>
              <a:spcBef>
                <a:spcPts val="600"/>
              </a:spcBef>
              <a:buNone/>
            </a:pPr>
            <a:endParaRPr lang="en-US" altLang="zh-TW" sz="2400" dirty="0">
              <a:latin typeface="Courier New" pitchFamily="49" charset="0"/>
              <a:ea typeface="新細明體" charset="-120"/>
              <a:cs typeface="Courier New" pitchFamily="49" charset="0"/>
            </a:endParaRPr>
          </a:p>
          <a:p>
            <a:pPr algn="ctr">
              <a:lnSpc>
                <a:spcPct val="80000"/>
              </a:lnSpc>
              <a:spcBef>
                <a:spcPts val="600"/>
              </a:spcBef>
              <a:buNone/>
            </a:pPr>
            <a:r>
              <a:rPr lang="en-US" altLang="zh-TW" sz="2400" b="1" dirty="0">
                <a:ln w="12700" cmpd="sng">
                  <a:solidFill>
                    <a:schemeClr val="accent4"/>
                  </a:solidFill>
                  <a:prstDash val="solid"/>
                </a:ln>
                <a:solidFill>
                  <a:srgbClr val="FFAB06"/>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unsigned</a:t>
            </a:r>
            <a:r>
              <a:rPr lang="en-US" altLang="zh-TW" sz="2400" dirty="0">
                <a:ea typeface="新細明體" charset="-120"/>
              </a:rPr>
              <a:t> </a:t>
            </a:r>
            <a:r>
              <a:rPr lang="en-US" altLang="zh-TW" sz="24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Courier New" pitchFamily="49" charset="0"/>
                <a:ea typeface="新細明體" charset="-120"/>
                <a:cs typeface="Courier New" pitchFamily="49" charset="0"/>
              </a:rPr>
              <a:t>int</a:t>
            </a:r>
            <a:endParaRPr lang="en-US" altLang="zh-TW"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Courier New" pitchFamily="49" charset="0"/>
              <a:ea typeface="新細明體" charset="-120"/>
              <a:cs typeface="Courier New" pitchFamily="49" charset="0"/>
            </a:endParaRPr>
          </a:p>
          <a:p>
            <a:pPr algn="ctr">
              <a:lnSpc>
                <a:spcPct val="80000"/>
              </a:lnSpc>
              <a:spcBef>
                <a:spcPts val="600"/>
              </a:spcBef>
              <a:buNone/>
            </a:pPr>
            <a:endParaRPr lang="en-US" altLang="zh-TW" sz="2400" dirty="0">
              <a:ea typeface="新細明體" charset="-120"/>
            </a:endParaRPr>
          </a:p>
          <a:p>
            <a:pPr algn="ctr">
              <a:lnSpc>
                <a:spcPct val="80000"/>
              </a:lnSpc>
              <a:spcBef>
                <a:spcPts val="600"/>
              </a:spcBef>
              <a:buNone/>
            </a:pPr>
            <a:r>
              <a:rPr lang="en-US" altLang="zh-TW" sz="24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Courier New" pitchFamily="49" charset="0"/>
                <a:ea typeface="新細明體" charset="-120"/>
                <a:cs typeface="Courier New" pitchFamily="49" charset="0"/>
              </a:rPr>
              <a:t>int</a:t>
            </a:r>
            <a:endParaRPr lang="en-US" altLang="zh-TW"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Courier New" pitchFamily="49" charset="0"/>
              <a:ea typeface="新細明體" charset="-120"/>
              <a:cs typeface="Courier New" pitchFamily="49" charset="0"/>
            </a:endParaRPr>
          </a:p>
          <a:p>
            <a:endParaRPr lang="en-US" altLang="zh-TW" dirty="0">
              <a:ea typeface="新細明體" charset="-120"/>
            </a:endParaRPr>
          </a:p>
        </p:txBody>
      </p:sp>
      <p:cxnSp>
        <p:nvCxnSpPr>
          <p:cNvPr id="81926" name="Straight Arrow Connector 6"/>
          <p:cNvCxnSpPr>
            <a:cxnSpLocks noChangeShapeType="1"/>
          </p:cNvCxnSpPr>
          <p:nvPr/>
        </p:nvCxnSpPr>
        <p:spPr bwMode="auto">
          <a:xfrm rot="5400000" flipH="1" flipV="1">
            <a:off x="5942807" y="3543942"/>
            <a:ext cx="304800" cy="1588"/>
          </a:xfrm>
          <a:prstGeom prst="straightConnector1">
            <a:avLst/>
          </a:prstGeom>
          <a:noFill/>
          <a:ln w="12700" algn="ctr">
            <a:solidFill>
              <a:schemeClr val="tx1"/>
            </a:solidFill>
            <a:round/>
            <a:headEnd type="none" w="sm" len="sm"/>
            <a:tailEnd type="arrow" w="med" len="med"/>
          </a:ln>
        </p:spPr>
      </p:cxnSp>
      <p:cxnSp>
        <p:nvCxnSpPr>
          <p:cNvPr id="81927" name="Straight Arrow Connector 7"/>
          <p:cNvCxnSpPr>
            <a:cxnSpLocks noChangeShapeType="1"/>
          </p:cNvCxnSpPr>
          <p:nvPr/>
        </p:nvCxnSpPr>
        <p:spPr bwMode="auto">
          <a:xfrm rot="5400000" flipH="1" flipV="1">
            <a:off x="5942807" y="4385461"/>
            <a:ext cx="304800" cy="1587"/>
          </a:xfrm>
          <a:prstGeom prst="straightConnector1">
            <a:avLst/>
          </a:prstGeom>
          <a:noFill/>
          <a:ln w="12700" algn="ctr">
            <a:solidFill>
              <a:schemeClr val="tx1"/>
            </a:solidFill>
            <a:round/>
            <a:headEnd type="none" w="sm" len="sm"/>
            <a:tailEnd type="arrow" w="med" len="med"/>
          </a:ln>
        </p:spPr>
      </p:cxnSp>
      <p:cxnSp>
        <p:nvCxnSpPr>
          <p:cNvPr id="81928" name="Straight Arrow Connector 8"/>
          <p:cNvCxnSpPr>
            <a:cxnSpLocks noChangeShapeType="1"/>
          </p:cNvCxnSpPr>
          <p:nvPr/>
        </p:nvCxnSpPr>
        <p:spPr bwMode="auto">
          <a:xfrm rot="5400000" flipH="1" flipV="1">
            <a:off x="5947950" y="5226973"/>
            <a:ext cx="304800" cy="1588"/>
          </a:xfrm>
          <a:prstGeom prst="straightConnector1">
            <a:avLst/>
          </a:prstGeom>
          <a:noFill/>
          <a:ln w="12700" algn="ctr">
            <a:solidFill>
              <a:schemeClr val="tx1"/>
            </a:solidFill>
            <a:round/>
            <a:headEnd type="none" w="sm" len="sm"/>
            <a:tailEnd type="arrow" w="med" len="med"/>
          </a:ln>
        </p:spPr>
      </p:cxn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normAutofit/>
          </a:bodyPr>
          <a:lstStyle/>
          <a:p>
            <a:r>
              <a:rPr lang="en-US" altLang="zh-TW">
                <a:ea typeface="新細明體" charset="-120"/>
              </a:rPr>
              <a:t>The Usual Arithmetic Conversions</a:t>
            </a:r>
          </a:p>
        </p:txBody>
      </p:sp>
      <p:sp>
        <p:nvSpPr>
          <p:cNvPr id="82947" name="Content Placeholder 2"/>
          <p:cNvSpPr>
            <a:spLocks noGrp="1"/>
          </p:cNvSpPr>
          <p:nvPr>
            <p:ph idx="1"/>
          </p:nvPr>
        </p:nvSpPr>
        <p:spPr/>
        <p:txBody>
          <a:bodyPr/>
          <a:lstStyle/>
          <a:p>
            <a:r>
              <a:rPr lang="en-US" altLang="zh-TW">
                <a:ea typeface="新細明體" charset="-120"/>
              </a:rPr>
              <a:t>When a signed operand is combined with an unsigned operand, the signed operand is converted to an unsigned value.</a:t>
            </a:r>
          </a:p>
          <a:p>
            <a:r>
              <a:rPr lang="en-US" altLang="zh-TW">
                <a:ea typeface="新細明體" charset="-120"/>
              </a:rPr>
              <a:t>This rule can cause obscure programming errors.</a:t>
            </a:r>
          </a:p>
          <a:p>
            <a:r>
              <a:rPr lang="en-US" altLang="zh-TW">
                <a:ea typeface="新細明體" charset="-120"/>
              </a:rPr>
              <a:t>It’s best to use unsigned integers as little as possible and, especially, never mix them with signed integers.</a:t>
            </a:r>
          </a:p>
          <a:p>
            <a:endParaRPr lang="en-US" altLang="zh-TW">
              <a:ea typeface="新細明體"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zh-TW" dirty="0">
                <a:ea typeface="新細明體" charset="-120"/>
              </a:rPr>
              <a:t>Integer Types</a:t>
            </a:r>
          </a:p>
        </p:txBody>
      </p:sp>
      <p:sp>
        <p:nvSpPr>
          <p:cNvPr id="20483" name="Content Placeholder 2"/>
          <p:cNvSpPr>
            <a:spLocks noGrp="1"/>
          </p:cNvSpPr>
          <p:nvPr>
            <p:ph idx="1"/>
          </p:nvPr>
        </p:nvSpPr>
        <p:spPr/>
        <p:txBody>
          <a:bodyPr>
            <a:normAutofit/>
          </a:bodyPr>
          <a:lstStyle/>
          <a:p>
            <a:pPr>
              <a:tabLst>
                <a:tab pos="5348288" algn="r"/>
                <a:tab pos="7543800" algn="r"/>
              </a:tabLst>
            </a:pPr>
            <a:r>
              <a:rPr lang="en-US" altLang="zh-TW" dirty="0">
                <a:ea typeface="新細明體" charset="-120"/>
              </a:rPr>
              <a:t>Typical ranges of values for the integer types on a </a:t>
            </a:r>
            <a:r>
              <a:rPr lang="en-US" altLang="zh-TW" b="1" dirty="0">
                <a:solidFill>
                  <a:srgbClr val="FFC000"/>
                </a:solidFill>
                <a:effectLst>
                  <a:outerShdw blurRad="38100" dist="38100" dir="2700000" algn="tl">
                    <a:srgbClr val="000000">
                      <a:alpha val="43137"/>
                    </a:srgbClr>
                  </a:outerShdw>
                </a:effectLst>
                <a:ea typeface="新細明體" charset="-120"/>
              </a:rPr>
              <a:t>16-bit</a:t>
            </a:r>
            <a:r>
              <a:rPr lang="en-US" altLang="zh-TW" dirty="0">
                <a:ea typeface="新細明體" charset="-120"/>
              </a:rPr>
              <a:t> machine:</a:t>
            </a:r>
          </a:p>
          <a:p>
            <a:pPr>
              <a:lnSpc>
                <a:spcPct val="80000"/>
              </a:lnSpc>
              <a:spcBef>
                <a:spcPts val="1200"/>
              </a:spcBef>
              <a:buNone/>
              <a:tabLst>
                <a:tab pos="5348288" algn="r"/>
                <a:tab pos="7543800" algn="r"/>
              </a:tabLst>
            </a:pPr>
            <a:r>
              <a:rPr lang="en-US" altLang="zh-TW" sz="2400" b="1" i="1" dirty="0">
                <a:solidFill>
                  <a:srgbClr val="000000"/>
                </a:solidFill>
                <a:ea typeface="新細明體" charset="-120"/>
              </a:rPr>
              <a:t>                   Type	Smallest Value	Largest Value</a:t>
            </a:r>
          </a:p>
          <a:p>
            <a:pPr>
              <a:lnSpc>
                <a:spcPct val="80000"/>
              </a:lnSpc>
              <a:spcBef>
                <a:spcPts val="600"/>
              </a:spcBef>
              <a:buNone/>
              <a:tabLst>
                <a:tab pos="5348288" algn="r"/>
                <a:tab pos="7543800" algn="r"/>
              </a:tabLst>
            </a:pPr>
            <a:r>
              <a:rPr lang="en-US" altLang="zh-TW" sz="2200" dirty="0">
                <a:solidFill>
                  <a:srgbClr val="000000"/>
                </a:solidFill>
                <a:latin typeface="Courier New" pitchFamily="49" charset="0"/>
                <a:ea typeface="新細明體" charset="-120"/>
              </a:rPr>
              <a:t>	short</a:t>
            </a:r>
            <a:r>
              <a:rPr lang="en-US" altLang="zh-TW" sz="2200" dirty="0">
                <a:solidFill>
                  <a:srgbClr val="000000"/>
                </a:solidFill>
                <a:ea typeface="新細明體" charset="-120"/>
              </a:rPr>
              <a:t> </a:t>
            </a:r>
            <a:r>
              <a:rPr lang="en-US" altLang="zh-TW" sz="2200" dirty="0" err="1">
                <a:solidFill>
                  <a:srgbClr val="000000"/>
                </a:solidFill>
                <a:latin typeface="Courier New" pitchFamily="49" charset="0"/>
                <a:ea typeface="新細明體" charset="-120"/>
              </a:rPr>
              <a:t>int</a:t>
            </a:r>
            <a:r>
              <a:rPr lang="en-US" altLang="zh-TW" sz="2200" dirty="0">
                <a:solidFill>
                  <a:srgbClr val="000000"/>
                </a:solidFill>
                <a:latin typeface="Courier New" pitchFamily="49" charset="0"/>
                <a:ea typeface="新細明體" charset="-120"/>
              </a:rPr>
              <a:t>	</a:t>
            </a:r>
            <a:r>
              <a:rPr lang="en-US" altLang="zh-TW" sz="2200" dirty="0">
                <a:solidFill>
                  <a:srgbClr val="000000"/>
                </a:solidFill>
                <a:ea typeface="新細明體" charset="-120"/>
              </a:rPr>
              <a:t> –32,768	 32,767</a:t>
            </a:r>
          </a:p>
          <a:p>
            <a:pPr>
              <a:lnSpc>
                <a:spcPct val="80000"/>
              </a:lnSpc>
              <a:spcBef>
                <a:spcPts val="600"/>
              </a:spcBef>
              <a:buNone/>
              <a:tabLst>
                <a:tab pos="5348288" algn="r"/>
                <a:tab pos="7543800" algn="r"/>
              </a:tabLst>
            </a:pPr>
            <a:r>
              <a:rPr lang="en-US" altLang="zh-TW" sz="2200" dirty="0">
                <a:solidFill>
                  <a:srgbClr val="000000"/>
                </a:solidFill>
                <a:latin typeface="Courier New" pitchFamily="49" charset="0"/>
                <a:ea typeface="新細明體" charset="-120"/>
              </a:rPr>
              <a:t>	</a:t>
            </a:r>
            <a:r>
              <a:rPr lang="en-US" altLang="zh-TW" sz="2200" b="1" dirty="0">
                <a:solidFill>
                  <a:srgbClr val="000000"/>
                </a:solidFill>
                <a:effectLst>
                  <a:outerShdw blurRad="38100" dist="38100" dir="2700000" algn="tl">
                    <a:srgbClr val="000000">
                      <a:alpha val="43137"/>
                    </a:srgbClr>
                  </a:outerShdw>
                </a:effectLst>
                <a:latin typeface="Courier New" pitchFamily="49" charset="0"/>
                <a:ea typeface="新細明體" charset="-120"/>
              </a:rPr>
              <a:t>unsigned</a:t>
            </a:r>
            <a:r>
              <a:rPr lang="en-US" altLang="zh-TW" sz="2200" b="1" dirty="0">
                <a:solidFill>
                  <a:srgbClr val="000000"/>
                </a:solidFill>
                <a:effectLst>
                  <a:outerShdw blurRad="38100" dist="38100" dir="2700000" algn="tl">
                    <a:srgbClr val="000000">
                      <a:alpha val="43137"/>
                    </a:srgbClr>
                  </a:outerShdw>
                </a:effectLst>
                <a:ea typeface="新細明體" charset="-120"/>
              </a:rPr>
              <a:t> </a:t>
            </a:r>
            <a:r>
              <a:rPr lang="en-US" altLang="zh-TW" sz="2200" b="1" dirty="0">
                <a:solidFill>
                  <a:srgbClr val="000000"/>
                </a:solidFill>
                <a:effectLst>
                  <a:outerShdw blurRad="38100" dist="38100" dir="2700000" algn="tl">
                    <a:srgbClr val="000000">
                      <a:alpha val="43137"/>
                    </a:srgbClr>
                  </a:outerShdw>
                </a:effectLst>
                <a:latin typeface="Courier New" pitchFamily="49" charset="0"/>
                <a:ea typeface="新細明體" charset="-120"/>
              </a:rPr>
              <a:t>short</a:t>
            </a:r>
            <a:r>
              <a:rPr lang="en-US" altLang="zh-TW" sz="2200" b="1" dirty="0">
                <a:solidFill>
                  <a:srgbClr val="000000"/>
                </a:solidFill>
                <a:effectLst>
                  <a:outerShdw blurRad="38100" dist="38100" dir="2700000" algn="tl">
                    <a:srgbClr val="000000">
                      <a:alpha val="43137"/>
                    </a:srgbClr>
                  </a:outerShdw>
                </a:effectLst>
                <a:ea typeface="新細明體" charset="-120"/>
              </a:rPr>
              <a:t> </a:t>
            </a:r>
            <a:r>
              <a:rPr lang="en-US" altLang="zh-TW" sz="2200" b="1" dirty="0" err="1">
                <a:solidFill>
                  <a:srgbClr val="000000"/>
                </a:solidFill>
                <a:effectLst>
                  <a:outerShdw blurRad="38100" dist="38100" dir="2700000" algn="tl">
                    <a:srgbClr val="000000">
                      <a:alpha val="43137"/>
                    </a:srgbClr>
                  </a:outerShdw>
                </a:effectLst>
                <a:latin typeface="Courier New" pitchFamily="49" charset="0"/>
                <a:ea typeface="新細明體" charset="-120"/>
              </a:rPr>
              <a:t>int</a:t>
            </a:r>
            <a:r>
              <a:rPr lang="en-US" altLang="zh-TW" sz="2200" b="1" dirty="0">
                <a:solidFill>
                  <a:srgbClr val="000000"/>
                </a:solidFill>
                <a:effectLst>
                  <a:outerShdw blurRad="38100" dist="38100" dir="2700000" algn="tl">
                    <a:srgbClr val="000000">
                      <a:alpha val="43137"/>
                    </a:srgbClr>
                  </a:outerShdw>
                </a:effectLst>
                <a:ea typeface="新細明體" charset="-120"/>
              </a:rPr>
              <a:t>	0	</a:t>
            </a:r>
            <a:r>
              <a:rPr lang="en-US" altLang="zh-TW" sz="2200" b="1" dirty="0">
                <a:effectLst>
                  <a:outerShdw blurRad="38100" dist="38100" dir="2700000" algn="tl">
                    <a:srgbClr val="000000">
                      <a:alpha val="43137"/>
                    </a:srgbClr>
                  </a:outerShdw>
                </a:effectLst>
                <a:ea typeface="新細明體" charset="-120"/>
              </a:rPr>
              <a:t>65,535</a:t>
            </a:r>
            <a:endParaRPr lang="en-US" altLang="zh-TW" sz="2200" b="1" dirty="0">
              <a:solidFill>
                <a:srgbClr val="000000"/>
              </a:solidFill>
              <a:effectLst>
                <a:outerShdw blurRad="38100" dist="38100" dir="2700000" algn="tl">
                  <a:srgbClr val="000000">
                    <a:alpha val="43137"/>
                  </a:srgbClr>
                </a:outerShdw>
              </a:effectLst>
              <a:ea typeface="新細明體" charset="-120"/>
            </a:endParaRPr>
          </a:p>
          <a:p>
            <a:pPr>
              <a:lnSpc>
                <a:spcPct val="80000"/>
              </a:lnSpc>
              <a:spcBef>
                <a:spcPts val="600"/>
              </a:spcBef>
              <a:buNone/>
              <a:tabLst>
                <a:tab pos="5348288" algn="r"/>
                <a:tab pos="7543800" algn="r"/>
              </a:tabLst>
            </a:pPr>
            <a:r>
              <a:rPr lang="en-US" altLang="zh-TW" sz="2200" dirty="0">
                <a:solidFill>
                  <a:srgbClr val="000000"/>
                </a:solidFill>
                <a:latin typeface="Courier New" pitchFamily="49" charset="0"/>
                <a:ea typeface="新細明體" charset="-120"/>
              </a:rPr>
              <a:t>	</a:t>
            </a:r>
            <a:r>
              <a:rPr lang="en-US" altLang="zh-TW" sz="2200" dirty="0" err="1">
                <a:solidFill>
                  <a:srgbClr val="000000"/>
                </a:solidFill>
                <a:latin typeface="Courier New" pitchFamily="49" charset="0"/>
                <a:ea typeface="新細明體" charset="-120"/>
              </a:rPr>
              <a:t>int</a:t>
            </a:r>
            <a:r>
              <a:rPr lang="en-US" altLang="zh-TW" sz="2200" dirty="0">
                <a:solidFill>
                  <a:srgbClr val="000000"/>
                </a:solidFill>
                <a:latin typeface="Courier New" pitchFamily="49" charset="0"/>
                <a:ea typeface="新細明體" charset="-120"/>
              </a:rPr>
              <a:t>	</a:t>
            </a:r>
            <a:r>
              <a:rPr lang="en-US" altLang="zh-TW" sz="2200" dirty="0">
                <a:solidFill>
                  <a:srgbClr val="000000"/>
                </a:solidFill>
                <a:ea typeface="新細明體" charset="-120"/>
              </a:rPr>
              <a:t>–32,768	</a:t>
            </a:r>
            <a:r>
              <a:rPr lang="en-US" altLang="zh-TW" sz="2200" dirty="0">
                <a:ea typeface="新細明體" charset="-120"/>
              </a:rPr>
              <a:t> 32,767</a:t>
            </a:r>
            <a:endParaRPr lang="en-US" altLang="zh-TW" sz="2200" dirty="0">
              <a:solidFill>
                <a:srgbClr val="000000"/>
              </a:solidFill>
              <a:ea typeface="新細明體" charset="-120"/>
            </a:endParaRPr>
          </a:p>
          <a:p>
            <a:pPr>
              <a:lnSpc>
                <a:spcPct val="80000"/>
              </a:lnSpc>
              <a:spcBef>
                <a:spcPts val="600"/>
              </a:spcBef>
              <a:buNone/>
              <a:tabLst>
                <a:tab pos="5348288" algn="r"/>
                <a:tab pos="7543800" algn="r"/>
              </a:tabLst>
            </a:pPr>
            <a:r>
              <a:rPr lang="en-US" altLang="zh-TW" sz="2200" dirty="0">
                <a:solidFill>
                  <a:srgbClr val="000000"/>
                </a:solidFill>
                <a:latin typeface="Courier New" pitchFamily="49" charset="0"/>
                <a:ea typeface="新細明體" charset="-120"/>
              </a:rPr>
              <a:t>	</a:t>
            </a:r>
            <a:r>
              <a:rPr lang="en-US" altLang="zh-TW" sz="2200" b="1" dirty="0">
                <a:solidFill>
                  <a:srgbClr val="000000"/>
                </a:solidFill>
                <a:effectLst>
                  <a:outerShdw blurRad="38100" dist="38100" dir="2700000" algn="tl">
                    <a:srgbClr val="000000">
                      <a:alpha val="43137"/>
                    </a:srgbClr>
                  </a:outerShdw>
                </a:effectLst>
                <a:latin typeface="Courier New" pitchFamily="49" charset="0"/>
                <a:ea typeface="新細明體" charset="-120"/>
              </a:rPr>
              <a:t>unsigned</a:t>
            </a:r>
            <a:r>
              <a:rPr lang="en-US" altLang="zh-TW" sz="2200" b="1" dirty="0">
                <a:solidFill>
                  <a:srgbClr val="000000"/>
                </a:solidFill>
                <a:effectLst>
                  <a:outerShdw blurRad="38100" dist="38100" dir="2700000" algn="tl">
                    <a:srgbClr val="000000">
                      <a:alpha val="43137"/>
                    </a:srgbClr>
                  </a:outerShdw>
                </a:effectLst>
                <a:ea typeface="新細明體" charset="-120"/>
              </a:rPr>
              <a:t> </a:t>
            </a:r>
            <a:r>
              <a:rPr lang="en-US" altLang="zh-TW" sz="2200" b="1" dirty="0" err="1">
                <a:solidFill>
                  <a:srgbClr val="000000"/>
                </a:solidFill>
                <a:effectLst>
                  <a:outerShdw blurRad="38100" dist="38100" dir="2700000" algn="tl">
                    <a:srgbClr val="000000">
                      <a:alpha val="43137"/>
                    </a:srgbClr>
                  </a:outerShdw>
                </a:effectLst>
                <a:latin typeface="Courier New" pitchFamily="49" charset="0"/>
                <a:ea typeface="新細明體" charset="-120"/>
              </a:rPr>
              <a:t>int</a:t>
            </a:r>
            <a:r>
              <a:rPr lang="en-US" altLang="zh-TW" sz="2200" b="1" dirty="0">
                <a:solidFill>
                  <a:srgbClr val="000000"/>
                </a:solidFill>
                <a:effectLst>
                  <a:outerShdw blurRad="38100" dist="38100" dir="2700000" algn="tl">
                    <a:srgbClr val="000000">
                      <a:alpha val="43137"/>
                    </a:srgbClr>
                  </a:outerShdw>
                </a:effectLst>
                <a:latin typeface="Courier New" pitchFamily="49" charset="0"/>
                <a:ea typeface="新細明體" charset="-120"/>
              </a:rPr>
              <a:t>	</a:t>
            </a:r>
            <a:r>
              <a:rPr lang="en-US" altLang="zh-TW" sz="2200" b="1" dirty="0">
                <a:solidFill>
                  <a:srgbClr val="000000"/>
                </a:solidFill>
                <a:effectLst>
                  <a:outerShdw blurRad="38100" dist="38100" dir="2700000" algn="tl">
                    <a:srgbClr val="000000">
                      <a:alpha val="43137"/>
                    </a:srgbClr>
                  </a:outerShdw>
                </a:effectLst>
                <a:ea typeface="新細明體" charset="-120"/>
              </a:rPr>
              <a:t>0	</a:t>
            </a:r>
            <a:r>
              <a:rPr lang="en-US" altLang="zh-TW" sz="2200" b="1" dirty="0">
                <a:effectLst>
                  <a:outerShdw blurRad="38100" dist="38100" dir="2700000" algn="tl">
                    <a:srgbClr val="000000">
                      <a:alpha val="43137"/>
                    </a:srgbClr>
                  </a:outerShdw>
                </a:effectLst>
                <a:ea typeface="新細明體" charset="-120"/>
              </a:rPr>
              <a:t> 65,535</a:t>
            </a:r>
            <a:endParaRPr lang="en-US" altLang="zh-TW" sz="2200" b="1" dirty="0">
              <a:solidFill>
                <a:srgbClr val="000000"/>
              </a:solidFill>
              <a:effectLst>
                <a:outerShdw blurRad="38100" dist="38100" dir="2700000" algn="tl">
                  <a:srgbClr val="000000">
                    <a:alpha val="43137"/>
                  </a:srgbClr>
                </a:outerShdw>
              </a:effectLst>
              <a:ea typeface="新細明體" charset="-120"/>
            </a:endParaRPr>
          </a:p>
          <a:p>
            <a:pPr>
              <a:lnSpc>
                <a:spcPct val="80000"/>
              </a:lnSpc>
              <a:spcBef>
                <a:spcPts val="600"/>
              </a:spcBef>
              <a:buNone/>
              <a:tabLst>
                <a:tab pos="5348288" algn="r"/>
                <a:tab pos="7543800" algn="r"/>
              </a:tabLst>
            </a:pPr>
            <a:r>
              <a:rPr lang="en-US" altLang="zh-TW" sz="2200" dirty="0">
                <a:solidFill>
                  <a:srgbClr val="000000"/>
                </a:solidFill>
                <a:latin typeface="Courier New" pitchFamily="49" charset="0"/>
                <a:ea typeface="新細明體" charset="-120"/>
              </a:rPr>
              <a:t>	long</a:t>
            </a:r>
            <a:r>
              <a:rPr lang="en-US" altLang="zh-TW" sz="2200" dirty="0">
                <a:solidFill>
                  <a:srgbClr val="000000"/>
                </a:solidFill>
                <a:ea typeface="新細明體" charset="-120"/>
              </a:rPr>
              <a:t> </a:t>
            </a:r>
            <a:r>
              <a:rPr lang="en-US" altLang="zh-TW" sz="2200" dirty="0" err="1">
                <a:solidFill>
                  <a:srgbClr val="000000"/>
                </a:solidFill>
                <a:latin typeface="Courier New" pitchFamily="49" charset="0"/>
                <a:ea typeface="新細明體" charset="-120"/>
              </a:rPr>
              <a:t>int</a:t>
            </a:r>
            <a:r>
              <a:rPr lang="en-US" altLang="zh-TW" sz="2200" dirty="0">
                <a:solidFill>
                  <a:srgbClr val="000000"/>
                </a:solidFill>
                <a:latin typeface="Courier New" pitchFamily="49" charset="0"/>
                <a:ea typeface="新細明體" charset="-120"/>
              </a:rPr>
              <a:t>	</a:t>
            </a:r>
            <a:r>
              <a:rPr lang="en-US" altLang="zh-TW" sz="2200" dirty="0">
                <a:solidFill>
                  <a:srgbClr val="000000"/>
                </a:solidFill>
                <a:ea typeface="新細明體" charset="-120"/>
              </a:rPr>
              <a:t>–2,147,483,648	2,147,483,647</a:t>
            </a:r>
          </a:p>
          <a:p>
            <a:pPr>
              <a:lnSpc>
                <a:spcPct val="80000"/>
              </a:lnSpc>
              <a:spcBef>
                <a:spcPts val="600"/>
              </a:spcBef>
              <a:buNone/>
              <a:tabLst>
                <a:tab pos="5348288" algn="r"/>
                <a:tab pos="7543800" algn="r"/>
              </a:tabLst>
            </a:pPr>
            <a:r>
              <a:rPr lang="en-US" altLang="zh-TW" sz="2200" dirty="0">
                <a:solidFill>
                  <a:srgbClr val="000000"/>
                </a:solidFill>
                <a:latin typeface="Courier New" pitchFamily="49" charset="0"/>
                <a:ea typeface="新細明體" charset="-120"/>
              </a:rPr>
              <a:t>	</a:t>
            </a:r>
            <a:r>
              <a:rPr lang="en-US" altLang="zh-TW" sz="2200" b="1" dirty="0">
                <a:solidFill>
                  <a:srgbClr val="000000"/>
                </a:solidFill>
                <a:effectLst>
                  <a:outerShdw blurRad="38100" dist="38100" dir="2700000" algn="tl">
                    <a:srgbClr val="000000">
                      <a:alpha val="43137"/>
                    </a:srgbClr>
                  </a:outerShdw>
                </a:effectLst>
                <a:latin typeface="Courier New" pitchFamily="49" charset="0"/>
                <a:ea typeface="新細明體" charset="-120"/>
              </a:rPr>
              <a:t>unsigned</a:t>
            </a:r>
            <a:r>
              <a:rPr lang="en-US" altLang="zh-TW" sz="2200" b="1" dirty="0">
                <a:solidFill>
                  <a:srgbClr val="000000"/>
                </a:solidFill>
                <a:effectLst>
                  <a:outerShdw blurRad="38100" dist="38100" dir="2700000" algn="tl">
                    <a:srgbClr val="000000">
                      <a:alpha val="43137"/>
                    </a:srgbClr>
                  </a:outerShdw>
                </a:effectLst>
                <a:ea typeface="新細明體" charset="-120"/>
              </a:rPr>
              <a:t> </a:t>
            </a:r>
            <a:r>
              <a:rPr lang="en-US" altLang="zh-TW" sz="2200" b="1" dirty="0">
                <a:solidFill>
                  <a:srgbClr val="000000"/>
                </a:solidFill>
                <a:effectLst>
                  <a:outerShdw blurRad="38100" dist="38100" dir="2700000" algn="tl">
                    <a:srgbClr val="000000">
                      <a:alpha val="43137"/>
                    </a:srgbClr>
                  </a:outerShdw>
                </a:effectLst>
                <a:latin typeface="Courier New" pitchFamily="49" charset="0"/>
                <a:ea typeface="新細明體" charset="-120"/>
              </a:rPr>
              <a:t>long</a:t>
            </a:r>
            <a:r>
              <a:rPr lang="en-US" altLang="zh-TW" sz="2200" b="1" dirty="0">
                <a:solidFill>
                  <a:srgbClr val="000000"/>
                </a:solidFill>
                <a:effectLst>
                  <a:outerShdw blurRad="38100" dist="38100" dir="2700000" algn="tl">
                    <a:srgbClr val="000000">
                      <a:alpha val="43137"/>
                    </a:srgbClr>
                  </a:outerShdw>
                </a:effectLst>
                <a:ea typeface="新細明體" charset="-120"/>
              </a:rPr>
              <a:t> </a:t>
            </a:r>
            <a:r>
              <a:rPr lang="en-US" altLang="zh-TW" sz="2200" b="1" dirty="0" err="1">
                <a:solidFill>
                  <a:srgbClr val="000000"/>
                </a:solidFill>
                <a:effectLst>
                  <a:outerShdw blurRad="38100" dist="38100" dir="2700000" algn="tl">
                    <a:srgbClr val="000000">
                      <a:alpha val="43137"/>
                    </a:srgbClr>
                  </a:outerShdw>
                </a:effectLst>
                <a:latin typeface="Courier New" pitchFamily="49" charset="0"/>
                <a:ea typeface="新細明體" charset="-120"/>
              </a:rPr>
              <a:t>int</a:t>
            </a:r>
            <a:r>
              <a:rPr lang="en-US" altLang="zh-TW" sz="2200" b="1" dirty="0">
                <a:solidFill>
                  <a:srgbClr val="000000"/>
                </a:solidFill>
                <a:effectLst>
                  <a:outerShdw blurRad="38100" dist="38100" dir="2700000" algn="tl">
                    <a:srgbClr val="000000">
                      <a:alpha val="43137"/>
                    </a:srgbClr>
                  </a:outerShdw>
                </a:effectLst>
                <a:latin typeface="Courier New" pitchFamily="49" charset="0"/>
                <a:ea typeface="新細明體" charset="-120"/>
              </a:rPr>
              <a:t>	</a:t>
            </a:r>
            <a:r>
              <a:rPr lang="en-US" altLang="zh-TW" sz="2200" b="1" dirty="0">
                <a:solidFill>
                  <a:srgbClr val="000000"/>
                </a:solidFill>
                <a:effectLst>
                  <a:outerShdw blurRad="38100" dist="38100" dir="2700000" algn="tl">
                    <a:srgbClr val="000000">
                      <a:alpha val="43137"/>
                    </a:srgbClr>
                  </a:outerShdw>
                </a:effectLst>
                <a:ea typeface="新細明體" charset="-120"/>
              </a:rPr>
              <a:t>0</a:t>
            </a:r>
            <a:r>
              <a:rPr lang="en-US" altLang="zh-TW" sz="2200" b="1" baseline="30000" dirty="0">
                <a:solidFill>
                  <a:srgbClr val="000000"/>
                </a:solidFill>
                <a:effectLst>
                  <a:outerShdw blurRad="38100" dist="38100" dir="2700000" algn="tl">
                    <a:srgbClr val="000000">
                      <a:alpha val="43137"/>
                    </a:srgbClr>
                  </a:outerShdw>
                </a:effectLst>
                <a:ea typeface="新細明體" charset="-120"/>
              </a:rPr>
              <a:t>	</a:t>
            </a:r>
            <a:r>
              <a:rPr lang="en-US" altLang="zh-TW" sz="2200" b="1" dirty="0">
                <a:solidFill>
                  <a:srgbClr val="000000"/>
                </a:solidFill>
                <a:effectLst>
                  <a:outerShdw blurRad="38100" dist="38100" dir="2700000" algn="tl">
                    <a:srgbClr val="000000">
                      <a:alpha val="43137"/>
                    </a:srgbClr>
                  </a:outerShdw>
                </a:effectLst>
                <a:ea typeface="新細明體" charset="-120"/>
              </a:rPr>
              <a:t>4,294,967,295</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normAutofit/>
          </a:bodyPr>
          <a:lstStyle/>
          <a:p>
            <a:r>
              <a:rPr lang="en-US" altLang="zh-TW">
                <a:ea typeface="新細明體" charset="-120"/>
              </a:rPr>
              <a:t>The Usual Arithmetic Conversions</a:t>
            </a:r>
          </a:p>
        </p:txBody>
      </p:sp>
      <p:sp>
        <p:nvSpPr>
          <p:cNvPr id="83971" name="Content Placeholder 2"/>
          <p:cNvSpPr>
            <a:spLocks noGrp="1"/>
          </p:cNvSpPr>
          <p:nvPr>
            <p:ph idx="1"/>
          </p:nvPr>
        </p:nvSpPr>
        <p:spPr/>
        <p:txBody>
          <a:bodyPr>
            <a:noAutofit/>
          </a:bodyPr>
          <a:lstStyle/>
          <a:p>
            <a:pPr marL="342900" indent="-342900">
              <a:lnSpc>
                <a:spcPct val="80000"/>
              </a:lnSpc>
              <a:spcBef>
                <a:spcPts val="0"/>
              </a:spcBef>
              <a:buFont typeface="+mj-lt"/>
              <a:buAutoNum type="arabicParenR"/>
            </a:pPr>
            <a:r>
              <a:rPr lang="en-US" altLang="zh-TW" sz="2000" b="1" dirty="0">
                <a:latin typeface="Courier New" pitchFamily="49" charset="0"/>
                <a:ea typeface="新細明體" charset="-120"/>
                <a:cs typeface="Courier New" pitchFamily="49" charset="0"/>
              </a:rPr>
              <a:t>	</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char c;</a:t>
            </a:r>
          </a:p>
          <a:p>
            <a:pPr marL="342900" indent="-342900">
              <a:lnSpc>
                <a:spcPct val="80000"/>
              </a:lnSpc>
              <a:spcBef>
                <a:spcPts val="0"/>
              </a:spcBef>
              <a:buFont typeface="+mj-lt"/>
              <a:buAutoNum type="arabicParenR"/>
            </a:pP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short </a:t>
            </a:r>
            <a:r>
              <a:rPr lang="en-US" altLang="zh-TW" sz="20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int</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s;</a:t>
            </a:r>
          </a:p>
          <a:p>
            <a:pPr marL="342900" indent="-342900">
              <a:lnSpc>
                <a:spcPct val="80000"/>
              </a:lnSpc>
              <a:spcBef>
                <a:spcPts val="0"/>
              </a:spcBef>
              <a:buFont typeface="+mj-lt"/>
              <a:buAutoNum type="arabicParenR"/>
            </a:pP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r>
              <a:rPr lang="en-US" altLang="zh-TW" sz="20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int</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r>
              <a:rPr lang="en-US" altLang="zh-TW" sz="20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i</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a:t>
            </a:r>
          </a:p>
          <a:p>
            <a:pPr marL="342900" indent="-342900">
              <a:lnSpc>
                <a:spcPct val="80000"/>
              </a:lnSpc>
              <a:spcBef>
                <a:spcPts val="0"/>
              </a:spcBef>
              <a:buFont typeface="+mj-lt"/>
              <a:buAutoNum type="arabicParenR"/>
            </a:pP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r>
              <a:rPr lang="en-US" altLang="zh-TW" sz="2000" b="1" dirty="0">
                <a:ln w="0"/>
                <a:solidFill>
                  <a:srgbClr val="FFAB06"/>
                </a:solidFill>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unsigned</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r>
              <a:rPr lang="en-US" altLang="zh-TW" sz="20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int</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r>
              <a:rPr lang="en-US" altLang="zh-TW" sz="2000" b="1" dirty="0">
                <a:ln w="0"/>
                <a:solidFill>
                  <a:srgbClr val="FFAB06"/>
                </a:solidFill>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u</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a:t>
            </a:r>
          </a:p>
          <a:p>
            <a:pPr marL="342900" indent="-342900">
              <a:lnSpc>
                <a:spcPct val="80000"/>
              </a:lnSpc>
              <a:spcBef>
                <a:spcPts val="0"/>
              </a:spcBef>
              <a:buFont typeface="+mj-lt"/>
              <a:buAutoNum type="arabicParenR"/>
            </a:pP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long </a:t>
            </a:r>
            <a:r>
              <a:rPr lang="en-US" altLang="zh-TW" sz="20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int</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l;</a:t>
            </a:r>
          </a:p>
          <a:p>
            <a:pPr marL="342900" indent="-342900">
              <a:lnSpc>
                <a:spcPct val="80000"/>
              </a:lnSpc>
              <a:spcBef>
                <a:spcPts val="0"/>
              </a:spcBef>
              <a:buFont typeface="+mj-lt"/>
              <a:buAutoNum type="arabicParenR"/>
            </a:pP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r>
              <a:rPr lang="en-US" altLang="zh-TW" sz="2000" b="1" dirty="0">
                <a:ln w="0"/>
                <a:solidFill>
                  <a:srgbClr val="FFAB06"/>
                </a:solidFill>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unsigned</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long </a:t>
            </a:r>
            <a:r>
              <a:rPr lang="en-US" altLang="zh-TW" sz="20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int</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r>
              <a:rPr lang="en-US" altLang="zh-TW" sz="2000" b="1" dirty="0" err="1">
                <a:ln w="0"/>
                <a:solidFill>
                  <a:srgbClr val="FFAB06"/>
                </a:solidFill>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u</a:t>
            </a:r>
            <a:r>
              <a:rPr lang="en-US" altLang="zh-TW" sz="20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l</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a:t>
            </a:r>
          </a:p>
          <a:p>
            <a:pPr marL="342900" indent="-342900">
              <a:lnSpc>
                <a:spcPct val="80000"/>
              </a:lnSpc>
              <a:spcBef>
                <a:spcPts val="0"/>
              </a:spcBef>
              <a:buFont typeface="+mj-lt"/>
              <a:buAutoNum type="arabicParenR"/>
            </a:pP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float f;</a:t>
            </a:r>
          </a:p>
          <a:p>
            <a:pPr marL="342900" indent="-342900">
              <a:lnSpc>
                <a:spcPct val="80000"/>
              </a:lnSpc>
              <a:spcBef>
                <a:spcPts val="0"/>
              </a:spcBef>
              <a:buFont typeface="+mj-lt"/>
              <a:buAutoNum type="arabicParenR"/>
            </a:pP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double d;</a:t>
            </a:r>
          </a:p>
          <a:p>
            <a:pPr marL="342900" indent="-342900">
              <a:lnSpc>
                <a:spcPct val="80000"/>
              </a:lnSpc>
              <a:spcBef>
                <a:spcPts val="0"/>
              </a:spcBef>
              <a:buFont typeface="+mj-lt"/>
              <a:buAutoNum type="arabicParenR"/>
            </a:pP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long double </a:t>
            </a:r>
            <a:r>
              <a:rPr lang="en-US" altLang="zh-TW" sz="20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ld</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a:t>
            </a:r>
          </a:p>
          <a:p>
            <a:pPr marL="342900" indent="-342900">
              <a:lnSpc>
                <a:spcPct val="50000"/>
              </a:lnSpc>
              <a:spcBef>
                <a:spcPts val="0"/>
              </a:spcBef>
              <a:buFont typeface="+mj-lt"/>
              <a:buAutoNum type="arabicParenR"/>
            </a:pP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p>
          <a:p>
            <a:pPr marL="342900" indent="-342900">
              <a:lnSpc>
                <a:spcPct val="80000"/>
              </a:lnSpc>
              <a:spcBef>
                <a:spcPts val="0"/>
              </a:spcBef>
              <a:buFont typeface="+mj-lt"/>
              <a:buAutoNum type="arabicParenR"/>
            </a:pP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r>
              <a:rPr lang="en-US" altLang="zh-TW" sz="20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i</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 </a:t>
            </a:r>
            <a:r>
              <a:rPr lang="en-US" altLang="zh-TW" sz="20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i</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 </a:t>
            </a:r>
            <a:r>
              <a:rPr lang="en-US" altLang="zh-TW"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urier New" pitchFamily="49" charset="0"/>
                <a:ea typeface="新細明體" charset="-120"/>
                <a:cs typeface="Courier New" pitchFamily="49" charset="0"/>
              </a:rPr>
              <a:t>c</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 </a:t>
            </a:r>
            <a:r>
              <a:rPr lang="en-US" altLang="zh-TW"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urier New" pitchFamily="49" charset="0"/>
                <a:ea typeface="新細明體" charset="-120"/>
                <a:cs typeface="Courier New" pitchFamily="49" charset="0"/>
              </a:rPr>
              <a:t>c</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is converted to </a:t>
            </a:r>
            <a:r>
              <a:rPr lang="en-US" altLang="zh-TW" sz="20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int</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p>
          <a:p>
            <a:pPr marL="342900" indent="-342900">
              <a:lnSpc>
                <a:spcPct val="80000"/>
              </a:lnSpc>
              <a:spcBef>
                <a:spcPts val="0"/>
              </a:spcBef>
              <a:buFont typeface="+mj-lt"/>
              <a:buAutoNum type="arabicParenR"/>
            </a:pP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r>
              <a:rPr lang="en-US" altLang="zh-TW" sz="20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i</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 </a:t>
            </a:r>
            <a:r>
              <a:rPr lang="en-US" altLang="zh-TW" sz="20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i</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 </a:t>
            </a:r>
            <a:r>
              <a:rPr lang="en-US" altLang="zh-TW"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urier New" pitchFamily="49" charset="0"/>
                <a:ea typeface="新細明體" charset="-120"/>
                <a:cs typeface="Courier New" pitchFamily="49" charset="0"/>
              </a:rPr>
              <a:t>s</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 </a:t>
            </a:r>
            <a:r>
              <a:rPr lang="en-US" altLang="zh-TW"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urier New" pitchFamily="49" charset="0"/>
                <a:ea typeface="新細明體" charset="-120"/>
                <a:cs typeface="Courier New" pitchFamily="49" charset="0"/>
              </a:rPr>
              <a:t>s</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is converted to </a:t>
            </a:r>
            <a:r>
              <a:rPr lang="en-US" altLang="zh-TW" sz="20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int</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p>
          <a:p>
            <a:pPr marL="342900" indent="-342900">
              <a:lnSpc>
                <a:spcPct val="80000"/>
              </a:lnSpc>
              <a:spcBef>
                <a:spcPts val="0"/>
              </a:spcBef>
              <a:buFont typeface="+mj-lt"/>
              <a:buAutoNum type="arabicParenR"/>
            </a:pP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r>
              <a:rPr lang="en-US" altLang="zh-TW" sz="2000" b="1" dirty="0">
                <a:ln w="0"/>
                <a:solidFill>
                  <a:srgbClr val="FFAB06"/>
                </a:solidFill>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u</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 u + </a:t>
            </a:r>
            <a:r>
              <a:rPr lang="en-US" altLang="zh-TW" sz="20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urier New" pitchFamily="49" charset="0"/>
                <a:ea typeface="新細明體" charset="-120"/>
                <a:cs typeface="Courier New" pitchFamily="49" charset="0"/>
              </a:rPr>
              <a:t>i</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 </a:t>
            </a:r>
            <a:r>
              <a:rPr lang="en-US" altLang="zh-TW" sz="20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urier New" pitchFamily="49" charset="0"/>
                <a:ea typeface="新細明體" charset="-120"/>
                <a:cs typeface="Courier New" pitchFamily="49" charset="0"/>
              </a:rPr>
              <a:t>i</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is converted to unsigned </a:t>
            </a:r>
            <a:r>
              <a:rPr lang="en-US" altLang="zh-TW" sz="20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int</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p>
          <a:p>
            <a:pPr marL="342900" indent="-342900">
              <a:lnSpc>
                <a:spcPct val="80000"/>
              </a:lnSpc>
              <a:spcBef>
                <a:spcPts val="0"/>
              </a:spcBef>
              <a:buFont typeface="+mj-lt"/>
              <a:buAutoNum type="arabicParenR"/>
            </a:pP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l = l + </a:t>
            </a:r>
            <a:r>
              <a:rPr lang="en-US" altLang="zh-TW"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urier New" pitchFamily="49" charset="0"/>
                <a:ea typeface="新細明體" charset="-120"/>
                <a:cs typeface="Courier New" pitchFamily="49" charset="0"/>
              </a:rPr>
              <a:t>u</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 </a:t>
            </a:r>
            <a:r>
              <a:rPr lang="en-US" altLang="zh-TW"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urier New" pitchFamily="49" charset="0"/>
                <a:ea typeface="新細明體" charset="-120"/>
                <a:cs typeface="Courier New" pitchFamily="49" charset="0"/>
              </a:rPr>
              <a:t>u</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is converted to long </a:t>
            </a:r>
            <a:r>
              <a:rPr lang="en-US" altLang="zh-TW" sz="20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int</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p>
          <a:p>
            <a:pPr marL="342900" indent="-342900">
              <a:lnSpc>
                <a:spcPct val="80000"/>
              </a:lnSpc>
              <a:spcBef>
                <a:spcPts val="0"/>
              </a:spcBef>
              <a:buFont typeface="+mj-lt"/>
              <a:buAutoNum type="arabicParenR"/>
            </a:pP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r>
              <a:rPr lang="en-US" altLang="zh-TW" sz="2000" b="1" dirty="0" err="1">
                <a:ln w="0"/>
                <a:solidFill>
                  <a:srgbClr val="FFAB06"/>
                </a:solidFill>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u</a:t>
            </a:r>
            <a:r>
              <a:rPr lang="en-US" altLang="zh-TW" sz="20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l</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 </a:t>
            </a:r>
            <a:r>
              <a:rPr lang="en-US" altLang="zh-TW" sz="20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ul</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 </a:t>
            </a:r>
            <a:r>
              <a:rPr lang="en-US" altLang="zh-TW"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urier New" pitchFamily="49" charset="0"/>
                <a:ea typeface="新細明體" charset="-120"/>
                <a:cs typeface="Courier New" pitchFamily="49" charset="0"/>
              </a:rPr>
              <a:t>l</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r>
              <a:rPr lang="en-US" altLang="zh-TW"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urier New" pitchFamily="49" charset="0"/>
                <a:ea typeface="新細明體" charset="-120"/>
                <a:cs typeface="Courier New" pitchFamily="49" charset="0"/>
              </a:rPr>
              <a:t>l</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is converted to unsigned long </a:t>
            </a:r>
            <a:r>
              <a:rPr lang="en-US" altLang="zh-TW" sz="20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int</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p>
          <a:p>
            <a:pPr marL="342900" indent="-342900">
              <a:lnSpc>
                <a:spcPct val="80000"/>
              </a:lnSpc>
              <a:spcBef>
                <a:spcPts val="0"/>
              </a:spcBef>
              <a:buFont typeface="+mj-lt"/>
              <a:buAutoNum type="arabicParenR"/>
            </a:pP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f = f + </a:t>
            </a:r>
            <a:r>
              <a:rPr lang="en-US" altLang="zh-TW" sz="20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urier New" pitchFamily="49" charset="0"/>
                <a:ea typeface="新細明體" charset="-120"/>
                <a:cs typeface="Courier New" pitchFamily="49" charset="0"/>
              </a:rPr>
              <a:t>ul</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 </a:t>
            </a:r>
            <a:r>
              <a:rPr lang="en-US" altLang="zh-TW" sz="20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urier New" pitchFamily="49" charset="0"/>
                <a:ea typeface="新細明體" charset="-120"/>
                <a:cs typeface="Courier New" pitchFamily="49" charset="0"/>
              </a:rPr>
              <a:t>ul</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is converted to float            */</a:t>
            </a:r>
          </a:p>
          <a:p>
            <a:pPr marL="342900" indent="-342900">
              <a:lnSpc>
                <a:spcPct val="80000"/>
              </a:lnSpc>
              <a:spcBef>
                <a:spcPts val="0"/>
              </a:spcBef>
              <a:buFont typeface="+mj-lt"/>
              <a:buAutoNum type="arabicParenR"/>
            </a:pP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d = d + </a:t>
            </a:r>
            <a:r>
              <a:rPr lang="en-US" altLang="zh-TW"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urier New" pitchFamily="49" charset="0"/>
                <a:ea typeface="新細明體" charset="-120"/>
                <a:cs typeface="Courier New" pitchFamily="49" charset="0"/>
              </a:rPr>
              <a:t>f</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 </a:t>
            </a:r>
            <a:r>
              <a:rPr lang="en-US" altLang="zh-TW"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urier New" pitchFamily="49" charset="0"/>
                <a:ea typeface="新細明體" charset="-120"/>
                <a:cs typeface="Courier New" pitchFamily="49" charset="0"/>
              </a:rPr>
              <a:t>f</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is converted to double            */</a:t>
            </a:r>
          </a:p>
          <a:p>
            <a:pPr marL="342900" indent="-342900">
              <a:lnSpc>
                <a:spcPct val="80000"/>
              </a:lnSpc>
              <a:spcBef>
                <a:spcPts val="0"/>
              </a:spcBef>
              <a:buFont typeface="+mj-lt"/>
              <a:buAutoNum type="arabicParenR"/>
            </a:pP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r>
              <a:rPr lang="en-US" altLang="zh-TW" sz="20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ld</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 </a:t>
            </a:r>
            <a:r>
              <a:rPr lang="en-US" altLang="zh-TW" sz="20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ld</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 </a:t>
            </a:r>
            <a:r>
              <a:rPr lang="en-US" altLang="zh-TW"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urier New" pitchFamily="49" charset="0"/>
                <a:ea typeface="新細明體" charset="-120"/>
                <a:cs typeface="Courier New" pitchFamily="49" charset="0"/>
              </a:rPr>
              <a:t>d</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r>
              <a:rPr lang="en-US" altLang="zh-TW"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urier New" pitchFamily="49" charset="0"/>
                <a:ea typeface="新細明體" charset="-120"/>
                <a:cs typeface="Courier New" pitchFamily="49" charset="0"/>
              </a:rPr>
              <a:t>d</a:t>
            </a:r>
            <a:r>
              <a:rPr lang="en-US" altLang="zh-TW" sz="20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is converted to long double       */</a:t>
            </a:r>
          </a:p>
          <a:p>
            <a:pPr>
              <a:spcBef>
                <a:spcPts val="0"/>
              </a:spcBef>
              <a:buFont typeface="+mj-lt"/>
              <a:buAutoNum type="arabicParenR"/>
            </a:pPr>
            <a:endParaRPr lang="en-US" altLang="zh-TW" sz="11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endParaRPr>
          </a:p>
        </p:txBody>
      </p:sp>
      <p:sp>
        <p:nvSpPr>
          <p:cNvPr id="2" name="矩形 1"/>
          <p:cNvSpPr/>
          <p:nvPr/>
        </p:nvSpPr>
        <p:spPr>
          <a:xfrm>
            <a:off x="8229600" y="76200"/>
            <a:ext cx="2340708" cy="1815882"/>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altLang="zh-TW" sz="2800" dirty="0"/>
              <a:t>Example of the usual arithmetic conversions: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altLang="zh-TW">
                <a:ea typeface="新細明體" charset="-120"/>
              </a:rPr>
              <a:t>Conversion During Assignment</a:t>
            </a:r>
          </a:p>
        </p:txBody>
      </p:sp>
      <p:sp>
        <p:nvSpPr>
          <p:cNvPr id="84995" name="Content Placeholder 2"/>
          <p:cNvSpPr>
            <a:spLocks noGrp="1"/>
          </p:cNvSpPr>
          <p:nvPr>
            <p:ph idx="1"/>
          </p:nvPr>
        </p:nvSpPr>
        <p:spPr/>
        <p:txBody>
          <a:bodyPr>
            <a:normAutofit/>
          </a:bodyPr>
          <a:lstStyle/>
          <a:p>
            <a:r>
              <a:rPr lang="en-US" altLang="zh-TW" sz="2600" dirty="0">
                <a:ea typeface="新細明體" charset="-120"/>
              </a:rPr>
              <a:t>The usual arithmetic conversions don’t apply to assignment.</a:t>
            </a:r>
          </a:p>
          <a:p>
            <a:r>
              <a:rPr lang="en-US" altLang="zh-TW" sz="2600" dirty="0">
                <a:ea typeface="新細明體" charset="-120"/>
              </a:rPr>
              <a:t>Instead, the expression on the </a:t>
            </a:r>
            <a:r>
              <a:rPr lang="en-US" altLang="zh-TW" sz="2600" b="1" dirty="0">
                <a:solidFill>
                  <a:srgbClr val="FFAB06"/>
                </a:solidFill>
                <a:effectLst>
                  <a:outerShdw blurRad="38100" dist="38100" dir="2700000" algn="tl">
                    <a:srgbClr val="000000">
                      <a:alpha val="43137"/>
                    </a:srgbClr>
                  </a:outerShdw>
                </a:effectLst>
                <a:ea typeface="新細明體" charset="-120"/>
              </a:rPr>
              <a:t>right side </a:t>
            </a:r>
            <a:r>
              <a:rPr lang="en-US" altLang="zh-TW" sz="2600" dirty="0">
                <a:ea typeface="新細明體" charset="-120"/>
              </a:rPr>
              <a:t>of the assignment is </a:t>
            </a:r>
            <a:r>
              <a:rPr lang="en-US" altLang="zh-TW" sz="2600" b="1" dirty="0">
                <a:solidFill>
                  <a:srgbClr val="FF0000"/>
                </a:solidFill>
                <a:effectLst>
                  <a:outerShdw blurRad="38100" dist="38100" dir="2700000" algn="tl">
                    <a:srgbClr val="000000">
                      <a:alpha val="43137"/>
                    </a:srgbClr>
                  </a:outerShdw>
                </a:effectLst>
                <a:ea typeface="新細明體" charset="-120"/>
              </a:rPr>
              <a:t>converted</a:t>
            </a:r>
            <a:r>
              <a:rPr lang="en-US" altLang="zh-TW" sz="2600" dirty="0">
                <a:ea typeface="新細明體" charset="-120"/>
              </a:rPr>
              <a:t> </a:t>
            </a:r>
            <a:r>
              <a:rPr lang="en-US" altLang="zh-TW" sz="2600" b="1" dirty="0">
                <a:solidFill>
                  <a:srgbClr val="FF0000"/>
                </a:solidFill>
                <a:effectLst>
                  <a:outerShdw blurRad="38100" dist="38100" dir="2700000" algn="tl">
                    <a:srgbClr val="000000">
                      <a:alpha val="43137"/>
                    </a:srgbClr>
                  </a:outerShdw>
                </a:effectLst>
                <a:ea typeface="新細明體" charset="-120"/>
              </a:rPr>
              <a:t>to</a:t>
            </a:r>
            <a:r>
              <a:rPr lang="en-US" altLang="zh-TW" sz="2600" dirty="0">
                <a:ea typeface="新細明體" charset="-120"/>
              </a:rPr>
              <a:t> the type of the variable on the </a:t>
            </a:r>
            <a:r>
              <a:rPr lang="en-US" altLang="zh-TW" sz="2600" b="1" dirty="0">
                <a:solidFill>
                  <a:srgbClr val="FFAB06"/>
                </a:solidFill>
                <a:effectLst>
                  <a:outerShdw blurRad="38100" dist="38100" dir="2700000" algn="tl">
                    <a:srgbClr val="000000">
                      <a:alpha val="43137"/>
                    </a:srgbClr>
                  </a:outerShdw>
                </a:effectLst>
                <a:ea typeface="新細明體" charset="-120"/>
              </a:rPr>
              <a:t>left</a:t>
            </a:r>
            <a:r>
              <a:rPr lang="en-US" altLang="zh-TW" sz="2600" dirty="0">
                <a:ea typeface="新細明體" charset="-120"/>
              </a:rPr>
              <a:t> </a:t>
            </a:r>
            <a:r>
              <a:rPr lang="en-US" altLang="zh-TW" sz="2600" b="1" dirty="0">
                <a:solidFill>
                  <a:srgbClr val="FFAB06"/>
                </a:solidFill>
                <a:effectLst>
                  <a:outerShdw blurRad="38100" dist="38100" dir="2700000" algn="tl">
                    <a:srgbClr val="000000">
                      <a:alpha val="43137"/>
                    </a:srgbClr>
                  </a:outerShdw>
                </a:effectLst>
                <a:ea typeface="新細明體" charset="-120"/>
              </a:rPr>
              <a:t>side</a:t>
            </a:r>
            <a:r>
              <a:rPr lang="en-US" altLang="zh-TW" sz="2600" dirty="0">
                <a:ea typeface="新細明體" charset="-120"/>
              </a:rPr>
              <a:t>:</a:t>
            </a:r>
          </a:p>
          <a:p>
            <a:pPr marL="457200" indent="-457200">
              <a:lnSpc>
                <a:spcPct val="80000"/>
              </a:lnSpc>
              <a:spcBef>
                <a:spcPts val="1200"/>
              </a:spcBef>
              <a:buFont typeface="+mj-lt"/>
              <a:buAutoNum type="arabicParenR"/>
            </a:pPr>
            <a:r>
              <a:rPr lang="en-US" altLang="zh-TW" sz="2200" dirty="0">
                <a:latin typeface="Courier New" pitchFamily="49" charset="0"/>
                <a:ea typeface="新細明體" charset="-120"/>
                <a:cs typeface="Courier New" pitchFamily="49" charset="0"/>
              </a:rPr>
              <a:t>	</a:t>
            </a:r>
            <a:r>
              <a:rPr lang="en-US" altLang="zh-TW" sz="22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char c;</a:t>
            </a:r>
          </a:p>
          <a:p>
            <a:pPr marL="457200" indent="-457200">
              <a:lnSpc>
                <a:spcPct val="80000"/>
              </a:lnSpc>
              <a:spcBef>
                <a:spcPts val="500"/>
              </a:spcBef>
              <a:buFont typeface="+mj-lt"/>
              <a:buAutoNum type="arabicParenR"/>
            </a:pPr>
            <a:r>
              <a:rPr lang="en-US" altLang="zh-TW" sz="22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r>
              <a:rPr lang="en-US" altLang="zh-TW" sz="22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int</a:t>
            </a:r>
            <a:r>
              <a:rPr lang="en-US" altLang="zh-TW" sz="22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r>
              <a:rPr lang="en-US" altLang="zh-TW" sz="22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i</a:t>
            </a:r>
            <a:r>
              <a:rPr lang="en-US" altLang="zh-TW" sz="22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a:t>
            </a:r>
          </a:p>
          <a:p>
            <a:pPr marL="457200" indent="-457200">
              <a:lnSpc>
                <a:spcPct val="80000"/>
              </a:lnSpc>
              <a:spcBef>
                <a:spcPts val="500"/>
              </a:spcBef>
              <a:buFont typeface="+mj-lt"/>
              <a:buAutoNum type="arabicParenR"/>
            </a:pPr>
            <a:r>
              <a:rPr lang="en-US" altLang="zh-TW" sz="22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float f;</a:t>
            </a:r>
          </a:p>
          <a:p>
            <a:pPr marL="457200" indent="-457200">
              <a:lnSpc>
                <a:spcPct val="80000"/>
              </a:lnSpc>
              <a:spcBef>
                <a:spcPts val="500"/>
              </a:spcBef>
              <a:buFont typeface="+mj-lt"/>
              <a:buAutoNum type="arabicParenR"/>
            </a:pPr>
            <a:r>
              <a:rPr lang="en-US" altLang="zh-TW" sz="22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double d;</a:t>
            </a:r>
          </a:p>
          <a:p>
            <a:pPr marL="457200" indent="-457200">
              <a:lnSpc>
                <a:spcPct val="50000"/>
              </a:lnSpc>
              <a:spcBef>
                <a:spcPct val="0"/>
              </a:spcBef>
              <a:buFont typeface="+mj-lt"/>
              <a:buAutoNum type="arabicParenR"/>
            </a:pPr>
            <a:r>
              <a:rPr lang="en-US" altLang="zh-TW" sz="22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p>
          <a:p>
            <a:pPr marL="457200" indent="-457200">
              <a:lnSpc>
                <a:spcPct val="80000"/>
              </a:lnSpc>
              <a:spcBef>
                <a:spcPts val="500"/>
              </a:spcBef>
              <a:buFont typeface="+mj-lt"/>
              <a:buAutoNum type="arabicParenR"/>
            </a:pPr>
            <a:r>
              <a:rPr lang="en-US" altLang="zh-TW" sz="22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r>
              <a:rPr lang="en-US" altLang="zh-TW" sz="22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i</a:t>
            </a:r>
            <a:r>
              <a:rPr lang="en-US" altLang="zh-TW" sz="22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 c;   /* c is converted to </a:t>
            </a:r>
            <a:r>
              <a:rPr lang="en-US" altLang="zh-TW" sz="22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int</a:t>
            </a:r>
            <a:r>
              <a:rPr lang="en-US" altLang="zh-TW" sz="22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p>
          <a:p>
            <a:pPr marL="457200" indent="-457200">
              <a:lnSpc>
                <a:spcPct val="80000"/>
              </a:lnSpc>
              <a:spcBef>
                <a:spcPts val="500"/>
              </a:spcBef>
              <a:buFont typeface="+mj-lt"/>
              <a:buAutoNum type="arabicParenR"/>
            </a:pPr>
            <a:r>
              <a:rPr lang="en-US" altLang="zh-TW" sz="22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f = </a:t>
            </a:r>
            <a:r>
              <a:rPr lang="en-US" altLang="zh-TW" sz="22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i</a:t>
            </a:r>
            <a:r>
              <a:rPr lang="en-US" altLang="zh-TW" sz="22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 </a:t>
            </a:r>
            <a:r>
              <a:rPr lang="en-US" altLang="zh-TW" sz="22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i</a:t>
            </a:r>
            <a:r>
              <a:rPr lang="en-US" altLang="zh-TW" sz="22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is converted to float */</a:t>
            </a:r>
          </a:p>
          <a:p>
            <a:pPr marL="457200" indent="-457200">
              <a:lnSpc>
                <a:spcPct val="80000"/>
              </a:lnSpc>
              <a:spcBef>
                <a:spcPts val="500"/>
              </a:spcBef>
              <a:buFont typeface="+mj-lt"/>
              <a:buAutoNum type="arabicParenR"/>
            </a:pPr>
            <a:r>
              <a:rPr lang="en-US" altLang="zh-TW" sz="22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d = f;   /* f is converted to double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altLang="zh-TW">
                <a:ea typeface="新細明體" charset="-120"/>
              </a:rPr>
              <a:t>Conversion During Assignment</a:t>
            </a:r>
          </a:p>
        </p:txBody>
      </p:sp>
      <p:sp>
        <p:nvSpPr>
          <p:cNvPr id="86019" name="Content Placeholder 2"/>
          <p:cNvSpPr>
            <a:spLocks noGrp="1"/>
          </p:cNvSpPr>
          <p:nvPr>
            <p:ph idx="1"/>
          </p:nvPr>
        </p:nvSpPr>
        <p:spPr/>
        <p:txBody>
          <a:bodyPr>
            <a:normAutofit/>
          </a:bodyPr>
          <a:lstStyle/>
          <a:p>
            <a:r>
              <a:rPr lang="en-US" altLang="zh-TW" dirty="0">
                <a:ea typeface="新細明體" charset="-120"/>
              </a:rPr>
              <a:t>Assigning a floating-point number to an integer variable drops the fractional part of the number:</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int</a:t>
            </a: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a:t>
            </a:r>
          </a:p>
          <a:p>
            <a:pPr>
              <a:lnSpc>
                <a:spcPct val="50000"/>
              </a:lnSpc>
              <a:spcBef>
                <a:spcPct val="0"/>
              </a:spcBef>
              <a:buFontTx/>
              <a:buNone/>
            </a:pPr>
            <a:r>
              <a:rPr lang="en-US" altLang="zh-TW" sz="2400" dirty="0">
                <a:latin typeface="Courier New" pitchFamily="49" charset="0"/>
                <a:ea typeface="新細明體" charset="-120"/>
                <a:cs typeface="Courier New" pitchFamily="49" charset="0"/>
              </a:rPr>
              <a:t>	 </a:t>
            </a:r>
          </a:p>
          <a:p>
            <a:pPr>
              <a:lnSpc>
                <a:spcPct val="80000"/>
              </a:lnSpc>
              <a:spcBef>
                <a:spcPts val="400"/>
              </a:spcBef>
              <a:buNone/>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 = 842.97;    /*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 is now 842 */</a:t>
            </a:r>
          </a:p>
          <a:p>
            <a:pPr>
              <a:lnSpc>
                <a:spcPct val="80000"/>
              </a:lnSpc>
              <a:spcBef>
                <a:spcPts val="400"/>
              </a:spcBef>
              <a:buNone/>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 = -842.97;   /*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 is now -842 */</a:t>
            </a:r>
          </a:p>
          <a:p>
            <a:r>
              <a:rPr lang="en-US" altLang="zh-TW" dirty="0">
                <a:ea typeface="新細明體" charset="-120"/>
              </a:rPr>
              <a:t>Assigning a value to a variable of a narrower type will give a </a:t>
            </a:r>
            <a:r>
              <a:rPr lang="en-US" altLang="zh-TW" b="1" dirty="0">
                <a:solidFill>
                  <a:srgbClr val="FFC000"/>
                </a:solidFill>
                <a:effectLst>
                  <a:outerShdw blurRad="38100" dist="38100" dir="2700000" algn="tl">
                    <a:srgbClr val="000000">
                      <a:alpha val="43137"/>
                    </a:srgbClr>
                  </a:outerShdw>
                </a:effectLst>
                <a:ea typeface="新細明體" charset="-120"/>
              </a:rPr>
              <a:t>meaningless result </a:t>
            </a:r>
            <a:r>
              <a:rPr lang="en-US" altLang="zh-TW" dirty="0">
                <a:ea typeface="新細明體" charset="-120"/>
              </a:rPr>
              <a:t>(or worse) </a:t>
            </a:r>
            <a:r>
              <a:rPr lang="en-US" altLang="zh-TW" dirty="0">
                <a:ln w="0"/>
                <a:solidFill>
                  <a:schemeClr val="tx1"/>
                </a:solidFill>
                <a:effectLst>
                  <a:glow rad="101600">
                    <a:schemeClr val="accent4">
                      <a:satMod val="175000"/>
                      <a:alpha val="40000"/>
                    </a:schemeClr>
                  </a:glow>
                  <a:outerShdw blurRad="38100" dist="19050" dir="2700000" algn="tl" rotWithShape="0">
                    <a:schemeClr val="dk1">
                      <a:alpha val="40000"/>
                    </a:schemeClr>
                  </a:outerShdw>
                </a:effectLst>
                <a:ea typeface="新細明體" charset="-120"/>
              </a:rPr>
              <a:t>if the value is </a:t>
            </a:r>
            <a:r>
              <a:rPr lang="en-US" altLang="zh-TW"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a typeface="新細明體" charset="-120"/>
              </a:rPr>
              <a:t>outside</a:t>
            </a:r>
            <a:r>
              <a:rPr lang="en-US" altLang="zh-TW" dirty="0">
                <a:ln w="0"/>
                <a:solidFill>
                  <a:schemeClr val="tx1"/>
                </a:solidFill>
                <a:effectLst>
                  <a:glow rad="101600">
                    <a:schemeClr val="accent4">
                      <a:satMod val="175000"/>
                      <a:alpha val="40000"/>
                    </a:schemeClr>
                  </a:glow>
                  <a:outerShdw blurRad="38100" dist="19050" dir="2700000" algn="tl" rotWithShape="0">
                    <a:schemeClr val="dk1">
                      <a:alpha val="40000"/>
                    </a:schemeClr>
                  </a:outerShdw>
                </a:effectLst>
                <a:ea typeface="新細明體" charset="-120"/>
              </a:rPr>
              <a:t> the range of the variable’s type</a:t>
            </a:r>
            <a:r>
              <a:rPr lang="en-US" altLang="zh-TW" dirty="0">
                <a:ea typeface="新細明體" charset="-120"/>
              </a:rPr>
              <a:t>:</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c = 10000;    /*** WRONG ***/</a:t>
            </a:r>
          </a:p>
          <a:p>
            <a:pPr>
              <a:lnSpc>
                <a:spcPct val="80000"/>
              </a:lnSpc>
              <a:spcBef>
                <a:spcPts val="400"/>
              </a:spcBef>
              <a:buNone/>
            </a:pPr>
            <a:r>
              <a:rPr lang="en-US" altLang="zh-TW" sz="24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r>
              <a:rPr lang="en-US" altLang="zh-TW" sz="24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i</a:t>
            </a:r>
            <a:r>
              <a:rPr lang="en-US" altLang="zh-TW" sz="24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 1.0e20;   /*** WRONG ***/</a:t>
            </a:r>
          </a:p>
          <a:p>
            <a:pPr>
              <a:lnSpc>
                <a:spcPct val="80000"/>
              </a:lnSpc>
              <a:spcBef>
                <a:spcPts val="400"/>
              </a:spcBef>
              <a:buNone/>
            </a:pPr>
            <a:r>
              <a:rPr lang="en-US" altLang="zh-TW" sz="24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f = 1.0e100;  /*** WRONG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altLang="zh-TW">
                <a:ea typeface="新細明體" charset="-120"/>
              </a:rPr>
              <a:t>Conversion During Assignment</a:t>
            </a:r>
          </a:p>
        </p:txBody>
      </p:sp>
      <p:sp>
        <p:nvSpPr>
          <p:cNvPr id="87043" name="Content Placeholder 2"/>
          <p:cNvSpPr>
            <a:spLocks noGrp="1"/>
          </p:cNvSpPr>
          <p:nvPr>
            <p:ph idx="1"/>
          </p:nvPr>
        </p:nvSpPr>
        <p:spPr/>
        <p:txBody>
          <a:bodyPr/>
          <a:lstStyle/>
          <a:p>
            <a:r>
              <a:rPr lang="en-US" altLang="zh-TW" dirty="0">
                <a:ea typeface="新細明體" charset="-120"/>
              </a:rPr>
              <a:t>It’s a good idea to append the </a:t>
            </a:r>
            <a:r>
              <a:rPr lang="en-US" altLang="zh-TW" dirty="0">
                <a:latin typeface="Courier New" pitchFamily="49" charset="0"/>
                <a:ea typeface="新細明體" charset="-120"/>
                <a:cs typeface="Courier New" pitchFamily="49" charset="0"/>
              </a:rPr>
              <a:t>f</a:t>
            </a:r>
            <a:r>
              <a:rPr lang="en-US" altLang="zh-TW" dirty="0">
                <a:ea typeface="新細明體" charset="-120"/>
              </a:rPr>
              <a:t> suffix to a floating-point constant if it will be assigned to a </a:t>
            </a:r>
            <a:r>
              <a:rPr lang="en-US" altLang="zh-TW" b="1" dirty="0">
                <a:solidFill>
                  <a:srgbClr val="FFAB06"/>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float</a:t>
            </a:r>
            <a:r>
              <a:rPr lang="en-US" altLang="zh-TW" dirty="0">
                <a:ea typeface="新細明體" charset="-120"/>
              </a:rPr>
              <a:t> variable:</a:t>
            </a:r>
          </a:p>
          <a:p>
            <a:pPr>
              <a:lnSpc>
                <a:spcPct val="80000"/>
              </a:lnSpc>
              <a:spcBef>
                <a:spcPts val="1200"/>
              </a:spcBef>
              <a:buNone/>
            </a:pPr>
            <a:r>
              <a:rPr lang="en-US" altLang="zh-TW" b="1" dirty="0">
                <a:solidFill>
                  <a:srgbClr val="FFAB06"/>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dirty="0">
                <a:latin typeface="Courier New" pitchFamily="49" charset="0"/>
                <a:ea typeface="新細明體" charset="-120"/>
                <a:cs typeface="Courier New" pitchFamily="49" charset="0"/>
              </a:rPr>
              <a:t>f = 3.14159</a:t>
            </a:r>
            <a:r>
              <a:rPr lang="en-US" altLang="zh-TW" sz="2400" b="1" dirty="0">
                <a:solidFill>
                  <a:srgbClr val="FFAB06"/>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f</a:t>
            </a:r>
            <a:r>
              <a:rPr lang="en-US" altLang="zh-TW" sz="2400" dirty="0">
                <a:latin typeface="Courier New" pitchFamily="49" charset="0"/>
                <a:ea typeface="新細明體" charset="-120"/>
                <a:cs typeface="Courier New" pitchFamily="49" charset="0"/>
              </a:rPr>
              <a:t>;</a:t>
            </a:r>
          </a:p>
          <a:p>
            <a:r>
              <a:rPr lang="en-US" altLang="zh-TW" dirty="0">
                <a:ea typeface="新細明體" charset="-120"/>
              </a:rPr>
              <a:t>Without the suffix, the constant </a:t>
            </a:r>
            <a:r>
              <a:rPr lang="en-US" altLang="zh-TW" dirty="0">
                <a:latin typeface="Courier New" pitchFamily="49" charset="0"/>
                <a:ea typeface="新細明體" charset="-120"/>
                <a:cs typeface="Courier New" pitchFamily="49" charset="0"/>
              </a:rPr>
              <a:t>3.14159</a:t>
            </a:r>
            <a:r>
              <a:rPr lang="en-US" altLang="zh-TW" dirty="0">
                <a:ea typeface="新細明體" charset="-120"/>
              </a:rPr>
              <a:t> would have type </a:t>
            </a:r>
            <a:r>
              <a:rPr lang="en-US" altLang="zh-TW" b="1" dirty="0">
                <a:solidFill>
                  <a:srgbClr val="FF0000"/>
                </a:solidFill>
                <a:latin typeface="Courier New" pitchFamily="49" charset="0"/>
                <a:ea typeface="新細明體" charset="-120"/>
                <a:cs typeface="Courier New" pitchFamily="49" charset="0"/>
              </a:rPr>
              <a:t>double</a:t>
            </a:r>
            <a:r>
              <a:rPr lang="en-US" altLang="zh-TW" dirty="0">
                <a:ea typeface="新細明體" charset="-120"/>
              </a:rPr>
              <a:t>, possibly causing a warning message.</a:t>
            </a:r>
          </a:p>
          <a:p>
            <a:endParaRPr lang="en-US" altLang="zh-TW" dirty="0">
              <a:ea typeface="新細明體" charset="-12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altLang="zh-TW">
                <a:ea typeface="新細明體" charset="-120"/>
              </a:rPr>
              <a:t>Implicit Conversions in C99</a:t>
            </a:r>
          </a:p>
        </p:txBody>
      </p:sp>
      <p:sp>
        <p:nvSpPr>
          <p:cNvPr id="3" name="Content Placeholder 2"/>
          <p:cNvSpPr>
            <a:spLocks noGrp="1"/>
          </p:cNvSpPr>
          <p:nvPr>
            <p:ph idx="1"/>
          </p:nvPr>
        </p:nvSpPr>
        <p:spPr/>
        <p:txBody>
          <a:bodyPr>
            <a:normAutofit/>
          </a:bodyPr>
          <a:lstStyle/>
          <a:p>
            <a:r>
              <a:rPr lang="en-US" altLang="zh-TW" sz="2300">
                <a:ea typeface="新細明體" charset="-120"/>
              </a:rPr>
              <a:t>C99’s rules for implicit conversions are somewhat different.</a:t>
            </a:r>
          </a:p>
          <a:p>
            <a:r>
              <a:rPr lang="en-US" altLang="zh-TW" sz="2300">
                <a:ea typeface="新細明體" charset="-120"/>
              </a:rPr>
              <a:t>Each integer type has an “integer conversion rank.” </a:t>
            </a:r>
          </a:p>
          <a:p>
            <a:r>
              <a:rPr lang="en-US" altLang="zh-TW" sz="2300">
                <a:ea typeface="新細明體" charset="-120"/>
              </a:rPr>
              <a:t>Ranks from highest to lowest:</a:t>
            </a:r>
          </a:p>
          <a:p>
            <a:pPr lvl="1">
              <a:spcBef>
                <a:spcPts val="400"/>
              </a:spcBef>
              <a:buNone/>
            </a:pPr>
            <a:r>
              <a:rPr lang="en-US" altLang="zh-TW" sz="2100">
                <a:ea typeface="新細明體" charset="-120"/>
              </a:rPr>
              <a:t>1. </a:t>
            </a:r>
            <a:r>
              <a:rPr lang="en-US" altLang="zh-TW" sz="2100">
                <a:latin typeface="Courier New" pitchFamily="49" charset="0"/>
                <a:ea typeface="新細明體" charset="-120"/>
                <a:cs typeface="Courier New" pitchFamily="49" charset="0"/>
              </a:rPr>
              <a:t>long</a:t>
            </a:r>
            <a:r>
              <a:rPr lang="en-US" altLang="zh-TW" sz="2100">
                <a:ea typeface="新細明體" charset="-120"/>
              </a:rPr>
              <a:t> </a:t>
            </a:r>
            <a:r>
              <a:rPr lang="en-US" altLang="zh-TW" sz="2100">
                <a:latin typeface="Courier New" pitchFamily="49" charset="0"/>
                <a:ea typeface="新細明體" charset="-120"/>
                <a:cs typeface="Courier New" pitchFamily="49" charset="0"/>
              </a:rPr>
              <a:t>long</a:t>
            </a:r>
            <a:r>
              <a:rPr lang="en-US" altLang="zh-TW" sz="2100">
                <a:ea typeface="新細明體" charset="-120"/>
              </a:rPr>
              <a:t> </a:t>
            </a:r>
            <a:r>
              <a:rPr lang="en-US" altLang="zh-TW" sz="2100">
                <a:latin typeface="Courier New" pitchFamily="49" charset="0"/>
                <a:ea typeface="新細明體" charset="-120"/>
                <a:cs typeface="Courier New" pitchFamily="49" charset="0"/>
              </a:rPr>
              <a:t>int</a:t>
            </a:r>
            <a:r>
              <a:rPr lang="en-US" altLang="zh-TW" sz="2100">
                <a:ea typeface="新細明體" charset="-120"/>
              </a:rPr>
              <a:t>, </a:t>
            </a:r>
            <a:r>
              <a:rPr lang="en-US" altLang="zh-TW" sz="2100">
                <a:latin typeface="Courier New" pitchFamily="49" charset="0"/>
                <a:ea typeface="新細明體" charset="-120"/>
                <a:cs typeface="Courier New" pitchFamily="49" charset="0"/>
              </a:rPr>
              <a:t>unsigned</a:t>
            </a:r>
            <a:r>
              <a:rPr lang="en-US" altLang="zh-TW" sz="2100">
                <a:ea typeface="新細明體" charset="-120"/>
              </a:rPr>
              <a:t> </a:t>
            </a:r>
            <a:r>
              <a:rPr lang="en-US" altLang="zh-TW" sz="2100">
                <a:latin typeface="Courier New" pitchFamily="49" charset="0"/>
                <a:ea typeface="新細明體" charset="-120"/>
                <a:cs typeface="Courier New" pitchFamily="49" charset="0"/>
              </a:rPr>
              <a:t>long</a:t>
            </a:r>
            <a:r>
              <a:rPr lang="en-US" altLang="zh-TW" sz="2100">
                <a:ea typeface="新細明體" charset="-120"/>
              </a:rPr>
              <a:t> </a:t>
            </a:r>
            <a:r>
              <a:rPr lang="en-US" altLang="zh-TW" sz="2100">
                <a:latin typeface="Courier New" pitchFamily="49" charset="0"/>
                <a:ea typeface="新細明體" charset="-120"/>
                <a:cs typeface="Courier New" pitchFamily="49" charset="0"/>
              </a:rPr>
              <a:t>long</a:t>
            </a:r>
            <a:r>
              <a:rPr lang="en-US" altLang="zh-TW" sz="2100">
                <a:ea typeface="新細明體" charset="-120"/>
              </a:rPr>
              <a:t> </a:t>
            </a:r>
            <a:r>
              <a:rPr lang="en-US" altLang="zh-TW" sz="2100">
                <a:latin typeface="Courier New" pitchFamily="49" charset="0"/>
                <a:ea typeface="新細明體" charset="-120"/>
                <a:cs typeface="Courier New" pitchFamily="49" charset="0"/>
              </a:rPr>
              <a:t>int</a:t>
            </a:r>
          </a:p>
          <a:p>
            <a:pPr lvl="1">
              <a:spcBef>
                <a:spcPts val="100"/>
              </a:spcBef>
              <a:buNone/>
            </a:pPr>
            <a:r>
              <a:rPr lang="en-US" altLang="zh-TW" sz="2100">
                <a:ea typeface="新細明體" charset="-120"/>
              </a:rPr>
              <a:t>2. </a:t>
            </a:r>
            <a:r>
              <a:rPr lang="en-US" altLang="zh-TW" sz="2100">
                <a:latin typeface="Courier New" pitchFamily="49" charset="0"/>
                <a:ea typeface="新細明體" charset="-120"/>
                <a:cs typeface="Courier New" pitchFamily="49" charset="0"/>
              </a:rPr>
              <a:t>long</a:t>
            </a:r>
            <a:r>
              <a:rPr lang="en-US" altLang="zh-TW" sz="2100">
                <a:ea typeface="新細明體" charset="-120"/>
              </a:rPr>
              <a:t> </a:t>
            </a:r>
            <a:r>
              <a:rPr lang="en-US" altLang="zh-TW" sz="2100">
                <a:latin typeface="Courier New" pitchFamily="49" charset="0"/>
                <a:ea typeface="新細明體" charset="-120"/>
                <a:cs typeface="Courier New" pitchFamily="49" charset="0"/>
              </a:rPr>
              <a:t>int</a:t>
            </a:r>
            <a:r>
              <a:rPr lang="en-US" altLang="zh-TW" sz="2100">
                <a:ea typeface="新細明體" charset="-120"/>
              </a:rPr>
              <a:t>, </a:t>
            </a:r>
            <a:r>
              <a:rPr lang="en-US" altLang="zh-TW" sz="2100">
                <a:latin typeface="Courier New" pitchFamily="49" charset="0"/>
                <a:ea typeface="新細明體" charset="-120"/>
                <a:cs typeface="Courier New" pitchFamily="49" charset="0"/>
              </a:rPr>
              <a:t>unsigned</a:t>
            </a:r>
            <a:r>
              <a:rPr lang="en-US" altLang="zh-TW" sz="2100">
                <a:ea typeface="新細明體" charset="-120"/>
              </a:rPr>
              <a:t> </a:t>
            </a:r>
            <a:r>
              <a:rPr lang="en-US" altLang="zh-TW" sz="2100">
                <a:latin typeface="Courier New" pitchFamily="49" charset="0"/>
                <a:ea typeface="新細明體" charset="-120"/>
                <a:cs typeface="Courier New" pitchFamily="49" charset="0"/>
              </a:rPr>
              <a:t>long</a:t>
            </a:r>
            <a:r>
              <a:rPr lang="en-US" altLang="zh-TW" sz="2100">
                <a:ea typeface="新細明體" charset="-120"/>
              </a:rPr>
              <a:t> </a:t>
            </a:r>
            <a:r>
              <a:rPr lang="en-US" altLang="zh-TW" sz="2100">
                <a:latin typeface="Courier New" pitchFamily="49" charset="0"/>
                <a:ea typeface="新細明體" charset="-120"/>
                <a:cs typeface="Courier New" pitchFamily="49" charset="0"/>
              </a:rPr>
              <a:t>int</a:t>
            </a:r>
          </a:p>
          <a:p>
            <a:pPr lvl="1">
              <a:spcBef>
                <a:spcPts val="100"/>
              </a:spcBef>
              <a:buNone/>
            </a:pPr>
            <a:r>
              <a:rPr lang="en-US" altLang="zh-TW" sz="2100">
                <a:ea typeface="新細明體" charset="-120"/>
              </a:rPr>
              <a:t>3. </a:t>
            </a:r>
            <a:r>
              <a:rPr lang="en-US" altLang="zh-TW" sz="2100">
                <a:latin typeface="Courier New" pitchFamily="49" charset="0"/>
                <a:ea typeface="新細明體" charset="-120"/>
                <a:cs typeface="Courier New" pitchFamily="49" charset="0"/>
              </a:rPr>
              <a:t>int</a:t>
            </a:r>
            <a:r>
              <a:rPr lang="en-US" altLang="zh-TW" sz="2100">
                <a:ea typeface="新細明體" charset="-120"/>
              </a:rPr>
              <a:t>, </a:t>
            </a:r>
            <a:r>
              <a:rPr lang="en-US" altLang="zh-TW" sz="2100">
                <a:latin typeface="Courier New" pitchFamily="49" charset="0"/>
                <a:ea typeface="新細明體" charset="-120"/>
                <a:cs typeface="Courier New" pitchFamily="49" charset="0"/>
              </a:rPr>
              <a:t>unsigned</a:t>
            </a:r>
            <a:r>
              <a:rPr lang="en-US" altLang="zh-TW" sz="2100">
                <a:ea typeface="新細明體" charset="-120"/>
              </a:rPr>
              <a:t> </a:t>
            </a:r>
            <a:r>
              <a:rPr lang="en-US" altLang="zh-TW" sz="2100">
                <a:latin typeface="Courier New" pitchFamily="49" charset="0"/>
                <a:ea typeface="新細明體" charset="-120"/>
                <a:cs typeface="Courier New" pitchFamily="49" charset="0"/>
              </a:rPr>
              <a:t>int</a:t>
            </a:r>
          </a:p>
          <a:p>
            <a:pPr lvl="1">
              <a:spcBef>
                <a:spcPts val="100"/>
              </a:spcBef>
              <a:buNone/>
            </a:pPr>
            <a:r>
              <a:rPr lang="en-US" altLang="zh-TW" sz="2100">
                <a:ea typeface="新細明體" charset="-120"/>
              </a:rPr>
              <a:t>4. </a:t>
            </a:r>
            <a:r>
              <a:rPr lang="en-US" altLang="zh-TW" sz="2100">
                <a:latin typeface="Courier New" pitchFamily="49" charset="0"/>
                <a:ea typeface="新細明體" charset="-120"/>
                <a:cs typeface="Courier New" pitchFamily="49" charset="0"/>
              </a:rPr>
              <a:t>short</a:t>
            </a:r>
            <a:r>
              <a:rPr lang="en-US" altLang="zh-TW" sz="2100">
                <a:ea typeface="新細明體" charset="-120"/>
              </a:rPr>
              <a:t> </a:t>
            </a:r>
            <a:r>
              <a:rPr lang="en-US" altLang="zh-TW" sz="2100">
                <a:latin typeface="Courier New" pitchFamily="49" charset="0"/>
                <a:ea typeface="新細明體" charset="-120"/>
                <a:cs typeface="Courier New" pitchFamily="49" charset="0"/>
              </a:rPr>
              <a:t>int</a:t>
            </a:r>
            <a:r>
              <a:rPr lang="en-US" altLang="zh-TW" sz="2100">
                <a:ea typeface="新細明體" charset="-120"/>
              </a:rPr>
              <a:t>, </a:t>
            </a:r>
            <a:r>
              <a:rPr lang="en-US" altLang="zh-TW" sz="2100">
                <a:latin typeface="Courier New" pitchFamily="49" charset="0"/>
                <a:ea typeface="新細明體" charset="-120"/>
                <a:cs typeface="Courier New" pitchFamily="49" charset="0"/>
              </a:rPr>
              <a:t>unsigned</a:t>
            </a:r>
            <a:r>
              <a:rPr lang="en-US" altLang="zh-TW" sz="2100">
                <a:ea typeface="新細明體" charset="-120"/>
              </a:rPr>
              <a:t> </a:t>
            </a:r>
            <a:r>
              <a:rPr lang="en-US" altLang="zh-TW" sz="2100">
                <a:latin typeface="Courier New" pitchFamily="49" charset="0"/>
                <a:ea typeface="新細明體" charset="-120"/>
                <a:cs typeface="Courier New" pitchFamily="49" charset="0"/>
              </a:rPr>
              <a:t>short</a:t>
            </a:r>
            <a:r>
              <a:rPr lang="en-US" altLang="zh-TW" sz="2100">
                <a:ea typeface="新細明體" charset="-120"/>
              </a:rPr>
              <a:t> </a:t>
            </a:r>
            <a:r>
              <a:rPr lang="en-US" altLang="zh-TW" sz="2100">
                <a:latin typeface="Courier New" pitchFamily="49" charset="0"/>
                <a:ea typeface="新細明體" charset="-120"/>
                <a:cs typeface="Courier New" pitchFamily="49" charset="0"/>
              </a:rPr>
              <a:t>int</a:t>
            </a:r>
          </a:p>
          <a:p>
            <a:pPr lvl="1">
              <a:spcBef>
                <a:spcPts val="100"/>
              </a:spcBef>
              <a:buNone/>
            </a:pPr>
            <a:r>
              <a:rPr lang="en-US" altLang="zh-TW" sz="2100">
                <a:ea typeface="新細明體" charset="-120"/>
              </a:rPr>
              <a:t>5. </a:t>
            </a:r>
            <a:r>
              <a:rPr lang="en-US" altLang="zh-TW" sz="2100">
                <a:latin typeface="Courier New" pitchFamily="49" charset="0"/>
                <a:ea typeface="新細明體" charset="-120"/>
                <a:cs typeface="Courier New" pitchFamily="49" charset="0"/>
              </a:rPr>
              <a:t>char</a:t>
            </a:r>
            <a:r>
              <a:rPr lang="en-US" altLang="zh-TW" sz="2100">
                <a:ea typeface="新細明體" charset="-120"/>
              </a:rPr>
              <a:t>, </a:t>
            </a:r>
            <a:r>
              <a:rPr lang="en-US" altLang="zh-TW" sz="2100">
                <a:latin typeface="Courier New" pitchFamily="49" charset="0"/>
                <a:ea typeface="新細明體" charset="-120"/>
                <a:cs typeface="Courier New" pitchFamily="49" charset="0"/>
              </a:rPr>
              <a:t>signed</a:t>
            </a:r>
            <a:r>
              <a:rPr lang="en-US" altLang="zh-TW" sz="2100">
                <a:ea typeface="新細明體" charset="-120"/>
              </a:rPr>
              <a:t> </a:t>
            </a:r>
            <a:r>
              <a:rPr lang="en-US" altLang="zh-TW" sz="2100">
                <a:latin typeface="Courier New" pitchFamily="49" charset="0"/>
                <a:ea typeface="新細明體" charset="-120"/>
                <a:cs typeface="Courier New" pitchFamily="49" charset="0"/>
              </a:rPr>
              <a:t>char</a:t>
            </a:r>
            <a:r>
              <a:rPr lang="en-US" altLang="zh-TW" sz="2100">
                <a:ea typeface="新細明體" charset="-120"/>
              </a:rPr>
              <a:t>, </a:t>
            </a:r>
            <a:r>
              <a:rPr lang="en-US" altLang="zh-TW" sz="2100">
                <a:latin typeface="Courier New" pitchFamily="49" charset="0"/>
                <a:ea typeface="新細明體" charset="-120"/>
                <a:cs typeface="Courier New" pitchFamily="49" charset="0"/>
              </a:rPr>
              <a:t>unsigned</a:t>
            </a:r>
            <a:r>
              <a:rPr lang="en-US" altLang="zh-TW" sz="2100">
                <a:ea typeface="新細明體" charset="-120"/>
              </a:rPr>
              <a:t> </a:t>
            </a:r>
            <a:r>
              <a:rPr lang="en-US" altLang="zh-TW" sz="2100">
                <a:latin typeface="Courier New" pitchFamily="49" charset="0"/>
                <a:ea typeface="新細明體" charset="-120"/>
                <a:cs typeface="Courier New" pitchFamily="49" charset="0"/>
              </a:rPr>
              <a:t>char</a:t>
            </a:r>
          </a:p>
          <a:p>
            <a:pPr lvl="1">
              <a:spcBef>
                <a:spcPts val="100"/>
              </a:spcBef>
              <a:buNone/>
            </a:pPr>
            <a:r>
              <a:rPr lang="en-US" altLang="zh-TW" sz="2100">
                <a:ea typeface="新細明體" charset="-120"/>
              </a:rPr>
              <a:t>6. </a:t>
            </a:r>
            <a:r>
              <a:rPr lang="en-US" altLang="zh-TW" sz="2100">
                <a:latin typeface="Courier New" pitchFamily="49" charset="0"/>
                <a:ea typeface="新細明體" charset="-120"/>
                <a:cs typeface="Courier New" pitchFamily="49" charset="0"/>
              </a:rPr>
              <a:t>_Bool</a:t>
            </a:r>
          </a:p>
          <a:p>
            <a:r>
              <a:rPr lang="en-US" altLang="zh-TW" sz="2300">
                <a:ea typeface="新細明體" charset="-120"/>
              </a:rPr>
              <a:t>C99’s “integer promotions” involve converting any type whose rank is less than </a:t>
            </a:r>
            <a:r>
              <a:rPr lang="en-US" altLang="zh-TW" sz="2300">
                <a:latin typeface="Courier New" pitchFamily="49" charset="0"/>
                <a:ea typeface="新細明體" charset="-120"/>
                <a:cs typeface="Courier New" pitchFamily="49" charset="0"/>
              </a:rPr>
              <a:t>int</a:t>
            </a:r>
            <a:r>
              <a:rPr lang="en-US" altLang="zh-TW" sz="2300">
                <a:ea typeface="新細明體" charset="-120"/>
              </a:rPr>
              <a:t> and </a:t>
            </a:r>
            <a:r>
              <a:rPr lang="en-US" altLang="zh-TW" sz="2300">
                <a:latin typeface="Courier New" pitchFamily="49" charset="0"/>
                <a:ea typeface="新細明體" charset="-120"/>
                <a:cs typeface="Courier New" pitchFamily="49" charset="0"/>
              </a:rPr>
              <a:t>unsigned</a:t>
            </a:r>
            <a:r>
              <a:rPr lang="en-US" altLang="zh-TW" sz="2300">
                <a:ea typeface="新細明體" charset="-120"/>
              </a:rPr>
              <a:t> </a:t>
            </a:r>
            <a:r>
              <a:rPr lang="en-US" altLang="zh-TW" sz="2300">
                <a:latin typeface="Courier New" pitchFamily="49" charset="0"/>
                <a:ea typeface="新細明體" charset="-120"/>
                <a:cs typeface="Courier New" pitchFamily="49" charset="0"/>
              </a:rPr>
              <a:t>int</a:t>
            </a:r>
            <a:r>
              <a:rPr lang="en-US" altLang="zh-TW" sz="2300">
                <a:ea typeface="新細明體" charset="-120"/>
              </a:rPr>
              <a:t> to </a:t>
            </a:r>
            <a:r>
              <a:rPr lang="en-US" altLang="zh-TW" sz="2300">
                <a:latin typeface="Courier New" pitchFamily="49" charset="0"/>
                <a:ea typeface="新細明體" charset="-120"/>
                <a:cs typeface="Courier New" pitchFamily="49" charset="0"/>
              </a:rPr>
              <a:t>int</a:t>
            </a:r>
            <a:r>
              <a:rPr lang="en-US" altLang="zh-TW" sz="2300">
                <a:ea typeface="新細明體" charset="-120"/>
              </a:rPr>
              <a:t> (provided that all values of the type can be represented using </a:t>
            </a:r>
            <a:r>
              <a:rPr lang="en-US" altLang="zh-TW" sz="2300">
                <a:latin typeface="Courier New" pitchFamily="49" charset="0"/>
                <a:ea typeface="新細明體" charset="-120"/>
                <a:cs typeface="Courier New" pitchFamily="49" charset="0"/>
              </a:rPr>
              <a:t>int</a:t>
            </a:r>
            <a:r>
              <a:rPr lang="en-US" altLang="zh-TW" sz="2300">
                <a:ea typeface="新細明體" charset="-120"/>
              </a:rPr>
              <a:t>) or else to </a:t>
            </a:r>
            <a:r>
              <a:rPr lang="en-US" altLang="zh-TW" sz="2300">
                <a:latin typeface="Courier New" pitchFamily="49" charset="0"/>
                <a:ea typeface="新細明體" charset="-120"/>
                <a:cs typeface="Courier New" pitchFamily="49" charset="0"/>
              </a:rPr>
              <a:t>unsigned</a:t>
            </a:r>
            <a:r>
              <a:rPr lang="en-US" altLang="zh-TW" sz="2300">
                <a:ea typeface="新細明體" charset="-120"/>
              </a:rPr>
              <a:t> </a:t>
            </a:r>
            <a:r>
              <a:rPr lang="en-US" altLang="zh-TW" sz="2300">
                <a:latin typeface="Courier New" pitchFamily="49" charset="0"/>
                <a:ea typeface="新細明體" charset="-120"/>
                <a:cs typeface="Courier New" pitchFamily="49" charset="0"/>
              </a:rPr>
              <a:t>int</a:t>
            </a:r>
            <a:r>
              <a:rPr lang="en-US" altLang="zh-TW" sz="2300">
                <a:ea typeface="新細明體" charset="-120"/>
              </a:rPr>
              <a:t>.</a:t>
            </a:r>
          </a:p>
          <a:p>
            <a:pPr>
              <a:buFontTx/>
              <a:buNone/>
            </a:pPr>
            <a:endParaRPr lang="en-US" altLang="zh-TW">
              <a:latin typeface="Courier New" pitchFamily="49" charset="0"/>
              <a:ea typeface="新細明體" charset="-120"/>
              <a:cs typeface="Courier New" pitchFamily="49"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altLang="zh-TW">
                <a:ea typeface="新細明體" charset="-120"/>
              </a:rPr>
              <a:t>Implicit Conversions in C99</a:t>
            </a:r>
          </a:p>
        </p:txBody>
      </p:sp>
      <p:sp>
        <p:nvSpPr>
          <p:cNvPr id="89091" name="Content Placeholder 2"/>
          <p:cNvSpPr>
            <a:spLocks noGrp="1"/>
          </p:cNvSpPr>
          <p:nvPr>
            <p:ph idx="1"/>
          </p:nvPr>
        </p:nvSpPr>
        <p:spPr/>
        <p:txBody>
          <a:bodyPr>
            <a:normAutofit/>
          </a:bodyPr>
          <a:lstStyle/>
          <a:p>
            <a:r>
              <a:rPr lang="en-US" altLang="zh-TW">
                <a:ea typeface="新細明體" charset="-120"/>
              </a:rPr>
              <a:t>C99’s rules for performing the usual arithmetic conversions can be divided into two cases:</a:t>
            </a:r>
          </a:p>
          <a:p>
            <a:pPr lvl="1"/>
            <a:r>
              <a:rPr lang="en-US" altLang="zh-TW">
                <a:ea typeface="新細明體" charset="-120"/>
              </a:rPr>
              <a:t>The type of either operand is a floating type.</a:t>
            </a:r>
          </a:p>
          <a:p>
            <a:pPr lvl="1"/>
            <a:r>
              <a:rPr lang="en-US" altLang="zh-TW">
                <a:ea typeface="新細明體" charset="-120"/>
              </a:rPr>
              <a:t>Neither operand type is a floating type.</a:t>
            </a:r>
          </a:p>
          <a:p>
            <a:r>
              <a:rPr lang="en-US" altLang="zh-TW" b="1" i="1">
                <a:ea typeface="新細明體" charset="-120"/>
              </a:rPr>
              <a:t>The type of either operand is a floating type. </a:t>
            </a:r>
            <a:r>
              <a:rPr lang="en-US" altLang="zh-TW">
                <a:ea typeface="新細明體" charset="-120"/>
              </a:rPr>
              <a:t>As long as neither operand has a complex type, the rules are the same as before. (The conversion rules for complex types are discussed in Chapter 27.)</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ltLang="zh-TW">
                <a:ea typeface="新細明體" charset="-120"/>
              </a:rPr>
              <a:t>Implicit Conversions in C99</a:t>
            </a:r>
          </a:p>
        </p:txBody>
      </p:sp>
      <p:sp>
        <p:nvSpPr>
          <p:cNvPr id="90115" name="Content Placeholder 2"/>
          <p:cNvSpPr>
            <a:spLocks noGrp="1"/>
          </p:cNvSpPr>
          <p:nvPr>
            <p:ph idx="1"/>
          </p:nvPr>
        </p:nvSpPr>
        <p:spPr/>
        <p:txBody>
          <a:bodyPr>
            <a:normAutofit/>
          </a:bodyPr>
          <a:lstStyle/>
          <a:p>
            <a:r>
              <a:rPr lang="en-US" altLang="zh-TW" sz="2300" b="1" i="1">
                <a:ea typeface="新細明體" charset="-120"/>
              </a:rPr>
              <a:t>Neither operand type is a floating type.</a:t>
            </a:r>
            <a:r>
              <a:rPr lang="en-US" altLang="zh-TW" sz="2300">
                <a:ea typeface="新細明體" charset="-120"/>
              </a:rPr>
              <a:t> Perform integer promotion on both operands. Stop if the types of the operands are now the same. Otherwise, use the following rules:</a:t>
            </a:r>
          </a:p>
          <a:p>
            <a:pPr lvl="1"/>
            <a:r>
              <a:rPr lang="en-US" altLang="zh-TW" sz="2000">
                <a:ea typeface="新細明體" charset="-120"/>
              </a:rPr>
              <a:t>If both operands have signed types or both have unsigned types, convert the operand whose type has lesser integer conversion rank to the type of the operand with greater rank.</a:t>
            </a:r>
          </a:p>
          <a:p>
            <a:pPr lvl="1"/>
            <a:r>
              <a:rPr lang="en-US" altLang="zh-TW" sz="2000">
                <a:ea typeface="新細明體" charset="-120"/>
              </a:rPr>
              <a:t>If the unsigned operand has rank greater or equal to the rank of the type of the signed operand, convert the signed operand to the type of the unsigned operand.</a:t>
            </a:r>
          </a:p>
          <a:p>
            <a:pPr lvl="1"/>
            <a:r>
              <a:rPr lang="en-US" altLang="zh-TW" sz="2000">
                <a:ea typeface="新細明體" charset="-120"/>
              </a:rPr>
              <a:t>If the type of the signed operand can represent all of the values of the type of the unsigned operand, convert the unsigned operand to the type of the signed operand.</a:t>
            </a:r>
          </a:p>
          <a:p>
            <a:pPr lvl="1"/>
            <a:r>
              <a:rPr lang="en-US" altLang="zh-TW" sz="2000">
                <a:ea typeface="新細明體" charset="-120"/>
              </a:rPr>
              <a:t>Otherwise, convert both operands to the unsigned type corresponding to the type of the signed operand.</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altLang="zh-TW">
                <a:ea typeface="新細明體" charset="-120"/>
              </a:rPr>
              <a:t>Implicit Conversions in C99</a:t>
            </a:r>
          </a:p>
        </p:txBody>
      </p:sp>
      <p:sp>
        <p:nvSpPr>
          <p:cNvPr id="91139" name="Content Placeholder 2"/>
          <p:cNvSpPr>
            <a:spLocks noGrp="1"/>
          </p:cNvSpPr>
          <p:nvPr>
            <p:ph idx="1"/>
          </p:nvPr>
        </p:nvSpPr>
        <p:spPr/>
        <p:txBody>
          <a:bodyPr/>
          <a:lstStyle/>
          <a:p>
            <a:r>
              <a:rPr lang="en-US" altLang="zh-TW"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a typeface="新細明體" charset="-120"/>
              </a:rPr>
              <a:t>All arithmetic types </a:t>
            </a:r>
            <a:r>
              <a:rPr lang="en-US" altLang="zh-TW" dirty="0">
                <a:ea typeface="新細明體" charset="-120"/>
              </a:rPr>
              <a:t>can be </a:t>
            </a:r>
            <a:r>
              <a:rPr lang="en-US" altLang="zh-TW" b="1" dirty="0">
                <a:effectLst>
                  <a:outerShdw blurRad="38100" dist="38100" dir="2700000" algn="tl">
                    <a:srgbClr val="000000">
                      <a:alpha val="43137"/>
                    </a:srgbClr>
                  </a:outerShdw>
                </a:effectLst>
                <a:ea typeface="新細明體" charset="-120"/>
              </a:rPr>
              <a:t>converted to </a:t>
            </a:r>
            <a:r>
              <a:rPr lang="en-US" altLang="zh-TW" dirty="0">
                <a:ln w="0"/>
                <a:solidFill>
                  <a:schemeClr val="tx1"/>
                </a:solidFill>
                <a:effectLst>
                  <a:glow rad="139700">
                    <a:schemeClr val="accent5">
                      <a:satMod val="175000"/>
                      <a:alpha val="40000"/>
                    </a:schemeClr>
                  </a:glow>
                  <a:outerShdw blurRad="38100" dist="19050" dir="2700000" algn="tl" rotWithShape="0">
                    <a:schemeClr val="dk1">
                      <a:alpha val="40000"/>
                    </a:schemeClr>
                  </a:outerShdw>
                </a:effectLst>
                <a:latin typeface="Courier New" pitchFamily="49" charset="0"/>
                <a:ea typeface="新細明體" charset="-120"/>
                <a:cs typeface="Courier New" pitchFamily="49" charset="0"/>
              </a:rPr>
              <a:t>_Bool</a:t>
            </a:r>
            <a:r>
              <a:rPr lang="en-US" altLang="zh-TW" dirty="0">
                <a:ln w="0"/>
                <a:solidFill>
                  <a:schemeClr val="tx1"/>
                </a:solidFill>
                <a:effectLst>
                  <a:glow rad="139700">
                    <a:schemeClr val="accent5">
                      <a:satMod val="175000"/>
                      <a:alpha val="40000"/>
                    </a:schemeClr>
                  </a:glow>
                  <a:outerShdw blurRad="38100" dist="19050" dir="2700000" algn="tl" rotWithShape="0">
                    <a:schemeClr val="dk1">
                      <a:alpha val="40000"/>
                    </a:schemeClr>
                  </a:outerShdw>
                </a:effectLst>
                <a:ea typeface="新細明體" charset="-120"/>
              </a:rPr>
              <a:t> </a:t>
            </a:r>
            <a:r>
              <a:rPr lang="en-US" altLang="zh-TW" dirty="0">
                <a:ea typeface="新細明體" charset="-120"/>
              </a:rPr>
              <a:t>type. </a:t>
            </a:r>
          </a:p>
          <a:p>
            <a:r>
              <a:rPr lang="en-US" altLang="zh-TW" dirty="0">
                <a:ea typeface="新細明體" charset="-120"/>
              </a:rPr>
              <a:t>The result of the conversion is </a:t>
            </a:r>
          </a:p>
          <a:p>
            <a:pPr lvl="1"/>
            <a:r>
              <a:rPr lang="en-US" altLang="zh-TW" b="1" dirty="0">
                <a:ln w="6600">
                  <a:solidFill>
                    <a:schemeClr val="accent2"/>
                  </a:solidFill>
                  <a:prstDash val="solid"/>
                </a:ln>
                <a:solidFill>
                  <a:srgbClr val="FFFFFF"/>
                </a:solidFill>
                <a:effectLst>
                  <a:outerShdw dist="38100" dir="2700000" algn="tl" rotWithShape="0">
                    <a:schemeClr val="accent2"/>
                  </a:outerShdw>
                </a:effectLst>
                <a:ea typeface="新細明體" charset="-120"/>
              </a:rPr>
              <a:t>0</a:t>
            </a:r>
            <a:r>
              <a:rPr lang="en-US" altLang="zh-TW" dirty="0">
                <a:ea typeface="新細明體" charset="-120"/>
              </a:rPr>
              <a:t> if the original value is </a:t>
            </a:r>
            <a:r>
              <a:rPr lang="en-US" altLang="zh-TW" b="1" dirty="0">
                <a:ln w="22225">
                  <a:solidFill>
                    <a:schemeClr val="accent2"/>
                  </a:solidFill>
                  <a:prstDash val="solid"/>
                </a:ln>
                <a:solidFill>
                  <a:schemeClr val="accent2">
                    <a:lumMod val="40000"/>
                    <a:lumOff val="60000"/>
                  </a:schemeClr>
                </a:solidFill>
                <a:ea typeface="新細明體" charset="-120"/>
              </a:rPr>
              <a:t>0</a:t>
            </a:r>
            <a:r>
              <a:rPr lang="en-US" altLang="zh-TW" dirty="0">
                <a:ea typeface="新細明體" charset="-120"/>
              </a:rPr>
              <a:t>; </a:t>
            </a:r>
          </a:p>
          <a:p>
            <a:pPr lvl="1"/>
            <a:r>
              <a:rPr lang="en-US" altLang="zh-TW" dirty="0">
                <a:ea typeface="新細明體" charset="-120"/>
              </a:rPr>
              <a:t>otherwise, the result is </a:t>
            </a:r>
            <a:r>
              <a:rPr lang="en-US" altLang="zh-TW"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a typeface="新細明體" charset="-120"/>
              </a:rPr>
              <a:t>1</a:t>
            </a:r>
            <a:r>
              <a:rPr lang="en-US" altLang="zh-TW" dirty="0">
                <a:ea typeface="新細明體" charset="-120"/>
              </a:rPr>
              <a: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altLang="zh-TW">
                <a:ea typeface="新細明體" charset="-120"/>
              </a:rPr>
              <a:t>Casting</a:t>
            </a:r>
          </a:p>
        </p:txBody>
      </p:sp>
      <p:sp>
        <p:nvSpPr>
          <p:cNvPr id="92163" name="Content Placeholder 2"/>
          <p:cNvSpPr>
            <a:spLocks noGrp="1"/>
          </p:cNvSpPr>
          <p:nvPr>
            <p:ph idx="1"/>
          </p:nvPr>
        </p:nvSpPr>
        <p:spPr/>
        <p:txBody>
          <a:bodyPr/>
          <a:lstStyle/>
          <a:p>
            <a:r>
              <a:rPr lang="en-US" altLang="zh-TW" dirty="0">
                <a:ea typeface="新細明體" charset="-120"/>
              </a:rPr>
              <a:t>Although C’s implicit conversions are convenient, we sometimes need a greater degree of control over type conversion. </a:t>
            </a:r>
          </a:p>
          <a:p>
            <a:r>
              <a:rPr lang="en-US" altLang="zh-TW" dirty="0">
                <a:ea typeface="新細明體" charset="-120"/>
              </a:rPr>
              <a:t>For this reason, C provides </a:t>
            </a:r>
            <a:r>
              <a:rPr lang="en-US" altLang="zh-TW" b="1" i="1" dirty="0">
                <a:ea typeface="新細明體" charset="-120"/>
              </a:rPr>
              <a:t>casts.</a:t>
            </a:r>
          </a:p>
          <a:p>
            <a:r>
              <a:rPr lang="en-US" altLang="zh-TW" dirty="0">
                <a:ea typeface="新細明體" charset="-120"/>
              </a:rPr>
              <a:t>A </a:t>
            </a:r>
            <a:r>
              <a:rPr lang="en-US" altLang="zh-TW" b="1" dirty="0">
                <a:ln w="22225">
                  <a:solidFill>
                    <a:schemeClr val="accent2"/>
                  </a:solidFill>
                  <a:prstDash val="solid"/>
                </a:ln>
                <a:solidFill>
                  <a:schemeClr val="accent2">
                    <a:lumMod val="40000"/>
                    <a:lumOff val="60000"/>
                  </a:schemeClr>
                </a:solidFill>
                <a:ea typeface="新細明體" charset="-120"/>
              </a:rPr>
              <a:t>cast expression </a:t>
            </a:r>
            <a:r>
              <a:rPr lang="en-US" altLang="zh-TW" dirty="0">
                <a:ea typeface="新細明體" charset="-120"/>
              </a:rPr>
              <a:t>has the form</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i="1" dirty="0">
                <a:solidFill>
                  <a:srgbClr val="FF0000"/>
                </a:solidFill>
                <a:effectLst>
                  <a:outerShdw blurRad="38100" dist="38100" dir="2700000" algn="tl">
                    <a:srgbClr val="000000">
                      <a:alpha val="43137"/>
                    </a:srgbClr>
                  </a:outerShdw>
                </a:effectLst>
                <a:ea typeface="新細明體" charset="-120"/>
              </a:rPr>
              <a:t>type-name</a:t>
            </a:r>
            <a:r>
              <a:rPr lang="en-US" altLang="zh-TW" sz="24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 </a:t>
            </a:r>
            <a:r>
              <a:rPr lang="en-US" altLang="zh-TW" sz="2400" b="1" i="1" dirty="0">
                <a:solidFill>
                  <a:srgbClr val="FF0000"/>
                </a:solidFill>
                <a:effectLst>
                  <a:outerShdw blurRad="38100" dist="38100" dir="2700000" algn="tl">
                    <a:srgbClr val="000000">
                      <a:alpha val="43137"/>
                    </a:srgbClr>
                  </a:outerShdw>
                </a:effectLst>
                <a:ea typeface="新細明體" charset="-120"/>
              </a:rPr>
              <a:t>expression</a:t>
            </a:r>
          </a:p>
          <a:p>
            <a:pPr>
              <a:buFontTx/>
              <a:buNone/>
            </a:pPr>
            <a:r>
              <a:rPr lang="en-US" altLang="zh-TW" i="1" dirty="0">
                <a:ea typeface="新細明體" charset="-120"/>
              </a:rPr>
              <a:t>	type-name</a:t>
            </a:r>
            <a:r>
              <a:rPr lang="en-US" altLang="zh-TW" dirty="0">
                <a:ea typeface="新細明體" charset="-120"/>
              </a:rPr>
              <a:t> specifies the type to which the expression should be converted.</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US" altLang="zh-TW" dirty="0">
                <a:ea typeface="新細明體" charset="-120"/>
              </a:rPr>
              <a:t>Casting</a:t>
            </a:r>
          </a:p>
        </p:txBody>
      </p:sp>
      <p:sp>
        <p:nvSpPr>
          <p:cNvPr id="93187" name="Content Placeholder 2"/>
          <p:cNvSpPr>
            <a:spLocks noGrp="1"/>
          </p:cNvSpPr>
          <p:nvPr>
            <p:ph idx="1"/>
          </p:nvPr>
        </p:nvSpPr>
        <p:spPr/>
        <p:txBody>
          <a:bodyPr>
            <a:normAutofit/>
          </a:bodyPr>
          <a:lstStyle/>
          <a:p>
            <a:r>
              <a:rPr lang="en-US" altLang="zh-TW" sz="2700" dirty="0">
                <a:ea typeface="新細明體" charset="-120"/>
              </a:rPr>
              <a:t>Using a cast expression to compute the fractional part of a </a:t>
            </a:r>
            <a:r>
              <a:rPr lang="en-US" altLang="zh-TW" sz="2700" dirty="0">
                <a:latin typeface="Courier New" pitchFamily="49" charset="0"/>
                <a:ea typeface="新細明體" charset="-120"/>
                <a:cs typeface="Courier New" pitchFamily="49" charset="0"/>
              </a:rPr>
              <a:t>float</a:t>
            </a:r>
            <a:r>
              <a:rPr lang="en-US" altLang="zh-TW" sz="2700" dirty="0">
                <a:ea typeface="新細明體" charset="-120"/>
              </a:rPr>
              <a:t> value:</a:t>
            </a:r>
          </a:p>
          <a:p>
            <a:pPr marL="457200" indent="-457200">
              <a:lnSpc>
                <a:spcPct val="80000"/>
              </a:lnSpc>
              <a:spcBef>
                <a:spcPts val="1200"/>
              </a:spcBef>
              <a:buFont typeface="+mj-lt"/>
              <a:buAutoNum type="arabicParenR"/>
            </a:pPr>
            <a:r>
              <a:rPr lang="en-US" altLang="zh-TW" sz="2400" dirty="0">
                <a:latin typeface="Courier New" pitchFamily="49" charset="0"/>
                <a:ea typeface="新細明體" charset="-120"/>
                <a:cs typeface="Courier New" pitchFamily="49" charset="0"/>
              </a:rPr>
              <a:t>	float f, </a:t>
            </a:r>
            <a:r>
              <a:rPr lang="en-US" altLang="zh-TW" sz="2400" dirty="0" err="1">
                <a:latin typeface="Courier New" pitchFamily="49" charset="0"/>
                <a:ea typeface="新細明體" charset="-120"/>
                <a:cs typeface="Courier New" pitchFamily="49" charset="0"/>
              </a:rPr>
              <a:t>frac_part</a:t>
            </a:r>
            <a:r>
              <a:rPr lang="en-US" altLang="zh-TW" sz="2400" dirty="0">
                <a:latin typeface="Courier New" pitchFamily="49" charset="0"/>
                <a:ea typeface="新細明體" charset="-120"/>
                <a:cs typeface="Courier New" pitchFamily="49" charset="0"/>
              </a:rPr>
              <a:t>;</a:t>
            </a:r>
          </a:p>
          <a:p>
            <a:pPr marL="457200" indent="-457200">
              <a:lnSpc>
                <a:spcPct val="70000"/>
              </a:lnSpc>
              <a:spcBef>
                <a:spcPct val="0"/>
              </a:spcBef>
              <a:buFont typeface="+mj-lt"/>
              <a:buAutoNum type="arabicParenR"/>
            </a:pPr>
            <a:r>
              <a:rPr lang="en-US" altLang="zh-TW" sz="2400" dirty="0">
                <a:latin typeface="Courier New" pitchFamily="49" charset="0"/>
                <a:ea typeface="新細明體" charset="-120"/>
                <a:cs typeface="Courier New" pitchFamily="49" charset="0"/>
              </a:rPr>
              <a:t>	</a:t>
            </a:r>
            <a:r>
              <a:rPr lang="en-US" altLang="zh-TW" sz="2400" b="1" dirty="0" err="1">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frac_part</a:t>
            </a:r>
            <a:r>
              <a:rPr lang="en-US" altLang="zh-TW" sz="24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 f - (</a:t>
            </a:r>
            <a:r>
              <a:rPr lang="en-US" altLang="zh-TW" sz="2400" b="1" dirty="0" err="1">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24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f;</a:t>
            </a:r>
          </a:p>
          <a:p>
            <a:r>
              <a:rPr lang="en-US" altLang="zh-TW" sz="2700" dirty="0">
                <a:ea typeface="新細明體" charset="-120"/>
              </a:rPr>
              <a:t>The difference between </a:t>
            </a:r>
            <a:r>
              <a:rPr lang="en-US" altLang="zh-TW" sz="2700" dirty="0">
                <a:latin typeface="Courier New" pitchFamily="49" charset="0"/>
                <a:ea typeface="新細明體" charset="-120"/>
                <a:cs typeface="Courier New" pitchFamily="49" charset="0"/>
              </a:rPr>
              <a:t>f</a:t>
            </a:r>
            <a:r>
              <a:rPr lang="en-US" altLang="zh-TW" sz="2700" dirty="0">
                <a:ea typeface="新細明體" charset="-120"/>
              </a:rPr>
              <a:t> and </a:t>
            </a:r>
            <a:r>
              <a:rPr lang="en-US" altLang="zh-TW" sz="2700" dirty="0">
                <a:latin typeface="Courier New" pitchFamily="49" charset="0"/>
                <a:ea typeface="新細明體" charset="-120"/>
                <a:cs typeface="Courier New" pitchFamily="49" charset="0"/>
              </a:rPr>
              <a:t>(</a:t>
            </a:r>
            <a:r>
              <a:rPr lang="en-US" altLang="zh-TW" sz="2700" dirty="0" err="1">
                <a:latin typeface="Courier New" pitchFamily="49" charset="0"/>
                <a:ea typeface="新細明體" charset="-120"/>
                <a:cs typeface="Courier New" pitchFamily="49" charset="0"/>
              </a:rPr>
              <a:t>int</a:t>
            </a:r>
            <a:r>
              <a:rPr lang="en-US" altLang="zh-TW" sz="2700" dirty="0">
                <a:latin typeface="Courier New" pitchFamily="49" charset="0"/>
                <a:ea typeface="新細明體" charset="-120"/>
                <a:cs typeface="Courier New" pitchFamily="49" charset="0"/>
              </a:rPr>
              <a:t>)</a:t>
            </a:r>
            <a:r>
              <a:rPr lang="en-US" altLang="zh-TW" sz="2700" dirty="0">
                <a:ea typeface="新細明體" charset="-120"/>
              </a:rPr>
              <a:t> </a:t>
            </a:r>
            <a:r>
              <a:rPr lang="en-US" altLang="zh-TW" sz="2700" dirty="0">
                <a:latin typeface="Courier New" pitchFamily="49" charset="0"/>
                <a:ea typeface="新細明體" charset="-120"/>
                <a:cs typeface="Courier New" pitchFamily="49" charset="0"/>
              </a:rPr>
              <a:t>f</a:t>
            </a:r>
            <a:r>
              <a:rPr lang="en-US" altLang="zh-TW" sz="2700" dirty="0">
                <a:ea typeface="新細明體" charset="-120"/>
              </a:rPr>
              <a:t> is the fractional part of </a:t>
            </a:r>
            <a:r>
              <a:rPr lang="en-US" altLang="zh-TW" sz="2700" dirty="0">
                <a:latin typeface="Courier New" pitchFamily="49" charset="0"/>
                <a:ea typeface="新細明體" charset="-120"/>
                <a:cs typeface="Courier New" pitchFamily="49" charset="0"/>
              </a:rPr>
              <a:t>f</a:t>
            </a:r>
            <a:r>
              <a:rPr lang="en-US" altLang="zh-TW" sz="2700" dirty="0">
                <a:ea typeface="新細明體" charset="-120"/>
              </a:rPr>
              <a:t>, which was dropped during the cast.</a:t>
            </a:r>
          </a:p>
          <a:p>
            <a:r>
              <a:rPr lang="en-US" altLang="zh-TW" sz="2700" dirty="0">
                <a:ea typeface="新細明體" charset="-120"/>
              </a:rPr>
              <a:t>Cast expressions enable us </a:t>
            </a:r>
            <a:r>
              <a:rPr lang="en-US" altLang="zh-TW" sz="27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ea typeface="新細明體" charset="-120"/>
              </a:rPr>
              <a:t>to document type conversions</a:t>
            </a:r>
            <a:r>
              <a:rPr lang="en-US" altLang="zh-TW" sz="2700" dirty="0">
                <a:ea typeface="新細明體" charset="-120"/>
              </a:rPr>
              <a:t> that would take place anyway:</a:t>
            </a:r>
          </a:p>
          <a:p>
            <a:pPr>
              <a:lnSpc>
                <a:spcPct val="80000"/>
              </a:lnSpc>
              <a:spcBef>
                <a:spcPts val="1200"/>
              </a:spcBef>
              <a:buNone/>
            </a:pPr>
            <a:r>
              <a:rPr lang="en-US" altLang="zh-TW" sz="2300" dirty="0">
                <a:latin typeface="Courier New" pitchFamily="49" charset="0"/>
                <a:ea typeface="新細明體" charset="-120"/>
                <a:cs typeface="Courier New" pitchFamily="49" charset="0"/>
              </a:rPr>
              <a:t>	</a:t>
            </a:r>
            <a:r>
              <a:rPr lang="en-US" altLang="zh-TW" sz="2300" b="1" dirty="0" err="1">
                <a:ln w="22225">
                  <a:solidFill>
                    <a:schemeClr val="accent2"/>
                  </a:solidFill>
                  <a:prstDash val="solid"/>
                </a:ln>
                <a:solidFill>
                  <a:schemeClr val="accent2">
                    <a:lumMod val="40000"/>
                    <a:lumOff val="60000"/>
                  </a:schemeClr>
                </a:solidFill>
                <a:latin typeface="Courier New" pitchFamily="49" charset="0"/>
                <a:ea typeface="新細明體" charset="-120"/>
                <a:cs typeface="Courier New" pitchFamily="49" charset="0"/>
              </a:rPr>
              <a:t>i</a:t>
            </a:r>
            <a:r>
              <a:rPr lang="en-US" altLang="zh-TW" sz="2300" b="1" dirty="0">
                <a:ln w="22225">
                  <a:solidFill>
                    <a:schemeClr val="accent2"/>
                  </a:solidFill>
                  <a:prstDash val="solid"/>
                </a:ln>
                <a:solidFill>
                  <a:schemeClr val="accent2">
                    <a:lumMod val="40000"/>
                    <a:lumOff val="60000"/>
                  </a:schemeClr>
                </a:solidFill>
                <a:latin typeface="Courier New" pitchFamily="49" charset="0"/>
                <a:ea typeface="新細明體" charset="-120"/>
                <a:cs typeface="Courier New" pitchFamily="49" charset="0"/>
              </a:rPr>
              <a:t> = (</a:t>
            </a:r>
            <a:r>
              <a:rPr lang="en-US" altLang="zh-TW" sz="2300" b="1" dirty="0" err="1">
                <a:ln w="22225">
                  <a:solidFill>
                    <a:schemeClr val="accent2"/>
                  </a:solidFill>
                  <a:prstDash val="solid"/>
                </a:ln>
                <a:solidFill>
                  <a:schemeClr val="accent2">
                    <a:lumMod val="40000"/>
                    <a:lumOff val="60000"/>
                  </a:schemeClr>
                </a:solidFill>
                <a:latin typeface="Courier New" pitchFamily="49" charset="0"/>
                <a:ea typeface="新細明體" charset="-120"/>
                <a:cs typeface="Courier New" pitchFamily="49" charset="0"/>
              </a:rPr>
              <a:t>int</a:t>
            </a:r>
            <a:r>
              <a:rPr lang="en-US" altLang="zh-TW" sz="2300" b="1" dirty="0">
                <a:ln w="22225">
                  <a:solidFill>
                    <a:schemeClr val="accent2"/>
                  </a:solidFill>
                  <a:prstDash val="solid"/>
                </a:ln>
                <a:solidFill>
                  <a:schemeClr val="accent2">
                    <a:lumMod val="40000"/>
                    <a:lumOff val="60000"/>
                  </a:schemeClr>
                </a:solidFill>
                <a:latin typeface="Courier New" pitchFamily="49" charset="0"/>
                <a:ea typeface="新細明體" charset="-120"/>
                <a:cs typeface="Courier New" pitchFamily="49" charset="0"/>
              </a:rPr>
              <a:t>) f;  </a:t>
            </a:r>
            <a:r>
              <a:rPr lang="en-US" altLang="zh-TW" sz="2300" dirty="0">
                <a:latin typeface="Courier New" pitchFamily="49" charset="0"/>
                <a:ea typeface="新細明體" charset="-120"/>
                <a:cs typeface="Courier New" pitchFamily="49" charset="0"/>
              </a:rPr>
              <a:t>/* f is converted to </a:t>
            </a:r>
            <a:r>
              <a:rPr lang="en-US" altLang="zh-TW" sz="2300" dirty="0" err="1">
                <a:latin typeface="Courier New" pitchFamily="49" charset="0"/>
                <a:ea typeface="新細明體" charset="-120"/>
                <a:cs typeface="Courier New" pitchFamily="49" charset="0"/>
              </a:rPr>
              <a:t>int</a:t>
            </a:r>
            <a:r>
              <a:rPr lang="en-US" altLang="zh-TW" sz="2300" dirty="0">
                <a:latin typeface="Courier New" pitchFamily="49" charset="0"/>
                <a:ea typeface="新細明體" charset="-120"/>
                <a:cs typeface="Courier New" pitchFamily="49" charset="0"/>
              </a:rPr>
              <a:t> */</a:t>
            </a:r>
          </a:p>
          <a:p>
            <a:pPr>
              <a:buFontTx/>
              <a:buNone/>
            </a:pPr>
            <a:endParaRPr lang="en-US" altLang="zh-TW" dirty="0">
              <a:ea typeface="新細明體" charset="-12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zh-TW">
                <a:ea typeface="新細明體" charset="-120"/>
              </a:rPr>
              <a:t>Integer Types</a:t>
            </a:r>
          </a:p>
        </p:txBody>
      </p:sp>
      <p:sp>
        <p:nvSpPr>
          <p:cNvPr id="21507" name="Content Placeholder 2"/>
          <p:cNvSpPr>
            <a:spLocks noGrp="1"/>
          </p:cNvSpPr>
          <p:nvPr>
            <p:ph idx="1"/>
          </p:nvPr>
        </p:nvSpPr>
        <p:spPr/>
        <p:txBody>
          <a:bodyPr>
            <a:normAutofit/>
          </a:bodyPr>
          <a:lstStyle/>
          <a:p>
            <a:pPr>
              <a:tabLst>
                <a:tab pos="5348288" algn="r"/>
                <a:tab pos="7543800" algn="r"/>
              </a:tabLst>
            </a:pPr>
            <a:r>
              <a:rPr lang="en-US" altLang="zh-TW" dirty="0">
                <a:ea typeface="新細明體" charset="-120"/>
              </a:rPr>
              <a:t>Typical ranges on a </a:t>
            </a:r>
            <a:r>
              <a:rPr lang="en-US" altLang="zh-TW" b="1" dirty="0">
                <a:solidFill>
                  <a:srgbClr val="FFC000"/>
                </a:solidFill>
                <a:effectLst>
                  <a:outerShdw blurRad="38100" dist="38100" dir="2700000" algn="tl">
                    <a:srgbClr val="000000">
                      <a:alpha val="43137"/>
                    </a:srgbClr>
                  </a:outerShdw>
                </a:effectLst>
                <a:ea typeface="新細明體" charset="-120"/>
              </a:rPr>
              <a:t>32-bit</a:t>
            </a:r>
            <a:r>
              <a:rPr lang="en-US" altLang="zh-TW" dirty="0">
                <a:ea typeface="新細明體" charset="-120"/>
              </a:rPr>
              <a:t> machine: </a:t>
            </a:r>
          </a:p>
          <a:p>
            <a:pPr>
              <a:lnSpc>
                <a:spcPct val="80000"/>
              </a:lnSpc>
              <a:spcBef>
                <a:spcPts val="1200"/>
              </a:spcBef>
              <a:buNone/>
              <a:tabLst>
                <a:tab pos="5348288" algn="r"/>
                <a:tab pos="7543800" algn="r"/>
              </a:tabLst>
            </a:pPr>
            <a:r>
              <a:rPr lang="en-US" altLang="zh-TW" sz="2400" b="1" i="1" dirty="0">
                <a:solidFill>
                  <a:srgbClr val="000000"/>
                </a:solidFill>
                <a:ea typeface="新細明體" charset="-120"/>
              </a:rPr>
              <a:t> 	              Type	Smallest Value	Largest Value</a:t>
            </a:r>
          </a:p>
          <a:p>
            <a:pPr>
              <a:lnSpc>
                <a:spcPct val="80000"/>
              </a:lnSpc>
              <a:spcBef>
                <a:spcPts val="600"/>
              </a:spcBef>
              <a:buNone/>
              <a:tabLst>
                <a:tab pos="5348288" algn="r"/>
                <a:tab pos="7543800" algn="r"/>
              </a:tabLst>
            </a:pPr>
            <a:r>
              <a:rPr lang="en-US" altLang="zh-TW" sz="2200" dirty="0">
                <a:solidFill>
                  <a:srgbClr val="000000"/>
                </a:solidFill>
                <a:latin typeface="Courier New" pitchFamily="49" charset="0"/>
                <a:ea typeface="新細明體" charset="-120"/>
              </a:rPr>
              <a:t>	short</a:t>
            </a:r>
            <a:r>
              <a:rPr lang="en-US" altLang="zh-TW" sz="2200" dirty="0">
                <a:solidFill>
                  <a:srgbClr val="000000"/>
                </a:solidFill>
                <a:ea typeface="新細明體" charset="-120"/>
              </a:rPr>
              <a:t> </a:t>
            </a:r>
            <a:r>
              <a:rPr lang="en-US" altLang="zh-TW" sz="2200" dirty="0" err="1">
                <a:solidFill>
                  <a:srgbClr val="000000"/>
                </a:solidFill>
                <a:latin typeface="Courier New" pitchFamily="49" charset="0"/>
                <a:ea typeface="新細明體" charset="-120"/>
              </a:rPr>
              <a:t>int</a:t>
            </a:r>
            <a:r>
              <a:rPr lang="en-US" altLang="zh-TW" sz="2200" dirty="0">
                <a:solidFill>
                  <a:srgbClr val="000000"/>
                </a:solidFill>
                <a:latin typeface="Courier New" pitchFamily="49" charset="0"/>
                <a:ea typeface="新細明體" charset="-120"/>
              </a:rPr>
              <a:t>	</a:t>
            </a:r>
            <a:r>
              <a:rPr lang="en-US" altLang="zh-TW" sz="2200" dirty="0">
                <a:solidFill>
                  <a:srgbClr val="000000"/>
                </a:solidFill>
                <a:ea typeface="新細明體" charset="-120"/>
              </a:rPr>
              <a:t>–32,768	 32,767</a:t>
            </a:r>
          </a:p>
          <a:p>
            <a:pPr>
              <a:lnSpc>
                <a:spcPct val="80000"/>
              </a:lnSpc>
              <a:spcBef>
                <a:spcPts val="600"/>
              </a:spcBef>
              <a:buNone/>
              <a:tabLst>
                <a:tab pos="5348288" algn="r"/>
                <a:tab pos="7543800" algn="r"/>
              </a:tabLst>
            </a:pPr>
            <a:r>
              <a:rPr lang="en-US" altLang="zh-TW" sz="2200" dirty="0">
                <a:solidFill>
                  <a:srgbClr val="000000"/>
                </a:solidFill>
                <a:latin typeface="Courier New" pitchFamily="49" charset="0"/>
                <a:ea typeface="新細明體" charset="-120"/>
              </a:rPr>
              <a:t>	</a:t>
            </a:r>
            <a:r>
              <a:rPr lang="en-US" altLang="zh-TW" sz="2200" b="1" dirty="0">
                <a:solidFill>
                  <a:srgbClr val="000000"/>
                </a:solidFill>
                <a:effectLst>
                  <a:outerShdw blurRad="38100" dist="38100" dir="2700000" algn="tl">
                    <a:srgbClr val="000000">
                      <a:alpha val="43137"/>
                    </a:srgbClr>
                  </a:outerShdw>
                </a:effectLst>
                <a:latin typeface="Courier New" pitchFamily="49" charset="0"/>
                <a:ea typeface="新細明體" charset="-120"/>
              </a:rPr>
              <a:t>unsigned</a:t>
            </a:r>
            <a:r>
              <a:rPr lang="en-US" altLang="zh-TW" sz="2200" b="1" dirty="0">
                <a:solidFill>
                  <a:srgbClr val="000000"/>
                </a:solidFill>
                <a:effectLst>
                  <a:outerShdw blurRad="38100" dist="38100" dir="2700000" algn="tl">
                    <a:srgbClr val="000000">
                      <a:alpha val="43137"/>
                    </a:srgbClr>
                  </a:outerShdw>
                </a:effectLst>
                <a:ea typeface="新細明體" charset="-120"/>
              </a:rPr>
              <a:t> </a:t>
            </a:r>
            <a:r>
              <a:rPr lang="en-US" altLang="zh-TW" sz="2200" b="1" dirty="0">
                <a:solidFill>
                  <a:srgbClr val="000000"/>
                </a:solidFill>
                <a:effectLst>
                  <a:outerShdw blurRad="38100" dist="38100" dir="2700000" algn="tl">
                    <a:srgbClr val="000000">
                      <a:alpha val="43137"/>
                    </a:srgbClr>
                  </a:outerShdw>
                </a:effectLst>
                <a:latin typeface="Courier New" pitchFamily="49" charset="0"/>
                <a:ea typeface="新細明體" charset="-120"/>
              </a:rPr>
              <a:t>short</a:t>
            </a:r>
            <a:r>
              <a:rPr lang="en-US" altLang="zh-TW" sz="2200" b="1" dirty="0">
                <a:solidFill>
                  <a:srgbClr val="000000"/>
                </a:solidFill>
                <a:effectLst>
                  <a:outerShdw blurRad="38100" dist="38100" dir="2700000" algn="tl">
                    <a:srgbClr val="000000">
                      <a:alpha val="43137"/>
                    </a:srgbClr>
                  </a:outerShdw>
                </a:effectLst>
                <a:ea typeface="新細明體" charset="-120"/>
              </a:rPr>
              <a:t> </a:t>
            </a:r>
            <a:r>
              <a:rPr lang="en-US" altLang="zh-TW" sz="2200" b="1" dirty="0" err="1">
                <a:solidFill>
                  <a:srgbClr val="000000"/>
                </a:solidFill>
                <a:effectLst>
                  <a:outerShdw blurRad="38100" dist="38100" dir="2700000" algn="tl">
                    <a:srgbClr val="000000">
                      <a:alpha val="43137"/>
                    </a:srgbClr>
                  </a:outerShdw>
                </a:effectLst>
                <a:latin typeface="Courier New" pitchFamily="49" charset="0"/>
                <a:ea typeface="新細明體" charset="-120"/>
              </a:rPr>
              <a:t>int</a:t>
            </a:r>
            <a:r>
              <a:rPr lang="en-US" altLang="zh-TW" sz="2200" b="1" dirty="0">
                <a:solidFill>
                  <a:srgbClr val="000000"/>
                </a:solidFill>
                <a:effectLst>
                  <a:outerShdw blurRad="38100" dist="38100" dir="2700000" algn="tl">
                    <a:srgbClr val="000000">
                      <a:alpha val="43137"/>
                    </a:srgbClr>
                  </a:outerShdw>
                </a:effectLst>
                <a:ea typeface="新細明體" charset="-120"/>
              </a:rPr>
              <a:t>	0	</a:t>
            </a:r>
            <a:r>
              <a:rPr lang="en-US" altLang="zh-TW" sz="2200" b="1" dirty="0">
                <a:effectLst>
                  <a:outerShdw blurRad="38100" dist="38100" dir="2700000" algn="tl">
                    <a:srgbClr val="000000">
                      <a:alpha val="43137"/>
                    </a:srgbClr>
                  </a:outerShdw>
                </a:effectLst>
                <a:ea typeface="新細明體" charset="-120"/>
              </a:rPr>
              <a:t> 65,535</a:t>
            </a:r>
            <a:endParaRPr lang="en-US" altLang="zh-TW" sz="2200" b="1" dirty="0">
              <a:solidFill>
                <a:srgbClr val="000000"/>
              </a:solidFill>
              <a:effectLst>
                <a:outerShdw blurRad="38100" dist="38100" dir="2700000" algn="tl">
                  <a:srgbClr val="000000">
                    <a:alpha val="43137"/>
                  </a:srgbClr>
                </a:outerShdw>
              </a:effectLst>
              <a:ea typeface="新細明體" charset="-120"/>
            </a:endParaRPr>
          </a:p>
          <a:p>
            <a:pPr>
              <a:lnSpc>
                <a:spcPct val="80000"/>
              </a:lnSpc>
              <a:spcBef>
                <a:spcPts val="600"/>
              </a:spcBef>
              <a:buNone/>
              <a:tabLst>
                <a:tab pos="5348288" algn="r"/>
                <a:tab pos="7543800" algn="r"/>
              </a:tabLst>
            </a:pPr>
            <a:r>
              <a:rPr lang="en-US" altLang="zh-TW" sz="2200" dirty="0">
                <a:solidFill>
                  <a:srgbClr val="000000"/>
                </a:solidFill>
                <a:latin typeface="Courier New" pitchFamily="49" charset="0"/>
                <a:ea typeface="新細明體" charset="-120"/>
              </a:rPr>
              <a:t>	</a:t>
            </a:r>
            <a:r>
              <a:rPr lang="en-US" altLang="zh-TW" sz="2200" dirty="0" err="1">
                <a:solidFill>
                  <a:srgbClr val="000000"/>
                </a:solidFill>
                <a:latin typeface="Courier New" pitchFamily="49" charset="0"/>
                <a:ea typeface="新細明體" charset="-120"/>
              </a:rPr>
              <a:t>int</a:t>
            </a:r>
            <a:r>
              <a:rPr lang="en-US" altLang="zh-TW" sz="2200" dirty="0">
                <a:solidFill>
                  <a:srgbClr val="000000"/>
                </a:solidFill>
                <a:latin typeface="Courier New" pitchFamily="49" charset="0"/>
                <a:ea typeface="新細明體" charset="-120"/>
              </a:rPr>
              <a:t>	</a:t>
            </a:r>
            <a:r>
              <a:rPr lang="en-US" altLang="zh-TW" sz="2200" dirty="0">
                <a:solidFill>
                  <a:srgbClr val="000000"/>
                </a:solidFill>
                <a:ea typeface="新細明體" charset="-120"/>
              </a:rPr>
              <a:t>–2,147,483,648	2,147,483,647</a:t>
            </a:r>
          </a:p>
          <a:p>
            <a:pPr>
              <a:lnSpc>
                <a:spcPct val="80000"/>
              </a:lnSpc>
              <a:spcBef>
                <a:spcPts val="600"/>
              </a:spcBef>
              <a:buNone/>
              <a:tabLst>
                <a:tab pos="5348288" algn="r"/>
                <a:tab pos="7543800" algn="r"/>
              </a:tabLst>
            </a:pPr>
            <a:r>
              <a:rPr lang="en-US" altLang="zh-TW" sz="2200" dirty="0">
                <a:solidFill>
                  <a:srgbClr val="000000"/>
                </a:solidFill>
                <a:latin typeface="Courier New" pitchFamily="49" charset="0"/>
                <a:ea typeface="新細明體" charset="-120"/>
              </a:rPr>
              <a:t>	</a:t>
            </a:r>
            <a:r>
              <a:rPr lang="en-US" altLang="zh-TW" sz="2200" b="1" dirty="0">
                <a:solidFill>
                  <a:srgbClr val="000000"/>
                </a:solidFill>
                <a:effectLst>
                  <a:outerShdw blurRad="38100" dist="38100" dir="2700000" algn="tl">
                    <a:srgbClr val="000000">
                      <a:alpha val="43137"/>
                    </a:srgbClr>
                  </a:outerShdw>
                </a:effectLst>
                <a:latin typeface="Courier New" pitchFamily="49" charset="0"/>
                <a:ea typeface="新細明體" charset="-120"/>
              </a:rPr>
              <a:t>unsigned </a:t>
            </a:r>
            <a:r>
              <a:rPr lang="en-US" altLang="zh-TW" sz="2200" b="1" dirty="0" err="1">
                <a:solidFill>
                  <a:srgbClr val="000000"/>
                </a:solidFill>
                <a:effectLst>
                  <a:outerShdw blurRad="38100" dist="38100" dir="2700000" algn="tl">
                    <a:srgbClr val="000000">
                      <a:alpha val="43137"/>
                    </a:srgbClr>
                  </a:outerShdw>
                </a:effectLst>
                <a:latin typeface="Courier New" pitchFamily="49" charset="0"/>
                <a:ea typeface="新細明體" charset="-120"/>
              </a:rPr>
              <a:t>int</a:t>
            </a:r>
            <a:r>
              <a:rPr lang="en-US" altLang="zh-TW" sz="2200" b="1" dirty="0">
                <a:solidFill>
                  <a:srgbClr val="000000"/>
                </a:solidFill>
                <a:effectLst>
                  <a:outerShdw blurRad="38100" dist="38100" dir="2700000" algn="tl">
                    <a:srgbClr val="000000">
                      <a:alpha val="43137"/>
                    </a:srgbClr>
                  </a:outerShdw>
                </a:effectLst>
                <a:latin typeface="Courier New" pitchFamily="49" charset="0"/>
                <a:ea typeface="新細明體" charset="-120"/>
              </a:rPr>
              <a:t>	0	 4,294,967,295</a:t>
            </a:r>
          </a:p>
          <a:p>
            <a:pPr>
              <a:lnSpc>
                <a:spcPct val="80000"/>
              </a:lnSpc>
              <a:spcBef>
                <a:spcPts val="600"/>
              </a:spcBef>
              <a:buNone/>
              <a:tabLst>
                <a:tab pos="5348288" algn="r"/>
                <a:tab pos="7543800" algn="r"/>
              </a:tabLst>
            </a:pPr>
            <a:r>
              <a:rPr lang="en-US" altLang="zh-TW" sz="2200" dirty="0">
                <a:solidFill>
                  <a:srgbClr val="000000"/>
                </a:solidFill>
                <a:latin typeface="Courier New" pitchFamily="49" charset="0"/>
                <a:ea typeface="新細明體" charset="-120"/>
              </a:rPr>
              <a:t>	long</a:t>
            </a:r>
            <a:r>
              <a:rPr lang="en-US" altLang="zh-TW" sz="2200" dirty="0">
                <a:solidFill>
                  <a:srgbClr val="000000"/>
                </a:solidFill>
                <a:ea typeface="新細明體" charset="-120"/>
              </a:rPr>
              <a:t> </a:t>
            </a:r>
            <a:r>
              <a:rPr lang="en-US" altLang="zh-TW" sz="2200" dirty="0" err="1">
                <a:solidFill>
                  <a:srgbClr val="000000"/>
                </a:solidFill>
                <a:latin typeface="Courier New" pitchFamily="49" charset="0"/>
                <a:ea typeface="新細明體" charset="-120"/>
              </a:rPr>
              <a:t>int</a:t>
            </a:r>
            <a:r>
              <a:rPr lang="en-US" altLang="zh-TW" sz="2200" dirty="0">
                <a:solidFill>
                  <a:srgbClr val="000000"/>
                </a:solidFill>
                <a:latin typeface="Courier New" pitchFamily="49" charset="0"/>
                <a:ea typeface="新細明體" charset="-120"/>
              </a:rPr>
              <a:t>	</a:t>
            </a:r>
            <a:r>
              <a:rPr lang="en-US" altLang="zh-TW" sz="2200" dirty="0">
                <a:solidFill>
                  <a:srgbClr val="000000"/>
                </a:solidFill>
                <a:ea typeface="新細明體" charset="-120"/>
              </a:rPr>
              <a:t>–2,147,483,648	2,147,483,647</a:t>
            </a:r>
          </a:p>
          <a:p>
            <a:pPr>
              <a:lnSpc>
                <a:spcPct val="80000"/>
              </a:lnSpc>
              <a:spcBef>
                <a:spcPts val="600"/>
              </a:spcBef>
              <a:buNone/>
              <a:tabLst>
                <a:tab pos="5348288" algn="r"/>
                <a:tab pos="7543800" algn="r"/>
              </a:tabLst>
            </a:pPr>
            <a:r>
              <a:rPr lang="en-US" altLang="zh-TW" sz="2200" dirty="0">
                <a:solidFill>
                  <a:srgbClr val="000000"/>
                </a:solidFill>
                <a:latin typeface="Courier New" pitchFamily="49" charset="0"/>
                <a:ea typeface="新細明體" charset="-120"/>
              </a:rPr>
              <a:t>	</a:t>
            </a:r>
            <a:r>
              <a:rPr lang="en-US" altLang="zh-TW" sz="2200" b="1" dirty="0">
                <a:solidFill>
                  <a:srgbClr val="000000"/>
                </a:solidFill>
                <a:effectLst>
                  <a:outerShdw blurRad="38100" dist="38100" dir="2700000" algn="tl">
                    <a:srgbClr val="000000">
                      <a:alpha val="43137"/>
                    </a:srgbClr>
                  </a:outerShdw>
                </a:effectLst>
                <a:latin typeface="Courier New" pitchFamily="49" charset="0"/>
                <a:ea typeface="新細明體" charset="-120"/>
              </a:rPr>
              <a:t>unsigned long </a:t>
            </a:r>
            <a:r>
              <a:rPr lang="en-US" altLang="zh-TW" sz="2200" b="1" dirty="0" err="1">
                <a:solidFill>
                  <a:srgbClr val="000000"/>
                </a:solidFill>
                <a:effectLst>
                  <a:outerShdw blurRad="38100" dist="38100" dir="2700000" algn="tl">
                    <a:srgbClr val="000000">
                      <a:alpha val="43137"/>
                    </a:srgbClr>
                  </a:outerShdw>
                </a:effectLst>
                <a:latin typeface="Courier New" pitchFamily="49" charset="0"/>
                <a:ea typeface="新細明體" charset="-120"/>
              </a:rPr>
              <a:t>int</a:t>
            </a:r>
            <a:r>
              <a:rPr lang="en-US" altLang="zh-TW" sz="2200" b="1" dirty="0">
                <a:solidFill>
                  <a:srgbClr val="000000"/>
                </a:solidFill>
                <a:effectLst>
                  <a:outerShdw blurRad="38100" dist="38100" dir="2700000" algn="tl">
                    <a:srgbClr val="000000">
                      <a:alpha val="43137"/>
                    </a:srgbClr>
                  </a:outerShdw>
                </a:effectLst>
                <a:latin typeface="Courier New" pitchFamily="49" charset="0"/>
                <a:ea typeface="新細明體" charset="-120"/>
              </a:rPr>
              <a:t>	0	 4,294,967,295</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altLang="zh-TW">
                <a:ea typeface="新細明體" charset="-120"/>
              </a:rPr>
              <a:t>Casting</a:t>
            </a:r>
          </a:p>
        </p:txBody>
      </p:sp>
      <p:sp>
        <p:nvSpPr>
          <p:cNvPr id="94211" name="Content Placeholder 2"/>
          <p:cNvSpPr>
            <a:spLocks noGrp="1"/>
          </p:cNvSpPr>
          <p:nvPr>
            <p:ph idx="1"/>
          </p:nvPr>
        </p:nvSpPr>
        <p:spPr/>
        <p:txBody>
          <a:bodyPr>
            <a:normAutofit lnSpcReduction="10000"/>
          </a:bodyPr>
          <a:lstStyle/>
          <a:p>
            <a:r>
              <a:rPr lang="en-US" altLang="zh-TW" sz="2600" dirty="0">
                <a:ea typeface="新細明體" charset="-120"/>
              </a:rPr>
              <a:t>Cast expressions also </a:t>
            </a:r>
            <a:r>
              <a:rPr lang="en-US" altLang="zh-TW" sz="27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ea typeface="新細明體" charset="-120"/>
              </a:rPr>
              <a:t>let us force the compiler to perform conversions</a:t>
            </a:r>
            <a:r>
              <a:rPr lang="en-US" altLang="zh-TW" sz="2600" dirty="0">
                <a:ea typeface="新細明體" charset="-120"/>
              </a:rPr>
              <a:t>.</a:t>
            </a:r>
          </a:p>
          <a:p>
            <a:r>
              <a:rPr lang="en-US" altLang="zh-TW" sz="2600" dirty="0">
                <a:ea typeface="新細明體" charset="-120"/>
              </a:rPr>
              <a:t>Example:</a:t>
            </a:r>
          </a:p>
          <a:p>
            <a:pPr marL="457200" indent="-457200">
              <a:lnSpc>
                <a:spcPct val="110000"/>
              </a:lnSpc>
              <a:spcBef>
                <a:spcPts val="0"/>
              </a:spcBef>
              <a:buFont typeface="+mj-lt"/>
              <a:buAutoNum type="arabicParenR"/>
            </a:pPr>
            <a:r>
              <a:rPr lang="en-US" altLang="zh-TW"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float</a:t>
            </a:r>
            <a:r>
              <a:rPr lang="en-US" altLang="zh-TW" dirty="0">
                <a:effectLst>
                  <a:outerShdw blurRad="38100" dist="38100" dir="2700000" algn="tl">
                    <a:srgbClr val="000000">
                      <a:alpha val="43137"/>
                    </a:srgbClr>
                  </a:outerShdw>
                </a:effectLst>
                <a:latin typeface="Courier New" pitchFamily="49" charset="0"/>
                <a:ea typeface="新細明體" charset="-120"/>
                <a:cs typeface="Courier New" pitchFamily="49" charset="0"/>
              </a:rPr>
              <a:t> quotient;</a:t>
            </a:r>
          </a:p>
          <a:p>
            <a:pPr marL="457200" indent="-457200">
              <a:lnSpc>
                <a:spcPct val="110000"/>
              </a:lnSpc>
              <a:spcBef>
                <a:spcPts val="0"/>
              </a:spcBef>
              <a:buFont typeface="+mj-lt"/>
              <a:buAutoNum type="arabicParenR"/>
            </a:pPr>
            <a:r>
              <a:rPr lang="en-US" altLang="zh-TW"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err="1">
                <a:solidFill>
                  <a:schemeClr val="tx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dirty="0">
                <a:solidFill>
                  <a:schemeClr val="tx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a:solidFill>
                  <a:schemeClr val="tx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dividend</a:t>
            </a:r>
            <a:r>
              <a:rPr lang="en-US" altLang="zh-TW" dirty="0">
                <a:solidFill>
                  <a:schemeClr val="tx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a:solidFill>
                  <a:schemeClr val="tx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divisor</a:t>
            </a:r>
            <a:r>
              <a:rPr lang="en-US" altLang="zh-TW" dirty="0">
                <a:solidFill>
                  <a:schemeClr val="tx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marL="457200" indent="-457200">
              <a:lnSpc>
                <a:spcPct val="110000"/>
              </a:lnSpc>
              <a:spcBef>
                <a:spcPts val="0"/>
              </a:spcBef>
              <a:buFont typeface="+mj-lt"/>
              <a:buAutoNum type="arabicParenR"/>
            </a:pPr>
            <a:r>
              <a:rPr lang="en-US" altLang="zh-TW"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30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quotient</a:t>
            </a:r>
            <a:r>
              <a:rPr lang="en-US" altLang="zh-TW" dirty="0">
                <a:effectLst>
                  <a:outerShdw blurRad="38100" dist="38100" dir="2700000" algn="tl">
                    <a:srgbClr val="000000">
                      <a:alpha val="43137"/>
                    </a:srgbClr>
                  </a:outerShdw>
                </a:effectLst>
                <a:latin typeface="Courier New" pitchFamily="49" charset="0"/>
                <a:ea typeface="新細明體" charset="-120"/>
                <a:cs typeface="Courier New" pitchFamily="49" charset="0"/>
              </a:rPr>
              <a:t> = </a:t>
            </a:r>
            <a:r>
              <a:rPr lang="en-US" altLang="zh-TW" b="1" dirty="0">
                <a:solidFill>
                  <a:schemeClr val="tx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dividend / divisor;</a:t>
            </a:r>
            <a:r>
              <a:rPr lang="en-US" altLang="zh-TW"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p>
          <a:p>
            <a:r>
              <a:rPr lang="en-US" altLang="zh-TW" sz="2600" dirty="0">
                <a:ea typeface="新細明體" charset="-120"/>
              </a:rPr>
              <a:t>To avoid </a:t>
            </a:r>
            <a:r>
              <a:rPr lang="en-US" altLang="zh-TW" sz="2600" dirty="0">
                <a:solidFill>
                  <a:srgbClr val="FFC000"/>
                </a:solidFill>
                <a:ea typeface="新細明體" charset="-120"/>
              </a:rPr>
              <a:t>truncation</a:t>
            </a:r>
            <a:r>
              <a:rPr lang="en-US" altLang="zh-TW" sz="2600" dirty="0">
                <a:ea typeface="新細明體" charset="-120"/>
              </a:rPr>
              <a:t> during division, we need to cast one of the operands:</a:t>
            </a:r>
          </a:p>
          <a:p>
            <a:pPr>
              <a:lnSpc>
                <a:spcPct val="80000"/>
              </a:lnSpc>
              <a:spcBef>
                <a:spcPts val="1200"/>
              </a:spcBef>
              <a:buNone/>
            </a:pPr>
            <a:r>
              <a:rPr lang="en-US" altLang="zh-TW" sz="2200" dirty="0">
                <a:latin typeface="Courier New" pitchFamily="49" charset="0"/>
                <a:ea typeface="新細明體" charset="-120"/>
                <a:cs typeface="Courier New" pitchFamily="49" charset="0"/>
              </a:rPr>
              <a:t>	</a:t>
            </a:r>
            <a:r>
              <a:rPr lang="en-US" altLang="zh-TW" sz="30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quotient = </a:t>
            </a:r>
            <a:r>
              <a:rPr lang="en-US" altLang="zh-TW" sz="3000" b="1" dirty="0">
                <a:solidFill>
                  <a:srgbClr val="FFC000"/>
                </a:solidFill>
                <a:effectLst>
                  <a:glow rad="1397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(float) </a:t>
            </a:r>
            <a:r>
              <a:rPr lang="en-US" altLang="zh-TW" sz="30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dividend / divisor;</a:t>
            </a:r>
          </a:p>
          <a:p>
            <a:r>
              <a:rPr lang="en-US" altLang="zh-TW" sz="2600" dirty="0">
                <a:ea typeface="新細明體" charset="-120"/>
              </a:rPr>
              <a:t>Casting </a:t>
            </a:r>
            <a:r>
              <a:rPr lang="en-US" altLang="zh-TW" sz="2600" dirty="0">
                <a:latin typeface="Courier New" pitchFamily="49" charset="0"/>
                <a:ea typeface="新細明體" charset="-120"/>
                <a:cs typeface="Courier New" pitchFamily="49" charset="0"/>
              </a:rPr>
              <a:t>dividend</a:t>
            </a:r>
            <a:r>
              <a:rPr lang="en-US" altLang="zh-TW" sz="2600" dirty="0">
                <a:ea typeface="新細明體" charset="-120"/>
              </a:rPr>
              <a:t> to </a:t>
            </a:r>
            <a:r>
              <a:rPr lang="en-US" altLang="zh-TW" sz="2600" dirty="0">
                <a:latin typeface="Courier New" pitchFamily="49" charset="0"/>
                <a:ea typeface="新細明體" charset="-120"/>
                <a:cs typeface="Courier New" pitchFamily="49" charset="0"/>
              </a:rPr>
              <a:t>float</a:t>
            </a:r>
            <a:r>
              <a:rPr lang="en-US" altLang="zh-TW" sz="2600" dirty="0">
                <a:ea typeface="新細明體" charset="-120"/>
              </a:rPr>
              <a:t> causes the compiler to convert </a:t>
            </a:r>
            <a:r>
              <a:rPr lang="en-US" altLang="zh-TW" sz="2600" dirty="0">
                <a:latin typeface="Courier New" pitchFamily="49" charset="0"/>
                <a:ea typeface="新細明體" charset="-120"/>
                <a:cs typeface="Courier New" pitchFamily="49" charset="0"/>
              </a:rPr>
              <a:t>divisor</a:t>
            </a:r>
            <a:r>
              <a:rPr lang="en-US" altLang="zh-TW" sz="2600" dirty="0">
                <a:ea typeface="新細明體" charset="-120"/>
              </a:rPr>
              <a:t> to </a:t>
            </a:r>
            <a:r>
              <a:rPr lang="en-US" altLang="zh-TW" sz="2600" dirty="0">
                <a:latin typeface="Courier New" pitchFamily="49" charset="0"/>
                <a:ea typeface="新細明體" charset="-120"/>
                <a:cs typeface="Courier New" pitchFamily="49" charset="0"/>
              </a:rPr>
              <a:t>float</a:t>
            </a:r>
            <a:r>
              <a:rPr lang="en-US" altLang="zh-TW" sz="2600" dirty="0">
                <a:ea typeface="新細明體" charset="-120"/>
              </a:rPr>
              <a:t> also.</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altLang="zh-TW">
                <a:ea typeface="新細明體" charset="-120"/>
              </a:rPr>
              <a:t>Casting</a:t>
            </a:r>
          </a:p>
        </p:txBody>
      </p:sp>
      <p:sp>
        <p:nvSpPr>
          <p:cNvPr id="95235" name="Content Placeholder 2"/>
          <p:cNvSpPr>
            <a:spLocks noGrp="1"/>
          </p:cNvSpPr>
          <p:nvPr>
            <p:ph idx="1"/>
          </p:nvPr>
        </p:nvSpPr>
        <p:spPr/>
        <p:txBody>
          <a:bodyPr>
            <a:normAutofit/>
          </a:bodyPr>
          <a:lstStyle/>
          <a:p>
            <a:r>
              <a:rPr lang="en-US" altLang="zh-TW" dirty="0">
                <a:ea typeface="新細明體" charset="-120"/>
              </a:rPr>
              <a:t>C regards </a:t>
            </a:r>
            <a:r>
              <a:rPr lang="en-US" altLang="zh-TW" sz="2800" dirty="0">
                <a:latin typeface="Courier New" pitchFamily="49" charset="0"/>
                <a:ea typeface="新細明體" charset="-120"/>
                <a:cs typeface="Courier New" pitchFamily="49" charset="0"/>
              </a:rPr>
              <a:t>(</a:t>
            </a:r>
            <a:r>
              <a:rPr lang="en-US" altLang="zh-TW" sz="2800" dirty="0">
                <a:ea typeface="新細明體" charset="-120"/>
              </a:rPr>
              <a:t> </a:t>
            </a:r>
            <a:r>
              <a:rPr lang="en-US" altLang="zh-TW" sz="2800" i="1" dirty="0">
                <a:ea typeface="新細明體" charset="-120"/>
              </a:rPr>
              <a:t>type-name</a:t>
            </a:r>
            <a:r>
              <a:rPr lang="en-US" altLang="zh-TW" sz="2800" dirty="0">
                <a:ea typeface="新細明體" charset="-120"/>
              </a:rPr>
              <a:t> </a:t>
            </a:r>
            <a:r>
              <a:rPr lang="en-US" altLang="zh-TW" sz="2800" dirty="0">
                <a:latin typeface="Courier New" pitchFamily="49" charset="0"/>
                <a:ea typeface="新細明體" charset="-120"/>
                <a:cs typeface="Courier New" pitchFamily="49" charset="0"/>
              </a:rPr>
              <a:t>)</a:t>
            </a:r>
            <a:r>
              <a:rPr lang="en-US" altLang="zh-TW" sz="2800" dirty="0">
                <a:ea typeface="新細明體" charset="-120"/>
              </a:rPr>
              <a:t> </a:t>
            </a:r>
            <a:r>
              <a:rPr lang="en-US" altLang="zh-TW" dirty="0">
                <a:ea typeface="新細明體" charset="-120"/>
              </a:rPr>
              <a:t>as a </a:t>
            </a:r>
            <a:r>
              <a:rPr lang="en-US" altLang="zh-TW" u="sng" dirty="0">
                <a:solidFill>
                  <a:srgbClr val="FFC000"/>
                </a:solidFill>
                <a:effectLst>
                  <a:outerShdw blurRad="38100" dist="38100" dir="2700000" algn="tl">
                    <a:srgbClr val="000000">
                      <a:alpha val="43137"/>
                    </a:srgbClr>
                  </a:outerShdw>
                </a:effectLst>
                <a:ea typeface="新細明體" charset="-120"/>
              </a:rPr>
              <a:t>unary operator</a:t>
            </a:r>
            <a:r>
              <a:rPr lang="en-US" altLang="zh-TW" dirty="0">
                <a:ea typeface="新細明體" charset="-120"/>
              </a:rPr>
              <a:t>. </a:t>
            </a:r>
          </a:p>
          <a:p>
            <a:r>
              <a:rPr lang="en-US" altLang="zh-TW" dirty="0">
                <a:ea typeface="新細明體" charset="-120"/>
              </a:rPr>
              <a:t>Unary operators have higher precedence than </a:t>
            </a:r>
            <a:br>
              <a:rPr lang="en-US" altLang="zh-TW" dirty="0">
                <a:ea typeface="新細明體" charset="-120"/>
              </a:rPr>
            </a:br>
            <a:r>
              <a:rPr lang="en-US" altLang="zh-TW" dirty="0">
                <a:ea typeface="新細明體" charset="-120"/>
              </a:rPr>
              <a:t>binary operators, so the compiler interprets</a:t>
            </a:r>
          </a:p>
          <a:p>
            <a:pPr marL="457200" indent="-457200">
              <a:lnSpc>
                <a:spcPct val="80000"/>
              </a:lnSpc>
              <a:spcBef>
                <a:spcPts val="1200"/>
              </a:spcBef>
              <a:buFont typeface="+mj-lt"/>
              <a:buAutoNum type="arabicParenR"/>
            </a:pPr>
            <a:r>
              <a:rPr lang="en-US" altLang="zh-TW" sz="22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8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(float) dividend / divisor</a:t>
            </a:r>
            <a:endParaRPr lang="en-US" altLang="zh-TW" sz="2200" b="1" dirty="0">
              <a:effectLst>
                <a:outerShdw blurRad="38100" dist="38100" dir="2700000" algn="tl">
                  <a:srgbClr val="000000">
                    <a:alpha val="43137"/>
                  </a:srgbClr>
                </a:outerShdw>
              </a:effectLst>
              <a:latin typeface="Courier New" pitchFamily="49" charset="0"/>
              <a:ea typeface="新細明體" charset="-120"/>
              <a:cs typeface="Courier New" pitchFamily="49" charset="0"/>
            </a:endParaRPr>
          </a:p>
          <a:p>
            <a:pPr marL="0" indent="0">
              <a:buNone/>
            </a:pPr>
            <a:r>
              <a:rPr lang="en-US" altLang="zh-TW" b="1" dirty="0">
                <a:effectLst>
                  <a:outerShdw blurRad="38100" dist="38100" dir="2700000" algn="tl">
                    <a:srgbClr val="000000">
                      <a:alpha val="43137"/>
                    </a:srgbClr>
                  </a:outerShdw>
                </a:effectLst>
                <a:ea typeface="新細明體" charset="-120"/>
              </a:rPr>
              <a:t>As</a:t>
            </a:r>
            <a:br>
              <a:rPr lang="en-US" altLang="zh-TW" b="1" dirty="0">
                <a:effectLst>
                  <a:outerShdw blurRad="38100" dist="38100" dir="2700000" algn="tl">
                    <a:srgbClr val="000000">
                      <a:alpha val="43137"/>
                    </a:srgbClr>
                  </a:outerShdw>
                </a:effectLst>
                <a:ea typeface="新細明體" charset="-120"/>
              </a:rPr>
            </a:br>
            <a:r>
              <a:rPr lang="en-US" altLang="zh-TW" sz="22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b="1" dirty="0">
                <a:solidFill>
                  <a:schemeClr val="tx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float</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a:solidFill>
                  <a:schemeClr val="tx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dividend</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 </a:t>
            </a:r>
            <a:r>
              <a:rPr lang="en-US" altLang="zh-TW" b="1" dirty="0">
                <a:solidFill>
                  <a:schemeClr val="tx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divisor</a:t>
            </a:r>
          </a:p>
          <a:p>
            <a:r>
              <a:rPr lang="en-US" altLang="zh-TW" dirty="0">
                <a:ea typeface="新細明體" charset="-120"/>
              </a:rPr>
              <a:t>Other ways to accomplish the same effect:</a:t>
            </a:r>
          </a:p>
          <a:p>
            <a:pPr marL="457200" indent="-457200">
              <a:lnSpc>
                <a:spcPct val="80000"/>
              </a:lnSpc>
              <a:spcBef>
                <a:spcPts val="1200"/>
              </a:spcBef>
              <a:buFont typeface="+mj-lt"/>
              <a:buAutoNum type="arabicParenR"/>
            </a:pPr>
            <a:r>
              <a:rPr lang="en-US" altLang="zh-TW" sz="22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quotient = dividend / (</a:t>
            </a:r>
            <a:r>
              <a:rPr lang="en-US" altLang="zh-TW" sz="22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float</a:t>
            </a:r>
            <a:r>
              <a:rPr lang="en-US" altLang="zh-TW" sz="22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divisor;</a:t>
            </a:r>
          </a:p>
          <a:p>
            <a:pPr marL="457200" indent="-457200">
              <a:lnSpc>
                <a:spcPct val="80000"/>
              </a:lnSpc>
              <a:spcBef>
                <a:spcPts val="600"/>
              </a:spcBef>
              <a:buFont typeface="+mj-lt"/>
              <a:buAutoNum type="arabicParenR"/>
            </a:pPr>
            <a:r>
              <a:rPr lang="en-US" altLang="zh-TW" sz="2200" b="1" dirty="0">
                <a:effectLst>
                  <a:outerShdw blurRad="38100" dist="38100" dir="2700000" algn="tl">
                    <a:srgbClr val="000000">
                      <a:alpha val="43137"/>
                    </a:srgbClr>
                  </a:outerShdw>
                </a:effectLst>
                <a:ea typeface="新細明體" charset="-120"/>
              </a:rPr>
              <a:t>	</a:t>
            </a:r>
            <a:r>
              <a:rPr lang="en-US" altLang="zh-TW" sz="22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quotient = (</a:t>
            </a:r>
            <a:r>
              <a:rPr lang="en-US" altLang="zh-TW" sz="2200"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float</a:t>
            </a:r>
            <a:r>
              <a:rPr lang="en-US" altLang="zh-TW" sz="22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dividend / (</a:t>
            </a:r>
            <a:r>
              <a:rPr lang="en-US" altLang="zh-TW" sz="2200"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float</a:t>
            </a:r>
            <a:r>
              <a:rPr lang="en-US" altLang="zh-TW" sz="22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divisor;</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altLang="zh-TW">
                <a:ea typeface="新細明體" charset="-120"/>
              </a:rPr>
              <a:t>Casting</a:t>
            </a:r>
          </a:p>
        </p:txBody>
      </p:sp>
      <p:sp>
        <p:nvSpPr>
          <p:cNvPr id="96259" name="Content Placeholder 2"/>
          <p:cNvSpPr>
            <a:spLocks noGrp="1"/>
          </p:cNvSpPr>
          <p:nvPr>
            <p:ph idx="1"/>
          </p:nvPr>
        </p:nvSpPr>
        <p:spPr/>
        <p:txBody>
          <a:bodyPr>
            <a:normAutofit/>
          </a:bodyPr>
          <a:lstStyle/>
          <a:p>
            <a:r>
              <a:rPr lang="en-US" altLang="zh-TW" dirty="0">
                <a:ea typeface="新細明體" charset="-120"/>
              </a:rPr>
              <a:t>Casts are sometimes </a:t>
            </a:r>
            <a:r>
              <a:rPr lang="en-US" altLang="zh-TW"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ea typeface="新細明體" charset="-120"/>
              </a:rPr>
              <a:t>necessary to avoid overflow</a:t>
            </a:r>
            <a:r>
              <a:rPr lang="en-US" altLang="zh-TW" dirty="0">
                <a:ea typeface="新細明體" charset="-120"/>
              </a:rPr>
              <a:t>:</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long </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a:lnSpc>
                <a:spcPct val="80000"/>
              </a:lnSpc>
              <a:spcBef>
                <a:spcPts val="600"/>
              </a:spcBef>
              <a:buNone/>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j = 1000;</a:t>
            </a:r>
          </a:p>
          <a:p>
            <a:pPr>
              <a:lnSpc>
                <a:spcPct val="50000"/>
              </a:lnSpc>
              <a:spcBef>
                <a:spcPct val="0"/>
              </a:spcBef>
              <a:buFontTx/>
              <a:buNone/>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p>
          <a:p>
            <a:pPr>
              <a:lnSpc>
                <a:spcPct val="80000"/>
              </a:lnSpc>
              <a:spcBef>
                <a:spcPts val="600"/>
              </a:spcBef>
              <a:buNone/>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 </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j * j</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 overflow may </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occur</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p>
          <a:p>
            <a:r>
              <a:rPr lang="en-US" altLang="zh-TW" dirty="0">
                <a:ea typeface="新細明體" charset="-120"/>
              </a:rPr>
              <a:t>Using a cast avoids the problem:</a:t>
            </a:r>
          </a:p>
          <a:p>
            <a:pPr algn="ctr">
              <a:lnSpc>
                <a:spcPct val="80000"/>
              </a:lnSpc>
              <a:spcBef>
                <a:spcPts val="1200"/>
              </a:spcBef>
              <a:buNone/>
            </a:pPr>
            <a:r>
              <a:rPr lang="en-US" altLang="zh-TW" sz="3900" dirty="0">
                <a:latin typeface="Courier New" pitchFamily="49" charset="0"/>
                <a:ea typeface="新細明體" charset="-120"/>
                <a:cs typeface="Courier New" pitchFamily="49" charset="0"/>
              </a:rPr>
              <a:t>	</a:t>
            </a:r>
            <a:r>
              <a:rPr lang="en-US" altLang="zh-TW" sz="3900" dirty="0" err="1">
                <a:ln w="18415" cmpd="sng">
                  <a:solidFill>
                    <a:srgbClr val="FFFFFF"/>
                  </a:solidFill>
                  <a:prstDash val="solid"/>
                </a:ln>
                <a:solidFill>
                  <a:srgbClr val="FFFFFF"/>
                </a:solidFill>
                <a:effectLst>
                  <a:glow rad="228600">
                    <a:schemeClr val="accent6">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i</a:t>
            </a:r>
            <a:r>
              <a:rPr lang="en-US" altLang="zh-TW" sz="3900" dirty="0">
                <a:ln w="18415" cmpd="sng">
                  <a:solidFill>
                    <a:srgbClr val="FFFFFF"/>
                  </a:solidFill>
                  <a:prstDash val="solid"/>
                </a:ln>
                <a:solidFill>
                  <a:srgbClr val="FFFFFF"/>
                </a:solidFill>
                <a:effectLst>
                  <a:glow rad="228600">
                    <a:schemeClr val="accent6">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 = (long) j * j;</a:t>
            </a:r>
            <a:endParaRPr lang="en-US" altLang="zh-TW" sz="3900" dirty="0">
              <a:solidFill>
                <a:srgbClr val="FF0000"/>
              </a:solidFill>
              <a:effectLst>
                <a:glow rad="228600">
                  <a:schemeClr val="accent6">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endParaRPr>
          </a:p>
          <a:p>
            <a:r>
              <a:rPr lang="en-US" altLang="zh-TW" dirty="0">
                <a:ea typeface="新細明體" charset="-120"/>
              </a:rPr>
              <a:t>The statement</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3000" b="1" dirty="0" err="1">
                <a:ln w="0"/>
                <a:effectLst>
                  <a:outerShdw blurRad="38100" dist="25400" dir="5400000" algn="ctr" rotWithShape="0">
                    <a:srgbClr val="6E747A">
                      <a:alpha val="43000"/>
                    </a:srgbClr>
                  </a:outerShdw>
                </a:effectLst>
                <a:latin typeface="Courier New" pitchFamily="49" charset="0"/>
                <a:ea typeface="新細明體" charset="-120"/>
                <a:cs typeface="Courier New" pitchFamily="49" charset="0"/>
              </a:rPr>
              <a:t>i</a:t>
            </a:r>
            <a:r>
              <a:rPr lang="en-US" altLang="zh-TW" sz="3000" b="1" dirty="0">
                <a:ln w="0"/>
                <a:effectLst>
                  <a:outerShdw blurRad="38100" dist="25400" dir="5400000" algn="ctr" rotWithShape="0">
                    <a:srgbClr val="6E747A">
                      <a:alpha val="43000"/>
                    </a:srgbClr>
                  </a:outerShdw>
                </a:effectLst>
                <a:latin typeface="Courier New" pitchFamily="49" charset="0"/>
                <a:ea typeface="新細明體" charset="-120"/>
                <a:cs typeface="Courier New" pitchFamily="49" charset="0"/>
              </a:rPr>
              <a:t> = (long) (j * j);   /*** WRONG ***/</a:t>
            </a:r>
          </a:p>
          <a:p>
            <a:pPr>
              <a:buFontTx/>
              <a:buNone/>
            </a:pPr>
            <a:r>
              <a:rPr lang="en-US" altLang="zh-TW" dirty="0">
                <a:ea typeface="新細明體" charset="-120"/>
              </a:rPr>
              <a:t>	wouldn’t work, since the overflow would already have occurred by the time of the cast.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Content Placeholder 2"/>
          <p:cNvSpPr>
            <a:spLocks noGrp="1"/>
          </p:cNvSpPr>
          <p:nvPr>
            <p:ph idx="1"/>
          </p:nvPr>
        </p:nvSpPr>
        <p:spPr/>
        <p:txBody>
          <a:bodyPr>
            <a:normAutofit/>
          </a:bodyPr>
          <a:lstStyle/>
          <a:p>
            <a:r>
              <a:rPr lang="en-US" altLang="zh-TW" dirty="0">
                <a:ea typeface="新細明體" charset="-120"/>
              </a:rPr>
              <a:t>The </a:t>
            </a:r>
            <a:r>
              <a:rPr lang="en-US" altLang="zh-TW" dirty="0">
                <a:latin typeface="Courier New" pitchFamily="49" charset="0"/>
                <a:ea typeface="新細明體" charset="-120"/>
                <a:cs typeface="Courier New" pitchFamily="49" charset="0"/>
              </a:rPr>
              <a:t>#define</a:t>
            </a:r>
            <a:r>
              <a:rPr lang="en-US" altLang="zh-TW" dirty="0">
                <a:ea typeface="新細明體" charset="-120"/>
              </a:rPr>
              <a:t> directive can be used to </a:t>
            </a:r>
            <a:r>
              <a:rPr lang="en-US" altLang="zh-TW" b="1" dirty="0">
                <a:solidFill>
                  <a:srgbClr val="FFC000"/>
                </a:solidFill>
                <a:effectLst>
                  <a:outerShdw blurRad="38100" dist="38100" dir="2700000" algn="tl">
                    <a:srgbClr val="000000">
                      <a:alpha val="43137"/>
                    </a:srgbClr>
                  </a:outerShdw>
                </a:effectLst>
                <a:ea typeface="新細明體" charset="-120"/>
              </a:rPr>
              <a:t>create a</a:t>
            </a:r>
            <a:r>
              <a:rPr lang="en-US" altLang="zh-TW" dirty="0">
                <a:ea typeface="新細明體" charset="-120"/>
              </a:rPr>
              <a:t> “Boolean type” </a:t>
            </a:r>
            <a:r>
              <a:rPr lang="en-US" altLang="zh-TW" b="1" dirty="0">
                <a:solidFill>
                  <a:srgbClr val="FFC000"/>
                </a:solidFill>
                <a:effectLst>
                  <a:outerShdw blurRad="38100" dist="38100" dir="2700000" algn="tl">
                    <a:srgbClr val="000000">
                      <a:alpha val="43137"/>
                    </a:srgbClr>
                  </a:outerShdw>
                </a:effectLst>
                <a:ea typeface="新細明體" charset="-120"/>
              </a:rPr>
              <a:t>macro</a:t>
            </a:r>
            <a:r>
              <a:rPr lang="en-US" altLang="zh-TW" dirty="0">
                <a:ea typeface="新細明體" charset="-120"/>
              </a:rPr>
              <a:t>:</a:t>
            </a:r>
          </a:p>
          <a:p>
            <a:pPr>
              <a:lnSpc>
                <a:spcPct val="80000"/>
              </a:lnSpc>
              <a:spcBef>
                <a:spcPts val="1200"/>
              </a:spcBef>
              <a:buNone/>
            </a:pPr>
            <a:r>
              <a:rPr lang="en-US" altLang="zh-TW" sz="2400" dirty="0">
                <a:latin typeface="Courier New" pitchFamily="49" charset="0"/>
                <a:ea typeface="新細明體" charset="-120"/>
                <a:cs typeface="Courier New" pitchFamily="49" charset="0"/>
              </a:rPr>
              <a:t>	#define BOOL </a:t>
            </a:r>
            <a:r>
              <a:rPr lang="en-US" altLang="zh-TW" sz="2400" dirty="0" err="1">
                <a:latin typeface="Courier New" pitchFamily="49" charset="0"/>
                <a:ea typeface="新細明體" charset="-120"/>
                <a:cs typeface="Courier New" pitchFamily="49" charset="0"/>
              </a:rPr>
              <a:t>int</a:t>
            </a:r>
            <a:endParaRPr lang="en-US" altLang="zh-TW" sz="2400" dirty="0">
              <a:latin typeface="Courier New" pitchFamily="49" charset="0"/>
              <a:ea typeface="新細明體" charset="-120"/>
              <a:cs typeface="Courier New" pitchFamily="49" charset="0"/>
            </a:endParaRPr>
          </a:p>
          <a:p>
            <a:r>
              <a:rPr lang="en-US" altLang="zh-TW" dirty="0">
                <a:ea typeface="新細明體" charset="-120"/>
              </a:rPr>
              <a:t>There’s a better way using a feature known as a </a:t>
            </a:r>
            <a:r>
              <a:rPr lang="en-US" altLang="zh-TW" b="1" i="1" dirty="0">
                <a:ea typeface="新細明體" charset="-120"/>
              </a:rPr>
              <a:t>type definition:</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typedef</a:t>
            </a: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int</a:t>
            </a: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Bool</a:t>
            </a:r>
            <a:r>
              <a:rPr lang="en-US" altLang="zh-TW" sz="2400" dirty="0">
                <a:latin typeface="Courier New" pitchFamily="49" charset="0"/>
                <a:ea typeface="新細明體" charset="-120"/>
                <a:cs typeface="Courier New" pitchFamily="49" charset="0"/>
              </a:rPr>
              <a:t>;</a:t>
            </a:r>
          </a:p>
          <a:p>
            <a:r>
              <a:rPr lang="en-US" altLang="zh-TW" dirty="0" err="1">
                <a:latin typeface="Courier New" pitchFamily="49" charset="0"/>
                <a:ea typeface="新細明體" charset="-120"/>
                <a:cs typeface="Courier New" pitchFamily="49" charset="0"/>
              </a:rPr>
              <a:t>Bool</a:t>
            </a:r>
            <a:r>
              <a:rPr lang="en-US" altLang="zh-TW" dirty="0">
                <a:ea typeface="新細明體" charset="-120"/>
              </a:rPr>
              <a:t> can now be used in the same way as the built-in type names. </a:t>
            </a:r>
          </a:p>
          <a:p>
            <a:r>
              <a:rPr lang="en-US" altLang="zh-TW" dirty="0">
                <a:ea typeface="新細明體" charset="-120"/>
              </a:rPr>
              <a:t>Example:</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Bool</a:t>
            </a:r>
            <a:r>
              <a:rPr lang="en-US" altLang="zh-TW" sz="2400" dirty="0">
                <a:latin typeface="Courier New" pitchFamily="49" charset="0"/>
                <a:ea typeface="新細明體" charset="-120"/>
                <a:cs typeface="Courier New" pitchFamily="49" charset="0"/>
              </a:rPr>
              <a:t> flag;   /* </a:t>
            </a:r>
            <a:r>
              <a:rPr lang="en-US" altLang="zh-TW"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urier New" pitchFamily="49" charset="0"/>
                <a:ea typeface="新細明體" charset="-120"/>
                <a:cs typeface="Courier New" pitchFamily="49" charset="0"/>
              </a:rPr>
              <a:t>same</a:t>
            </a:r>
            <a:r>
              <a:rPr lang="en-US" altLang="zh-TW" sz="2400" dirty="0">
                <a:latin typeface="Courier New" pitchFamily="49" charset="0"/>
                <a:ea typeface="新細明體" charset="-120"/>
                <a:cs typeface="Courier New" pitchFamily="49" charset="0"/>
              </a:rPr>
              <a:t> as </a:t>
            </a:r>
            <a:r>
              <a:rPr lang="en-US" altLang="zh-TW" sz="24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urier New" pitchFamily="49" charset="0"/>
                <a:ea typeface="新細明體" charset="-120"/>
                <a:cs typeface="Courier New" pitchFamily="49" charset="0"/>
              </a:rPr>
              <a:t>int</a:t>
            </a:r>
            <a:r>
              <a:rPr lang="en-US" altLang="zh-TW" sz="2400" dirty="0">
                <a:latin typeface="Courier New" pitchFamily="49" charset="0"/>
                <a:ea typeface="新細明體" charset="-120"/>
                <a:cs typeface="Courier New" pitchFamily="49" charset="0"/>
              </a:rPr>
              <a:t> flag; */</a:t>
            </a:r>
          </a:p>
        </p:txBody>
      </p:sp>
      <p:sp>
        <p:nvSpPr>
          <p:cNvPr id="97282" name="Title 1"/>
          <p:cNvSpPr>
            <a:spLocks noGrp="1"/>
          </p:cNvSpPr>
          <p:nvPr>
            <p:ph type="title"/>
          </p:nvPr>
        </p:nvSpPr>
        <p:spPr/>
        <p:txBody>
          <a:bodyPr/>
          <a:lstStyle/>
          <a:p>
            <a:r>
              <a:rPr lang="en-US" altLang="zh-TW">
                <a:ea typeface="新細明體" charset="-120"/>
              </a:rPr>
              <a:t>Type Definitions</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Content Placeholder 2"/>
          <p:cNvSpPr>
            <a:spLocks noGrp="1"/>
          </p:cNvSpPr>
          <p:nvPr>
            <p:ph idx="1"/>
          </p:nvPr>
        </p:nvSpPr>
        <p:spPr/>
        <p:txBody>
          <a:bodyPr>
            <a:normAutofit/>
          </a:bodyPr>
          <a:lstStyle/>
          <a:p>
            <a:r>
              <a:rPr lang="en-US" altLang="zh-TW" dirty="0">
                <a:ea typeface="新細明體" charset="-120"/>
              </a:rPr>
              <a:t>Type definitions can make a program more understandable. </a:t>
            </a:r>
          </a:p>
          <a:p>
            <a:r>
              <a:rPr lang="en-US" altLang="zh-TW" dirty="0">
                <a:ea typeface="新細明體" charset="-120"/>
              </a:rPr>
              <a:t>If the variables </a:t>
            </a:r>
            <a:r>
              <a:rPr lang="en-US" altLang="zh-TW" dirty="0" err="1">
                <a:latin typeface="Courier New" pitchFamily="49" charset="0"/>
                <a:ea typeface="新細明體" charset="-120"/>
                <a:cs typeface="Courier New" pitchFamily="49" charset="0"/>
              </a:rPr>
              <a:t>cash_in</a:t>
            </a:r>
            <a:r>
              <a:rPr lang="en-US" altLang="zh-TW" dirty="0">
                <a:ea typeface="新細明體" charset="-120"/>
              </a:rPr>
              <a:t> and </a:t>
            </a:r>
            <a:r>
              <a:rPr lang="en-US" altLang="zh-TW" dirty="0" err="1">
                <a:latin typeface="Courier New" pitchFamily="49" charset="0"/>
                <a:ea typeface="新細明體" charset="-120"/>
                <a:cs typeface="Courier New" pitchFamily="49" charset="0"/>
              </a:rPr>
              <a:t>cash_out</a:t>
            </a:r>
            <a:r>
              <a:rPr lang="en-US" altLang="zh-TW" dirty="0">
                <a:ea typeface="新細明體" charset="-120"/>
              </a:rPr>
              <a:t> will be used to store dollar amounts, declaring </a:t>
            </a:r>
            <a:r>
              <a:rPr lang="en-US" altLang="zh-TW" dirty="0">
                <a:latin typeface="Courier New" pitchFamily="49" charset="0"/>
                <a:ea typeface="新細明體" charset="-120"/>
                <a:cs typeface="Courier New" pitchFamily="49" charset="0"/>
              </a:rPr>
              <a:t>Dollars</a:t>
            </a:r>
            <a:r>
              <a:rPr lang="en-US" altLang="zh-TW" dirty="0">
                <a:ea typeface="新細明體" charset="-120"/>
              </a:rPr>
              <a:t> as</a:t>
            </a:r>
          </a:p>
          <a:p>
            <a:pPr>
              <a:lnSpc>
                <a:spcPct val="80000"/>
              </a:lnSpc>
              <a:spcBef>
                <a:spcPts val="1200"/>
              </a:spcBef>
              <a:buNone/>
            </a:pPr>
            <a:r>
              <a:rPr lang="en-US" altLang="zh-TW" sz="2400" dirty="0">
                <a:effectLst>
                  <a:glow rad="228600">
                    <a:schemeClr val="accent6">
                      <a:satMod val="175000"/>
                      <a:alpha val="40000"/>
                    </a:schemeClr>
                  </a:glow>
                </a:effectLst>
                <a:latin typeface="Courier New" pitchFamily="49" charset="0"/>
                <a:ea typeface="新細明體" charset="-120"/>
                <a:cs typeface="Courier New" pitchFamily="49" charset="0"/>
              </a:rPr>
              <a:t>	</a:t>
            </a:r>
            <a:r>
              <a:rPr lang="en-US" altLang="zh-TW" sz="2400"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typedef</a:t>
            </a:r>
            <a:r>
              <a:rPr lang="en-US" altLang="zh-TW" sz="2400"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float Dollars;</a:t>
            </a:r>
          </a:p>
          <a:p>
            <a:pPr>
              <a:buFontTx/>
              <a:buNone/>
            </a:pPr>
            <a:r>
              <a:rPr lang="en-US" altLang="zh-TW" dirty="0">
                <a:ea typeface="新細明體" charset="-120"/>
              </a:rPr>
              <a:t>	and then writing </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Dollars</a:t>
            </a:r>
            <a:r>
              <a:rPr lang="en-US" altLang="zh-TW" sz="2400"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r>
              <a:rPr lang="en-US" altLang="zh-TW" sz="2400"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cash_in</a:t>
            </a:r>
            <a:r>
              <a:rPr lang="en-US" altLang="zh-TW" sz="2400"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r>
              <a:rPr lang="en-US" altLang="zh-TW" sz="2400"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cash_out</a:t>
            </a:r>
            <a:r>
              <a:rPr lang="en-US" altLang="zh-TW" sz="2400"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a:t>
            </a:r>
          </a:p>
          <a:p>
            <a:pPr>
              <a:buFontTx/>
              <a:buNone/>
            </a:pPr>
            <a:r>
              <a:rPr lang="en-US" altLang="zh-TW" dirty="0">
                <a:ea typeface="新細明體" charset="-120"/>
              </a:rPr>
              <a:t>	is more </a:t>
            </a:r>
            <a:r>
              <a:rPr lang="en-US" altLang="zh-TW" dirty="0">
                <a:solidFill>
                  <a:srgbClr val="FFC000"/>
                </a:solidFill>
                <a:ea typeface="新細明體" charset="-120"/>
              </a:rPr>
              <a:t>informative</a:t>
            </a:r>
            <a:r>
              <a:rPr lang="en-US" altLang="zh-TW" dirty="0">
                <a:ea typeface="新細明體" charset="-120"/>
              </a:rPr>
              <a:t> than just writing</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float</a:t>
            </a:r>
            <a:r>
              <a:rPr lang="en-US" altLang="zh-TW" sz="2400"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r>
              <a:rPr lang="en-US" altLang="zh-TW" sz="2400"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cash_in</a:t>
            </a:r>
            <a:r>
              <a:rPr lang="en-US" altLang="zh-TW" sz="2400"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r>
              <a:rPr lang="en-US" altLang="zh-TW" sz="2400"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cash_out</a:t>
            </a:r>
            <a:r>
              <a:rPr lang="en-US" altLang="zh-TW" sz="2400"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a:t>
            </a:r>
          </a:p>
        </p:txBody>
      </p:sp>
      <p:sp>
        <p:nvSpPr>
          <p:cNvPr id="98306" name="Title 1"/>
          <p:cNvSpPr>
            <a:spLocks noGrp="1"/>
          </p:cNvSpPr>
          <p:nvPr>
            <p:ph type="title"/>
          </p:nvPr>
        </p:nvSpPr>
        <p:spPr/>
        <p:txBody>
          <a:bodyPr/>
          <a:lstStyle/>
          <a:p>
            <a:r>
              <a:rPr lang="en-US" altLang="zh-TW">
                <a:ea typeface="新細明體" charset="-120"/>
              </a:rPr>
              <a:t>Advantages of Type Definitions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r>
              <a:rPr lang="en-US" altLang="zh-TW">
                <a:ea typeface="新細明體" charset="-120"/>
              </a:rPr>
              <a:t>Advantages of Type Definitions</a:t>
            </a:r>
          </a:p>
        </p:txBody>
      </p:sp>
      <p:sp>
        <p:nvSpPr>
          <p:cNvPr id="99331" name="Content Placeholder 2"/>
          <p:cNvSpPr>
            <a:spLocks noGrp="1"/>
          </p:cNvSpPr>
          <p:nvPr>
            <p:ph idx="1"/>
          </p:nvPr>
        </p:nvSpPr>
        <p:spPr/>
        <p:txBody>
          <a:bodyPr/>
          <a:lstStyle/>
          <a:p>
            <a:r>
              <a:rPr lang="en-US" altLang="zh-TW" dirty="0">
                <a:ea typeface="新細明體" charset="-120"/>
              </a:rPr>
              <a:t>Type definitions can also </a:t>
            </a:r>
            <a:r>
              <a:rPr lang="en-US" altLang="zh-TW"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ea typeface="新細明體" charset="-120"/>
              </a:rPr>
              <a:t>make a program easier to modify</a:t>
            </a:r>
            <a:r>
              <a:rPr lang="en-US" altLang="zh-TW" dirty="0">
                <a:ea typeface="新細明體" charset="-120"/>
              </a:rPr>
              <a:t>. </a:t>
            </a:r>
          </a:p>
          <a:p>
            <a:r>
              <a:rPr lang="en-US" altLang="zh-TW" dirty="0">
                <a:ea typeface="新細明體" charset="-120"/>
              </a:rPr>
              <a:t>To redefine </a:t>
            </a:r>
            <a:r>
              <a:rPr lang="en-US" altLang="zh-TW" dirty="0">
                <a:latin typeface="Courier New" pitchFamily="49" charset="0"/>
                <a:ea typeface="新細明體" charset="-120"/>
                <a:cs typeface="Courier New" pitchFamily="49" charset="0"/>
              </a:rPr>
              <a:t>Dollars</a:t>
            </a:r>
            <a:r>
              <a:rPr lang="en-US" altLang="zh-TW" dirty="0">
                <a:ea typeface="新細明體" charset="-120"/>
              </a:rPr>
              <a:t> as </a:t>
            </a:r>
            <a:r>
              <a:rPr lang="en-US" altLang="zh-TW" dirty="0">
                <a:latin typeface="Courier New" pitchFamily="49" charset="0"/>
                <a:ea typeface="新細明體" charset="-120"/>
                <a:cs typeface="Courier New" pitchFamily="49" charset="0"/>
              </a:rPr>
              <a:t>double</a:t>
            </a:r>
            <a:r>
              <a:rPr lang="en-US" altLang="zh-TW" dirty="0">
                <a:ea typeface="新細明體" charset="-120"/>
              </a:rPr>
              <a:t>, only the type definition need be changed:</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typedef</a:t>
            </a:r>
            <a:r>
              <a:rPr lang="en-US" altLang="zh-TW" sz="24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double Dollars;</a:t>
            </a:r>
          </a:p>
          <a:p>
            <a:r>
              <a:rPr lang="en-US" altLang="zh-TW" dirty="0">
                <a:ea typeface="新細明體" charset="-120"/>
              </a:rPr>
              <a:t>Without the type definition, we would need to locate all </a:t>
            </a:r>
            <a:r>
              <a:rPr lang="en-US" altLang="zh-TW" dirty="0">
                <a:latin typeface="Courier New" pitchFamily="49" charset="0"/>
                <a:ea typeface="新細明體" charset="-120"/>
                <a:cs typeface="Courier New" pitchFamily="49" charset="0"/>
              </a:rPr>
              <a:t>float</a:t>
            </a:r>
            <a:r>
              <a:rPr lang="en-US" altLang="zh-TW" dirty="0">
                <a:ea typeface="新細明體" charset="-120"/>
              </a:rPr>
              <a:t> variables that store dollar amounts and change their declarations.</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altLang="zh-TW">
                <a:ea typeface="新細明體" charset="-120"/>
              </a:rPr>
              <a:t>Type Definitions and Portability</a:t>
            </a:r>
          </a:p>
        </p:txBody>
      </p:sp>
      <p:sp>
        <p:nvSpPr>
          <p:cNvPr id="100355" name="Content Placeholder 2"/>
          <p:cNvSpPr>
            <a:spLocks noGrp="1"/>
          </p:cNvSpPr>
          <p:nvPr>
            <p:ph idx="1"/>
          </p:nvPr>
        </p:nvSpPr>
        <p:spPr/>
        <p:txBody>
          <a:bodyPr>
            <a:normAutofit/>
          </a:bodyPr>
          <a:lstStyle/>
          <a:p>
            <a:r>
              <a:rPr lang="en-US" altLang="zh-TW" dirty="0">
                <a:ea typeface="新細明體" charset="-120"/>
              </a:rPr>
              <a:t>Type definitions are an important tool for writing </a:t>
            </a:r>
            <a:r>
              <a:rPr lang="en-US" altLang="zh-TW" b="1" dirty="0">
                <a:solidFill>
                  <a:srgbClr val="FFC000"/>
                </a:solidFill>
                <a:effectLst>
                  <a:outerShdw blurRad="38100" dist="38100" dir="2700000" algn="tl">
                    <a:srgbClr val="000000">
                      <a:alpha val="43137"/>
                    </a:srgbClr>
                  </a:outerShdw>
                </a:effectLst>
                <a:ea typeface="新細明體" charset="-120"/>
              </a:rPr>
              <a:t>portable</a:t>
            </a:r>
            <a:r>
              <a:rPr lang="en-US" altLang="zh-TW" dirty="0">
                <a:ea typeface="新細明體" charset="-120"/>
              </a:rPr>
              <a:t> </a:t>
            </a:r>
            <a:r>
              <a:rPr lang="en-US" altLang="zh-TW" dirty="0">
                <a:solidFill>
                  <a:srgbClr val="FFC000"/>
                </a:solidFill>
                <a:ea typeface="新細明體" charset="-120"/>
              </a:rPr>
              <a:t>programs</a:t>
            </a:r>
            <a:r>
              <a:rPr lang="en-US" altLang="zh-TW" dirty="0">
                <a:ea typeface="新細明體" charset="-120"/>
              </a:rPr>
              <a:t>.</a:t>
            </a:r>
          </a:p>
          <a:p>
            <a:r>
              <a:rPr lang="en-US" altLang="zh-TW" dirty="0">
                <a:ea typeface="新細明體" charset="-120"/>
              </a:rPr>
              <a:t>One of the problems with moving a program from one computer to another is that types may have different ranges on different machines.</a:t>
            </a:r>
          </a:p>
          <a:p>
            <a:r>
              <a:rPr lang="en-US" altLang="zh-TW" dirty="0">
                <a:ea typeface="新細明體" charset="-120"/>
              </a:rPr>
              <a:t>If </a:t>
            </a:r>
            <a:r>
              <a:rPr lang="en-US" altLang="zh-TW" dirty="0" err="1">
                <a:latin typeface="Courier New" pitchFamily="49" charset="0"/>
                <a:ea typeface="新細明體" charset="-120"/>
                <a:cs typeface="Courier New" pitchFamily="49" charset="0"/>
              </a:rPr>
              <a:t>i</a:t>
            </a:r>
            <a:r>
              <a:rPr lang="en-US" altLang="zh-TW" dirty="0">
                <a:ea typeface="新細明體" charset="-120"/>
              </a:rPr>
              <a:t> is an </a:t>
            </a:r>
            <a:r>
              <a:rPr lang="en-US" altLang="zh-TW" dirty="0" err="1">
                <a:latin typeface="Courier New" pitchFamily="49" charset="0"/>
                <a:ea typeface="新細明體" charset="-120"/>
                <a:cs typeface="Courier New" pitchFamily="49" charset="0"/>
              </a:rPr>
              <a:t>int</a:t>
            </a:r>
            <a:r>
              <a:rPr lang="en-US" altLang="zh-TW" dirty="0">
                <a:ea typeface="新細明體" charset="-120"/>
              </a:rPr>
              <a:t> variable, an assignment like</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 = 100000;</a:t>
            </a:r>
          </a:p>
          <a:p>
            <a:pPr>
              <a:buFontTx/>
              <a:buNone/>
            </a:pPr>
            <a:r>
              <a:rPr lang="en-US" altLang="zh-TW" dirty="0">
                <a:ea typeface="新細明體" charset="-120"/>
              </a:rPr>
              <a:t>	is fine on a machine with 32-bit integers, but will fail on a machine with 16-bit integers.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r>
              <a:rPr lang="en-US" altLang="zh-TW">
                <a:ea typeface="新細明體" charset="-120"/>
              </a:rPr>
              <a:t>Type Definitions and Portability</a:t>
            </a:r>
          </a:p>
        </p:txBody>
      </p:sp>
      <p:sp>
        <p:nvSpPr>
          <p:cNvPr id="101379" name="Content Placeholder 2"/>
          <p:cNvSpPr>
            <a:spLocks noGrp="1"/>
          </p:cNvSpPr>
          <p:nvPr>
            <p:ph idx="1"/>
          </p:nvPr>
        </p:nvSpPr>
        <p:spPr/>
        <p:txBody>
          <a:bodyPr>
            <a:normAutofit/>
          </a:bodyPr>
          <a:lstStyle/>
          <a:p>
            <a:r>
              <a:rPr lang="en-US" altLang="zh-TW" dirty="0">
                <a:ea typeface="新細明體" charset="-120"/>
              </a:rPr>
              <a:t>For greater portability, consider using </a:t>
            </a:r>
            <a:r>
              <a:rPr lang="en-US" altLang="zh-TW" dirty="0" err="1">
                <a:latin typeface="Courier New" pitchFamily="49" charset="0"/>
                <a:ea typeface="新細明體" charset="-120"/>
                <a:cs typeface="Courier New" pitchFamily="49" charset="0"/>
              </a:rPr>
              <a:t>typedef</a:t>
            </a:r>
            <a:r>
              <a:rPr lang="en-US" altLang="zh-TW" dirty="0">
                <a:ea typeface="新細明體" charset="-120"/>
              </a:rPr>
              <a:t> to define new names for integer types.</a:t>
            </a:r>
          </a:p>
          <a:p>
            <a:r>
              <a:rPr lang="en-US" altLang="zh-TW" dirty="0">
                <a:ea typeface="新細明體" charset="-120"/>
              </a:rPr>
              <a:t>Suppose that we’re writing a program that needs variables capable of storing product quantities in the range </a:t>
            </a:r>
            <a:r>
              <a:rPr lang="en-US" altLang="zh-TW" b="1" dirty="0">
                <a:solidFill>
                  <a:srgbClr val="FFC000"/>
                </a:solidFill>
                <a:effectLst>
                  <a:outerShdw blurRad="38100" dist="38100" dir="2700000" algn="tl">
                    <a:srgbClr val="000000">
                      <a:alpha val="43137"/>
                    </a:srgbClr>
                  </a:outerShdw>
                </a:effectLst>
                <a:ea typeface="新細明體" charset="-120"/>
              </a:rPr>
              <a:t>0–50,000</a:t>
            </a:r>
            <a:r>
              <a:rPr lang="en-US" altLang="zh-TW" dirty="0">
                <a:ea typeface="新細明體" charset="-120"/>
              </a:rPr>
              <a:t>. </a:t>
            </a:r>
          </a:p>
          <a:p>
            <a:r>
              <a:rPr lang="en-US" altLang="zh-TW" dirty="0">
                <a:ea typeface="新細明體" charset="-120"/>
              </a:rPr>
              <a:t>We could use </a:t>
            </a:r>
            <a:r>
              <a:rPr lang="en-US" altLang="zh-TW" b="1" dirty="0">
                <a:solidFill>
                  <a:srgbClr val="FFC000"/>
                </a:solidFill>
                <a:effectLst>
                  <a:outerShdw blurRad="38100" dist="38100" dir="2700000" algn="tl">
                    <a:srgbClr val="000000">
                      <a:alpha val="43137"/>
                    </a:srgbClr>
                  </a:outerShdw>
                </a:effectLst>
                <a:ea typeface="新細明體" charset="-120"/>
              </a:rPr>
              <a:t>long</a:t>
            </a:r>
            <a:r>
              <a:rPr lang="en-US" altLang="zh-TW" dirty="0">
                <a:ea typeface="新細明體" charset="-120"/>
              </a:rPr>
              <a:t> variables for this purpose, but we’d rather use </a:t>
            </a:r>
            <a:r>
              <a:rPr lang="en-US" altLang="zh-TW"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dirty="0">
                <a:ea typeface="新細明體" charset="-120"/>
              </a:rPr>
              <a:t> variables, since arithmetic on </a:t>
            </a:r>
            <a:r>
              <a:rPr lang="en-US" altLang="zh-TW" dirty="0" err="1">
                <a:latin typeface="Courier New" pitchFamily="49" charset="0"/>
                <a:ea typeface="新細明體" charset="-120"/>
                <a:cs typeface="Courier New" pitchFamily="49" charset="0"/>
              </a:rPr>
              <a:t>int</a:t>
            </a:r>
            <a:r>
              <a:rPr lang="en-US" altLang="zh-TW" dirty="0">
                <a:ea typeface="新細明體" charset="-120"/>
              </a:rPr>
              <a:t> values may be </a:t>
            </a:r>
            <a:r>
              <a:rPr lang="en-US" altLang="zh-TW"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Courier New" pitchFamily="49" charset="0"/>
                <a:ea typeface="新細明體" charset="-120"/>
                <a:cs typeface="Courier New" pitchFamily="49" charset="0"/>
              </a:rPr>
              <a:t>faster</a:t>
            </a:r>
            <a:r>
              <a:rPr lang="en-US" altLang="zh-TW" dirty="0">
                <a:ea typeface="新細明體" charset="-120"/>
              </a:rPr>
              <a:t> than operations on </a:t>
            </a:r>
            <a:r>
              <a:rPr lang="en-US" altLang="zh-TW" dirty="0">
                <a:latin typeface="Courier New" pitchFamily="49" charset="0"/>
                <a:ea typeface="新細明體" charset="-120"/>
                <a:cs typeface="Courier New" pitchFamily="49" charset="0"/>
              </a:rPr>
              <a:t>long</a:t>
            </a:r>
            <a:r>
              <a:rPr lang="en-US" altLang="zh-TW" dirty="0">
                <a:ea typeface="新細明體" charset="-120"/>
              </a:rPr>
              <a:t> values. Also, </a:t>
            </a:r>
            <a:r>
              <a:rPr lang="en-US" altLang="zh-TW" dirty="0" err="1">
                <a:latin typeface="Courier New" pitchFamily="49" charset="0"/>
                <a:ea typeface="新細明體" charset="-120"/>
                <a:cs typeface="Courier New" pitchFamily="49" charset="0"/>
              </a:rPr>
              <a:t>int</a:t>
            </a:r>
            <a:r>
              <a:rPr lang="en-US" altLang="zh-TW" dirty="0">
                <a:ea typeface="新細明體" charset="-120"/>
              </a:rPr>
              <a:t> variables may take up </a:t>
            </a:r>
            <a:r>
              <a:rPr lang="en-US" altLang="zh-TW"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Courier New" pitchFamily="49" charset="0"/>
                <a:ea typeface="新細明體" charset="-120"/>
                <a:cs typeface="Courier New" pitchFamily="49" charset="0"/>
              </a:rPr>
              <a:t>less</a:t>
            </a:r>
            <a:r>
              <a:rPr lang="en-US" altLang="zh-TW" dirty="0">
                <a:ea typeface="新細明體" charset="-120"/>
              </a:rPr>
              <a:t> </a:t>
            </a:r>
            <a:r>
              <a:rPr lang="en-US" altLang="zh-TW"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Courier New" pitchFamily="49" charset="0"/>
                <a:ea typeface="新細明體" charset="-120"/>
                <a:cs typeface="Courier New" pitchFamily="49" charset="0"/>
              </a:rPr>
              <a:t>space</a:t>
            </a:r>
            <a:r>
              <a:rPr lang="en-US" altLang="zh-TW" dirty="0">
                <a:ea typeface="新細明體" charset="-120"/>
              </a:rPr>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Content Placeholder 2"/>
          <p:cNvSpPr>
            <a:spLocks noGrp="1"/>
          </p:cNvSpPr>
          <p:nvPr>
            <p:ph idx="1"/>
          </p:nvPr>
        </p:nvSpPr>
        <p:spPr/>
        <p:txBody>
          <a:bodyPr>
            <a:normAutofit/>
          </a:bodyPr>
          <a:lstStyle/>
          <a:p>
            <a:r>
              <a:rPr lang="en-US" altLang="zh-TW" dirty="0">
                <a:ea typeface="新細明體" charset="-120"/>
              </a:rPr>
              <a:t>Instead of using the </a:t>
            </a:r>
            <a:r>
              <a:rPr lang="en-US" altLang="zh-TW" dirty="0" err="1">
                <a:latin typeface="Courier New" pitchFamily="49" charset="0"/>
                <a:ea typeface="新細明體" charset="-120"/>
                <a:cs typeface="Courier New" pitchFamily="49" charset="0"/>
              </a:rPr>
              <a:t>int</a:t>
            </a:r>
            <a:r>
              <a:rPr lang="en-US" altLang="zh-TW" dirty="0">
                <a:ea typeface="新細明體" charset="-120"/>
              </a:rPr>
              <a:t> type to declare quantity variables, we can define our own “quantity” type:</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typedef</a:t>
            </a:r>
            <a:r>
              <a:rPr lang="en-US" altLang="zh-TW" sz="2400"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r>
              <a:rPr lang="en-US" altLang="zh-TW" sz="24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int</a:t>
            </a:r>
            <a:r>
              <a:rPr lang="en-US" altLang="zh-TW" sz="2400"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Quantity;</a:t>
            </a:r>
          </a:p>
          <a:p>
            <a:pPr>
              <a:buFontTx/>
              <a:buNone/>
            </a:pPr>
            <a:r>
              <a:rPr lang="en-US" altLang="zh-TW" dirty="0">
                <a:ea typeface="新細明體" charset="-120"/>
              </a:rPr>
              <a:t>	and </a:t>
            </a:r>
            <a:r>
              <a:rPr lang="en-US" altLang="zh-TW" b="1" dirty="0">
                <a:solidFill>
                  <a:srgbClr val="FFC000"/>
                </a:solidFill>
                <a:effectLst>
                  <a:outerShdw blurRad="38100" dist="38100" dir="2700000" algn="tl">
                    <a:srgbClr val="000000">
                      <a:alpha val="43137"/>
                    </a:srgbClr>
                  </a:outerShdw>
                </a:effectLst>
                <a:ea typeface="新細明體" charset="-120"/>
              </a:rPr>
              <a:t>use this type </a:t>
            </a:r>
            <a:r>
              <a:rPr lang="en-US" altLang="zh-TW" dirty="0">
                <a:ea typeface="新細明體" charset="-120"/>
              </a:rPr>
              <a:t>to declare variables:</a:t>
            </a:r>
          </a:p>
          <a:p>
            <a:pPr>
              <a:lnSpc>
                <a:spcPct val="80000"/>
              </a:lnSpc>
              <a:spcBef>
                <a:spcPts val="1200"/>
              </a:spcBef>
              <a:buNone/>
            </a:pPr>
            <a:r>
              <a:rPr lang="en-US" altLang="zh-TW" sz="24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Quantity q;</a:t>
            </a:r>
          </a:p>
          <a:p>
            <a:r>
              <a:rPr lang="en-US" altLang="zh-TW" dirty="0">
                <a:ea typeface="新細明體" charset="-120"/>
              </a:rPr>
              <a:t>When we transport the program to a machine with shorter integers, we’ll change the type definition:</a:t>
            </a:r>
          </a:p>
          <a:p>
            <a:pPr>
              <a:lnSpc>
                <a:spcPct val="80000"/>
              </a:lnSpc>
              <a:spcBef>
                <a:spcPts val="1200"/>
              </a:spcBef>
              <a:buNone/>
            </a:pPr>
            <a:r>
              <a:rPr lang="en-US" altLang="zh-TW" sz="24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r>
              <a:rPr lang="en-US" altLang="zh-TW" sz="2400" b="1" dirty="0" err="1">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typedef</a:t>
            </a:r>
            <a:r>
              <a:rPr lang="en-US" altLang="zh-TW" sz="2400" b="1"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long Quantity;</a:t>
            </a:r>
          </a:p>
          <a:p>
            <a:r>
              <a:rPr lang="en-US" altLang="zh-TW" dirty="0">
                <a:ea typeface="新細明體" charset="-120"/>
              </a:rPr>
              <a:t>Note that changing the definition of </a:t>
            </a:r>
            <a:r>
              <a:rPr lang="en-US" altLang="zh-TW" dirty="0">
                <a:latin typeface="Courier New" pitchFamily="49" charset="0"/>
                <a:ea typeface="新細明體" charset="-120"/>
                <a:cs typeface="Courier New" pitchFamily="49" charset="0"/>
              </a:rPr>
              <a:t>Quantity</a:t>
            </a:r>
            <a:r>
              <a:rPr lang="en-US" altLang="zh-TW" dirty="0">
                <a:ea typeface="新細明體" charset="-120"/>
              </a:rPr>
              <a:t> may affect the way </a:t>
            </a:r>
            <a:r>
              <a:rPr lang="en-US" altLang="zh-TW" dirty="0">
                <a:latin typeface="Courier New" pitchFamily="49" charset="0"/>
                <a:ea typeface="新細明體" charset="-120"/>
                <a:cs typeface="Courier New" pitchFamily="49" charset="0"/>
              </a:rPr>
              <a:t>Quantity</a:t>
            </a:r>
            <a:r>
              <a:rPr lang="en-US" altLang="zh-TW" dirty="0">
                <a:ea typeface="新細明體" charset="-120"/>
              </a:rPr>
              <a:t> variables are used.</a:t>
            </a:r>
          </a:p>
        </p:txBody>
      </p:sp>
      <p:sp>
        <p:nvSpPr>
          <p:cNvPr id="102402" name="Title 1"/>
          <p:cNvSpPr>
            <a:spLocks noGrp="1"/>
          </p:cNvSpPr>
          <p:nvPr>
            <p:ph type="title"/>
          </p:nvPr>
        </p:nvSpPr>
        <p:spPr/>
        <p:txBody>
          <a:bodyPr/>
          <a:lstStyle/>
          <a:p>
            <a:r>
              <a:rPr lang="en-US" altLang="zh-TW">
                <a:ea typeface="新細明體" charset="-120"/>
              </a:rPr>
              <a:t>Type Definitions and Portability</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altLang="zh-TW">
                <a:ea typeface="新細明體" charset="-120"/>
              </a:rPr>
              <a:t>Type Definitions and Portability</a:t>
            </a:r>
          </a:p>
        </p:txBody>
      </p:sp>
      <p:sp>
        <p:nvSpPr>
          <p:cNvPr id="103427" name="Content Placeholder 2"/>
          <p:cNvSpPr>
            <a:spLocks noGrp="1"/>
          </p:cNvSpPr>
          <p:nvPr>
            <p:ph idx="1"/>
          </p:nvPr>
        </p:nvSpPr>
        <p:spPr/>
        <p:txBody>
          <a:bodyPr>
            <a:normAutofit/>
          </a:bodyPr>
          <a:lstStyle/>
          <a:p>
            <a:r>
              <a:rPr lang="en-US" altLang="zh-TW" dirty="0">
                <a:ea typeface="新細明體" charset="-120"/>
              </a:rPr>
              <a:t>The C library itself uses </a:t>
            </a:r>
            <a:r>
              <a:rPr lang="en-US" altLang="zh-TW" dirty="0" err="1">
                <a:latin typeface="Courier New" pitchFamily="49" charset="0"/>
                <a:ea typeface="新細明體" charset="-120"/>
                <a:cs typeface="Courier New" pitchFamily="49" charset="0"/>
              </a:rPr>
              <a:t>typedef</a:t>
            </a:r>
            <a:r>
              <a:rPr lang="en-US" altLang="zh-TW" dirty="0">
                <a:ea typeface="新細明體" charset="-120"/>
              </a:rPr>
              <a:t> to create names for types that can vary from one C implementation to another; these types often have names that end with </a:t>
            </a:r>
            <a:r>
              <a:rPr lang="en-US" altLang="zh-TW" b="1" dirty="0">
                <a:solidFill>
                  <a:srgbClr val="FFFF00"/>
                </a:solidFill>
                <a:latin typeface="Courier New" pitchFamily="49" charset="0"/>
                <a:ea typeface="新細明體" charset="-120"/>
                <a:cs typeface="Courier New" pitchFamily="49" charset="0"/>
              </a:rPr>
              <a:t>_t</a:t>
            </a:r>
            <a:r>
              <a:rPr lang="en-US" altLang="zh-TW" dirty="0">
                <a:ea typeface="新細明體" charset="-120"/>
              </a:rPr>
              <a:t>.</a:t>
            </a:r>
          </a:p>
          <a:p>
            <a:r>
              <a:rPr lang="en-US" altLang="zh-TW" dirty="0">
                <a:ea typeface="新細明體" charset="-120"/>
              </a:rPr>
              <a:t>Typical definitions of these types:</a:t>
            </a:r>
          </a:p>
          <a:p>
            <a:pPr>
              <a:lnSpc>
                <a:spcPct val="80000"/>
              </a:lnSpc>
              <a:spcBef>
                <a:spcPts val="1200"/>
              </a:spcBef>
              <a:buNone/>
            </a:pPr>
            <a:r>
              <a:rPr lang="en-US" altLang="zh-TW"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urier New" pitchFamily="49" charset="0"/>
                <a:ea typeface="新細明體" charset="-120"/>
                <a:cs typeface="Courier New" pitchFamily="49" charset="0"/>
              </a:rPr>
              <a:t>	</a:t>
            </a:r>
            <a:r>
              <a:rPr lang="en-US" altLang="zh-TW" sz="24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urier New" pitchFamily="49" charset="0"/>
                <a:ea typeface="新細明體" charset="-120"/>
                <a:cs typeface="Courier New" pitchFamily="49" charset="0"/>
              </a:rPr>
              <a:t>typedef</a:t>
            </a:r>
            <a:r>
              <a:rPr lang="en-US" altLang="zh-TW"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urier New" pitchFamily="49" charset="0"/>
                <a:ea typeface="新細明體" charset="-120"/>
                <a:cs typeface="Courier New" pitchFamily="49" charset="0"/>
              </a:rPr>
              <a:t> long </a:t>
            </a:r>
            <a:r>
              <a:rPr lang="en-US" altLang="zh-TW" sz="24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urier New" pitchFamily="49" charset="0"/>
                <a:ea typeface="新細明體" charset="-120"/>
                <a:cs typeface="Courier New" pitchFamily="49" charset="0"/>
              </a:rPr>
              <a:t>int</a:t>
            </a:r>
            <a:r>
              <a:rPr lang="en-US" altLang="zh-TW"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urier New" pitchFamily="49" charset="0"/>
                <a:ea typeface="新細明體" charset="-120"/>
                <a:cs typeface="Courier New" pitchFamily="49" charset="0"/>
              </a:rPr>
              <a:t> </a:t>
            </a:r>
            <a:r>
              <a:rPr lang="en-US" altLang="zh-TW" sz="24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urier New" pitchFamily="49" charset="0"/>
                <a:ea typeface="新細明體" charset="-120"/>
                <a:cs typeface="Courier New" pitchFamily="49" charset="0"/>
              </a:rPr>
              <a:t>ptrdiff_t</a:t>
            </a:r>
            <a:r>
              <a:rPr lang="en-US" altLang="zh-TW"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urier New" pitchFamily="49" charset="0"/>
                <a:ea typeface="新細明體" charset="-120"/>
                <a:cs typeface="Courier New" pitchFamily="49" charset="0"/>
              </a:rPr>
              <a:t>;</a:t>
            </a:r>
          </a:p>
          <a:p>
            <a:pPr>
              <a:lnSpc>
                <a:spcPct val="80000"/>
              </a:lnSpc>
              <a:spcBef>
                <a:spcPts val="600"/>
              </a:spcBef>
              <a:buNone/>
            </a:pPr>
            <a:r>
              <a:rPr lang="en-US" altLang="zh-TW" sz="2400" dirty="0">
                <a:effectLst>
                  <a:glow rad="228600">
                    <a:schemeClr val="accent3">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dirty="0" err="1">
                <a:effectLst>
                  <a:glow rad="228600">
                    <a:schemeClr val="accent3">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typedef</a:t>
            </a:r>
            <a:r>
              <a:rPr lang="en-US" altLang="zh-TW" sz="2400" dirty="0">
                <a:effectLst>
                  <a:glow rad="228600">
                    <a:schemeClr val="accent3">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unsigned long </a:t>
            </a:r>
            <a:r>
              <a:rPr lang="en-US" altLang="zh-TW" sz="2400" dirty="0" err="1">
                <a:effectLst>
                  <a:glow rad="228600">
                    <a:schemeClr val="accent3">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2400" dirty="0">
                <a:effectLst>
                  <a:glow rad="228600">
                    <a:schemeClr val="accent3">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dirty="0" err="1">
                <a:effectLst>
                  <a:glow rad="228600">
                    <a:schemeClr val="accent3">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size_t</a:t>
            </a:r>
            <a:r>
              <a:rPr lang="en-US" altLang="zh-TW" sz="2400" dirty="0">
                <a:effectLst>
                  <a:glow rad="228600">
                    <a:schemeClr val="accent3">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t>
            </a:r>
          </a:p>
          <a:p>
            <a:pPr>
              <a:lnSpc>
                <a:spcPct val="80000"/>
              </a:lnSpc>
              <a:spcBef>
                <a:spcPts val="600"/>
              </a:spcBef>
              <a:buNone/>
            </a:pPr>
            <a:r>
              <a:rPr lang="en-US" altLang="zh-TW" sz="2400" b="1" dirty="0">
                <a:solidFill>
                  <a:srgbClr val="FFFF00"/>
                </a:solidFill>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err="1">
                <a:solidFill>
                  <a:srgbClr val="FFFF00"/>
                </a:solidFill>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typedef</a:t>
            </a:r>
            <a:r>
              <a:rPr lang="en-US" altLang="zh-TW" sz="2400" b="1" dirty="0">
                <a:solidFill>
                  <a:srgbClr val="FFFF00"/>
                </a:solidFill>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err="1">
                <a:solidFill>
                  <a:srgbClr val="FFFF00"/>
                </a:solidFill>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2400" b="1" dirty="0">
                <a:solidFill>
                  <a:srgbClr val="FFFF00"/>
                </a:solidFill>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err="1">
                <a:solidFill>
                  <a:srgbClr val="FFFF00"/>
                </a:solidFill>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wchar_t</a:t>
            </a:r>
            <a:r>
              <a:rPr lang="en-US" altLang="zh-TW" sz="2400" b="1" dirty="0">
                <a:solidFill>
                  <a:srgbClr val="FFFF00"/>
                </a:solidFill>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t>
            </a:r>
          </a:p>
          <a:p>
            <a:r>
              <a:rPr lang="en-US" altLang="zh-TW" dirty="0">
                <a:ea typeface="新細明體" charset="-120"/>
              </a:rPr>
              <a:t>In C99, the </a:t>
            </a:r>
            <a:r>
              <a:rPr lang="en-US" altLang="zh-TW" b="1" dirty="0">
                <a:solidFill>
                  <a:schemeClr val="tx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&lt;</a:t>
            </a:r>
            <a:r>
              <a:rPr lang="en-US" altLang="zh-TW" b="1" dirty="0" err="1">
                <a:solidFill>
                  <a:schemeClr val="tx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stdint.h</a:t>
            </a:r>
            <a:r>
              <a:rPr lang="en-US" altLang="zh-TW" b="1" dirty="0">
                <a:solidFill>
                  <a:schemeClr val="tx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&gt;</a:t>
            </a:r>
            <a:r>
              <a:rPr lang="en-US" altLang="zh-TW" b="1" dirty="0">
                <a:solidFill>
                  <a:schemeClr val="tx1"/>
                </a:solidFill>
                <a:effectLst>
                  <a:outerShdw blurRad="38100" dist="38100" dir="2700000" algn="tl">
                    <a:srgbClr val="000000">
                      <a:alpha val="43137"/>
                    </a:srgbClr>
                  </a:outerShdw>
                </a:effectLst>
                <a:ea typeface="新細明體" charset="-120"/>
              </a:rPr>
              <a:t> </a:t>
            </a:r>
            <a:r>
              <a:rPr lang="en-US" altLang="zh-TW" dirty="0">
                <a:ea typeface="新細明體" charset="-120"/>
              </a:rPr>
              <a:t>header uses </a:t>
            </a:r>
            <a:r>
              <a:rPr lang="en-US" altLang="zh-TW" dirty="0" err="1">
                <a:latin typeface="Courier New" pitchFamily="49" charset="0"/>
                <a:ea typeface="新細明體" charset="-120"/>
                <a:cs typeface="Courier New" pitchFamily="49" charset="0"/>
              </a:rPr>
              <a:t>typedef</a:t>
            </a:r>
            <a:r>
              <a:rPr lang="en-US" altLang="zh-TW" dirty="0">
                <a:ea typeface="新細明體" charset="-120"/>
              </a:rPr>
              <a:t> to define names for integer types with a particular number of bits.</a:t>
            </a:r>
          </a:p>
        </p:txBody>
      </p:sp>
    </p:spTree>
  </p:cSld>
  <p:clrMapOvr>
    <a:masterClrMapping/>
  </p:clrMapOvr>
</p:sld>
</file>

<file path=ppt/theme/theme1.xml><?xml version="1.0" encoding="utf-8"?>
<a:theme xmlns:a="http://schemas.openxmlformats.org/drawingml/2006/main" name="NTUS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TUST" id="{E788F5F0-0CC0-423E-ACF6-8F36877D82F9}" vid="{EE128CC2-2CF0-4E77-B1CC-9BFAE2F642D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NTUST</Template>
  <TotalTime>7347</TotalTime>
  <Words>4853</Words>
  <Application>Microsoft Office PowerPoint</Application>
  <PresentationFormat>寬螢幕</PresentationFormat>
  <Paragraphs>752</Paragraphs>
  <Slides>102</Slides>
  <Notes>1</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102</vt:i4>
      </vt:variant>
    </vt:vector>
  </HeadingPairs>
  <TitlesOfParts>
    <vt:vector size="113" baseType="lpstr">
      <vt:lpstr>Adobe 楷体 Std R</vt:lpstr>
      <vt:lpstr>Adobe 繁黑體 Std B</vt:lpstr>
      <vt:lpstr>新細明體</vt:lpstr>
      <vt:lpstr>Arial</vt:lpstr>
      <vt:lpstr>Calibri</vt:lpstr>
      <vt:lpstr>Calibri Light</vt:lpstr>
      <vt:lpstr>Courier New</vt:lpstr>
      <vt:lpstr>Helvetica</vt:lpstr>
      <vt:lpstr>Symbol</vt:lpstr>
      <vt:lpstr>Times New Roman</vt:lpstr>
      <vt:lpstr>NTUST</vt:lpstr>
      <vt:lpstr>Chapter 7</vt:lpstr>
      <vt:lpstr>Basic Types</vt:lpstr>
      <vt:lpstr>Integer Types</vt:lpstr>
      <vt:lpstr>Signed and Unsigned Integers</vt:lpstr>
      <vt:lpstr>Signed and Unsigned Integers</vt:lpstr>
      <vt:lpstr>Integer Types</vt:lpstr>
      <vt:lpstr>Integer Types</vt:lpstr>
      <vt:lpstr>Integer Types</vt:lpstr>
      <vt:lpstr>Integer Types</vt:lpstr>
      <vt:lpstr>Integer Types</vt:lpstr>
      <vt:lpstr>Integer Types in C99</vt:lpstr>
      <vt:lpstr>Integer Types in C99</vt:lpstr>
      <vt:lpstr>PowerPoint 簡報</vt:lpstr>
      <vt:lpstr>PowerPoint 簡報</vt:lpstr>
      <vt:lpstr>Integer Constants</vt:lpstr>
      <vt:lpstr>Octal and Hexadecimal Numbers</vt:lpstr>
      <vt:lpstr>Integer Constants</vt:lpstr>
      <vt:lpstr>Integer Constants</vt:lpstr>
      <vt:lpstr>Integer Constants</vt:lpstr>
      <vt:lpstr>Integer Constants in C99</vt:lpstr>
      <vt:lpstr>Integer Constants in C99</vt:lpstr>
      <vt:lpstr>Integer Overflow</vt:lpstr>
      <vt:lpstr>Integer Overflow</vt:lpstr>
      <vt:lpstr>Reading and Writing Integers</vt:lpstr>
      <vt:lpstr>Reading and Writing Integers</vt:lpstr>
      <vt:lpstr>Program: Summing a Series of Numbers (Revisited)</vt:lpstr>
      <vt:lpstr>PowerPoint 簡報</vt:lpstr>
      <vt:lpstr>PowerPoint 簡報</vt:lpstr>
      <vt:lpstr>Floating Types</vt:lpstr>
      <vt:lpstr>Floating Types</vt:lpstr>
      <vt:lpstr>The IEEE Floating-Point Standard</vt:lpstr>
      <vt:lpstr>Floating Types</vt:lpstr>
      <vt:lpstr>PowerPoint 簡報</vt:lpstr>
      <vt:lpstr>PowerPoint 簡報</vt:lpstr>
      <vt:lpstr>Floating Types</vt:lpstr>
      <vt:lpstr>Floating Constants</vt:lpstr>
      <vt:lpstr>Floating Constants</vt:lpstr>
      <vt:lpstr>Reading and Writing Floating-Point Numbers</vt:lpstr>
      <vt:lpstr>Character Types</vt:lpstr>
      <vt:lpstr>Character Sets</vt:lpstr>
      <vt:lpstr>Character Sets</vt:lpstr>
      <vt:lpstr>Operations on Characters</vt:lpstr>
      <vt:lpstr>Operations on Characters</vt:lpstr>
      <vt:lpstr>Operations on Characters</vt:lpstr>
      <vt:lpstr>Operations on Characters</vt:lpstr>
      <vt:lpstr>Signed and Unsigned Characters</vt:lpstr>
      <vt:lpstr>Signed and Unsigned Characters</vt:lpstr>
      <vt:lpstr>Arithmetic Types</vt:lpstr>
      <vt:lpstr>Arithmetic Types</vt:lpstr>
      <vt:lpstr>Escape Sequences</vt:lpstr>
      <vt:lpstr>Escape Sequences</vt:lpstr>
      <vt:lpstr>Escape Sequences</vt:lpstr>
      <vt:lpstr>Escape Sequences</vt:lpstr>
      <vt:lpstr>Escape Sequences</vt:lpstr>
      <vt:lpstr>PowerPoint 簡報</vt:lpstr>
      <vt:lpstr>Character-Handling Functions</vt:lpstr>
      <vt:lpstr>Toupper() example</vt:lpstr>
      <vt:lpstr>PowerPoint 簡報</vt:lpstr>
      <vt:lpstr>Reading and Writing Characters Using scanf and printf</vt:lpstr>
      <vt:lpstr>Reading and Writing Characters Using scanf and printf</vt:lpstr>
      <vt:lpstr>Reading and Writing Characters Using getchar and putchar</vt:lpstr>
      <vt:lpstr>Reading and Writing Characters Using getchar and putchar</vt:lpstr>
      <vt:lpstr>Reading and Writing Characters Using getchar and putchar</vt:lpstr>
      <vt:lpstr>Reading and Writing Characters Using getchar and putchar</vt:lpstr>
      <vt:lpstr>Reading and Writing Characters Using getchar and putchar</vt:lpstr>
      <vt:lpstr>Reading and Writing Characters Using getchar and putchar</vt:lpstr>
      <vt:lpstr>Program: Determining the Length of a Message</vt:lpstr>
      <vt:lpstr>PowerPoint 簡報</vt:lpstr>
      <vt:lpstr>PowerPoint 簡報</vt:lpstr>
      <vt:lpstr>PowerPoint 簡報</vt:lpstr>
      <vt:lpstr>PowerPoint 簡報</vt:lpstr>
      <vt:lpstr>Type Conversion</vt:lpstr>
      <vt:lpstr>Type Conversion</vt:lpstr>
      <vt:lpstr>Type Conversion</vt:lpstr>
      <vt:lpstr>The Usual Arithmetic Conversions</vt:lpstr>
      <vt:lpstr>The Usual Arithmetic Conversions</vt:lpstr>
      <vt:lpstr>The Usual Arithmetic Conversions</vt:lpstr>
      <vt:lpstr>The Usual Arithmetic Conversions</vt:lpstr>
      <vt:lpstr>The Usual Arithmetic Conversions</vt:lpstr>
      <vt:lpstr>The Usual Arithmetic Conversions</vt:lpstr>
      <vt:lpstr>Conversion During Assignment</vt:lpstr>
      <vt:lpstr>Conversion During Assignment</vt:lpstr>
      <vt:lpstr>Conversion During Assignment</vt:lpstr>
      <vt:lpstr>Implicit Conversions in C99</vt:lpstr>
      <vt:lpstr>Implicit Conversions in C99</vt:lpstr>
      <vt:lpstr>Implicit Conversions in C99</vt:lpstr>
      <vt:lpstr>Implicit Conversions in C99</vt:lpstr>
      <vt:lpstr>Casting</vt:lpstr>
      <vt:lpstr>Casting</vt:lpstr>
      <vt:lpstr>Casting</vt:lpstr>
      <vt:lpstr>Casting</vt:lpstr>
      <vt:lpstr>Casting</vt:lpstr>
      <vt:lpstr>Type Definitions</vt:lpstr>
      <vt:lpstr>Advantages of Type Definitions</vt:lpstr>
      <vt:lpstr>Advantages of Type Definitions</vt:lpstr>
      <vt:lpstr>Type Definitions and Portability</vt:lpstr>
      <vt:lpstr>Type Definitions and Portability</vt:lpstr>
      <vt:lpstr>Type Definitions and Portability</vt:lpstr>
      <vt:lpstr>Type Definitions and Portability</vt:lpstr>
      <vt:lpstr>The sizeof Operator</vt:lpstr>
      <vt:lpstr>The sizeof Operator</vt:lpstr>
      <vt:lpstr>The sizeof Operator</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Chih-Yuan Yao</cp:lastModifiedBy>
  <cp:revision>1810</cp:revision>
  <cp:lastPrinted>1999-11-08T20:52:53Z</cp:lastPrinted>
  <dcterms:created xsi:type="dcterms:W3CDTF">1999-08-24T18:39:05Z</dcterms:created>
  <dcterms:modified xsi:type="dcterms:W3CDTF">2019-10-28T16:58:29Z</dcterms:modified>
</cp:coreProperties>
</file>