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04" r:id="rId1"/>
  </p:sldMasterIdLst>
  <p:notesMasterIdLst>
    <p:notesMasterId r:id="rId66"/>
  </p:notesMasterIdLst>
  <p:sldIdLst>
    <p:sldId id="282" r:id="rId2"/>
    <p:sldId id="416" r:id="rId3"/>
    <p:sldId id="348" r:id="rId4"/>
    <p:sldId id="349" r:id="rId5"/>
    <p:sldId id="350" r:id="rId6"/>
    <p:sldId id="351" r:id="rId7"/>
    <p:sldId id="352" r:id="rId8"/>
    <p:sldId id="353" r:id="rId9"/>
    <p:sldId id="354" r:id="rId10"/>
    <p:sldId id="355" r:id="rId11"/>
    <p:sldId id="356" r:id="rId12"/>
    <p:sldId id="357" r:id="rId13"/>
    <p:sldId id="358" r:id="rId14"/>
    <p:sldId id="359" r:id="rId15"/>
    <p:sldId id="411" r:id="rId16"/>
    <p:sldId id="360" r:id="rId17"/>
    <p:sldId id="361" r:id="rId18"/>
    <p:sldId id="362" r:id="rId19"/>
    <p:sldId id="363" r:id="rId20"/>
    <p:sldId id="364" r:id="rId21"/>
    <p:sldId id="365" r:id="rId22"/>
    <p:sldId id="366" r:id="rId23"/>
    <p:sldId id="367" r:id="rId24"/>
    <p:sldId id="368" r:id="rId25"/>
    <p:sldId id="399" r:id="rId26"/>
    <p:sldId id="405" r:id="rId27"/>
    <p:sldId id="409" r:id="rId28"/>
    <p:sldId id="370" r:id="rId29"/>
    <p:sldId id="407" r:id="rId30"/>
    <p:sldId id="371" r:id="rId31"/>
    <p:sldId id="372" r:id="rId32"/>
    <p:sldId id="406" r:id="rId33"/>
    <p:sldId id="404" r:id="rId34"/>
    <p:sldId id="400" r:id="rId35"/>
    <p:sldId id="373" r:id="rId36"/>
    <p:sldId id="374" r:id="rId37"/>
    <p:sldId id="375" r:id="rId38"/>
    <p:sldId id="376" r:id="rId39"/>
    <p:sldId id="377" r:id="rId40"/>
    <p:sldId id="378" r:id="rId41"/>
    <p:sldId id="408" r:id="rId42"/>
    <p:sldId id="410" r:id="rId43"/>
    <p:sldId id="379" r:id="rId44"/>
    <p:sldId id="380" r:id="rId45"/>
    <p:sldId id="381" r:id="rId46"/>
    <p:sldId id="382" r:id="rId47"/>
    <p:sldId id="383" r:id="rId48"/>
    <p:sldId id="384" r:id="rId49"/>
    <p:sldId id="401" r:id="rId50"/>
    <p:sldId id="385" r:id="rId51"/>
    <p:sldId id="386" r:id="rId52"/>
    <p:sldId id="387" r:id="rId53"/>
    <p:sldId id="388" r:id="rId54"/>
    <p:sldId id="402" r:id="rId55"/>
    <p:sldId id="389" r:id="rId56"/>
    <p:sldId id="412" r:id="rId57"/>
    <p:sldId id="413" r:id="rId58"/>
    <p:sldId id="414" r:id="rId59"/>
    <p:sldId id="418" r:id="rId60"/>
    <p:sldId id="417" r:id="rId61"/>
    <p:sldId id="390" r:id="rId62"/>
    <p:sldId id="403" r:id="rId63"/>
    <p:sldId id="392" r:id="rId64"/>
    <p:sldId id="393" r:id="rId65"/>
  </p:sldIdLst>
  <p:sldSz cx="12192000" cy="6858000"/>
  <p:notesSz cx="6996113" cy="92837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kai tai" initials="wt" lastIdx="1" clrIdx="0">
    <p:extLst>
      <p:ext uri="{19B8F6BF-5375-455C-9EA6-DF929625EA0E}">
        <p15:presenceInfo xmlns:p15="http://schemas.microsoft.com/office/powerpoint/2012/main" userId="3a0955697d50ea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706"/>
    <a:srgbClr val="C6A02E"/>
    <a:srgbClr val="B82F25"/>
    <a:srgbClr val="6DBFAB"/>
    <a:srgbClr val="FFA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12" y="2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endParaRPr lang="zh-TW" altLang="zh-TW"/>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endParaRPr lang="zh-TW" altLang="zh-TW"/>
          </a:p>
        </p:txBody>
      </p:sp>
      <p:sp>
        <p:nvSpPr>
          <p:cNvPr id="70660"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endParaRPr lang="zh-TW" altLang="zh-TW"/>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37412927-B161-4171-AE4F-E107A446A7F4}" type="slidenum">
              <a:rPr lang="en-US" altLang="zh-TW"/>
              <a:pPr/>
              <a:t>‹#›</a:t>
            </a:fld>
            <a:endParaRPr lang="en-US" altLang="zh-TW"/>
          </a:p>
        </p:txBody>
      </p:sp>
    </p:spTree>
    <p:extLst>
      <p:ext uri="{BB962C8B-B14F-4D97-AF65-F5344CB8AC3E}">
        <p14:creationId xmlns:p14="http://schemas.microsoft.com/office/powerpoint/2010/main" val="5244847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5491162" y="1122363"/>
            <a:ext cx="6605588"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5491162" y="3602038"/>
            <a:ext cx="663892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1979488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0766145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57876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2932269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23913667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18166842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2062756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1366617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163146499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32A2170-4A5B-4807-948E-0EA87110C06E}" type="datetimeFigureOut">
              <a:rPr lang="zh-TW" altLang="en-US" smtClean="0"/>
              <a:t>2019/10/22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9247097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42698497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14541717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9014780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2618573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
        <p:nvSpPr>
          <p:cNvPr id="6" name="內容版面配置區 2"/>
          <p:cNvSpPr>
            <a:spLocks noGrp="1"/>
          </p:cNvSpPr>
          <p:nvPr>
            <p:ph idx="1"/>
          </p:nvPr>
        </p:nvSpPr>
        <p:spPr>
          <a:xfrm>
            <a:off x="838200" y="1825625"/>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993955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
        <p:nvSpPr>
          <p:cNvPr id="6" name="內容版面配置區 2"/>
          <p:cNvSpPr>
            <a:spLocks noGrp="1"/>
          </p:cNvSpPr>
          <p:nvPr>
            <p:ph idx="1"/>
          </p:nvPr>
        </p:nvSpPr>
        <p:spPr>
          <a:xfrm>
            <a:off x="838200" y="1825625"/>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2941487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
        <p:nvSpPr>
          <p:cNvPr id="6" name="內容版面配置區 2"/>
          <p:cNvSpPr>
            <a:spLocks noGrp="1"/>
          </p:cNvSpPr>
          <p:nvPr>
            <p:ph idx="1"/>
          </p:nvPr>
        </p:nvSpPr>
        <p:spPr>
          <a:xfrm>
            <a:off x="838200" y="1825625"/>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9022392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
        <p:nvSpPr>
          <p:cNvPr id="6" name="內容版面配置區 2"/>
          <p:cNvSpPr>
            <a:spLocks noGrp="1"/>
          </p:cNvSpPr>
          <p:nvPr>
            <p:ph idx="1"/>
          </p:nvPr>
        </p:nvSpPr>
        <p:spPr>
          <a:xfrm>
            <a:off x="838200" y="1825625"/>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6016222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A2170-4A5B-4807-948E-0EA87110C06E}" type="datetimeFigureOut">
              <a:rPr lang="zh-TW" altLang="en-US" smtClean="0"/>
              <a:t>2019/10/22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4144815534"/>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en.cppreference.com/w/c/numeric/random/srand"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050"/>
          <p:cNvSpPr>
            <a:spLocks noGrp="1" noChangeArrowheads="1"/>
          </p:cNvSpPr>
          <p:nvPr>
            <p:ph type="ctrTitle"/>
          </p:nvPr>
        </p:nvSpPr>
        <p:spPr/>
        <p:txBody>
          <a:bodyPr/>
          <a:lstStyle/>
          <a:p>
            <a:r>
              <a:rPr lang="en-US" altLang="zh-TW">
                <a:ea typeface="新細明體" charset="-120"/>
              </a:rPr>
              <a:t>Chapter 8</a:t>
            </a:r>
          </a:p>
        </p:txBody>
      </p:sp>
      <p:sp>
        <p:nvSpPr>
          <p:cNvPr id="13317" name="Rectangle 2051"/>
          <p:cNvSpPr>
            <a:spLocks noGrp="1" noChangeArrowheads="1"/>
          </p:cNvSpPr>
          <p:nvPr>
            <p:ph type="subTitle" idx="1"/>
          </p:nvPr>
        </p:nvSpPr>
        <p:spPr/>
        <p:txBody>
          <a:bodyPr/>
          <a:lstStyle/>
          <a:p>
            <a:r>
              <a:rPr lang="en-US" altLang="zh-TW" sz="3600" b="1">
                <a:latin typeface="Arial" charset="0"/>
                <a:ea typeface="新細明體" charset="-120"/>
              </a:rPr>
              <a:t>Arrays</a:t>
            </a:r>
            <a:endParaRPr lang="en-US" altLang="zh-TW">
              <a:latin typeface="Arial" charset="0"/>
              <a:ea typeface="新細明體"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r>
              <a:rPr lang="en-US" altLang="zh-TW" dirty="0">
                <a:ea typeface="新細明體" charset="-120"/>
              </a:rPr>
              <a:t>An array </a:t>
            </a:r>
            <a:r>
              <a:rPr lang="en-US" altLang="zh-TW" dirty="0">
                <a:solidFill>
                  <a:srgbClr val="FF7706"/>
                </a:solidFill>
                <a:effectLst>
                  <a:outerShdw blurRad="38100" dist="38100" dir="2700000" algn="tl">
                    <a:srgbClr val="000000">
                      <a:alpha val="43137"/>
                    </a:srgbClr>
                  </a:outerShdw>
                </a:effectLst>
                <a:ea typeface="新細明體" charset="-120"/>
              </a:rPr>
              <a:t>subscript</a:t>
            </a:r>
            <a:r>
              <a:rPr lang="en-US" altLang="zh-TW" dirty="0">
                <a:ea typeface="新細明體" charset="-120"/>
              </a:rPr>
              <a:t> may be any integer </a:t>
            </a:r>
            <a:r>
              <a:rPr lang="en-US" altLang="zh-TW" dirty="0">
                <a:solidFill>
                  <a:srgbClr val="FF7706"/>
                </a:solidFill>
                <a:effectLst>
                  <a:outerShdw blurRad="38100" dist="38100" dir="2700000" algn="tl">
                    <a:srgbClr val="000000">
                      <a:alpha val="43137"/>
                    </a:srgbClr>
                  </a:outerShdw>
                </a:effectLst>
                <a:ea typeface="新細明體" charset="-120"/>
              </a:rPr>
              <a:t>expression</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a:t>
            </a:r>
            <a:r>
              <a:rPr lang="en-US" altLang="zh-TW" sz="2400" b="1" dirty="0" err="1">
                <a:solidFill>
                  <a:srgbClr val="FF77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i+j</a:t>
            </a:r>
            <a:r>
              <a:rPr lang="en-US" altLang="zh-TW" sz="2400" b="1" dirty="0">
                <a:solidFill>
                  <a:srgbClr val="FF77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*10</a:t>
            </a:r>
            <a:r>
              <a:rPr lang="en-US" altLang="zh-TW" sz="2400" dirty="0">
                <a:latin typeface="Courier New" pitchFamily="49" charset="0"/>
                <a:ea typeface="新細明體" charset="-120"/>
                <a:cs typeface="Courier New" pitchFamily="49" charset="0"/>
              </a:rPr>
              <a:t>] = 0;</a:t>
            </a:r>
          </a:p>
          <a:p>
            <a:r>
              <a:rPr lang="en-US" altLang="zh-TW" dirty="0">
                <a:ea typeface="新細明體" charset="-120"/>
              </a:rPr>
              <a:t>The expression can even have side effects:</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0;</a:t>
            </a:r>
          </a:p>
          <a:p>
            <a:pPr>
              <a:lnSpc>
                <a:spcPct val="80000"/>
              </a:lnSpc>
              <a:spcBef>
                <a:spcPts val="600"/>
              </a:spcBef>
              <a:buNone/>
            </a:pPr>
            <a:r>
              <a:rPr lang="en-US" altLang="zh-TW" sz="2400" dirty="0">
                <a:latin typeface="Courier New" pitchFamily="49" charset="0"/>
                <a:ea typeface="新細明體" charset="-120"/>
                <a:cs typeface="Courier New" pitchFamily="49" charset="0"/>
              </a:rPr>
              <a:t>	while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&lt; N)</a:t>
            </a:r>
          </a:p>
          <a:p>
            <a:pPr>
              <a:lnSpc>
                <a:spcPct val="80000"/>
              </a:lnSpc>
              <a:spcBef>
                <a:spcPts val="600"/>
              </a:spcBef>
              <a:buNone/>
            </a:pPr>
            <a:r>
              <a:rPr lang="en-US" altLang="zh-TW" sz="2400" dirty="0">
                <a:latin typeface="Courier New" pitchFamily="49" charset="0"/>
                <a:ea typeface="新細明體" charset="-120"/>
                <a:cs typeface="Courier New" pitchFamily="49" charset="0"/>
              </a:rPr>
              <a:t>	  a[</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0;</a:t>
            </a:r>
          </a:p>
        </p:txBody>
      </p:sp>
      <p:sp>
        <p:nvSpPr>
          <p:cNvPr id="21506" name="Title 1"/>
          <p:cNvSpPr>
            <a:spLocks noGrp="1"/>
          </p:cNvSpPr>
          <p:nvPr>
            <p:ph type="title"/>
          </p:nvPr>
        </p:nvSpPr>
        <p:spPr/>
        <p:txBody>
          <a:bodyPr/>
          <a:lstStyle/>
          <a:p>
            <a:r>
              <a:rPr lang="en-US" altLang="zh-TW">
                <a:ea typeface="新細明體" charset="-120"/>
              </a:rPr>
              <a:t>Array Subscripting</a:t>
            </a:r>
          </a:p>
        </p:txBody>
      </p:sp>
      <p:sp>
        <p:nvSpPr>
          <p:cNvPr id="2" name="Oval Callout 1"/>
          <p:cNvSpPr/>
          <p:nvPr/>
        </p:nvSpPr>
        <p:spPr>
          <a:xfrm>
            <a:off x="5715000" y="3814763"/>
            <a:ext cx="3886200" cy="2362200"/>
          </a:xfrm>
          <a:prstGeom prst="wedgeEllipseCallout">
            <a:avLst>
              <a:gd name="adj1" fmla="val -98137"/>
              <a:gd name="adj2" fmla="val -4996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t>Test it, and give me the ANSWER!</a:t>
            </a:r>
            <a:endParaRPr lang="zh-TW"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dirty="0">
                <a:ea typeface="新細明體" charset="-120"/>
              </a:rPr>
              <a:t>Array Subscripting</a:t>
            </a:r>
          </a:p>
        </p:txBody>
      </p:sp>
      <p:sp>
        <p:nvSpPr>
          <p:cNvPr id="22531" name="Content Placeholder 2"/>
          <p:cNvSpPr>
            <a:spLocks noGrp="1"/>
          </p:cNvSpPr>
          <p:nvPr>
            <p:ph idx="1"/>
          </p:nvPr>
        </p:nvSpPr>
        <p:spPr/>
        <p:txBody>
          <a:bodyPr/>
          <a:lstStyle/>
          <a:p>
            <a:r>
              <a:rPr lang="en-US" altLang="zh-TW" sz="2600" dirty="0">
                <a:ea typeface="新細明體" charset="-120"/>
              </a:rPr>
              <a:t>Be careful when an array subscript has a side effect:</a:t>
            </a:r>
          </a:p>
          <a:p>
            <a:pPr>
              <a:lnSpc>
                <a:spcPct val="80000"/>
              </a:lnSpc>
              <a:spcBef>
                <a:spcPts val="1200"/>
              </a:spcBef>
              <a:buNone/>
            </a:pPr>
            <a:r>
              <a:rPr lang="en-US" altLang="zh-TW" sz="2200" dirty="0">
                <a:latin typeface="Courier New" pitchFamily="49" charset="0"/>
                <a:ea typeface="新細明體" charset="-120"/>
                <a:cs typeface="Courier New" pitchFamily="49" charset="0"/>
              </a:rPr>
              <a:t>	</a:t>
            </a:r>
            <a:r>
              <a:rPr lang="en-US" altLang="zh-TW" sz="2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0;</a:t>
            </a:r>
          </a:p>
          <a:p>
            <a:pPr>
              <a:lnSpc>
                <a:spcPct val="80000"/>
              </a:lnSpc>
              <a:spcBef>
                <a:spcPts val="600"/>
              </a:spcBef>
              <a:buNone/>
            </a:pP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while (</a:t>
            </a:r>
            <a:r>
              <a:rPr lang="en-US" altLang="zh-TW" sz="2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&lt; N)</a:t>
            </a:r>
          </a:p>
          <a:p>
            <a:pPr>
              <a:lnSpc>
                <a:spcPct val="80000"/>
              </a:lnSpc>
              <a:spcBef>
                <a:spcPts val="600"/>
              </a:spcBef>
              <a:buNone/>
            </a:pPr>
            <a:r>
              <a:rPr lang="en-US" altLang="zh-TW" sz="3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a:t>
            </a:r>
            <a:r>
              <a:rPr lang="en-US" altLang="zh-TW" sz="3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3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b[</a:t>
            </a:r>
            <a:r>
              <a:rPr lang="en-US" altLang="zh-TW" sz="3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3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r>
              <a:rPr lang="en-US" altLang="zh-TW" sz="2600" dirty="0">
                <a:ea typeface="新細明體" charset="-120"/>
              </a:rPr>
              <a:t>The expression </a:t>
            </a:r>
            <a:r>
              <a:rPr lang="en-US" altLang="zh-TW" sz="2600" dirty="0">
                <a:latin typeface="Courier New" pitchFamily="49" charset="0"/>
                <a:ea typeface="新細明體" charset="-120"/>
                <a:cs typeface="Courier New" pitchFamily="49" charset="0"/>
              </a:rPr>
              <a:t>a[</a:t>
            </a:r>
            <a:r>
              <a:rPr lang="en-US" altLang="zh-TW" sz="2600" dirty="0" err="1">
                <a:latin typeface="Courier New" pitchFamily="49" charset="0"/>
                <a:ea typeface="新細明體" charset="-120"/>
                <a:cs typeface="Courier New" pitchFamily="49" charset="0"/>
              </a:rPr>
              <a:t>i</a:t>
            </a:r>
            <a:r>
              <a:rPr lang="en-US" altLang="zh-TW" sz="2600" dirty="0">
                <a:latin typeface="Courier New" pitchFamily="49" charset="0"/>
                <a:ea typeface="新細明體" charset="-120"/>
                <a:cs typeface="Courier New" pitchFamily="49" charset="0"/>
              </a:rPr>
              <a:t>]</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a:t>
            </a:r>
            <a:r>
              <a:rPr lang="en-US" altLang="zh-TW" sz="2600" dirty="0">
                <a:ea typeface="新細明體" charset="-120"/>
              </a:rPr>
              <a:t> </a:t>
            </a:r>
            <a:r>
              <a:rPr lang="en-US" altLang="zh-TW" sz="2600" dirty="0">
                <a:latin typeface="Courier New" pitchFamily="49" charset="0"/>
                <a:ea typeface="新細明體" charset="-120"/>
                <a:cs typeface="Courier New" pitchFamily="49" charset="0"/>
              </a:rPr>
              <a:t>b[</a:t>
            </a:r>
            <a:r>
              <a:rPr lang="en-US" altLang="zh-TW" sz="2600" dirty="0" err="1">
                <a:latin typeface="Courier New" pitchFamily="49" charset="0"/>
                <a:ea typeface="新細明體" charset="-120"/>
                <a:cs typeface="Courier New" pitchFamily="49" charset="0"/>
              </a:rPr>
              <a:t>i</a:t>
            </a:r>
            <a:r>
              <a:rPr lang="en-US" altLang="zh-TW" sz="2600" dirty="0">
                <a:latin typeface="Courier New" pitchFamily="49" charset="0"/>
                <a:ea typeface="新細明體" charset="-120"/>
                <a:cs typeface="Courier New" pitchFamily="49" charset="0"/>
              </a:rPr>
              <a:t>++]</a:t>
            </a:r>
            <a:r>
              <a:rPr lang="en-US" altLang="zh-TW" sz="2600" dirty="0">
                <a:ea typeface="新細明體" charset="-120"/>
              </a:rPr>
              <a:t> accesses the value of </a:t>
            </a:r>
            <a:r>
              <a:rPr lang="en-US" altLang="zh-TW" sz="2600" dirty="0" err="1">
                <a:latin typeface="Courier New" pitchFamily="49" charset="0"/>
                <a:ea typeface="新細明體" charset="-120"/>
                <a:cs typeface="Courier New" pitchFamily="49" charset="0"/>
              </a:rPr>
              <a:t>i</a:t>
            </a:r>
            <a:r>
              <a:rPr lang="en-US" altLang="zh-TW" sz="2600" dirty="0">
                <a:ea typeface="新細明體" charset="-120"/>
              </a:rPr>
              <a:t> and also modifies </a:t>
            </a:r>
            <a:r>
              <a:rPr lang="en-US" altLang="zh-TW" sz="2600" dirty="0" err="1">
                <a:latin typeface="Courier New" pitchFamily="49" charset="0"/>
                <a:ea typeface="新細明體" charset="-120"/>
                <a:cs typeface="Courier New" pitchFamily="49" charset="0"/>
              </a:rPr>
              <a:t>i</a:t>
            </a:r>
            <a:r>
              <a:rPr lang="en-US" altLang="zh-TW" sz="2600" dirty="0">
                <a:ea typeface="新細明體" charset="-120"/>
              </a:rPr>
              <a:t>, causing </a:t>
            </a:r>
            <a:r>
              <a:rPr lang="en-US" altLang="zh-TW" sz="2600" b="1" dirty="0">
                <a:solidFill>
                  <a:srgbClr val="FF0000"/>
                </a:solidFill>
                <a:effectLst>
                  <a:outerShdw blurRad="38100" dist="38100" dir="2700000" algn="tl">
                    <a:srgbClr val="000000">
                      <a:alpha val="43137"/>
                    </a:srgbClr>
                  </a:outerShdw>
                </a:effectLst>
                <a:ea typeface="新細明體" charset="-120"/>
              </a:rPr>
              <a:t>undefined</a:t>
            </a:r>
            <a:r>
              <a:rPr lang="en-US" altLang="zh-TW" sz="2600" dirty="0">
                <a:ea typeface="新細明體" charset="-120"/>
              </a:rPr>
              <a:t> behavior.</a:t>
            </a:r>
          </a:p>
          <a:p>
            <a:r>
              <a:rPr lang="en-US" altLang="zh-TW" sz="2600" dirty="0">
                <a:ea typeface="新細明體" charset="-120"/>
              </a:rPr>
              <a:t>The problem can be avoided by removing the increment from the subscript:</a:t>
            </a:r>
          </a:p>
          <a:p>
            <a:pPr>
              <a:lnSpc>
                <a:spcPct val="80000"/>
              </a:lnSpc>
              <a:spcBef>
                <a:spcPts val="1200"/>
              </a:spcBef>
              <a:buNone/>
            </a:pPr>
            <a:r>
              <a:rPr lang="en-US" altLang="zh-TW" sz="2200" dirty="0">
                <a:latin typeface="Courier New" pitchFamily="49" charset="0"/>
                <a:ea typeface="新細明體" charset="-120"/>
                <a:cs typeface="Courier New" pitchFamily="49" charset="0"/>
              </a:rPr>
              <a:t>	</a:t>
            </a:r>
            <a:r>
              <a:rPr lang="en-US" altLang="zh-TW" sz="2200" b="1"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for (</a:t>
            </a:r>
            <a:r>
              <a:rPr lang="en-US" altLang="zh-TW" sz="2200" b="1" dirty="0" err="1">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200" b="1"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 0; </a:t>
            </a:r>
            <a:r>
              <a:rPr lang="en-US" altLang="zh-TW" sz="2200" b="1" dirty="0" err="1">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200" b="1"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&lt; N; </a:t>
            </a:r>
            <a:r>
              <a:rPr lang="en-US" altLang="zh-TW" sz="2200" b="1" dirty="0" err="1">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200" b="1"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600"/>
              </a:spcBef>
              <a:buNone/>
            </a:pPr>
            <a:r>
              <a:rPr lang="en-US" altLang="zh-TW" sz="2200" b="1"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a:t>
            </a:r>
            <a:r>
              <a:rPr lang="en-US" altLang="zh-TW" sz="2200" b="1" dirty="0" err="1">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200" b="1"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 b[</a:t>
            </a:r>
            <a:r>
              <a:rPr lang="en-US" altLang="zh-TW" sz="2200" b="1" dirty="0" err="1">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200" b="1" dirty="0">
                <a:effectLst>
                  <a:glow rad="228600">
                    <a:schemeClr val="accent3">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p:txBody>
      </p:sp>
      <p:sp>
        <p:nvSpPr>
          <p:cNvPr id="4" name="Oval Callout 1"/>
          <p:cNvSpPr/>
          <p:nvPr/>
        </p:nvSpPr>
        <p:spPr>
          <a:xfrm>
            <a:off x="7162800" y="2209800"/>
            <a:ext cx="2667000" cy="1371600"/>
          </a:xfrm>
          <a:prstGeom prst="wedgeEllipseCallout">
            <a:avLst>
              <a:gd name="adj1" fmla="val -98722"/>
              <a:gd name="adj2" fmla="val 19871"/>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t>Test it, and give me the ANSWER!</a:t>
            </a:r>
            <a:endParaRPr lang="zh-TW"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10802" y="669050"/>
            <a:ext cx="10287000" cy="838200"/>
          </a:xfrm>
        </p:spPr>
        <p:txBody>
          <a:bodyPr>
            <a:noAutofit/>
          </a:bodyPr>
          <a:lstStyle/>
          <a:p>
            <a:r>
              <a:rPr lang="en-US" altLang="zh-TW" sz="4000" dirty="0">
                <a:ea typeface="新細明體" charset="-120"/>
              </a:rPr>
              <a:t>Program: Reversing a Series of Numbers</a:t>
            </a:r>
          </a:p>
        </p:txBody>
      </p:sp>
      <p:sp>
        <p:nvSpPr>
          <p:cNvPr id="23555" name="Content Placeholder 2"/>
          <p:cNvSpPr>
            <a:spLocks noGrp="1"/>
          </p:cNvSpPr>
          <p:nvPr>
            <p:ph idx="1"/>
          </p:nvPr>
        </p:nvSpPr>
        <p:spPr/>
        <p:txBody>
          <a:bodyPr/>
          <a:lstStyle/>
          <a:p>
            <a:r>
              <a:rPr lang="en-US" altLang="zh-TW" dirty="0">
                <a:ea typeface="新細明體" charset="-120"/>
              </a:rPr>
              <a:t>The </a:t>
            </a:r>
            <a:r>
              <a:rPr lang="en-US" altLang="zh-TW" dirty="0" err="1">
                <a:latin typeface="Courier New" pitchFamily="49" charset="0"/>
                <a:ea typeface="新細明體" charset="-120"/>
                <a:cs typeface="Courier New" pitchFamily="49" charset="0"/>
              </a:rPr>
              <a:t>reverse.c</a:t>
            </a:r>
            <a:r>
              <a:rPr lang="en-US" altLang="zh-TW" dirty="0">
                <a:ea typeface="新細明體" charset="-120"/>
              </a:rPr>
              <a:t> program prompts the user to enter a series of numbers, then writes the numbers in reverse order:</a:t>
            </a:r>
          </a:p>
          <a:p>
            <a:pPr>
              <a:lnSpc>
                <a:spcPct val="80000"/>
              </a:lnSpc>
              <a:spcBef>
                <a:spcPts val="1200"/>
              </a:spcBef>
              <a:buNone/>
            </a:pPr>
            <a:r>
              <a:rPr lang="en-US" altLang="zh-TW" sz="2000" dirty="0">
                <a:latin typeface="Courier New" pitchFamily="49" charset="0"/>
                <a:ea typeface="新細明體" charset="-120"/>
                <a:cs typeface="Courier New" pitchFamily="49" charset="0"/>
              </a:rPr>
              <a:t>	</a:t>
            </a:r>
            <a:r>
              <a:rPr lang="en-US" altLang="zh-TW" sz="2000" b="1" dirty="0">
                <a:latin typeface="Courier New" pitchFamily="49" charset="0"/>
                <a:ea typeface="新細明體" charset="-120"/>
                <a:cs typeface="Courier New" pitchFamily="49" charset="0"/>
              </a:rPr>
              <a:t>Enter 10 numbers: </a:t>
            </a:r>
            <a:r>
              <a:rPr lang="en-US" altLang="zh-TW" sz="2000" b="1" u="sng" dirty="0">
                <a:latin typeface="Courier New" pitchFamily="49" charset="0"/>
                <a:ea typeface="新細明體" charset="-120"/>
                <a:cs typeface="Courier New" pitchFamily="49" charset="0"/>
              </a:rPr>
              <a:t>34 82 49 102 7 94 23 11 50 31</a:t>
            </a:r>
          </a:p>
          <a:p>
            <a:pPr>
              <a:lnSpc>
                <a:spcPct val="80000"/>
              </a:lnSpc>
              <a:spcBef>
                <a:spcPts val="600"/>
              </a:spcBef>
              <a:buNone/>
            </a:pPr>
            <a:r>
              <a:rPr lang="en-US" altLang="zh-TW" sz="2000" b="1" dirty="0">
                <a:latin typeface="Courier New" pitchFamily="49" charset="0"/>
                <a:ea typeface="新細明體" charset="-120"/>
                <a:cs typeface="Courier New" pitchFamily="49" charset="0"/>
              </a:rPr>
              <a:t>	In reverse order: 31 50 11 23 94 7 102 49 82 34</a:t>
            </a:r>
          </a:p>
          <a:p>
            <a:r>
              <a:rPr lang="en-US" altLang="zh-TW" dirty="0">
                <a:ea typeface="新細明體" charset="-120"/>
              </a:rPr>
              <a:t>The program stores the numbers in an array as they’re read, then goes through the array backwards, printing the elements one by one.</a:t>
            </a:r>
          </a:p>
          <a:p>
            <a:endParaRPr lang="en-US" altLang="zh-TW" dirty="0">
              <a:ea typeface="新細明體"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609600" y="634754"/>
            <a:ext cx="8839200" cy="5410200"/>
          </a:xfrm>
        </p:spPr>
        <p:txBody>
          <a:bodyPr>
            <a:noAutofit/>
          </a:bodyPr>
          <a:lstStyle/>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Reverses a series of numbers */</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#include &lt;</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stdio.h</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&gt;</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#define </a:t>
            </a:r>
            <a:r>
              <a:rPr lang="en-US" altLang="zh-TW"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N</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10</a:t>
            </a:r>
          </a:p>
          <a:p>
            <a:pPr marL="457200" indent="-457200">
              <a:spcBef>
                <a:spcPts val="0"/>
              </a:spcBef>
              <a:buClr>
                <a:schemeClr val="bg1"/>
              </a:buClr>
              <a:buFont typeface="+mj-lt"/>
              <a:buAutoNum type="arabicParenR"/>
            </a:pP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main(void)</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a:t>
            </a:r>
            <a:r>
              <a:rPr lang="en-US" altLang="zh-TW"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N</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("Enter %d numbers: ", </a:t>
            </a:r>
            <a:r>
              <a:rPr lang="en-US" altLang="zh-TW" sz="2400" b="1" dirty="0">
                <a:ln w="9525">
                  <a:solidFill>
                    <a:schemeClr val="bg1"/>
                  </a:solidFill>
                  <a:prstDash val="solid"/>
                </a:ln>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N</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for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0;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&lt; </a:t>
            </a:r>
            <a:r>
              <a:rPr lang="en-US" altLang="zh-TW"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N</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("%d", &amp;</a:t>
            </a:r>
            <a:r>
              <a:rPr lang="en-US" altLang="zh-TW" sz="2400" b="1" dirty="0">
                <a:ln w="12700" cmpd="sng">
                  <a:solidFill>
                    <a:schemeClr val="accent4"/>
                  </a:solidFill>
                  <a:prstDash val="solid"/>
                </a:ln>
                <a:latin typeface="Courier New" pitchFamily="49" charset="0"/>
                <a:ea typeface="新細明體" charset="-120"/>
                <a:cs typeface="Courier New" pitchFamily="49" charset="0"/>
              </a:rPr>
              <a:t>a[</a:t>
            </a:r>
            <a:r>
              <a:rPr lang="en-US" altLang="zh-TW" sz="2400" b="1" dirty="0" err="1">
                <a:ln w="12700" cmpd="sng">
                  <a:solidFill>
                    <a:schemeClr val="accent4"/>
                  </a:solidFill>
                  <a:prstDash val="solid"/>
                </a:ln>
                <a:latin typeface="Courier New" pitchFamily="49" charset="0"/>
                <a:ea typeface="新細明體" charset="-120"/>
                <a:cs typeface="Courier New" pitchFamily="49" charset="0"/>
              </a:rPr>
              <a:t>i</a:t>
            </a:r>
            <a:r>
              <a:rPr lang="en-US" altLang="zh-TW" sz="2400" b="1" dirty="0">
                <a:ln w="12700" cmpd="sng">
                  <a:solidFill>
                    <a:schemeClr val="accent4"/>
                  </a:solidFill>
                  <a:prstDash val="solid"/>
                </a:ln>
                <a:latin typeface="Courier New" pitchFamily="49" charset="0"/>
                <a:ea typeface="新細明體" charset="-120"/>
                <a:cs typeface="Courier New" pitchFamily="49" charset="0"/>
              </a:rPr>
              <a:t>]</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("In reverse order:");</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for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sz="2400" b="1" dirty="0">
                <a:ln w="9525">
                  <a:solidFill>
                    <a:schemeClr val="bg1"/>
                  </a:solidFill>
                  <a:prstDash val="solid"/>
                </a:ln>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N</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- 1;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&gt;= 0;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%d", </a:t>
            </a:r>
            <a:r>
              <a:rPr lang="en-US" altLang="zh-TW" sz="2400" b="1" dirty="0">
                <a:ln w="12700" cmpd="sng">
                  <a:solidFill>
                    <a:schemeClr val="accent4"/>
                  </a:solidFill>
                  <a:prstDash val="solid"/>
                </a:ln>
                <a:latin typeface="Courier New" pitchFamily="49" charset="0"/>
                <a:ea typeface="新細明體" charset="-120"/>
                <a:cs typeface="Courier New" pitchFamily="49" charset="0"/>
              </a:rPr>
              <a:t>a[</a:t>
            </a:r>
            <a:r>
              <a:rPr lang="en-US" altLang="zh-TW" sz="2400" b="1" dirty="0" err="1">
                <a:ln w="12700" cmpd="sng">
                  <a:solidFill>
                    <a:schemeClr val="accent4"/>
                  </a:solidFill>
                  <a:prstDash val="solid"/>
                </a:ln>
                <a:latin typeface="Courier New" pitchFamily="49" charset="0"/>
                <a:ea typeface="新細明體" charset="-120"/>
                <a:cs typeface="Courier New" pitchFamily="49" charset="0"/>
              </a:rPr>
              <a:t>i</a:t>
            </a:r>
            <a:r>
              <a:rPr lang="en-US" altLang="zh-TW" sz="2400" b="1" dirty="0">
                <a:ln w="12700" cmpd="sng">
                  <a:solidFill>
                    <a:schemeClr val="accent4"/>
                  </a:solidFill>
                  <a:prstDash val="solid"/>
                </a:ln>
                <a:latin typeface="Courier New" pitchFamily="49" charset="0"/>
                <a:ea typeface="新細明體" charset="-120"/>
                <a:cs typeface="Courier New" pitchFamily="49" charset="0"/>
              </a:rPr>
              <a:t>]</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("\n");</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return 0;</a:t>
            </a:r>
          </a:p>
          <a:p>
            <a:pPr marL="457200" indent="-457200">
              <a:spcBef>
                <a:spcPts val="0"/>
              </a:spcBef>
              <a:buClr>
                <a:schemeClr val="bg1"/>
              </a:buClr>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p:txBody>
      </p:sp>
      <p:sp>
        <p:nvSpPr>
          <p:cNvPr id="2" name="矩形 1"/>
          <p:cNvSpPr/>
          <p:nvPr/>
        </p:nvSpPr>
        <p:spPr>
          <a:xfrm>
            <a:off x="8686800" y="216435"/>
            <a:ext cx="2406428" cy="584775"/>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algn="ctr">
              <a:spcBef>
                <a:spcPts val="600"/>
              </a:spcBef>
              <a:buClr>
                <a:schemeClr val="bg1"/>
              </a:buClr>
            </a:pPr>
            <a:r>
              <a:rPr lang="en-US" altLang="zh-TW" sz="3200" b="1" dirty="0" err="1">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reverse.c</a:t>
            </a:r>
            <a:endParaRPr lang="en-US" altLang="zh-TW" sz="3200"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TW" dirty="0">
                <a:ea typeface="新細明體" charset="-120"/>
              </a:rPr>
              <a:t>Array Initialization</a:t>
            </a:r>
          </a:p>
        </p:txBody>
      </p:sp>
      <p:sp>
        <p:nvSpPr>
          <p:cNvPr id="25603" name="Content Placeholder 2"/>
          <p:cNvSpPr>
            <a:spLocks noGrp="1"/>
          </p:cNvSpPr>
          <p:nvPr>
            <p:ph idx="1"/>
          </p:nvPr>
        </p:nvSpPr>
        <p:spPr>
          <a:xfrm>
            <a:off x="1600200" y="1524000"/>
            <a:ext cx="8915400" cy="4800600"/>
          </a:xfrm>
        </p:spPr>
        <p:txBody>
          <a:bodyPr/>
          <a:lstStyle/>
          <a:p>
            <a:r>
              <a:rPr lang="en-US" altLang="zh-TW" dirty="0">
                <a:ea typeface="新細明體" charset="-120"/>
              </a:rPr>
              <a:t>An array, like any other variable, can be given an initial value at the time it’s declared.</a:t>
            </a:r>
          </a:p>
          <a:p>
            <a:r>
              <a:rPr lang="en-US" altLang="zh-TW" dirty="0">
                <a:ea typeface="新細明體" charset="-120"/>
              </a:rPr>
              <a:t>The most common form of </a:t>
            </a:r>
            <a:r>
              <a:rPr lang="en-US" altLang="zh-TW" b="1" i="1" dirty="0">
                <a:ea typeface="新細明體" charset="-120"/>
              </a:rPr>
              <a:t>array initializer </a:t>
            </a:r>
            <a:r>
              <a:rPr lang="en-US" altLang="zh-TW" dirty="0">
                <a:ea typeface="新細明體" charset="-120"/>
              </a:rPr>
              <a:t>is a list of constant expressions enclosed in braces and separated by commas:</a:t>
            </a:r>
          </a:p>
          <a:p>
            <a:pPr>
              <a:lnSpc>
                <a:spcPct val="80000"/>
              </a:lnSpc>
              <a:spcBef>
                <a:spcPts val="1200"/>
              </a:spcBef>
              <a:buNone/>
            </a:pPr>
            <a:r>
              <a:rPr lang="en-US" altLang="zh-TW"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a[10]= {1,2,3,4,5,6,7,8,9,10};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Dump memory</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992385" y="1691428"/>
            <a:ext cx="3760955" cy="4351338"/>
          </a:xfrm>
          <a:prstGeom prst="rect">
            <a:avLst/>
          </a:prstGeom>
        </p:spPr>
      </p:pic>
      <p:pic>
        <p:nvPicPr>
          <p:cNvPr id="7" name="圖片 6"/>
          <p:cNvPicPr>
            <a:picLocks noChangeAspect="1"/>
          </p:cNvPicPr>
          <p:nvPr/>
        </p:nvPicPr>
        <p:blipFill>
          <a:blip r:embed="rId3"/>
          <a:stretch>
            <a:fillRect/>
          </a:stretch>
        </p:blipFill>
        <p:spPr>
          <a:xfrm>
            <a:off x="5880116" y="486481"/>
            <a:ext cx="4610100" cy="895350"/>
          </a:xfrm>
          <a:prstGeom prst="rect">
            <a:avLst/>
          </a:prstGeom>
        </p:spPr>
      </p:pic>
      <p:pic>
        <p:nvPicPr>
          <p:cNvPr id="10" name="圖片 9"/>
          <p:cNvPicPr>
            <a:picLocks noChangeAspect="1"/>
          </p:cNvPicPr>
          <p:nvPr/>
        </p:nvPicPr>
        <p:blipFill>
          <a:blip r:embed="rId4"/>
          <a:stretch>
            <a:fillRect/>
          </a:stretch>
        </p:blipFill>
        <p:spPr>
          <a:xfrm>
            <a:off x="4933418" y="1794616"/>
            <a:ext cx="5648325" cy="4248150"/>
          </a:xfrm>
          <a:prstGeom prst="rect">
            <a:avLst/>
          </a:prstGeom>
          <a:ln>
            <a:noFill/>
          </a:ln>
          <a:effectLst>
            <a:outerShdw blurRad="292100" dist="139700" dir="2700000" algn="tl" rotWithShape="0">
              <a:srgbClr val="333333">
                <a:alpha val="65000"/>
              </a:srgbClr>
            </a:outerShdw>
          </a:effectLst>
        </p:spPr>
      </p:pic>
      <p:sp>
        <p:nvSpPr>
          <p:cNvPr id="8" name="矩形 7"/>
          <p:cNvSpPr/>
          <p:nvPr/>
        </p:nvSpPr>
        <p:spPr>
          <a:xfrm>
            <a:off x="5646273" y="2363966"/>
            <a:ext cx="3352800" cy="1259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5646273" y="2487436"/>
            <a:ext cx="830727" cy="1795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041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TW" dirty="0">
                <a:ea typeface="新細明體" charset="-120"/>
              </a:rPr>
              <a:t>Array Initialization</a:t>
            </a:r>
          </a:p>
        </p:txBody>
      </p:sp>
      <p:sp>
        <p:nvSpPr>
          <p:cNvPr id="26627" name="Content Placeholder 2"/>
          <p:cNvSpPr>
            <a:spLocks noGrp="1"/>
          </p:cNvSpPr>
          <p:nvPr>
            <p:ph idx="1"/>
          </p:nvPr>
        </p:nvSpPr>
        <p:spPr/>
        <p:txBody>
          <a:bodyPr/>
          <a:lstStyle/>
          <a:p>
            <a:r>
              <a:rPr lang="en-US" altLang="zh-TW" sz="2400" dirty="0">
                <a:ea typeface="新細明體" charset="-120"/>
              </a:rPr>
              <a:t>If the initializer is shorter than the array, the remaining elements of the array are given the value 0:</a:t>
            </a:r>
          </a:p>
          <a:p>
            <a:pPr>
              <a:lnSpc>
                <a:spcPct val="80000"/>
              </a:lnSpc>
              <a:spcBef>
                <a:spcPts val="1200"/>
              </a:spcBef>
              <a:buNone/>
            </a:pPr>
            <a:r>
              <a:rPr lang="en-US" altLang="zh-TW" sz="1800" dirty="0">
                <a:latin typeface="Courier New" pitchFamily="49" charset="0"/>
                <a:ea typeface="新細明體" charset="-120"/>
                <a:cs typeface="Courier New" pitchFamily="49" charset="0"/>
              </a:rPr>
              <a:t>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a[10] = {1, 2, 3, 4, 5, 6};</a:t>
            </a:r>
          </a:p>
          <a:p>
            <a:pPr>
              <a:lnSpc>
                <a:spcPct val="80000"/>
              </a:lnSpc>
              <a:spcBef>
                <a:spcPts val="600"/>
              </a:spcBef>
              <a:buNone/>
            </a:pPr>
            <a:r>
              <a:rPr lang="en-US" altLang="zh-TW" sz="1800"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solidFill>
                  <a:schemeClr val="accent5">
                    <a:lumMod val="7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initial value of a is </a:t>
            </a: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{1,</a:t>
            </a:r>
            <a:r>
              <a:rPr lang="en-US" altLang="zh-TW" sz="6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2,</a:t>
            </a:r>
            <a:r>
              <a:rPr lang="en-US" altLang="zh-TW" sz="6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3,</a:t>
            </a:r>
            <a:r>
              <a:rPr lang="en-US" altLang="zh-TW" sz="6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4,</a:t>
            </a:r>
            <a:r>
              <a:rPr lang="en-US" altLang="zh-TW" sz="6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5,</a:t>
            </a:r>
            <a:r>
              <a:rPr lang="en-US" altLang="zh-TW" sz="6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6,</a:t>
            </a:r>
            <a:r>
              <a:rPr lang="en-US" altLang="zh-TW" sz="6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9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9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9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1800"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solidFill>
                  <a:schemeClr val="accent5">
                    <a:lumMod val="7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r>
              <a:rPr lang="en-US" altLang="zh-TW" sz="2400" dirty="0">
                <a:ea typeface="新細明體" charset="-120"/>
              </a:rPr>
              <a:t>Using this feature, we can easily initialize an array to all zeros:</a:t>
            </a:r>
          </a:p>
          <a:p>
            <a:pPr>
              <a:lnSpc>
                <a:spcPct val="80000"/>
              </a:lnSpc>
              <a:spcBef>
                <a:spcPts val="1200"/>
              </a:spcBef>
              <a:buNone/>
            </a:pPr>
            <a:r>
              <a:rPr lang="en-US" altLang="zh-TW" dirty="0">
                <a:latin typeface="Courier New" pitchFamily="49" charset="0"/>
                <a:ea typeface="新細明體" charset="-120"/>
                <a:cs typeface="Courier New" pitchFamily="49" charset="0"/>
              </a:rPr>
              <a:t>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a[10] = {</a:t>
            </a:r>
            <a:r>
              <a:rPr lang="en-US" altLang="zh-TW"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600"/>
              </a:spcBef>
              <a:buNone/>
            </a:pPr>
            <a:r>
              <a:rPr lang="en-US" altLang="zh-TW" sz="1800" b="1" dirty="0">
                <a:solidFill>
                  <a:schemeClr val="accent5">
                    <a:lumMod val="7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initial value of a is </a:t>
            </a: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 0, 0, 0, 0, 0, 0, 0, 0, 0} </a:t>
            </a:r>
            <a:r>
              <a:rPr lang="en-US" altLang="zh-TW" sz="1800" b="1" dirty="0">
                <a:solidFill>
                  <a:schemeClr val="accent5">
                    <a:lumMod val="75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buFontTx/>
              <a:buNone/>
            </a:pPr>
            <a:r>
              <a:rPr lang="en-US" altLang="zh-TW" sz="2400" dirty="0">
                <a:ea typeface="新細明體" charset="-120"/>
              </a:rPr>
              <a:t>	There’s a single 0 inside the braces because it’s legal for an initializer to be completely empty.</a:t>
            </a:r>
          </a:p>
          <a:p>
            <a:r>
              <a:rPr lang="en-US" altLang="zh-TW" sz="2400" dirty="0">
                <a:ea typeface="新細明體" charset="-120"/>
              </a:rPr>
              <a:t>It’s also illegal for an initializer to be longer than the array it initializes.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zh-TW">
                <a:ea typeface="新細明體" charset="-120"/>
              </a:rPr>
              <a:t>Array Initialization</a:t>
            </a:r>
          </a:p>
        </p:txBody>
      </p:sp>
      <p:sp>
        <p:nvSpPr>
          <p:cNvPr id="27651" name="Content Placeholder 2"/>
          <p:cNvSpPr>
            <a:spLocks noGrp="1"/>
          </p:cNvSpPr>
          <p:nvPr>
            <p:ph idx="1"/>
          </p:nvPr>
        </p:nvSpPr>
        <p:spPr/>
        <p:txBody>
          <a:bodyPr/>
          <a:lstStyle/>
          <a:p>
            <a:r>
              <a:rPr lang="en-US" altLang="zh-TW" dirty="0">
                <a:ea typeface="新細明體" charset="-120"/>
              </a:rPr>
              <a:t>If an initializer is present, the </a:t>
            </a:r>
            <a:r>
              <a:rPr lang="en-US" altLang="zh-TW" b="1" dirty="0">
                <a:effectLst>
                  <a:outerShdw blurRad="38100" dist="38100" dir="2700000" algn="tl">
                    <a:srgbClr val="000000">
                      <a:alpha val="43137"/>
                    </a:srgbClr>
                  </a:outerShdw>
                </a:effectLst>
                <a:ea typeface="新細明體" charset="-120"/>
              </a:rPr>
              <a:t>length</a:t>
            </a:r>
            <a:r>
              <a:rPr lang="en-US" altLang="zh-TW" dirty="0">
                <a:ea typeface="新細明體" charset="-120"/>
              </a:rPr>
              <a:t> of the array may be </a:t>
            </a:r>
            <a:r>
              <a:rPr lang="en-US" altLang="zh-TW" dirty="0">
                <a:solidFill>
                  <a:srgbClr val="FFC000"/>
                </a:solidFill>
                <a:effectLst>
                  <a:outerShdw blurRad="38100" dist="38100" dir="2700000" algn="tl">
                    <a:srgbClr val="000000">
                      <a:alpha val="43137"/>
                    </a:srgbClr>
                  </a:outerShdw>
                </a:effectLst>
                <a:ea typeface="新細明體" charset="-120"/>
              </a:rPr>
              <a:t>omitted</a:t>
            </a:r>
            <a:r>
              <a:rPr lang="en-US" altLang="zh-TW" dirty="0">
                <a:ea typeface="新細明體" charset="-120"/>
              </a:rPr>
              <a:t>:</a:t>
            </a:r>
          </a:p>
          <a:p>
            <a:pPr>
              <a:lnSpc>
                <a:spcPct val="80000"/>
              </a:lnSpc>
              <a:spcBef>
                <a:spcPts val="1200"/>
              </a:spcBef>
              <a:buNone/>
            </a:pPr>
            <a:r>
              <a:rPr lang="en-US" altLang="zh-TW" sz="2200" dirty="0">
                <a:latin typeface="Courier New" pitchFamily="49" charset="0"/>
                <a:ea typeface="新細明體" charset="-120"/>
                <a:cs typeface="Courier New" pitchFamily="49" charset="0"/>
              </a:rPr>
              <a:t>	</a:t>
            </a:r>
            <a:r>
              <a:rPr lang="en-US" altLang="zh-TW" sz="2200" b="1" dirty="0" err="1">
                <a:solidFill>
                  <a:srgbClr val="FF77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200" b="1" dirty="0">
                <a:solidFill>
                  <a:srgbClr val="FF77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4000" b="1" dirty="0">
                <a:solidFill>
                  <a:srgbClr val="FF77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 </a:t>
            </a:r>
            <a:r>
              <a:rPr lang="en-US" altLang="zh-TW" sz="2200" b="1" dirty="0">
                <a:solidFill>
                  <a:srgbClr val="FF7706"/>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{1, 2, 3, 4, 5, 6, 7, 8, 9, 10};</a:t>
            </a:r>
          </a:p>
          <a:p>
            <a:r>
              <a:rPr lang="en-US" altLang="zh-TW" dirty="0">
                <a:ea typeface="新細明體" charset="-120"/>
              </a:rPr>
              <a:t>The compiler uses the length of the initializer to determine how long the array 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TW">
                <a:ea typeface="新細明體" charset="-120"/>
              </a:rPr>
              <a:t>Designated Initializers (C99)</a:t>
            </a:r>
          </a:p>
        </p:txBody>
      </p:sp>
      <p:sp>
        <p:nvSpPr>
          <p:cNvPr id="28675" name="Content Placeholder 2"/>
          <p:cNvSpPr>
            <a:spLocks noGrp="1"/>
          </p:cNvSpPr>
          <p:nvPr>
            <p:ph idx="1"/>
          </p:nvPr>
        </p:nvSpPr>
        <p:spPr/>
        <p:txBody>
          <a:bodyPr/>
          <a:lstStyle/>
          <a:p>
            <a:r>
              <a:rPr lang="en-US" altLang="zh-TW" dirty="0">
                <a:ea typeface="新細明體" charset="-120"/>
              </a:rPr>
              <a:t>It’s often the case that relatively few elements of an array need to be initialized explicitly; the other elements can be given default values.</a:t>
            </a:r>
          </a:p>
          <a:p>
            <a:r>
              <a:rPr lang="en-US" altLang="zh-TW" dirty="0">
                <a:ea typeface="新細明體" charset="-120"/>
              </a:rPr>
              <a:t>An example:</a:t>
            </a:r>
          </a:p>
          <a:p>
            <a:pPr>
              <a:lnSpc>
                <a:spcPct val="80000"/>
              </a:lnSpc>
              <a:spcBef>
                <a:spcPts val="1200"/>
              </a:spcBef>
              <a:buNone/>
            </a:pPr>
            <a:r>
              <a:rPr lang="en-US" altLang="zh-TW" dirty="0">
                <a:latin typeface="Courier New" pitchFamily="49" charset="0"/>
                <a:ea typeface="新細明體" charset="-120"/>
                <a:cs typeface="Courier New" pitchFamily="49" charset="0"/>
              </a:rPr>
              <a:t>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a[15]=</a:t>
            </a:r>
          </a:p>
          <a:p>
            <a:pPr>
              <a:lnSpc>
                <a:spcPct val="80000"/>
              </a:lnSpc>
              <a:spcBef>
                <a:spcPts val="600"/>
              </a:spcBef>
              <a:buNone/>
            </a:pP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29,0,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7,</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effectLst>
                  <a:outerShdw blurRad="38100" dist="38100" dir="2700000" algn="tl">
                    <a:srgbClr val="000000">
                      <a:alpha val="43137"/>
                    </a:srgbClr>
                  </a:outerShdw>
                </a:effectLst>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48};</a:t>
            </a:r>
          </a:p>
          <a:p>
            <a:r>
              <a:rPr lang="en-US" altLang="zh-TW" dirty="0">
                <a:ea typeface="新細明體" charset="-120"/>
              </a:rPr>
              <a:t>For a </a:t>
            </a:r>
            <a:r>
              <a:rPr lang="en-US" altLang="zh-TW" dirty="0">
                <a:solidFill>
                  <a:srgbClr val="FF0000"/>
                </a:solidFill>
                <a:ea typeface="新細明體" charset="-120"/>
              </a:rPr>
              <a:t>large</a:t>
            </a:r>
            <a:r>
              <a:rPr lang="en-US" altLang="zh-TW" dirty="0">
                <a:ea typeface="新細明體" charset="-120"/>
              </a:rPr>
              <a:t> array, writing an initializer in this fashion is </a:t>
            </a:r>
            <a:r>
              <a:rPr lang="en-US" altLang="zh-TW" dirty="0">
                <a:solidFill>
                  <a:srgbClr val="FF0000"/>
                </a:solidFill>
                <a:ea typeface="新細明體" charset="-120"/>
              </a:rPr>
              <a:t>tedious</a:t>
            </a:r>
            <a:r>
              <a:rPr lang="en-US" altLang="zh-TW" dirty="0">
                <a:ea typeface="新細明體" charset="-120"/>
              </a:rPr>
              <a:t> and </a:t>
            </a:r>
            <a:r>
              <a:rPr lang="en-US" altLang="zh-TW" dirty="0">
                <a:solidFill>
                  <a:srgbClr val="FF0000"/>
                </a:solidFill>
                <a:ea typeface="新細明體" charset="-120"/>
              </a:rPr>
              <a:t>error-prone</a:t>
            </a:r>
            <a:r>
              <a:rPr lang="en-US" altLang="zh-TW" dirty="0">
                <a:ea typeface="新細明體" charset="-12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TW" dirty="0">
                <a:ea typeface="新細明體" charset="-120"/>
              </a:rPr>
              <a:t>Designated Initializers (C99)</a:t>
            </a:r>
          </a:p>
        </p:txBody>
      </p:sp>
      <p:sp>
        <p:nvSpPr>
          <p:cNvPr id="29699" name="Content Placeholder 2"/>
          <p:cNvSpPr>
            <a:spLocks noGrp="1"/>
          </p:cNvSpPr>
          <p:nvPr>
            <p:ph idx="1"/>
          </p:nvPr>
        </p:nvSpPr>
        <p:spPr/>
        <p:txBody>
          <a:bodyPr>
            <a:normAutofit lnSpcReduction="10000"/>
          </a:bodyPr>
          <a:lstStyle/>
          <a:p>
            <a:r>
              <a:rPr lang="en-US" altLang="zh-TW" dirty="0">
                <a:ea typeface="新細明體" charset="-120"/>
              </a:rPr>
              <a:t>C99’s </a:t>
            </a:r>
            <a:r>
              <a:rPr lang="en-US" altLang="zh-TW" sz="3600" b="1" i="1" dirty="0">
                <a:effectLst>
                  <a:outerShdw blurRad="38100" dist="38100" dir="2700000" algn="tl">
                    <a:srgbClr val="000000">
                      <a:alpha val="43137"/>
                    </a:srgbClr>
                  </a:outerShdw>
                </a:effectLst>
                <a:ea typeface="新細明體" charset="-120"/>
              </a:rPr>
              <a:t>designated initializers </a:t>
            </a:r>
            <a:r>
              <a:rPr lang="en-US" altLang="zh-TW" dirty="0">
                <a:ea typeface="新細明體" charset="-120"/>
              </a:rPr>
              <a:t>can be used to solve this problem.</a:t>
            </a:r>
          </a:p>
          <a:p>
            <a:r>
              <a:rPr lang="en-US" altLang="zh-TW" dirty="0">
                <a:ea typeface="新細明體" charset="-120"/>
              </a:rPr>
              <a:t>Here’s how we could redo the previous example using a designated initializer:</a:t>
            </a:r>
          </a:p>
          <a:p>
            <a:pPr>
              <a:lnSpc>
                <a:spcPct val="80000"/>
              </a:lnSpc>
              <a:spcBef>
                <a:spcPts val="1200"/>
              </a:spcBef>
              <a:buNone/>
            </a:pPr>
            <a:r>
              <a:rPr lang="en-US" altLang="zh-TW" sz="2400"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a[15] = {[2] = 29, [9] = 7, [14] = 48};</a:t>
            </a:r>
          </a:p>
          <a:p>
            <a:pPr>
              <a:lnSpc>
                <a:spcPct val="80000"/>
              </a:lnSpc>
              <a:spcBef>
                <a:spcPts val="1200"/>
              </a:spcBef>
              <a:buNone/>
            </a:pPr>
            <a:endParaRPr lang="en-US" altLang="zh-TW" sz="22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endParaRPr>
          </a:p>
          <a:p>
            <a:pPr>
              <a:lnSpc>
                <a:spcPct val="80000"/>
              </a:lnSpc>
              <a:spcBef>
                <a:spcPts val="1200"/>
              </a:spcBef>
              <a:buNone/>
            </a:pPr>
            <a:r>
              <a:rPr lang="en-US" altLang="zh-TW" sz="22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a[15] =</a:t>
            </a:r>
          </a:p>
          <a:p>
            <a:pPr>
              <a:lnSpc>
                <a:spcPct val="80000"/>
              </a:lnSpc>
              <a:spcBef>
                <a:spcPts val="600"/>
              </a:spcBef>
              <a:buNone/>
            </a:pPr>
            <a:r>
              <a:rPr lang="en-US" altLang="zh-TW" sz="20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29,</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7,</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outerShdw blurRad="38100" dist="38100" dir="2700000" algn="tl">
                    <a:srgbClr val="000000">
                      <a:alpha val="43137"/>
                    </a:srgbClr>
                  </a:outerShdw>
                </a:effectLst>
                <a:ea typeface="新細明體" charset="-120"/>
                <a:cs typeface="Courier New" pitchFamily="49" charset="0"/>
              </a:rPr>
              <a:t>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48};</a:t>
            </a:r>
            <a:endParaRPr lang="en-US" altLang="zh-TW" sz="22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endParaRPr>
          </a:p>
          <a:p>
            <a:pPr>
              <a:lnSpc>
                <a:spcPct val="80000"/>
              </a:lnSpc>
              <a:spcBef>
                <a:spcPts val="1200"/>
              </a:spcBef>
              <a:buNone/>
            </a:pPr>
            <a:endParaRPr lang="en-US" altLang="zh-TW" sz="2200" b="1" dirty="0">
              <a:solidFill>
                <a:schemeClr val="bg1"/>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endParaRPr>
          </a:p>
          <a:p>
            <a:r>
              <a:rPr lang="en-US" altLang="zh-TW" dirty="0">
                <a:ea typeface="新細明體" charset="-120"/>
              </a:rPr>
              <a:t>Each number in brackets is said to be a </a:t>
            </a:r>
            <a:r>
              <a:rPr lang="en-US" altLang="zh-TW" b="1" i="1" dirty="0">
                <a:ea typeface="新細明體" charset="-120"/>
              </a:rPr>
              <a:t>designator.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Why we need Array?</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524000" y="1825625"/>
            <a:ext cx="5715000" cy="1629697"/>
          </a:xfrm>
          <a:prstGeom prst="rect">
            <a:avLst/>
          </a:prstGeom>
        </p:spPr>
      </p:pic>
      <p:pic>
        <p:nvPicPr>
          <p:cNvPr id="1028" name="Picture 4" descr="相關圖片"/>
          <p:cNvPicPr>
            <a:picLocks noChangeAspect="1" noChangeArrowheads="1"/>
          </p:cNvPicPr>
          <p:nvPr/>
        </p:nvPicPr>
        <p:blipFill rotWithShape="1">
          <a:blip r:embed="rId3">
            <a:extLst>
              <a:ext uri="{28A0092B-C50C-407E-A947-70E740481C1C}">
                <a14:useLocalDpi xmlns:a14="http://schemas.microsoft.com/office/drawing/2010/main"/>
              </a:ext>
            </a:extLst>
          </a:blip>
          <a:srcRect l="1210" t="-4771" r="61271" b="4771"/>
          <a:stretch/>
        </p:blipFill>
        <p:spPr bwMode="auto">
          <a:xfrm>
            <a:off x="7620001" y="152400"/>
            <a:ext cx="2855303" cy="5791200"/>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4"/>
          <a:stretch>
            <a:fillRect/>
          </a:stretch>
        </p:blipFill>
        <p:spPr>
          <a:xfrm>
            <a:off x="1490709" y="4001294"/>
            <a:ext cx="3731277" cy="1546420"/>
          </a:xfrm>
          <a:prstGeom prst="rect">
            <a:avLst/>
          </a:prstGeom>
        </p:spPr>
      </p:pic>
      <p:pic>
        <p:nvPicPr>
          <p:cNvPr id="6" name="圖片 5"/>
          <p:cNvPicPr>
            <a:picLocks noChangeAspect="1"/>
          </p:cNvPicPr>
          <p:nvPr/>
        </p:nvPicPr>
        <p:blipFill>
          <a:blip r:embed="rId5"/>
          <a:stretch>
            <a:fillRect/>
          </a:stretch>
        </p:blipFill>
        <p:spPr>
          <a:xfrm>
            <a:off x="5564517" y="3807129"/>
            <a:ext cx="1849534" cy="1740585"/>
          </a:xfrm>
          <a:prstGeom prst="rect">
            <a:avLst/>
          </a:prstGeom>
        </p:spPr>
      </p:pic>
    </p:spTree>
    <p:extLst>
      <p:ext uri="{BB962C8B-B14F-4D97-AF65-F5344CB8AC3E}">
        <p14:creationId xmlns:p14="http://schemas.microsoft.com/office/powerpoint/2010/main" val="1509067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zh-TW">
                <a:ea typeface="新細明體" charset="-120"/>
              </a:rPr>
              <a:t>Designated Initializers (C99)</a:t>
            </a:r>
          </a:p>
        </p:txBody>
      </p:sp>
      <p:sp>
        <p:nvSpPr>
          <p:cNvPr id="30723" name="Content Placeholder 2"/>
          <p:cNvSpPr>
            <a:spLocks noGrp="1"/>
          </p:cNvSpPr>
          <p:nvPr>
            <p:ph idx="1"/>
          </p:nvPr>
        </p:nvSpPr>
        <p:spPr/>
        <p:txBody>
          <a:bodyPr/>
          <a:lstStyle/>
          <a:p>
            <a:r>
              <a:rPr lang="en-US" altLang="zh-TW" dirty="0">
                <a:ea typeface="新細明體" charset="-120"/>
              </a:rPr>
              <a:t>Designated initializers are shorter and easier to read (at least for some arrays).</a:t>
            </a:r>
          </a:p>
          <a:p>
            <a:r>
              <a:rPr lang="en-US" altLang="zh-TW" dirty="0">
                <a:ea typeface="新細明體" charset="-120"/>
              </a:rPr>
              <a:t>Also, the </a:t>
            </a:r>
            <a:r>
              <a:rPr lang="en-US" altLang="zh-TW" sz="3200" b="1" dirty="0">
                <a:solidFill>
                  <a:srgbClr val="FF0000"/>
                </a:solidFill>
                <a:effectLst>
                  <a:outerShdw blurRad="38100" dist="38100" dir="2700000" algn="tl">
                    <a:srgbClr val="000000">
                      <a:alpha val="43137"/>
                    </a:srgbClr>
                  </a:outerShdw>
                </a:effectLst>
                <a:ea typeface="新細明體" charset="-120"/>
              </a:rPr>
              <a:t>order</a:t>
            </a:r>
            <a:r>
              <a:rPr lang="en-US" altLang="zh-TW" dirty="0">
                <a:ea typeface="新細明體" charset="-120"/>
              </a:rPr>
              <a:t> in which the elements are listed</a:t>
            </a:r>
            <a:r>
              <a:rPr lang="en-US" altLang="zh-TW" b="1" i="1" dirty="0">
                <a:effectLst>
                  <a:glow rad="63500">
                    <a:schemeClr val="accent5">
                      <a:satMod val="175000"/>
                      <a:alpha val="40000"/>
                    </a:schemeClr>
                  </a:glow>
                  <a:outerShdw blurRad="38100" dist="38100" dir="2700000" algn="tl">
                    <a:srgbClr val="000000">
                      <a:alpha val="43137"/>
                    </a:srgbClr>
                  </a:outerShdw>
                </a:effectLst>
                <a:ea typeface="新細明體" charset="-120"/>
              </a:rPr>
              <a:t> no longer matters</a:t>
            </a:r>
            <a:r>
              <a:rPr lang="en-US" altLang="zh-TW" dirty="0">
                <a:ea typeface="新細明體" charset="-120"/>
              </a:rPr>
              <a:t>.</a:t>
            </a:r>
          </a:p>
          <a:p>
            <a:r>
              <a:rPr lang="en-US" altLang="zh-TW" sz="2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Another</a:t>
            </a:r>
            <a:r>
              <a:rPr lang="en-US" altLang="zh-TW" dirty="0">
                <a:ea typeface="新細明體" charset="-120"/>
              </a:rPr>
              <a:t> </a:t>
            </a:r>
            <a:r>
              <a:rPr lang="en-US" altLang="zh-TW" sz="2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way</a:t>
            </a:r>
            <a:r>
              <a:rPr lang="en-US" altLang="zh-TW" dirty="0">
                <a:ea typeface="新細明體" charset="-120"/>
              </a:rPr>
              <a:t> to write the previous example:</a:t>
            </a:r>
          </a:p>
          <a:p>
            <a:pPr>
              <a:lnSpc>
                <a:spcPct val="80000"/>
              </a:lnSpc>
              <a:spcBef>
                <a:spcPts val="1200"/>
              </a:spcBef>
              <a:buNone/>
            </a:pPr>
            <a:r>
              <a:rPr lang="en-US" altLang="zh-TW" sz="2200" dirty="0">
                <a:latin typeface="Courier New" pitchFamily="49" charset="0"/>
                <a:ea typeface="新細明體" charset="-120"/>
                <a:cs typeface="Courier New" pitchFamily="49" charset="0"/>
              </a:rPr>
              <a:t>	</a:t>
            </a:r>
            <a:r>
              <a:rPr lang="en-US" altLang="zh-TW" sz="2400" b="1" dirty="0" err="1">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a[15] = {[14] = 48, [9] = 7, [2] = 29};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zh-TW">
                <a:ea typeface="新細明體" charset="-120"/>
              </a:rPr>
              <a:t>Designated Initializers (C99)</a:t>
            </a:r>
          </a:p>
        </p:txBody>
      </p:sp>
      <p:sp>
        <p:nvSpPr>
          <p:cNvPr id="31747" name="Content Placeholder 2"/>
          <p:cNvSpPr>
            <a:spLocks noGrp="1"/>
          </p:cNvSpPr>
          <p:nvPr>
            <p:ph idx="1"/>
          </p:nvPr>
        </p:nvSpPr>
        <p:spPr/>
        <p:txBody>
          <a:bodyPr>
            <a:normAutofit lnSpcReduction="10000"/>
          </a:bodyPr>
          <a:lstStyle/>
          <a:p>
            <a:r>
              <a:rPr lang="en-US" altLang="zh-TW" dirty="0">
                <a:ea typeface="新細明體" charset="-120"/>
              </a:rPr>
              <a:t>Designators must be integer constant expressions.</a:t>
            </a:r>
          </a:p>
          <a:p>
            <a:r>
              <a:rPr lang="en-US" altLang="zh-TW" dirty="0">
                <a:ea typeface="新細明體" charset="-120"/>
              </a:rPr>
              <a:t>If the array being initialized has length </a:t>
            </a:r>
            <a:r>
              <a:rPr lang="en-US" altLang="zh-TW" i="1" dirty="0">
                <a:ea typeface="新細明體" charset="-120"/>
              </a:rPr>
              <a:t>n</a:t>
            </a:r>
            <a:r>
              <a:rPr lang="en-US" altLang="zh-TW" dirty="0">
                <a:ea typeface="新細明體" charset="-120"/>
              </a:rPr>
              <a:t>, each designator must be between 0 and </a:t>
            </a:r>
            <a:r>
              <a:rPr lang="en-US" altLang="zh-TW" i="1" dirty="0">
                <a:ea typeface="新細明體" charset="-120"/>
              </a:rPr>
              <a:t>n</a:t>
            </a:r>
            <a:r>
              <a:rPr lang="en-US" altLang="zh-TW" dirty="0">
                <a:ea typeface="新細明體" charset="-120"/>
              </a:rPr>
              <a:t> – 1.</a:t>
            </a:r>
          </a:p>
          <a:p>
            <a:r>
              <a:rPr lang="en-US" altLang="zh-TW" dirty="0">
                <a:ea typeface="新細明體" charset="-120"/>
              </a:rPr>
              <a:t>If the length of the array is omitted, a designator can be any nonnegative integer.</a:t>
            </a:r>
          </a:p>
          <a:p>
            <a:pPr lvl="1"/>
            <a:r>
              <a:rPr lang="en-US" altLang="zh-TW" i="1" u="sng" dirty="0">
                <a:effectLst>
                  <a:outerShdw blurRad="38100" dist="38100" dir="2700000" algn="tl">
                    <a:srgbClr val="000000">
                      <a:alpha val="43137"/>
                    </a:srgbClr>
                  </a:outerShdw>
                </a:effectLst>
                <a:ea typeface="新細明體" charset="-120"/>
              </a:rPr>
              <a:t>The compiler will deduce the length of the array from the largest designator</a:t>
            </a:r>
            <a:r>
              <a:rPr lang="en-US" altLang="zh-TW" dirty="0">
                <a:ea typeface="新細明體" charset="-120"/>
              </a:rPr>
              <a:t>.</a:t>
            </a:r>
          </a:p>
          <a:p>
            <a:r>
              <a:rPr lang="en-US" altLang="zh-TW" dirty="0">
                <a:ea typeface="新細明體" charset="-120"/>
              </a:rPr>
              <a:t>The following array will have </a:t>
            </a:r>
            <a:r>
              <a:rPr lang="en-US" altLang="zh-TW" b="1" dirty="0">
                <a:solidFill>
                  <a:srgbClr val="FFC000"/>
                </a:solidFill>
                <a:effectLst>
                  <a:outerShdw blurRad="38100" dist="38100" dir="2700000" algn="tl">
                    <a:srgbClr val="000000">
                      <a:alpha val="43137"/>
                    </a:srgbClr>
                  </a:outerShdw>
                </a:effectLst>
                <a:ea typeface="新細明體" charset="-120"/>
              </a:rPr>
              <a:t>24</a:t>
            </a:r>
            <a:r>
              <a:rPr lang="en-US" altLang="zh-TW" dirty="0">
                <a:ea typeface="新細明體" charset="-120"/>
              </a:rPr>
              <a:t> elements:</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b="1" dirty="0" err="1">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b[]={[5]= 10,[</a:t>
            </a:r>
            <a:r>
              <a:rPr lang="en-US" altLang="zh-TW" b="1" dirty="0">
                <a:solidFill>
                  <a:srgbClr val="FFC000"/>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23</a:t>
            </a:r>
            <a:r>
              <a:rPr lang="en-US" altLang="zh-TW"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13,</a:t>
            </a:r>
            <a:br>
              <a:rPr lang="en-US" altLang="zh-TW"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br>
            <a:r>
              <a:rPr lang="en-US" altLang="zh-TW"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[11]= 36,[15]= 29};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TW">
                <a:ea typeface="新細明體" charset="-120"/>
              </a:rPr>
              <a:t>Designated Initializers (C99)</a:t>
            </a:r>
          </a:p>
        </p:txBody>
      </p:sp>
      <p:sp>
        <p:nvSpPr>
          <p:cNvPr id="32771" name="Content Placeholder 2"/>
          <p:cNvSpPr>
            <a:spLocks noGrp="1"/>
          </p:cNvSpPr>
          <p:nvPr>
            <p:ph idx="1"/>
          </p:nvPr>
        </p:nvSpPr>
        <p:spPr/>
        <p:txBody>
          <a:bodyPr/>
          <a:lstStyle/>
          <a:p>
            <a:r>
              <a:rPr lang="en-US" altLang="zh-TW" dirty="0">
                <a:ea typeface="新細明體" charset="-120"/>
              </a:rPr>
              <a:t>An initializer may use both the (element-by-element) technique and the </a:t>
            </a:r>
            <a:r>
              <a:rPr lang="en-US" altLang="zh-TW" b="1" dirty="0">
                <a:effectLst>
                  <a:outerShdw blurRad="38100" dist="38100" dir="2700000" algn="tl">
                    <a:srgbClr val="000000">
                      <a:alpha val="43137"/>
                    </a:srgbClr>
                  </a:outerShdw>
                </a:effectLst>
                <a:ea typeface="新細明體" charset="-120"/>
              </a:rPr>
              <a:t>newer</a:t>
            </a:r>
            <a:r>
              <a:rPr lang="en-US" altLang="zh-TW" dirty="0">
                <a:ea typeface="新細明體" charset="-120"/>
              </a:rPr>
              <a:t> (designated) technique:</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err="1">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c[10] = {5, 1, 9, [4] = 3, 7, 2, [8] = 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687030"/>
            <a:ext cx="11277600" cy="838200"/>
          </a:xfrm>
        </p:spPr>
        <p:txBody>
          <a:bodyPr>
            <a:noAutofit/>
          </a:bodyPr>
          <a:lstStyle/>
          <a:p>
            <a:r>
              <a:rPr lang="en-US" altLang="zh-TW" sz="3600" dirty="0">
                <a:ea typeface="新細明體" charset="-120"/>
              </a:rPr>
              <a:t>Program: Checking a Number for Repeated Digits</a:t>
            </a:r>
          </a:p>
        </p:txBody>
      </p:sp>
      <p:sp>
        <p:nvSpPr>
          <p:cNvPr id="33795" name="Content Placeholder 2"/>
          <p:cNvSpPr>
            <a:spLocks noGrp="1"/>
          </p:cNvSpPr>
          <p:nvPr>
            <p:ph idx="1"/>
          </p:nvPr>
        </p:nvSpPr>
        <p:spPr/>
        <p:txBody>
          <a:bodyPr/>
          <a:lstStyle/>
          <a:p>
            <a:r>
              <a:rPr lang="en-US" altLang="zh-TW" dirty="0">
                <a:ea typeface="新細明體" charset="-120"/>
              </a:rPr>
              <a:t>The </a:t>
            </a:r>
            <a:r>
              <a:rPr lang="en-US" altLang="zh-TW" dirty="0" err="1">
                <a:latin typeface="Courier New" pitchFamily="49" charset="0"/>
                <a:ea typeface="新細明體" charset="-120"/>
                <a:cs typeface="Courier New" pitchFamily="49" charset="0"/>
              </a:rPr>
              <a:t>repdigit.c</a:t>
            </a:r>
            <a:r>
              <a:rPr lang="en-US" altLang="zh-TW" dirty="0">
                <a:ea typeface="新細明體" charset="-120"/>
              </a:rPr>
              <a:t> program checks whether </a:t>
            </a:r>
            <a:r>
              <a:rPr lang="en-US" altLang="zh-TW" b="1" dirty="0">
                <a:solidFill>
                  <a:srgbClr val="FFC000"/>
                </a:solidFill>
                <a:effectLst>
                  <a:outerShdw blurRad="38100" dist="38100" dir="2700000" algn="tl">
                    <a:srgbClr val="000000">
                      <a:alpha val="43137"/>
                    </a:srgbClr>
                  </a:outerShdw>
                </a:effectLst>
                <a:ea typeface="新細明體" charset="-120"/>
              </a:rPr>
              <a:t>any</a:t>
            </a:r>
            <a:r>
              <a:rPr lang="en-US" altLang="zh-TW" dirty="0">
                <a:ea typeface="新細明體" charset="-120"/>
              </a:rPr>
              <a:t> of the digits in a number appear more than once.</a:t>
            </a:r>
          </a:p>
          <a:p>
            <a:r>
              <a:rPr lang="en-US" altLang="zh-TW" dirty="0">
                <a:effectLst>
                  <a:glow rad="101600">
                    <a:schemeClr val="accent6">
                      <a:satMod val="175000"/>
                      <a:alpha val="40000"/>
                    </a:schemeClr>
                  </a:glow>
                </a:effectLst>
                <a:ea typeface="新細明體" charset="-120"/>
              </a:rPr>
              <a:t>After the user enters a number, the program prints either </a:t>
            </a:r>
            <a:r>
              <a:rPr lang="en-US" altLang="zh-TW" dirty="0">
                <a:effectLst>
                  <a:glow rad="101600">
                    <a:schemeClr val="accent6">
                      <a:satMod val="175000"/>
                      <a:alpha val="40000"/>
                    </a:schemeClr>
                  </a:glow>
                </a:effectLst>
                <a:latin typeface="Courier New" pitchFamily="49" charset="0"/>
                <a:ea typeface="新細明體" charset="-120"/>
                <a:cs typeface="Courier New" pitchFamily="49" charset="0"/>
              </a:rPr>
              <a:t>Repeated</a:t>
            </a:r>
            <a:r>
              <a:rPr lang="en-US" altLang="zh-TW" dirty="0">
                <a:effectLst>
                  <a:glow rad="101600">
                    <a:schemeClr val="accent6">
                      <a:satMod val="175000"/>
                      <a:alpha val="40000"/>
                    </a:schemeClr>
                  </a:glow>
                </a:effectLst>
                <a:ea typeface="新細明體" charset="-120"/>
              </a:rPr>
              <a:t> </a:t>
            </a:r>
            <a:r>
              <a:rPr lang="en-US" altLang="zh-TW" dirty="0">
                <a:effectLst>
                  <a:glow rad="101600">
                    <a:schemeClr val="accent6">
                      <a:satMod val="175000"/>
                      <a:alpha val="40000"/>
                    </a:schemeClr>
                  </a:glow>
                </a:effectLst>
                <a:latin typeface="Courier New" pitchFamily="49" charset="0"/>
                <a:ea typeface="新細明體" charset="-120"/>
                <a:cs typeface="Courier New" pitchFamily="49" charset="0"/>
              </a:rPr>
              <a:t>digit</a:t>
            </a:r>
            <a:r>
              <a:rPr lang="en-US" altLang="zh-TW" dirty="0">
                <a:effectLst>
                  <a:glow rad="101600">
                    <a:schemeClr val="accent6">
                      <a:satMod val="175000"/>
                      <a:alpha val="40000"/>
                    </a:schemeClr>
                  </a:glow>
                </a:effectLst>
                <a:ea typeface="新細明體" charset="-120"/>
              </a:rPr>
              <a:t> or </a:t>
            </a:r>
            <a:r>
              <a:rPr lang="en-US" altLang="zh-TW" dirty="0">
                <a:effectLst>
                  <a:glow rad="101600">
                    <a:schemeClr val="accent6">
                      <a:satMod val="175000"/>
                      <a:alpha val="40000"/>
                    </a:schemeClr>
                  </a:glow>
                </a:effectLst>
                <a:latin typeface="Courier New" pitchFamily="49" charset="0"/>
                <a:ea typeface="新細明體" charset="-120"/>
                <a:cs typeface="Courier New" pitchFamily="49" charset="0"/>
              </a:rPr>
              <a:t>No</a:t>
            </a:r>
            <a:r>
              <a:rPr lang="en-US" altLang="zh-TW" dirty="0">
                <a:effectLst>
                  <a:glow rad="101600">
                    <a:schemeClr val="accent6">
                      <a:satMod val="175000"/>
                      <a:alpha val="40000"/>
                    </a:schemeClr>
                  </a:glow>
                </a:effectLst>
                <a:ea typeface="新細明體" charset="-120"/>
              </a:rPr>
              <a:t> </a:t>
            </a:r>
            <a:r>
              <a:rPr lang="en-US" altLang="zh-TW" dirty="0">
                <a:effectLst>
                  <a:glow rad="101600">
                    <a:schemeClr val="accent6">
                      <a:satMod val="175000"/>
                      <a:alpha val="40000"/>
                    </a:schemeClr>
                  </a:glow>
                </a:effectLst>
                <a:latin typeface="Courier New" pitchFamily="49" charset="0"/>
                <a:ea typeface="新細明體" charset="-120"/>
                <a:cs typeface="Courier New" pitchFamily="49" charset="0"/>
              </a:rPr>
              <a:t>repeated</a:t>
            </a:r>
            <a:r>
              <a:rPr lang="en-US" altLang="zh-TW" dirty="0">
                <a:effectLst>
                  <a:glow rad="101600">
                    <a:schemeClr val="accent6">
                      <a:satMod val="175000"/>
                      <a:alpha val="40000"/>
                    </a:schemeClr>
                  </a:glow>
                </a:effectLst>
                <a:ea typeface="新細明體" charset="-120"/>
              </a:rPr>
              <a:t> </a:t>
            </a:r>
            <a:r>
              <a:rPr lang="en-US" altLang="zh-TW" dirty="0">
                <a:effectLst>
                  <a:glow rad="101600">
                    <a:schemeClr val="accent6">
                      <a:satMod val="175000"/>
                      <a:alpha val="40000"/>
                    </a:schemeClr>
                  </a:glow>
                </a:effectLst>
                <a:latin typeface="Courier New" pitchFamily="49" charset="0"/>
                <a:ea typeface="新細明體" charset="-120"/>
                <a:cs typeface="Courier New" pitchFamily="49" charset="0"/>
              </a:rPr>
              <a:t>digit</a:t>
            </a:r>
            <a:r>
              <a:rPr lang="en-US" altLang="zh-TW" dirty="0">
                <a:effectLst>
                  <a:glow rad="101600">
                    <a:schemeClr val="accent6">
                      <a:satMod val="175000"/>
                      <a:alpha val="40000"/>
                    </a:schemeClr>
                  </a:glow>
                </a:effectLst>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Enter a number: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28212</a:t>
            </a:r>
          </a:p>
          <a:p>
            <a:pPr>
              <a:lnSpc>
                <a:spcPct val="80000"/>
              </a:lnSpc>
              <a:spcBef>
                <a:spcPts val="600"/>
              </a:spcBef>
              <a:buNone/>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Repeated digit</a:t>
            </a:r>
          </a:p>
          <a:p>
            <a:r>
              <a:rPr lang="en-US" altLang="zh-TW" dirty="0">
                <a:ea typeface="新細明體" charset="-120"/>
              </a:rPr>
              <a:t>The number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28212</a:t>
            </a:r>
            <a:r>
              <a:rPr lang="en-US" altLang="zh-TW" dirty="0">
                <a:ea typeface="新細明體" charset="-120"/>
              </a:rPr>
              <a:t> has a repeated digit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2</a:t>
            </a:r>
            <a:r>
              <a:rPr lang="en-US" altLang="zh-TW" dirty="0">
                <a:ea typeface="新細明體" charset="-120"/>
              </a:rPr>
              <a:t>); a number like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9357</a:t>
            </a:r>
            <a:r>
              <a:rPr lang="en-US" altLang="zh-TW" dirty="0">
                <a:ea typeface="新細明體" charset="-12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doesn’t</a:t>
            </a:r>
            <a:r>
              <a:rPr lang="en-US" altLang="zh-TW" dirty="0">
                <a:ea typeface="新細明體" charset="-12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TW" sz="2900">
                <a:ea typeface="新細明體" charset="-120"/>
              </a:rPr>
              <a:t>Program: Checking a Number for Repeated Digits</a:t>
            </a:r>
          </a:p>
        </p:txBody>
      </p:sp>
      <p:sp>
        <p:nvSpPr>
          <p:cNvPr id="34819" name="Content Placeholder 2"/>
          <p:cNvSpPr>
            <a:spLocks noGrp="1"/>
          </p:cNvSpPr>
          <p:nvPr>
            <p:ph idx="1"/>
          </p:nvPr>
        </p:nvSpPr>
        <p:spPr/>
        <p:txBody>
          <a:bodyPr/>
          <a:lstStyle/>
          <a:p>
            <a:r>
              <a:rPr lang="en-US" altLang="zh-TW" sz="2500" dirty="0">
                <a:ea typeface="新細明體" charset="-120"/>
              </a:rPr>
              <a:t>The program uses an array of </a:t>
            </a:r>
            <a:r>
              <a:rPr lang="en-US" altLang="zh-TW" sz="2500" b="1" dirty="0">
                <a:solidFill>
                  <a:srgbClr val="FFC000"/>
                </a:solidFill>
                <a:effectLst>
                  <a:outerShdw blurRad="38100" dist="38100" dir="2700000" algn="tl">
                    <a:srgbClr val="000000">
                      <a:alpha val="43137"/>
                    </a:srgbClr>
                  </a:outerShdw>
                </a:effectLst>
                <a:ea typeface="新細明體" charset="-120"/>
              </a:rPr>
              <a:t>10</a:t>
            </a:r>
            <a:r>
              <a:rPr lang="en-US" altLang="zh-TW" sz="2500" dirty="0">
                <a:ea typeface="新細明體" charset="-120"/>
              </a:rPr>
              <a:t> Boolean values to keep track of which digits appear in a number.</a:t>
            </a:r>
          </a:p>
          <a:p>
            <a:r>
              <a:rPr lang="en-US" altLang="zh-TW" sz="2500" dirty="0">
                <a:ea typeface="新細明體" charset="-120"/>
              </a:rPr>
              <a:t>Initially, every element of the </a:t>
            </a:r>
            <a:r>
              <a:rPr lang="en-US" altLang="zh-TW" sz="2500" dirty="0">
                <a:latin typeface="Courier New" pitchFamily="49" charset="0"/>
                <a:ea typeface="新細明體" charset="-120"/>
                <a:cs typeface="Courier New" pitchFamily="49" charset="0"/>
              </a:rPr>
              <a:t>digit_seen</a:t>
            </a:r>
            <a:r>
              <a:rPr lang="en-US" altLang="zh-TW" sz="2500" dirty="0">
                <a:ea typeface="新細明體" charset="-120"/>
              </a:rPr>
              <a:t> array is false.</a:t>
            </a:r>
          </a:p>
          <a:p>
            <a:r>
              <a:rPr lang="en-US" altLang="zh-TW" sz="2500" dirty="0">
                <a:ea typeface="新細明體" charset="-120"/>
              </a:rPr>
              <a:t>When given a number </a:t>
            </a:r>
            <a:r>
              <a:rPr lang="en-US" altLang="zh-TW" sz="2500" dirty="0">
                <a:latin typeface="Courier New" pitchFamily="49" charset="0"/>
                <a:ea typeface="新細明體" charset="-120"/>
                <a:cs typeface="Courier New" pitchFamily="49" charset="0"/>
              </a:rPr>
              <a:t>n</a:t>
            </a:r>
            <a:r>
              <a:rPr lang="en-US" altLang="zh-TW" sz="2500" dirty="0">
                <a:ea typeface="新細明體" charset="-120"/>
              </a:rPr>
              <a:t>, the program examines </a:t>
            </a:r>
            <a:r>
              <a:rPr lang="en-US" altLang="zh-TW" sz="2500" dirty="0">
                <a:latin typeface="Courier New" pitchFamily="49" charset="0"/>
                <a:ea typeface="新細明體" charset="-120"/>
                <a:cs typeface="Courier New" pitchFamily="49" charset="0"/>
              </a:rPr>
              <a:t>n</a:t>
            </a:r>
            <a:r>
              <a:rPr lang="en-US" altLang="zh-TW" sz="2500" dirty="0">
                <a:ea typeface="新細明體" charset="-120"/>
              </a:rPr>
              <a:t>’s digits one at a time, storing the current digit in a variable named </a:t>
            </a:r>
            <a:r>
              <a:rPr lang="en-US" altLang="zh-TW" sz="2500" dirty="0">
                <a:latin typeface="Courier New" pitchFamily="49" charset="0"/>
                <a:ea typeface="新細明體" charset="-120"/>
                <a:cs typeface="Courier New" pitchFamily="49" charset="0"/>
              </a:rPr>
              <a:t>digit</a:t>
            </a:r>
            <a:r>
              <a:rPr lang="en-US" altLang="zh-TW" sz="2500" dirty="0">
                <a:ea typeface="新細明體" charset="-120"/>
              </a:rPr>
              <a:t>.</a:t>
            </a:r>
          </a:p>
          <a:p>
            <a:pPr lvl="1"/>
            <a:r>
              <a:rPr lang="en-US" altLang="zh-TW" sz="2100" dirty="0">
                <a:ea typeface="新細明體" charset="-120"/>
              </a:rPr>
              <a:t>If </a:t>
            </a:r>
            <a:r>
              <a:rPr lang="en-US" altLang="zh-TW" sz="2100" dirty="0">
                <a:latin typeface="Courier New" pitchFamily="49" charset="0"/>
                <a:ea typeface="新細明體" charset="-120"/>
                <a:cs typeface="Courier New" pitchFamily="49" charset="0"/>
              </a:rPr>
              <a:t>digit_seen[digit]</a:t>
            </a:r>
            <a:r>
              <a:rPr lang="en-US" altLang="zh-TW" sz="2100" dirty="0">
                <a:ea typeface="新細明體" charset="-120"/>
              </a:rPr>
              <a:t> is true, then </a:t>
            </a:r>
            <a:r>
              <a:rPr lang="en-US" altLang="zh-TW" sz="2100" dirty="0">
                <a:latin typeface="Courier New" pitchFamily="49" charset="0"/>
                <a:ea typeface="新細明體" charset="-120"/>
                <a:cs typeface="Courier New" pitchFamily="49" charset="0"/>
              </a:rPr>
              <a:t>digit</a:t>
            </a:r>
            <a:r>
              <a:rPr lang="en-US" altLang="zh-TW" sz="2100" dirty="0">
                <a:ea typeface="新細明體" charset="-120"/>
              </a:rPr>
              <a:t> appears at least twice in </a:t>
            </a:r>
            <a:r>
              <a:rPr lang="en-US" altLang="zh-TW" sz="2100" dirty="0">
                <a:latin typeface="Courier New" pitchFamily="49" charset="0"/>
                <a:ea typeface="新細明體" charset="-120"/>
                <a:cs typeface="Courier New" pitchFamily="49" charset="0"/>
              </a:rPr>
              <a:t>n</a:t>
            </a:r>
            <a:r>
              <a:rPr lang="en-US" altLang="zh-TW" sz="2100" dirty="0">
                <a:ea typeface="新細明體" charset="-120"/>
              </a:rPr>
              <a:t>.</a:t>
            </a:r>
          </a:p>
          <a:p>
            <a:pPr lvl="1"/>
            <a:r>
              <a:rPr lang="en-US" altLang="zh-TW" sz="2100" dirty="0">
                <a:ea typeface="新細明體" charset="-120"/>
              </a:rPr>
              <a:t>If </a:t>
            </a:r>
            <a:r>
              <a:rPr lang="en-US" altLang="zh-TW" sz="2100" dirty="0">
                <a:latin typeface="Courier New" pitchFamily="49" charset="0"/>
                <a:ea typeface="新細明體" charset="-120"/>
                <a:cs typeface="Courier New" pitchFamily="49" charset="0"/>
              </a:rPr>
              <a:t>digit_seen[digit]</a:t>
            </a:r>
            <a:r>
              <a:rPr lang="en-US" altLang="zh-TW" sz="2100" dirty="0">
                <a:ea typeface="新細明體" charset="-120"/>
              </a:rPr>
              <a:t> is false, then </a:t>
            </a:r>
            <a:r>
              <a:rPr lang="en-US" altLang="zh-TW" sz="2100" dirty="0">
                <a:latin typeface="Courier New" pitchFamily="49" charset="0"/>
                <a:ea typeface="新細明體" charset="-120"/>
                <a:cs typeface="Courier New" pitchFamily="49" charset="0"/>
              </a:rPr>
              <a:t>digit</a:t>
            </a:r>
            <a:r>
              <a:rPr lang="en-US" altLang="zh-TW" sz="2100" dirty="0">
                <a:ea typeface="新細明體" charset="-120"/>
              </a:rPr>
              <a:t> has not been seen before, so the program sets </a:t>
            </a:r>
            <a:r>
              <a:rPr lang="en-US" altLang="zh-TW" sz="2100" dirty="0">
                <a:latin typeface="Courier New" pitchFamily="49" charset="0"/>
                <a:ea typeface="新細明體" charset="-120"/>
                <a:cs typeface="Courier New" pitchFamily="49" charset="0"/>
              </a:rPr>
              <a:t>digit_seen[digit]</a:t>
            </a:r>
            <a:r>
              <a:rPr lang="en-US" altLang="zh-TW" sz="2100" dirty="0">
                <a:ea typeface="新細明體" charset="-120"/>
              </a:rPr>
              <a:t> to </a:t>
            </a:r>
            <a:r>
              <a:rPr lang="en-US" altLang="zh-TW" sz="2100" dirty="0">
                <a:latin typeface="Courier New" pitchFamily="49" charset="0"/>
                <a:ea typeface="新細明體" charset="-120"/>
                <a:cs typeface="Courier New" pitchFamily="49" charset="0"/>
              </a:rPr>
              <a:t>true</a:t>
            </a:r>
            <a:r>
              <a:rPr lang="en-US" altLang="zh-TW" sz="2100" dirty="0">
                <a:ea typeface="新細明體" charset="-120"/>
              </a:rPr>
              <a:t> and keeps going.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600201" y="16598"/>
            <a:ext cx="8657519" cy="6079402"/>
          </a:xfrm>
        </p:spPr>
        <p:style>
          <a:lnRef idx="3">
            <a:schemeClr val="lt1"/>
          </a:lnRef>
          <a:fillRef idx="1">
            <a:schemeClr val="dk1"/>
          </a:fillRef>
          <a:effectRef idx="1">
            <a:schemeClr val="dk1"/>
          </a:effectRef>
          <a:fontRef idx="minor">
            <a:schemeClr val="lt1"/>
          </a:fontRef>
        </p:style>
        <p:txBody>
          <a:bodyPr>
            <a:noAutofit/>
          </a:bodyPr>
          <a:lstStyle/>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#include &lt;</a:t>
            </a:r>
            <a:r>
              <a:rPr lang="en-US" altLang="zh-TW" sz="2400" b="1" dirty="0" err="1">
                <a:latin typeface="Courier New" pitchFamily="49" charset="0"/>
                <a:ea typeface="新細明體" charset="-120"/>
                <a:cs typeface="Courier New" pitchFamily="49" charset="0"/>
              </a:rPr>
              <a:t>stdbool.h</a:t>
            </a:r>
            <a:r>
              <a:rPr lang="en-US" altLang="zh-TW" sz="2400" b="1" dirty="0">
                <a:latin typeface="Courier New" pitchFamily="49" charset="0"/>
                <a:ea typeface="新細明體" charset="-120"/>
                <a:cs typeface="Courier New" pitchFamily="49" charset="0"/>
              </a:rPr>
              <a:t>&gt;   /* C99 only */</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#include &lt;</a:t>
            </a:r>
            <a:r>
              <a:rPr lang="en-US" altLang="zh-TW" sz="2400" b="1" dirty="0" err="1">
                <a:latin typeface="Courier New" pitchFamily="49" charset="0"/>
                <a:ea typeface="新細明體" charset="-120"/>
                <a:cs typeface="Courier New" pitchFamily="49" charset="0"/>
              </a:rPr>
              <a:t>stdio.h</a:t>
            </a:r>
            <a:r>
              <a:rPr lang="en-US" altLang="zh-TW" sz="2400" b="1" dirty="0">
                <a:latin typeface="Courier New" pitchFamily="49" charset="0"/>
                <a:ea typeface="新細明體" charset="-120"/>
                <a:cs typeface="Courier New" pitchFamily="49" charset="0"/>
              </a:rPr>
              <a:t>&gt;</a:t>
            </a:r>
          </a:p>
          <a:p>
            <a:pPr marL="457200" indent="-457200">
              <a:lnSpc>
                <a:spcPts val="2100"/>
              </a:lnSpc>
              <a:spcBef>
                <a:spcPts val="0"/>
              </a:spcBef>
              <a:buFont typeface="+mj-lt"/>
              <a:buAutoNum type="arabicPeriod"/>
            </a:pPr>
            <a:r>
              <a:rPr lang="en-US" altLang="zh-TW" sz="2400" b="1" dirty="0" err="1">
                <a:latin typeface="Courier New" pitchFamily="49" charset="0"/>
                <a:ea typeface="新細明體" charset="-120"/>
                <a:cs typeface="Courier New" pitchFamily="49" charset="0"/>
              </a:rPr>
              <a:t>int</a:t>
            </a:r>
            <a:r>
              <a:rPr lang="en-US" altLang="zh-TW" sz="2400" b="1" dirty="0">
                <a:latin typeface="Courier New" pitchFamily="49" charset="0"/>
                <a:ea typeface="新細明體" charset="-120"/>
                <a:cs typeface="Courier New" pitchFamily="49" charset="0"/>
              </a:rPr>
              <a:t> main(void)</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bool </a:t>
            </a:r>
            <a:r>
              <a:rPr lang="en-US" altLang="zh-TW" sz="2400" b="1" dirty="0" err="1">
                <a:latin typeface="Courier New" pitchFamily="49" charset="0"/>
                <a:ea typeface="新細明體" charset="-120"/>
                <a:cs typeface="Courier New" pitchFamily="49" charset="0"/>
              </a:rPr>
              <a:t>digitSeen</a:t>
            </a:r>
            <a:r>
              <a:rPr lang="en-US" altLang="zh-TW" sz="2400" b="1" dirty="0">
                <a:latin typeface="Courier New" pitchFamily="49" charset="0"/>
                <a:ea typeface="新細明體" charset="-120"/>
                <a:cs typeface="Courier New" pitchFamily="49" charset="0"/>
              </a:rPr>
              <a:t>[10] = {false};</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r>
              <a:rPr lang="en-US" altLang="zh-TW" sz="2400" b="1" dirty="0" err="1">
                <a:latin typeface="Courier New" pitchFamily="49" charset="0"/>
                <a:ea typeface="新細明體" charset="-120"/>
                <a:cs typeface="Courier New" pitchFamily="49" charset="0"/>
              </a:rPr>
              <a:t>int</a:t>
            </a:r>
            <a:r>
              <a:rPr lang="en-US" altLang="zh-TW" sz="2400" b="1" dirty="0">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digit</a:t>
            </a:r>
            <a:r>
              <a:rPr lang="en-US" altLang="zh-TW" sz="2400" b="1" dirty="0">
                <a:latin typeface="Courier New" pitchFamily="49" charset="0"/>
                <a:ea typeface="新細明體" charset="-120"/>
                <a:cs typeface="Courier New" pitchFamily="49" charset="0"/>
              </a:rPr>
              <a:t>;</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long n;</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r>
              <a:rPr lang="en-US" altLang="zh-TW" sz="2400" b="1" dirty="0" err="1">
                <a:latin typeface="Courier New" pitchFamily="49" charset="0"/>
                <a:ea typeface="新細明體" charset="-120"/>
                <a:cs typeface="Courier New" pitchFamily="49" charset="0"/>
              </a:rPr>
              <a:t>printf</a:t>
            </a:r>
            <a:r>
              <a:rPr lang="en-US" altLang="zh-TW" sz="2400" b="1" dirty="0">
                <a:latin typeface="Courier New" pitchFamily="49" charset="0"/>
                <a:ea typeface="新細明體" charset="-120"/>
                <a:cs typeface="Courier New" pitchFamily="49" charset="0"/>
              </a:rPr>
              <a:t>("Enter a number: ");</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r>
              <a:rPr lang="en-US" altLang="zh-TW" sz="2400" b="1" dirty="0" err="1">
                <a:latin typeface="Courier New" pitchFamily="49" charset="0"/>
                <a:ea typeface="新細明體" charset="-120"/>
                <a:cs typeface="Courier New" pitchFamily="49" charset="0"/>
              </a:rPr>
              <a:t>scanf</a:t>
            </a:r>
            <a:r>
              <a:rPr lang="en-US" altLang="zh-TW" sz="2400" b="1" dirty="0">
                <a:latin typeface="Courier New" pitchFamily="49" charset="0"/>
                <a:ea typeface="新細明體" charset="-120"/>
                <a:cs typeface="Courier New" pitchFamily="49" charset="0"/>
              </a:rPr>
              <a:t>("%</a:t>
            </a:r>
            <a:r>
              <a:rPr lang="en-US" altLang="zh-TW" sz="2400" b="1" dirty="0" err="1">
                <a:latin typeface="Courier New" pitchFamily="49" charset="0"/>
                <a:ea typeface="新細明體" charset="-120"/>
                <a:cs typeface="Courier New" pitchFamily="49" charset="0"/>
              </a:rPr>
              <a:t>ld</a:t>
            </a:r>
            <a:r>
              <a:rPr lang="en-US" altLang="zh-TW" sz="2400" b="1" dirty="0">
                <a:latin typeface="Courier New" pitchFamily="49" charset="0"/>
                <a:ea typeface="新細明體" charset="-120"/>
                <a:cs typeface="Courier New" pitchFamily="49" charset="0"/>
              </a:rPr>
              <a:t>", &amp;n);</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while (n &gt; 0) </a:t>
            </a:r>
          </a:p>
          <a:p>
            <a:pPr marL="457200" indent="-457200">
              <a:lnSpc>
                <a:spcPts val="23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digit</a:t>
            </a:r>
            <a:r>
              <a:rPr lang="en-US" altLang="zh-TW" sz="2400" b="1" dirty="0">
                <a:latin typeface="Courier New" pitchFamily="49" charset="0"/>
                <a:ea typeface="新細明體" charset="-120"/>
                <a:cs typeface="Courier New" pitchFamily="49" charset="0"/>
              </a:rPr>
              <a:t> = n % 10;</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r>
              <a:rPr lang="en-US" altLang="zh-TW" sz="2400" b="1" dirty="0">
                <a:effectLst>
                  <a:glow rad="101600">
                    <a:schemeClr val="accent5">
                      <a:satMod val="175000"/>
                      <a:alpha val="40000"/>
                    </a:schemeClr>
                  </a:glow>
                </a:effectLst>
                <a:latin typeface="Courier New" pitchFamily="49" charset="0"/>
                <a:ea typeface="新細明體" charset="-120"/>
                <a:cs typeface="Courier New" pitchFamily="49" charset="0"/>
              </a:rPr>
              <a:t>if (</a:t>
            </a:r>
            <a:r>
              <a:rPr lang="en-US" altLang="zh-TW" sz="2400" b="1" dirty="0" err="1">
                <a:effectLst>
                  <a:glow rad="101600">
                    <a:schemeClr val="accent5">
                      <a:satMod val="175000"/>
                      <a:alpha val="40000"/>
                    </a:schemeClr>
                  </a:glow>
                </a:effectLst>
                <a:latin typeface="Courier New" pitchFamily="49" charset="0"/>
                <a:ea typeface="新細明體" charset="-120"/>
                <a:cs typeface="Courier New" pitchFamily="49" charset="0"/>
              </a:rPr>
              <a:t>digitSeen</a:t>
            </a:r>
            <a:r>
              <a:rPr lang="en-US" altLang="zh-TW" sz="2400" b="1" dirty="0">
                <a:effectLst>
                  <a:glow rad="101600">
                    <a:schemeClr val="accent5">
                      <a:satMod val="175000"/>
                      <a:alpha val="40000"/>
                    </a:schemeClr>
                  </a:glow>
                </a:effectLst>
                <a:latin typeface="Courier New" pitchFamily="49" charset="0"/>
                <a:ea typeface="新細明體" charset="-120"/>
                <a:cs typeface="Courier New" pitchFamily="49" charset="0"/>
              </a:rPr>
              <a:t>[</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digit</a:t>
            </a:r>
            <a:r>
              <a:rPr lang="en-US" altLang="zh-TW" sz="2400" b="1" dirty="0">
                <a:effectLst>
                  <a:glow rad="101600">
                    <a:schemeClr val="accent5">
                      <a:satMod val="175000"/>
                      <a:alpha val="40000"/>
                    </a:schemeClr>
                  </a:glow>
                </a:effectLst>
                <a:latin typeface="Courier New" pitchFamily="49" charset="0"/>
                <a:ea typeface="新細明體" charset="-120"/>
                <a:cs typeface="Courier New" pitchFamily="49" charset="0"/>
              </a:rPr>
              <a:t>])   break;</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r>
              <a:rPr lang="en-US" altLang="zh-TW" sz="2400" b="1" dirty="0" err="1">
                <a:latin typeface="Courier New" pitchFamily="49" charset="0"/>
                <a:ea typeface="新細明體" charset="-120"/>
                <a:cs typeface="Courier New" pitchFamily="49" charset="0"/>
              </a:rPr>
              <a:t>digitSeen</a:t>
            </a:r>
            <a:r>
              <a:rPr lang="en-US" altLang="zh-TW" sz="2400" b="1" dirty="0">
                <a:latin typeface="Courier New" pitchFamily="49" charset="0"/>
                <a:ea typeface="新細明體" charset="-120"/>
                <a:cs typeface="Courier New" pitchFamily="49" charset="0"/>
              </a:rPr>
              <a:t>[</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digit</a:t>
            </a:r>
            <a:r>
              <a:rPr lang="en-US" altLang="zh-TW" sz="2400" b="1" dirty="0">
                <a:latin typeface="Courier New" pitchFamily="49" charset="0"/>
                <a:ea typeface="新細明體" charset="-120"/>
                <a:cs typeface="Courier New" pitchFamily="49" charset="0"/>
              </a:rPr>
              <a:t>] = true;</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n /= 10;</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if (n &gt; 0) </a:t>
            </a:r>
            <a:r>
              <a:rPr lang="en-US" altLang="zh-TW" sz="2400" b="1" dirty="0" err="1">
                <a:latin typeface="Courier New" pitchFamily="49" charset="0"/>
                <a:ea typeface="新細明體" charset="-120"/>
                <a:cs typeface="Courier New" pitchFamily="49" charset="0"/>
              </a:rPr>
              <a:t>printf</a:t>
            </a:r>
            <a:r>
              <a:rPr lang="en-US" altLang="zh-TW" sz="2400" b="1" dirty="0">
                <a:latin typeface="Courier New" pitchFamily="49" charset="0"/>
                <a:ea typeface="新細明體" charset="-120"/>
                <a:cs typeface="Courier New" pitchFamily="49" charset="0"/>
              </a:rPr>
              <a:t>("Repeated digit\n");</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else </a:t>
            </a:r>
            <a:r>
              <a:rPr lang="en-US" altLang="zh-TW" sz="2400" b="1" dirty="0" err="1">
                <a:latin typeface="Courier New" pitchFamily="49" charset="0"/>
                <a:ea typeface="新細明體" charset="-120"/>
                <a:cs typeface="Courier New" pitchFamily="49" charset="0"/>
              </a:rPr>
              <a:t>printf</a:t>
            </a:r>
            <a:r>
              <a:rPr lang="en-US" altLang="zh-TW" sz="2400" b="1" dirty="0">
                <a:latin typeface="Courier New" pitchFamily="49" charset="0"/>
                <a:ea typeface="新細明體" charset="-120"/>
                <a:cs typeface="Courier New" pitchFamily="49" charset="0"/>
              </a:rPr>
              <a:t>("No repeated digit\n");</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  return 0;</a:t>
            </a:r>
          </a:p>
          <a:p>
            <a:pPr marL="457200" indent="-457200">
              <a:lnSpc>
                <a:spcPts val="2100"/>
              </a:lnSpc>
              <a:spcBef>
                <a:spcPts val="0"/>
              </a:spcBef>
              <a:buFont typeface="+mj-lt"/>
              <a:buAutoNum type="arabicPeriod"/>
            </a:pPr>
            <a:r>
              <a:rPr lang="en-US" altLang="zh-TW" sz="2400" b="1" dirty="0">
                <a:latin typeface="Courier New" pitchFamily="49" charset="0"/>
                <a:ea typeface="新細明體" charset="-120"/>
                <a:cs typeface="Courier New" pitchFamily="49" charset="0"/>
              </a:rPr>
              <a:t>}</a:t>
            </a:r>
          </a:p>
        </p:txBody>
      </p:sp>
      <p:sp>
        <p:nvSpPr>
          <p:cNvPr id="2" name="TextBox 1"/>
          <p:cNvSpPr txBox="1"/>
          <p:nvPr/>
        </p:nvSpPr>
        <p:spPr>
          <a:xfrm>
            <a:off x="10262159" y="16598"/>
            <a:ext cx="2028119" cy="46166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altLang="zh-TW" b="1" dirty="0" err="1">
                <a:latin typeface="Courier New" pitchFamily="49" charset="0"/>
                <a:ea typeface="新細明體" charset="-120"/>
                <a:cs typeface="Courier New" pitchFamily="49" charset="0"/>
              </a:rPr>
              <a:t>repdigit.c</a:t>
            </a:r>
            <a:endParaRPr lang="en-US" altLang="zh-TW" b="1" dirty="0">
              <a:latin typeface="Courier New" pitchFamily="49" charset="0"/>
              <a:ea typeface="新細明體" charset="-12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Autofit/>
          </a:bodyPr>
          <a:lstStyle/>
          <a:p>
            <a:r>
              <a:rPr lang="en-US" altLang="zh-TW" sz="3600" dirty="0">
                <a:ea typeface="新細明體" charset="-120"/>
              </a:rPr>
              <a:t>Using the </a:t>
            </a:r>
            <a:r>
              <a:rPr lang="en-US" altLang="zh-TW" sz="3600" b="1" dirty="0" err="1">
                <a:latin typeface="Courier New" pitchFamily="49" charset="0"/>
                <a:ea typeface="新細明體" charset="-120"/>
                <a:cs typeface="Courier New" pitchFamily="49" charset="0"/>
              </a:rPr>
              <a:t>sizeof</a:t>
            </a:r>
            <a:r>
              <a:rPr lang="en-US" altLang="zh-TW" sz="3600" dirty="0">
                <a:ea typeface="新細明體" charset="-120"/>
              </a:rPr>
              <a:t> Operator with Arrays</a:t>
            </a:r>
          </a:p>
        </p:txBody>
      </p:sp>
      <p:sp>
        <p:nvSpPr>
          <p:cNvPr id="37891" name="Content Placeholder 2"/>
          <p:cNvSpPr>
            <a:spLocks noGrp="1"/>
          </p:cNvSpPr>
          <p:nvPr>
            <p:ph idx="1"/>
          </p:nvPr>
        </p:nvSpPr>
        <p:spPr/>
        <p:txBody>
          <a:bodyPr/>
          <a:lstStyle/>
          <a:p>
            <a:r>
              <a:rPr lang="en-US" altLang="zh-TW" dirty="0">
                <a:ea typeface="新細明體" charset="-120"/>
              </a:rPr>
              <a:t>The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dirty="0">
                <a:ea typeface="新細明體" charset="-120"/>
              </a:rPr>
              <a:t> </a:t>
            </a:r>
            <a:r>
              <a:rPr lang="en-US" altLang="zh-TW"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ea typeface="新細明體" charset="-120"/>
              </a:rPr>
              <a:t>operator</a:t>
            </a:r>
            <a:r>
              <a:rPr lang="en-US" altLang="zh-TW" dirty="0">
                <a:ea typeface="新細明體" charset="-120"/>
              </a:rPr>
              <a:t> can determine the size of an array (in bytes).</a:t>
            </a:r>
          </a:p>
          <a:p>
            <a:pPr lvl="1"/>
            <a:r>
              <a:rPr lang="en-US" altLang="zh-TW" dirty="0">
                <a:ea typeface="新細明體" charset="-120"/>
              </a:rPr>
              <a:t>If </a:t>
            </a:r>
            <a:r>
              <a:rPr lang="en-US" altLang="zh-TW" b="1" dirty="0">
                <a:solidFill>
                  <a:schemeClr val="accent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dirty="0">
                <a:ea typeface="新細明體" charset="-120"/>
              </a:rPr>
              <a:t> is an array of </a:t>
            </a:r>
            <a:r>
              <a:rPr lang="en-US" altLang="zh-TW" b="1" dirty="0">
                <a:solidFill>
                  <a:srgbClr val="FF0000"/>
                </a:solidFill>
                <a:effectLst>
                  <a:outerShdw blurRad="38100" dist="38100" dir="2700000" algn="tl">
                    <a:srgbClr val="000000">
                      <a:alpha val="43137"/>
                    </a:srgbClr>
                  </a:outerShdw>
                </a:effectLst>
                <a:ea typeface="新細明體" charset="-120"/>
              </a:rPr>
              <a:t>10</a:t>
            </a:r>
            <a:r>
              <a:rPr lang="en-US" altLang="zh-TW" dirty="0">
                <a:solidFill>
                  <a:srgbClr val="FFC000"/>
                </a:solidFill>
                <a:ea typeface="新細明體" charset="-120"/>
              </a:rPr>
              <a:t> integers</a:t>
            </a:r>
            <a:r>
              <a:rPr lang="en-US" altLang="zh-TW" dirty="0">
                <a:ea typeface="新細明體" charset="-120"/>
              </a:rPr>
              <a:t>, then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chemeClr val="accent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dirty="0">
                <a:ea typeface="新細明體" charset="-120"/>
              </a:rPr>
              <a:t> is typically </a:t>
            </a:r>
            <a:r>
              <a:rPr lang="en-US" altLang="zh-TW" dirty="0">
                <a:solidFill>
                  <a:srgbClr val="FFC000"/>
                </a:solidFill>
                <a:ea typeface="新細明體" charset="-120"/>
              </a:rPr>
              <a:t>40</a:t>
            </a:r>
            <a:r>
              <a:rPr lang="en-US" altLang="zh-TW" dirty="0">
                <a:ea typeface="新細明體" charset="-120"/>
              </a:rPr>
              <a:t> (assuming that each integer requires four bytes).</a:t>
            </a:r>
          </a:p>
          <a:p>
            <a:r>
              <a:rPr lang="en-US" altLang="zh-TW" dirty="0">
                <a:ea typeface="新細明體" charset="-120"/>
              </a:rPr>
              <a:t>We can also use </a:t>
            </a:r>
            <a:r>
              <a:rPr lang="en-US" altLang="zh-TW" dirty="0" err="1">
                <a:latin typeface="Courier New" pitchFamily="49" charset="0"/>
                <a:ea typeface="新細明體" charset="-120"/>
                <a:cs typeface="Courier New" pitchFamily="49" charset="0"/>
              </a:rPr>
              <a:t>sizeof</a:t>
            </a:r>
            <a:r>
              <a:rPr lang="en-US" altLang="zh-TW" dirty="0">
                <a:ea typeface="新細明體" charset="-120"/>
              </a:rPr>
              <a:t> to measure the size of an array element, such as </a:t>
            </a:r>
            <a:r>
              <a:rPr lang="en-US" altLang="zh-TW" dirty="0">
                <a:latin typeface="Courier New" pitchFamily="49" charset="0"/>
                <a:ea typeface="新細明體" charset="-120"/>
                <a:cs typeface="Courier New" pitchFamily="49" charset="0"/>
              </a:rPr>
              <a:t>a[0]</a:t>
            </a:r>
            <a:r>
              <a:rPr lang="en-US" altLang="zh-TW" dirty="0">
                <a:ea typeface="新細明體" charset="-120"/>
              </a:rPr>
              <a:t>.</a:t>
            </a:r>
          </a:p>
          <a:p>
            <a:r>
              <a:rPr lang="en-US" altLang="zh-TW" dirty="0">
                <a:ea typeface="新細明體" charset="-120"/>
              </a:rPr>
              <a:t>Dividing the array size by the element size gives </a:t>
            </a:r>
            <a:r>
              <a:rPr lang="en-US" altLang="zh-TW" dirty="0">
                <a:solidFill>
                  <a:srgbClr val="FF7706"/>
                </a:solidFill>
                <a:effectLst>
                  <a:outerShdw blurRad="38100" dist="38100" dir="2700000" algn="tl">
                    <a:srgbClr val="000000">
                      <a:alpha val="43137"/>
                    </a:srgbClr>
                  </a:outerShdw>
                </a:effectLst>
                <a:ea typeface="新細明體" charset="-120"/>
              </a:rPr>
              <a:t>the </a:t>
            </a:r>
            <a:r>
              <a:rPr lang="en-US" altLang="zh-TW" b="1" dirty="0">
                <a:solidFill>
                  <a:srgbClr val="FF7706"/>
                </a:solidFill>
                <a:effectLst>
                  <a:glow rad="139700">
                    <a:schemeClr val="accent6">
                      <a:satMod val="175000"/>
                      <a:alpha val="40000"/>
                    </a:schemeClr>
                  </a:glow>
                  <a:outerShdw blurRad="38100" dist="38100" dir="2700000" algn="tl">
                    <a:srgbClr val="000000">
                      <a:alpha val="43137"/>
                    </a:srgbClr>
                  </a:outerShdw>
                </a:effectLst>
                <a:ea typeface="新細明體" charset="-120"/>
              </a:rPr>
              <a:t>length</a:t>
            </a:r>
            <a:r>
              <a:rPr lang="en-US" altLang="zh-TW" dirty="0">
                <a:solidFill>
                  <a:srgbClr val="FF7706"/>
                </a:solidFill>
                <a:effectLst>
                  <a:outerShdw blurRad="38100" dist="38100" dir="2700000" algn="tl">
                    <a:srgbClr val="000000">
                      <a:alpha val="43137"/>
                    </a:srgbClr>
                  </a:outerShdw>
                </a:effectLst>
                <a:ea typeface="新細明體" charset="-120"/>
              </a:rPr>
              <a:t> of the array</a:t>
            </a:r>
            <a:r>
              <a:rPr lang="en-US" altLang="zh-TW" dirty="0">
                <a:ea typeface="新細明體" charset="-120"/>
              </a:rPr>
              <a:t>:</a:t>
            </a:r>
          </a:p>
          <a:p>
            <a:pPr>
              <a:lnSpc>
                <a:spcPct val="80000"/>
              </a:lnSpc>
              <a:spcBef>
                <a:spcPts val="1200"/>
              </a:spcBef>
              <a:buNone/>
            </a:pPr>
            <a:r>
              <a:rPr lang="en-US" altLang="zh-TW" sz="3600" dirty="0">
                <a:latin typeface="Courier New" pitchFamily="49" charset="0"/>
                <a:ea typeface="新細明體" charset="-120"/>
                <a:cs typeface="Courier New" pitchFamily="49" charset="0"/>
              </a:rPr>
              <a:t>	</a:t>
            </a:r>
            <a:r>
              <a:rPr lang="en-US" altLang="zh-TW" sz="3600" b="1" dirty="0" err="1">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36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600" b="1" dirty="0">
                <a:solidFill>
                  <a:schemeClr val="accent1"/>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sz="36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sz="3600" b="1" dirty="0" err="1">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36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600" b="1" dirty="0">
                <a:solidFill>
                  <a:schemeClr val="accent1"/>
                </a:solidFill>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sz="36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587BB70-DF16-4460-AF6D-3380BD621BE5}"/>
              </a:ext>
            </a:extLst>
          </p:cNvPr>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b="1" spc="50" dirty="0" err="1">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std</a:t>
            </a:r>
            <a:r>
              <a:rPr lang="en-US" altLang="zh-TW"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a:t>
            </a:r>
            <a:r>
              <a:rPr lang="en-US" altLang="zh-TW" b="1" spc="50" dirty="0" err="1">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size_t</a:t>
            </a:r>
            <a:r>
              <a:rPr lang="en-US" altLang="zh-TW"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 </a:t>
            </a:r>
            <a:r>
              <a:rPr lang="en-US" altLang="zh-TW" dirty="0"/>
              <a:t>is the </a:t>
            </a:r>
            <a:r>
              <a:rPr lang="en-US" altLang="zh-TW"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unsigned integer </a:t>
            </a:r>
            <a:r>
              <a:rPr lang="en-US" altLang="zh-TW" dirty="0"/>
              <a:t>type of the result of the </a:t>
            </a:r>
            <a:r>
              <a:rPr lang="en-US" altLang="zh-TW" dirty="0" err="1"/>
              <a:t>sizeof</a:t>
            </a:r>
            <a:r>
              <a:rPr lang="en-US" altLang="zh-TW" dirty="0"/>
              <a:t> operator </a:t>
            </a:r>
            <a:endParaRPr lang="zh-TW" altLang="en-US" dirty="0"/>
          </a:p>
        </p:txBody>
      </p:sp>
      <p:pic>
        <p:nvPicPr>
          <p:cNvPr id="4" name="圖片 3"/>
          <p:cNvPicPr>
            <a:picLocks noChangeAspect="1"/>
          </p:cNvPicPr>
          <p:nvPr/>
        </p:nvPicPr>
        <p:blipFill>
          <a:blip r:embed="rId2"/>
          <a:stretch>
            <a:fillRect/>
          </a:stretch>
        </p:blipFill>
        <p:spPr>
          <a:xfrm>
            <a:off x="3886200" y="2438400"/>
            <a:ext cx="5867400" cy="3405721"/>
          </a:xfrm>
          <a:prstGeom prst="rect">
            <a:avLst/>
          </a:prstGeom>
        </p:spPr>
      </p:pic>
    </p:spTree>
    <p:extLst>
      <p:ext uri="{BB962C8B-B14F-4D97-AF65-F5344CB8AC3E}">
        <p14:creationId xmlns:p14="http://schemas.microsoft.com/office/powerpoint/2010/main" val="3370382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Autofit/>
          </a:bodyPr>
          <a:lstStyle/>
          <a:p>
            <a:r>
              <a:rPr lang="en-US" altLang="zh-TW" sz="3600" dirty="0">
                <a:ea typeface="新細明體" charset="-120"/>
              </a:rPr>
              <a:t>Using the </a:t>
            </a:r>
            <a:r>
              <a:rPr lang="en-US" altLang="zh-TW" sz="3600" b="1" dirty="0" err="1">
                <a:latin typeface="Courier New" pitchFamily="49" charset="0"/>
                <a:ea typeface="新細明體" charset="-120"/>
                <a:cs typeface="Courier New" pitchFamily="49" charset="0"/>
              </a:rPr>
              <a:t>sizeof</a:t>
            </a:r>
            <a:r>
              <a:rPr lang="en-US" altLang="zh-TW" sz="3600" dirty="0">
                <a:ea typeface="新細明體" charset="-120"/>
              </a:rPr>
              <a:t> Operator with Arrays</a:t>
            </a:r>
          </a:p>
        </p:txBody>
      </p:sp>
      <p:sp>
        <p:nvSpPr>
          <p:cNvPr id="38915" name="Content Placeholder 2"/>
          <p:cNvSpPr>
            <a:spLocks noGrp="1"/>
          </p:cNvSpPr>
          <p:nvPr>
            <p:ph idx="1"/>
          </p:nvPr>
        </p:nvSpPr>
        <p:spPr/>
        <p:txBody>
          <a:bodyPr/>
          <a:lstStyle/>
          <a:p>
            <a:r>
              <a:rPr lang="en-US" altLang="zh-TW" dirty="0">
                <a:ea typeface="新細明體" charset="-120"/>
              </a:rPr>
              <a:t>Some programmers use this expression when the length of the array is needed.</a:t>
            </a:r>
          </a:p>
          <a:p>
            <a:r>
              <a:rPr lang="en-US" altLang="zh-TW" dirty="0">
                <a:ea typeface="新細明體" charset="-120"/>
              </a:rPr>
              <a:t>A loop that clears the array </a:t>
            </a:r>
            <a:r>
              <a:rPr lang="en-US" altLang="zh-TW" dirty="0">
                <a:latin typeface="Courier New" pitchFamily="49" charset="0"/>
                <a:ea typeface="新細明體" charset="-120"/>
                <a:cs typeface="Courier New" pitchFamily="49" charset="0"/>
              </a:rPr>
              <a:t>a</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solidFill>
                  <a:schemeClr val="tx2"/>
                </a:solidFill>
                <a:latin typeface="Courier New" pitchFamily="49" charset="0"/>
                <a:ea typeface="新細明體" charset="-120"/>
                <a:cs typeface="Courier New" pitchFamily="49" charset="0"/>
              </a:rPr>
              <a:t>for (</a:t>
            </a:r>
            <a:r>
              <a:rPr lang="en-US" altLang="zh-TW" sz="2400" b="1" dirty="0" err="1">
                <a:solidFill>
                  <a:schemeClr val="tx2"/>
                </a:solidFill>
                <a:latin typeface="Courier New" pitchFamily="49" charset="0"/>
                <a:ea typeface="新細明體" charset="-120"/>
                <a:cs typeface="Courier New" pitchFamily="49" charset="0"/>
              </a:rPr>
              <a:t>i</a:t>
            </a:r>
            <a:r>
              <a:rPr lang="en-US" altLang="zh-TW" sz="2400" b="1" dirty="0">
                <a:solidFill>
                  <a:schemeClr val="tx2"/>
                </a:solidFill>
                <a:latin typeface="Courier New" pitchFamily="49" charset="0"/>
                <a:ea typeface="新細明體" charset="-120"/>
                <a:cs typeface="Courier New" pitchFamily="49" charset="0"/>
              </a:rPr>
              <a:t> = 0; </a:t>
            </a:r>
            <a:r>
              <a:rPr lang="en-US" altLang="zh-TW" sz="2400" b="1" dirty="0" err="1">
                <a:solidFill>
                  <a:schemeClr val="tx2"/>
                </a:solidFill>
                <a:latin typeface="Courier New" pitchFamily="49" charset="0"/>
                <a:ea typeface="新細明體" charset="-120"/>
                <a:cs typeface="Courier New" pitchFamily="49" charset="0"/>
              </a:rPr>
              <a:t>i</a:t>
            </a:r>
            <a:r>
              <a:rPr lang="en-US" altLang="zh-TW" sz="2400" b="1" dirty="0">
                <a:solidFill>
                  <a:schemeClr val="tx2"/>
                </a:solidFill>
                <a:latin typeface="Courier New" pitchFamily="49" charset="0"/>
                <a:ea typeface="新細明體" charset="-120"/>
                <a:cs typeface="Courier New" pitchFamily="49" charset="0"/>
              </a:rPr>
              <a:t> &lt; </a:t>
            </a:r>
            <a:r>
              <a:rPr lang="en-US" altLang="zh-TW" sz="2400" b="1" i="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400" b="1" i="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 / </a:t>
            </a:r>
            <a:r>
              <a:rPr lang="en-US" altLang="zh-TW" sz="2400" b="1" i="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400" b="1" i="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(a[0</a:t>
            </a:r>
            <a:r>
              <a:rPr lang="en-US" altLang="zh-TW" sz="2400" b="1" i="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a:solidFill>
                  <a:schemeClr val="tx2"/>
                </a:solidFill>
                <a:latin typeface="Courier New" pitchFamily="49" charset="0"/>
                <a:ea typeface="新細明體" charset="-120"/>
                <a:cs typeface="Courier New" pitchFamily="49" charset="0"/>
              </a:rPr>
              <a:t>;</a:t>
            </a:r>
            <a:r>
              <a:rPr lang="en-US" altLang="zh-TW" sz="2400" dirty="0">
                <a:solidFill>
                  <a:schemeClr val="tx2"/>
                </a:solidFill>
                <a:latin typeface="Courier New" pitchFamily="49" charset="0"/>
                <a:ea typeface="新細明體" charset="-120"/>
                <a:cs typeface="Courier New" pitchFamily="49" charset="0"/>
              </a:rPr>
              <a:t> </a:t>
            </a:r>
            <a:r>
              <a:rPr lang="en-US" altLang="zh-TW" sz="2400" b="1" dirty="0" err="1">
                <a:solidFill>
                  <a:schemeClr val="tx2"/>
                </a:solidFill>
                <a:latin typeface="Courier New" pitchFamily="49" charset="0"/>
                <a:ea typeface="新細明體" charset="-120"/>
                <a:cs typeface="Courier New" pitchFamily="49" charset="0"/>
              </a:rPr>
              <a:t>i</a:t>
            </a:r>
            <a:r>
              <a:rPr lang="en-US" altLang="zh-TW" sz="2400" b="1" dirty="0">
                <a:solidFill>
                  <a:schemeClr val="tx2"/>
                </a:solidFill>
                <a:latin typeface="Courier New" pitchFamily="49" charset="0"/>
                <a:ea typeface="新細明體" charset="-120"/>
                <a:cs typeface="Courier New" pitchFamily="49" charset="0"/>
              </a:rPr>
              <a:t>++)</a:t>
            </a:r>
          </a:p>
          <a:p>
            <a:pPr>
              <a:lnSpc>
                <a:spcPct val="80000"/>
              </a:lnSpc>
              <a:spcBef>
                <a:spcPts val="600"/>
              </a:spcBef>
              <a:buNone/>
            </a:pPr>
            <a:r>
              <a:rPr lang="en-US" altLang="zh-TW" sz="2400" dirty="0">
                <a:solidFill>
                  <a:schemeClr val="tx2"/>
                </a:solidFill>
                <a:latin typeface="Courier New" pitchFamily="49" charset="0"/>
                <a:ea typeface="新細明體" charset="-120"/>
                <a:cs typeface="Courier New" pitchFamily="49" charset="0"/>
              </a:rPr>
              <a:t>	  </a:t>
            </a:r>
            <a:r>
              <a:rPr lang="en-US" altLang="zh-TW" sz="2400" b="1" dirty="0">
                <a:solidFill>
                  <a:schemeClr val="tx2"/>
                </a:solidFill>
                <a:latin typeface="Courier New" pitchFamily="49" charset="0"/>
                <a:ea typeface="新細明體" charset="-120"/>
                <a:cs typeface="Courier New" pitchFamily="49" charset="0"/>
              </a:rPr>
              <a:t>a[</a:t>
            </a:r>
            <a:r>
              <a:rPr lang="en-US" altLang="zh-TW" sz="2400" b="1" dirty="0" err="1">
                <a:solidFill>
                  <a:schemeClr val="tx2"/>
                </a:solidFill>
                <a:latin typeface="Courier New" pitchFamily="49" charset="0"/>
                <a:ea typeface="新細明體" charset="-120"/>
                <a:cs typeface="Courier New" pitchFamily="49" charset="0"/>
              </a:rPr>
              <a:t>i</a:t>
            </a:r>
            <a:r>
              <a:rPr lang="en-US" altLang="zh-TW" sz="2400" b="1" dirty="0">
                <a:solidFill>
                  <a:schemeClr val="tx2"/>
                </a:solidFill>
                <a:latin typeface="Courier New" pitchFamily="49" charset="0"/>
                <a:ea typeface="新細明體" charset="-120"/>
                <a:cs typeface="Courier New" pitchFamily="49" charset="0"/>
              </a:rPr>
              <a:t>] = 0;</a:t>
            </a:r>
          </a:p>
          <a:p>
            <a:pPr>
              <a:buFontTx/>
              <a:buNone/>
            </a:pPr>
            <a:r>
              <a:rPr lang="en-US" altLang="zh-TW" b="1" dirty="0">
                <a:ln w="22225">
                  <a:solidFill>
                    <a:schemeClr val="accent2"/>
                  </a:solidFill>
                  <a:prstDash val="solid"/>
                </a:ln>
                <a:solidFill>
                  <a:schemeClr val="accent2">
                    <a:lumMod val="40000"/>
                    <a:lumOff val="60000"/>
                  </a:schemeClr>
                </a:solidFill>
                <a:effectLst>
                  <a:glow rad="101600">
                    <a:srgbClr val="FFFF00">
                      <a:alpha val="60000"/>
                    </a:srgbClr>
                  </a:glow>
                </a:effectLst>
                <a:ea typeface="新細明體" charset="-120"/>
              </a:rPr>
              <a:t>	Pros:</a:t>
            </a:r>
          </a:p>
          <a:p>
            <a:pPr>
              <a:buFontTx/>
              <a:buNone/>
            </a:pPr>
            <a:r>
              <a:rPr lang="en-US" altLang="zh-TW" dirty="0">
                <a:ea typeface="新細明體" charset="-120"/>
              </a:rPr>
              <a:t>		loop </a:t>
            </a:r>
            <a:r>
              <a:rPr lang="en-US" altLang="zh-TW" b="1" dirty="0">
                <a:solidFill>
                  <a:srgbClr val="FFC000"/>
                </a:solidFill>
                <a:effectLst>
                  <a:outerShdw blurRad="38100" dist="38100" dir="2700000" algn="tl">
                    <a:srgbClr val="000000">
                      <a:alpha val="43137"/>
                    </a:srgbClr>
                  </a:outerShdw>
                </a:effectLst>
                <a:ea typeface="新細明體" charset="-120"/>
              </a:rPr>
              <a:t>doesn’t</a:t>
            </a:r>
            <a:r>
              <a:rPr lang="en-US" altLang="zh-TW" dirty="0">
                <a:ea typeface="新細明體" charset="-120"/>
              </a:rPr>
              <a:t> have to be </a:t>
            </a:r>
            <a:r>
              <a:rPr lang="en-US" altLang="zh-TW" b="1" dirty="0">
                <a:solidFill>
                  <a:srgbClr val="FFC000"/>
                </a:solidFill>
                <a:effectLst>
                  <a:outerShdw blurRad="38100" dist="38100" dir="2700000" algn="tl">
                    <a:srgbClr val="000000">
                      <a:alpha val="43137"/>
                    </a:srgbClr>
                  </a:outerShdw>
                </a:effectLst>
                <a:ea typeface="新細明體" charset="-120"/>
              </a:rPr>
              <a:t>modified</a:t>
            </a:r>
            <a:r>
              <a:rPr lang="en-US" altLang="zh-TW" dirty="0">
                <a:ea typeface="新細明體" charset="-120"/>
              </a:rPr>
              <a:t> if the </a:t>
            </a:r>
            <a:r>
              <a:rPr lang="en-US" altLang="zh-TW" i="1" u="sng" dirty="0">
                <a:solidFill>
                  <a:srgbClr val="7030A0"/>
                </a:solidFill>
                <a:effectLst>
                  <a:outerShdw blurRad="38100" dist="38100" dir="2700000" algn="tl">
                    <a:srgbClr val="000000">
                      <a:alpha val="43137"/>
                    </a:srgbClr>
                  </a:outerShdw>
                </a:effectLst>
                <a:ea typeface="新細明體" charset="-120"/>
              </a:rPr>
              <a:t>array length should change </a:t>
            </a:r>
            <a:r>
              <a:rPr lang="en-US" altLang="zh-TW" dirty="0">
                <a:ea typeface="新細明體" charset="-120"/>
              </a:rPr>
              <a:t>at a later date.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Autofit/>
          </a:bodyPr>
          <a:lstStyle/>
          <a:p>
            <a:r>
              <a:rPr lang="en-US" altLang="zh-TW" sz="3600" dirty="0">
                <a:ea typeface="新細明體" charset="-120"/>
              </a:rPr>
              <a:t>Using the </a:t>
            </a:r>
            <a:r>
              <a:rPr lang="en-US" altLang="zh-TW" sz="3600" b="1" dirty="0" err="1">
                <a:latin typeface="Courier New" pitchFamily="49" charset="0"/>
                <a:ea typeface="新細明體" charset="-120"/>
                <a:cs typeface="Courier New" pitchFamily="49" charset="0"/>
              </a:rPr>
              <a:t>sizeof</a:t>
            </a:r>
            <a:r>
              <a:rPr lang="en-US" altLang="zh-TW" sz="3600" dirty="0">
                <a:ea typeface="新細明體" charset="-120"/>
              </a:rPr>
              <a:t> Operator with Arrays</a:t>
            </a:r>
          </a:p>
        </p:txBody>
      </p:sp>
      <p:sp>
        <p:nvSpPr>
          <p:cNvPr id="39939" name="Content Placeholder 2"/>
          <p:cNvSpPr>
            <a:spLocks noGrp="1"/>
          </p:cNvSpPr>
          <p:nvPr>
            <p:ph idx="1"/>
          </p:nvPr>
        </p:nvSpPr>
        <p:spPr/>
        <p:txBody>
          <a:bodyPr/>
          <a:lstStyle/>
          <a:p>
            <a:r>
              <a:rPr lang="en-US" altLang="zh-TW">
                <a:ea typeface="新細明體" charset="-120"/>
              </a:rPr>
              <a:t>Some compilers produce a warning message for the expression </a:t>
            </a:r>
            <a:r>
              <a:rPr lang="en-US" altLang="zh-TW">
                <a:latin typeface="Courier New" pitchFamily="49" charset="0"/>
                <a:ea typeface="新細明體" charset="-120"/>
                <a:cs typeface="Courier New" pitchFamily="49" charset="0"/>
              </a:rPr>
              <a:t>i</a:t>
            </a:r>
            <a:r>
              <a:rPr lang="en-US" altLang="zh-TW">
                <a:ea typeface="新細明體" charset="-120"/>
              </a:rPr>
              <a:t> </a:t>
            </a:r>
            <a:r>
              <a:rPr lang="en-US" altLang="zh-TW">
                <a:latin typeface="Courier New" pitchFamily="49" charset="0"/>
                <a:ea typeface="新細明體" charset="-120"/>
                <a:cs typeface="Courier New" pitchFamily="49" charset="0"/>
              </a:rPr>
              <a:t>&lt;</a:t>
            </a:r>
            <a:r>
              <a:rPr lang="en-US" altLang="zh-TW">
                <a:ea typeface="新細明體" charset="-120"/>
              </a:rPr>
              <a:t> </a:t>
            </a:r>
            <a:r>
              <a:rPr lang="en-US" altLang="zh-TW">
                <a:latin typeface="Courier New" pitchFamily="49" charset="0"/>
                <a:ea typeface="新細明體" charset="-120"/>
                <a:cs typeface="Courier New" pitchFamily="49" charset="0"/>
              </a:rPr>
              <a:t>sizeof(a)</a:t>
            </a:r>
            <a:r>
              <a:rPr lang="en-US" altLang="zh-TW">
                <a:ea typeface="新細明體" charset="-120"/>
              </a:rPr>
              <a:t> </a:t>
            </a:r>
            <a:r>
              <a:rPr lang="en-US" altLang="zh-TW">
                <a:latin typeface="Courier New" pitchFamily="49" charset="0"/>
                <a:ea typeface="新細明體" charset="-120"/>
                <a:cs typeface="Courier New" pitchFamily="49" charset="0"/>
              </a:rPr>
              <a:t>/</a:t>
            </a:r>
            <a:r>
              <a:rPr lang="en-US" altLang="zh-TW">
                <a:ea typeface="新細明體" charset="-120"/>
              </a:rPr>
              <a:t> </a:t>
            </a:r>
            <a:r>
              <a:rPr lang="en-US" altLang="zh-TW">
                <a:latin typeface="Courier New" pitchFamily="49" charset="0"/>
                <a:ea typeface="新細明體" charset="-120"/>
                <a:cs typeface="Courier New" pitchFamily="49" charset="0"/>
              </a:rPr>
              <a:t>sizeof(a[0])</a:t>
            </a:r>
            <a:r>
              <a:rPr lang="en-US" altLang="zh-TW">
                <a:ea typeface="新細明體" charset="-120"/>
              </a:rPr>
              <a:t>.</a:t>
            </a:r>
          </a:p>
          <a:p>
            <a:r>
              <a:rPr lang="en-US" altLang="zh-TW">
                <a:ea typeface="新細明體" charset="-120"/>
              </a:rPr>
              <a:t>The variable </a:t>
            </a:r>
            <a:r>
              <a:rPr lang="en-US" altLang="zh-TW">
                <a:latin typeface="Courier New" pitchFamily="49" charset="0"/>
                <a:ea typeface="新細明體" charset="-120"/>
                <a:cs typeface="Courier New" pitchFamily="49" charset="0"/>
              </a:rPr>
              <a:t>i</a:t>
            </a:r>
            <a:r>
              <a:rPr lang="en-US" altLang="zh-TW">
                <a:ea typeface="新細明體" charset="-120"/>
              </a:rPr>
              <a:t> probably has type </a:t>
            </a:r>
            <a:r>
              <a:rPr lang="en-US" altLang="zh-TW">
                <a:latin typeface="Courier New" pitchFamily="49" charset="0"/>
                <a:ea typeface="新細明體" charset="-120"/>
                <a:cs typeface="Courier New" pitchFamily="49" charset="0"/>
              </a:rPr>
              <a:t>int</a:t>
            </a:r>
            <a:r>
              <a:rPr lang="en-US" altLang="zh-TW">
                <a:ea typeface="新細明體" charset="-120"/>
              </a:rPr>
              <a:t> (a signed type), whereas </a:t>
            </a:r>
            <a:r>
              <a:rPr lang="en-US" altLang="zh-TW">
                <a:latin typeface="Courier New" pitchFamily="49" charset="0"/>
                <a:ea typeface="新細明體" charset="-120"/>
                <a:cs typeface="Courier New" pitchFamily="49" charset="0"/>
              </a:rPr>
              <a:t>sizeof</a:t>
            </a:r>
            <a:r>
              <a:rPr lang="en-US" altLang="zh-TW">
                <a:ea typeface="新細明體" charset="-120"/>
              </a:rPr>
              <a:t> produces a value of type </a:t>
            </a:r>
            <a:r>
              <a:rPr lang="en-US" altLang="zh-TW">
                <a:latin typeface="Courier New" pitchFamily="49" charset="0"/>
                <a:ea typeface="新細明體" charset="-120"/>
                <a:cs typeface="Courier New" pitchFamily="49" charset="0"/>
              </a:rPr>
              <a:t>size_t</a:t>
            </a:r>
            <a:r>
              <a:rPr lang="en-US" altLang="zh-TW">
                <a:ea typeface="新細明體" charset="-120"/>
              </a:rPr>
              <a:t> (an unsigned type).</a:t>
            </a:r>
          </a:p>
          <a:p>
            <a:r>
              <a:rPr lang="en-US" altLang="zh-TW">
                <a:ea typeface="新細明體" charset="-120"/>
              </a:rPr>
              <a:t>Comparing a signed integer with an unsigned integer can be dangerous, but in this case it’s safe.</a:t>
            </a:r>
          </a:p>
          <a:p>
            <a:pPr>
              <a:lnSpc>
                <a:spcPct val="80000"/>
              </a:lnSpc>
              <a:spcBef>
                <a:spcPts val="600"/>
              </a:spcBef>
              <a:buNone/>
            </a:pPr>
            <a:endParaRPr lang="en-US" altLang="zh-TW" sz="1800">
              <a:latin typeface="Courier New" pitchFamily="49" charset="0"/>
              <a:ea typeface="新細明體" charset="-120"/>
              <a:cs typeface="Courier New" pitchFamily="49" charset="0"/>
            </a:endParaRPr>
          </a:p>
          <a:p>
            <a:pPr>
              <a:buFontTx/>
              <a:buNone/>
            </a:pPr>
            <a:endParaRPr lang="en-US" altLang="zh-TW">
              <a:ea typeface="新細明體"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altLang="zh-TW" sz="4000" dirty="0">
                <a:ea typeface="新細明體" charset="-120"/>
              </a:rPr>
              <a:t>Scalar Variables versus Aggregate Variables</a:t>
            </a:r>
          </a:p>
        </p:txBody>
      </p:sp>
      <p:sp>
        <p:nvSpPr>
          <p:cNvPr id="14339" name="Content Placeholder 2"/>
          <p:cNvSpPr>
            <a:spLocks noGrp="1"/>
          </p:cNvSpPr>
          <p:nvPr>
            <p:ph idx="1"/>
          </p:nvPr>
        </p:nvSpPr>
        <p:spPr/>
        <p:txBody>
          <a:bodyPr/>
          <a:lstStyle/>
          <a:p>
            <a:r>
              <a:rPr lang="en-US" altLang="zh-TW" dirty="0">
                <a:ea typeface="新細明體" charset="-120"/>
              </a:rPr>
              <a:t>So far, the only variables we’ve seen are </a:t>
            </a:r>
            <a:r>
              <a:rPr lang="en-US" altLang="zh-TW" b="1" i="1" dirty="0">
                <a:ea typeface="新細明體" charset="-120"/>
              </a:rPr>
              <a:t>scalar:</a:t>
            </a:r>
            <a:r>
              <a:rPr lang="en-US" altLang="zh-TW" dirty="0">
                <a:ea typeface="新細明體" charset="-120"/>
              </a:rPr>
              <a:t> capable of holding a single data item.</a:t>
            </a:r>
          </a:p>
          <a:p>
            <a:r>
              <a:rPr lang="en-US" altLang="zh-TW" dirty="0">
                <a:ea typeface="新細明體" charset="-120"/>
              </a:rPr>
              <a:t>C also supports </a:t>
            </a:r>
            <a:r>
              <a:rPr lang="en-US" altLang="zh-TW" b="1" i="1" u="sng" dirty="0">
                <a:effectLst>
                  <a:outerShdw blurRad="38100" dist="38100" dir="2700000" algn="tl">
                    <a:srgbClr val="000000">
                      <a:alpha val="43137"/>
                    </a:srgbClr>
                  </a:outerShdw>
                </a:effectLst>
                <a:ea typeface="新細明體" charset="-120"/>
              </a:rPr>
              <a:t>aggregate</a:t>
            </a:r>
            <a:r>
              <a:rPr lang="en-US" altLang="zh-TW" u="sng" dirty="0">
                <a:effectLst>
                  <a:outerShdw blurRad="38100" dist="38100" dir="2700000" algn="tl">
                    <a:srgbClr val="000000">
                      <a:alpha val="43137"/>
                    </a:srgbClr>
                  </a:outerShdw>
                </a:effectLst>
                <a:ea typeface="新細明體" charset="-120"/>
              </a:rPr>
              <a:t> variables</a:t>
            </a:r>
            <a:r>
              <a:rPr lang="en-US" altLang="zh-TW" dirty="0">
                <a:ea typeface="新細明體" charset="-120"/>
              </a:rPr>
              <a:t>, which can store collections of values.</a:t>
            </a:r>
          </a:p>
          <a:p>
            <a:r>
              <a:rPr lang="en-US" altLang="zh-TW" dirty="0">
                <a:ea typeface="新細明體" charset="-120"/>
              </a:rPr>
              <a:t>There are two kinds of aggregates in C: </a:t>
            </a:r>
            <a:r>
              <a:rPr lang="en-US" altLang="zh-TW" sz="3600" u="sng" dirty="0">
                <a:solidFill>
                  <a:srgbClr val="FFC000"/>
                </a:solidFill>
                <a:effectLst>
                  <a:outerShdw blurRad="38100" dist="38100" dir="2700000" algn="tl">
                    <a:srgbClr val="000000">
                      <a:alpha val="43137"/>
                    </a:srgbClr>
                  </a:outerShdw>
                </a:effectLst>
                <a:ea typeface="新細明體" charset="-120"/>
              </a:rPr>
              <a:t>arrays</a:t>
            </a:r>
            <a:r>
              <a:rPr lang="en-US" altLang="zh-TW" u="sng" dirty="0">
                <a:effectLst>
                  <a:outerShdw blurRad="38100" dist="38100" dir="2700000" algn="tl">
                    <a:srgbClr val="000000">
                      <a:alpha val="43137"/>
                    </a:srgbClr>
                  </a:outerShdw>
                </a:effectLst>
                <a:ea typeface="新細明體" charset="-120"/>
              </a:rPr>
              <a:t> and </a:t>
            </a:r>
            <a:r>
              <a:rPr lang="en-US" altLang="zh-TW" sz="3600" u="sng" dirty="0">
                <a:solidFill>
                  <a:srgbClr val="FFC000"/>
                </a:solidFill>
                <a:effectLst>
                  <a:outerShdw blurRad="38100" dist="38100" dir="2700000" algn="tl">
                    <a:srgbClr val="000000">
                      <a:alpha val="43137"/>
                    </a:srgbClr>
                  </a:outerShdw>
                </a:effectLst>
                <a:ea typeface="新細明體" charset="-120"/>
              </a:rPr>
              <a:t>structures</a:t>
            </a:r>
            <a:r>
              <a:rPr lang="en-US" altLang="zh-TW" dirty="0">
                <a:ea typeface="新細明體" charset="-120"/>
              </a:rPr>
              <a:t>.</a:t>
            </a:r>
          </a:p>
          <a:p>
            <a:r>
              <a:rPr lang="en-US" altLang="zh-TW" dirty="0">
                <a:ea typeface="新細明體" charset="-120"/>
              </a:rPr>
              <a:t>The focus of the chapter is on one-dimensional arrays, which play a much bigger role in C than do multidimensional arrays.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Autofit/>
          </a:bodyPr>
          <a:lstStyle/>
          <a:p>
            <a:r>
              <a:rPr lang="en-US" altLang="zh-TW" sz="3600" dirty="0">
                <a:ea typeface="新細明體" charset="-120"/>
              </a:rPr>
              <a:t>Using the </a:t>
            </a:r>
            <a:r>
              <a:rPr lang="en-US" altLang="zh-TW" sz="3600" b="1" dirty="0" err="1">
                <a:latin typeface="Courier New" pitchFamily="49" charset="0"/>
                <a:ea typeface="新細明體" charset="-120"/>
                <a:cs typeface="Courier New" pitchFamily="49" charset="0"/>
              </a:rPr>
              <a:t>sizeof</a:t>
            </a:r>
            <a:r>
              <a:rPr lang="en-US" altLang="zh-TW" sz="3600" dirty="0">
                <a:ea typeface="新細明體" charset="-120"/>
              </a:rPr>
              <a:t> Operator with Arrays</a:t>
            </a:r>
          </a:p>
        </p:txBody>
      </p:sp>
      <p:sp>
        <p:nvSpPr>
          <p:cNvPr id="40963" name="Content Placeholder 2"/>
          <p:cNvSpPr>
            <a:spLocks noGrp="1"/>
          </p:cNvSpPr>
          <p:nvPr>
            <p:ph idx="1"/>
          </p:nvPr>
        </p:nvSpPr>
        <p:spPr/>
        <p:txBody>
          <a:bodyPr/>
          <a:lstStyle/>
          <a:p>
            <a:r>
              <a:rPr lang="en-US" altLang="zh-TW" b="1" dirty="0">
                <a:ln w="6600">
                  <a:solidFill>
                    <a:schemeClr val="accent2"/>
                  </a:solidFill>
                  <a:prstDash val="solid"/>
                </a:ln>
                <a:solidFill>
                  <a:srgbClr val="FFFFFF"/>
                </a:solidFill>
                <a:effectLst>
                  <a:outerShdw dist="38100" dir="2700000" algn="tl" rotWithShape="0">
                    <a:schemeClr val="accent2"/>
                  </a:outerShdw>
                </a:effectLst>
                <a:ea typeface="新細明體" charset="-120"/>
              </a:rPr>
              <a:t>To avoid a warning</a:t>
            </a:r>
            <a:r>
              <a:rPr lang="en-US" altLang="zh-TW" dirty="0">
                <a:ea typeface="新細明體" charset="-120"/>
              </a:rPr>
              <a:t>, we can add a cast that converts </a:t>
            </a:r>
            <a:r>
              <a:rPr lang="en-US" altLang="zh-TW" dirty="0" err="1">
                <a:latin typeface="Courier New" pitchFamily="49" charset="0"/>
                <a:ea typeface="新細明體" charset="-120"/>
                <a:cs typeface="Courier New" pitchFamily="49" charset="0"/>
              </a:rPr>
              <a:t>sizeof</a:t>
            </a:r>
            <a:r>
              <a:rPr lang="en-US" altLang="zh-TW" dirty="0">
                <a:latin typeface="Courier New" pitchFamily="49" charset="0"/>
                <a:ea typeface="新細明體" charset="-120"/>
                <a:cs typeface="Courier New" pitchFamily="49" charset="0"/>
              </a:rPr>
              <a:t>(a)</a:t>
            </a:r>
            <a:r>
              <a:rPr lang="en-US" altLang="zh-TW" dirty="0">
                <a:ea typeface="新細明體" charset="-120"/>
              </a:rPr>
              <a:t> </a:t>
            </a:r>
            <a:r>
              <a:rPr lang="en-US" altLang="zh-TW" dirty="0">
                <a:latin typeface="Courier New" pitchFamily="49" charset="0"/>
                <a:ea typeface="新細明體" charset="-120"/>
                <a:cs typeface="Courier New" pitchFamily="49" charset="0"/>
              </a:rPr>
              <a:t>/</a:t>
            </a:r>
            <a:r>
              <a:rPr lang="en-US" altLang="zh-TW" dirty="0">
                <a:ea typeface="新細明體" charset="-120"/>
              </a:rPr>
              <a:t> </a:t>
            </a:r>
            <a:r>
              <a:rPr lang="en-US" altLang="zh-TW" dirty="0" err="1">
                <a:latin typeface="Courier New" pitchFamily="49" charset="0"/>
                <a:ea typeface="新細明體" charset="-120"/>
                <a:cs typeface="Courier New" pitchFamily="49" charset="0"/>
              </a:rPr>
              <a:t>sizeof</a:t>
            </a:r>
            <a:r>
              <a:rPr lang="en-US" altLang="zh-TW" dirty="0">
                <a:latin typeface="Courier New" pitchFamily="49" charset="0"/>
                <a:ea typeface="新細明體" charset="-120"/>
                <a:cs typeface="Courier New" pitchFamily="49" charset="0"/>
              </a:rPr>
              <a:t>(a[0])</a:t>
            </a:r>
            <a:r>
              <a:rPr lang="en-US" altLang="zh-TW" dirty="0">
                <a:ea typeface="新細明體" charset="-120"/>
              </a:rPr>
              <a:t> to a signed integer:</a:t>
            </a:r>
          </a:p>
          <a:p>
            <a:pPr>
              <a:lnSpc>
                <a:spcPct val="80000"/>
              </a:lnSpc>
              <a:spcBef>
                <a:spcPts val="1200"/>
              </a:spcBef>
              <a:buNone/>
            </a:pPr>
            <a:r>
              <a:rPr lang="en-US" altLang="zh-TW" sz="1900" dirty="0">
                <a:latin typeface="Courier New" pitchFamily="49" charset="0"/>
                <a:ea typeface="新細明體" charset="-120"/>
                <a:cs typeface="Courier New" pitchFamily="49" charset="0"/>
              </a:rPr>
              <a:t>	</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for</a:t>
            </a:r>
            <a:r>
              <a:rPr lang="en-US" altLang="zh-TW" sz="16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16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16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16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&lt;</a:t>
            </a: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sz="2400" b="1" dirty="0" err="1">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(a[0]));</a:t>
            </a:r>
            <a:r>
              <a:rPr lang="en-US" altLang="zh-TW" sz="16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500"/>
              </a:spcBef>
              <a:buNone/>
            </a:pP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a:t>
            </a:r>
            <a:r>
              <a:rPr lang="en-US" altLang="zh-TW" sz="2400" b="1" dirty="0" err="1">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ln w="12700" cmpd="sng">
                  <a:solidFill>
                    <a:schemeClr val="accent4"/>
                  </a:solidFill>
                  <a:prstDash val="solid"/>
                </a:ln>
                <a:solidFill>
                  <a:srgbClr val="7030A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0;</a:t>
            </a:r>
          </a:p>
          <a:p>
            <a:r>
              <a:rPr lang="en-US" altLang="zh-TW" dirty="0">
                <a:ea typeface="新細明體" charset="-120"/>
              </a:rPr>
              <a:t>Defining a macro for the size calculation is often helpful:</a:t>
            </a:r>
          </a:p>
          <a:p>
            <a:pPr marL="457200" indent="-457200">
              <a:lnSpc>
                <a:spcPct val="80000"/>
              </a:lnSpc>
              <a:spcBef>
                <a:spcPts val="1200"/>
              </a:spcBef>
              <a:buFont typeface="+mj-lt"/>
              <a:buAutoNum type="arabicParenR"/>
            </a:pP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#define </a:t>
            </a:r>
            <a:r>
              <a:rPr lang="en-US" altLang="zh-TW"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SIZE</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C000"/>
                </a:solidFill>
                <a:effectLst>
                  <a:glow rad="101600">
                    <a:srgbClr val="002060">
                      <a:alpha val="60000"/>
                    </a:srgb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solidFill>
                  <a:srgbClr val="FFC000"/>
                </a:solidFill>
                <a:effectLst>
                  <a:glow rad="101600">
                    <a:srgbClr val="002060">
                      <a:alpha val="60000"/>
                    </a:srgb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solidFill>
                  <a:srgbClr val="FFC000"/>
                </a:solidFill>
                <a:effectLst>
                  <a:glow rad="101600">
                    <a:srgbClr val="002060">
                      <a:alpha val="60000"/>
                    </a:srgb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 /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(a[0])))</a:t>
            </a:r>
          </a:p>
          <a:p>
            <a:pPr marL="457200" indent="-457200">
              <a:lnSpc>
                <a:spcPct val="50000"/>
              </a:lnSpc>
              <a:spcBef>
                <a:spcPct val="0"/>
              </a:spcBef>
              <a:buFont typeface="+mj-lt"/>
              <a:buAutoNum type="arabicParenR"/>
            </a:pP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for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0;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&lt; </a:t>
            </a:r>
            <a:r>
              <a:rPr lang="en-US" altLang="zh-TW"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SIZE</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zh-TW">
                <a:ea typeface="新細明體" charset="-120"/>
              </a:rPr>
              <a:t>Program: Computing Interest</a:t>
            </a:r>
          </a:p>
        </p:txBody>
      </p:sp>
      <p:sp>
        <p:nvSpPr>
          <p:cNvPr id="41987" name="Content Placeholder 2"/>
          <p:cNvSpPr>
            <a:spLocks noGrp="1"/>
          </p:cNvSpPr>
          <p:nvPr>
            <p:ph idx="1"/>
          </p:nvPr>
        </p:nvSpPr>
        <p:spPr/>
        <p:txBody>
          <a:bodyPr/>
          <a:lstStyle/>
          <a:p>
            <a:r>
              <a:rPr lang="en-US" altLang="zh-TW" dirty="0">
                <a:ea typeface="新細明體" charset="-120"/>
              </a:rPr>
              <a:t>The </a:t>
            </a:r>
            <a:r>
              <a:rPr lang="en-US" altLang="zh-TW" dirty="0" err="1">
                <a:latin typeface="Courier New" pitchFamily="49" charset="0"/>
                <a:ea typeface="新細明體" charset="-120"/>
                <a:cs typeface="Courier New" pitchFamily="49" charset="0"/>
              </a:rPr>
              <a:t>interest.c</a:t>
            </a:r>
            <a:r>
              <a:rPr lang="en-US" altLang="zh-TW" dirty="0">
                <a:ea typeface="新細明體" charset="-120"/>
              </a:rPr>
              <a:t> program prints a table showing the value of $</a:t>
            </a:r>
            <a:r>
              <a:rPr lang="en-US" altLang="zh-TW" b="1" dirty="0">
                <a:solidFill>
                  <a:srgbClr val="FF0000"/>
                </a:solidFill>
                <a:effectLst>
                  <a:outerShdw blurRad="38100" dist="38100" dir="2700000" algn="tl">
                    <a:srgbClr val="000000">
                      <a:alpha val="43137"/>
                    </a:srgbClr>
                  </a:outerShdw>
                </a:effectLst>
                <a:ea typeface="新細明體" charset="-120"/>
              </a:rPr>
              <a:t>100</a:t>
            </a:r>
            <a:r>
              <a:rPr lang="en-US" altLang="zh-TW" dirty="0">
                <a:effectLst>
                  <a:outerShdw blurRad="38100" dist="38100" dir="2700000" algn="tl">
                    <a:srgbClr val="000000">
                      <a:alpha val="43137"/>
                    </a:srgbClr>
                  </a:outerShdw>
                </a:effectLst>
                <a:ea typeface="新細明體" charset="-120"/>
              </a:rPr>
              <a:t> </a:t>
            </a:r>
            <a:r>
              <a:rPr lang="en-US" altLang="zh-TW" dirty="0">
                <a:ea typeface="新細明體" charset="-120"/>
              </a:rPr>
              <a:t>invested at different rates of interest over a period of years.</a:t>
            </a:r>
          </a:p>
          <a:p>
            <a:r>
              <a:rPr lang="en-US" altLang="zh-TW" dirty="0">
                <a:ea typeface="新細明體" charset="-120"/>
              </a:rPr>
              <a:t>The user will </a:t>
            </a:r>
            <a:r>
              <a:rPr lang="en-US" altLang="zh-TW" b="1" u="sng" dirty="0">
                <a:solidFill>
                  <a:schemeClr val="bg1"/>
                </a:solidFill>
                <a:effectLst>
                  <a:outerShdw blurRad="38100" dist="38100" dir="2700000" algn="tl">
                    <a:srgbClr val="000000">
                      <a:alpha val="43137"/>
                    </a:srgbClr>
                  </a:outerShdw>
                </a:effectLst>
                <a:ea typeface="新細明體" charset="-120"/>
              </a:rPr>
              <a:t>enter</a:t>
            </a:r>
            <a:r>
              <a:rPr lang="en-US" altLang="zh-TW" dirty="0">
                <a:ea typeface="新細明體" charset="-120"/>
              </a:rPr>
              <a:t> </a:t>
            </a:r>
            <a:r>
              <a:rPr lang="en-US" altLang="zh-TW" i="1" u="sng" dirty="0">
                <a:ea typeface="新細明體" charset="-120"/>
              </a:rPr>
              <a:t>an </a:t>
            </a:r>
            <a:r>
              <a:rPr lang="en-US" altLang="zh-TW" b="1" i="1" u="sng" dirty="0">
                <a:solidFill>
                  <a:srgbClr val="FFC000"/>
                </a:solidFill>
                <a:ea typeface="新細明體" charset="-120"/>
              </a:rPr>
              <a:t>interest rate </a:t>
            </a:r>
            <a:r>
              <a:rPr lang="en-US" altLang="zh-TW" dirty="0">
                <a:ea typeface="新細明體" charset="-120"/>
              </a:rPr>
              <a:t>and </a:t>
            </a:r>
            <a:r>
              <a:rPr lang="en-US" altLang="zh-TW" i="1" u="sng" dirty="0">
                <a:ea typeface="新細明體" charset="-120"/>
              </a:rPr>
              <a:t>the </a:t>
            </a:r>
            <a:r>
              <a:rPr lang="en-US" altLang="zh-TW" b="1" i="1" u="sng" dirty="0">
                <a:solidFill>
                  <a:srgbClr val="FFC000"/>
                </a:solidFill>
                <a:ea typeface="新細明體" charset="-120"/>
              </a:rPr>
              <a:t>number</a:t>
            </a:r>
            <a:r>
              <a:rPr lang="en-US" altLang="zh-TW" i="1" u="sng" dirty="0">
                <a:ea typeface="新細明體" charset="-120"/>
              </a:rPr>
              <a:t> of </a:t>
            </a:r>
            <a:r>
              <a:rPr lang="en-US" altLang="zh-TW" b="1" i="1" u="sng" dirty="0">
                <a:solidFill>
                  <a:srgbClr val="FFC000"/>
                </a:solidFill>
                <a:ea typeface="新細明體" charset="-120"/>
              </a:rPr>
              <a:t>years</a:t>
            </a:r>
            <a:r>
              <a:rPr lang="en-US" altLang="zh-TW" dirty="0">
                <a:ea typeface="新細明體" charset="-120"/>
              </a:rPr>
              <a:t> the money will be invested.</a:t>
            </a:r>
          </a:p>
          <a:p>
            <a:r>
              <a:rPr lang="en-US" altLang="zh-TW" dirty="0">
                <a:ea typeface="新細明體" charset="-120"/>
              </a:rPr>
              <a:t>The table will </a:t>
            </a:r>
            <a:r>
              <a:rPr lang="en-US" altLang="zh-TW" b="1" u="sng" dirty="0">
                <a:effectLst>
                  <a:outerShdw blurRad="38100" dist="38100" dir="2700000" algn="tl">
                    <a:srgbClr val="000000">
                      <a:alpha val="43137"/>
                    </a:srgbClr>
                  </a:outerShdw>
                </a:effectLst>
                <a:ea typeface="新細明體" charset="-120"/>
              </a:rPr>
              <a:t>show</a:t>
            </a:r>
            <a:r>
              <a:rPr lang="en-US" altLang="zh-TW" dirty="0">
                <a:ea typeface="新細明體" charset="-120"/>
              </a:rPr>
              <a:t> the value of the money </a:t>
            </a:r>
            <a:r>
              <a:rPr lang="en-US" altLang="zh-TW" i="1" u="sng" dirty="0">
                <a:ea typeface="新細明體" charset="-120"/>
              </a:rPr>
              <a:t>at one-year intervals</a:t>
            </a:r>
            <a:r>
              <a:rPr lang="en-US" altLang="zh-TW" dirty="0">
                <a:ea typeface="新細明體" charset="-120"/>
              </a:rPr>
              <a:t>—at that interest rate and the next four higher rates—assuming that </a:t>
            </a:r>
            <a:r>
              <a:rPr lang="en-US" altLang="zh-TW" u="sng" dirty="0">
                <a:effectLst>
                  <a:outerShdw blurRad="38100" dist="38100" dir="2700000" algn="tl">
                    <a:srgbClr val="000000">
                      <a:alpha val="43137"/>
                    </a:srgbClr>
                  </a:outerShdw>
                </a:effectLst>
                <a:ea typeface="新細明體" charset="-120"/>
              </a:rPr>
              <a:t>interest is compounded once a year</a:t>
            </a:r>
            <a:r>
              <a:rPr lang="en-US" altLang="zh-TW" dirty="0">
                <a:ea typeface="新細明體" charset="-12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zh-TW" dirty="0">
                <a:ea typeface="新細明體" charset="-120"/>
              </a:rPr>
              <a:t>Program: Computing Interest</a:t>
            </a:r>
          </a:p>
        </p:txBody>
      </p:sp>
      <p:sp>
        <p:nvSpPr>
          <p:cNvPr id="43011" name="Content Placeholder 2"/>
          <p:cNvSpPr>
            <a:spLocks noGrp="1"/>
          </p:cNvSpPr>
          <p:nvPr>
            <p:ph idx="1"/>
          </p:nvPr>
        </p:nvSpPr>
        <p:spPr/>
        <p:txBody>
          <a:bodyPr/>
          <a:lstStyle/>
          <a:p>
            <a:r>
              <a:rPr lang="en-US" altLang="zh-TW" dirty="0">
                <a:ea typeface="新細明體" charset="-120"/>
              </a:rPr>
              <a:t>Here’s what a session with the program will look like:</a:t>
            </a:r>
          </a:p>
          <a:p>
            <a:pPr>
              <a:lnSpc>
                <a:spcPct val="80000"/>
              </a:lnSpc>
              <a:spcBef>
                <a:spcPts val="1200"/>
              </a:spcBef>
              <a:buNone/>
            </a:pPr>
            <a:r>
              <a:rPr lang="en-US" altLang="zh-TW" sz="2200" dirty="0">
                <a:latin typeface="Courier New" pitchFamily="49" charset="0"/>
                <a:ea typeface="新細明體" charset="-120"/>
                <a:cs typeface="Courier New" pitchFamily="49" charset="0"/>
              </a:rPr>
              <a:t>	Enter interest rate: </a:t>
            </a:r>
            <a:r>
              <a:rPr lang="en-US" altLang="zh-TW" sz="2200" u="sng" dirty="0">
                <a:latin typeface="Courier New" pitchFamily="49" charset="0"/>
                <a:ea typeface="新細明體" charset="-120"/>
                <a:cs typeface="Courier New" pitchFamily="49" charset="0"/>
              </a:rPr>
              <a:t>6</a:t>
            </a:r>
          </a:p>
          <a:p>
            <a:pPr>
              <a:lnSpc>
                <a:spcPct val="80000"/>
              </a:lnSpc>
              <a:spcBef>
                <a:spcPts val="600"/>
              </a:spcBef>
              <a:buNone/>
            </a:pPr>
            <a:r>
              <a:rPr lang="en-US" altLang="zh-TW" sz="2200" dirty="0">
                <a:latin typeface="Courier New" pitchFamily="49" charset="0"/>
                <a:ea typeface="新細明體" charset="-120"/>
                <a:cs typeface="Courier New" pitchFamily="49" charset="0"/>
              </a:rPr>
              <a:t>	Enter number of years: </a:t>
            </a:r>
            <a:r>
              <a:rPr lang="en-US" altLang="zh-TW" sz="2200" u="sng" dirty="0">
                <a:latin typeface="Courier New" pitchFamily="49" charset="0"/>
                <a:ea typeface="新細明體" charset="-120"/>
                <a:cs typeface="Courier New" pitchFamily="49" charset="0"/>
              </a:rPr>
              <a:t>5</a:t>
            </a:r>
          </a:p>
          <a:p>
            <a:pPr>
              <a:lnSpc>
                <a:spcPct val="50000"/>
              </a:lnSpc>
              <a:spcBef>
                <a:spcPct val="0"/>
              </a:spcBef>
              <a:buFontTx/>
              <a:buNone/>
            </a:pPr>
            <a:r>
              <a:rPr lang="en-US" altLang="zh-TW" sz="2200" dirty="0">
                <a:latin typeface="Courier New" pitchFamily="49" charset="0"/>
                <a:ea typeface="新細明體" charset="-120"/>
                <a:cs typeface="Courier New" pitchFamily="49" charset="0"/>
              </a:rPr>
              <a:t>	 </a:t>
            </a:r>
          </a:p>
          <a:p>
            <a:pPr>
              <a:lnSpc>
                <a:spcPct val="80000"/>
              </a:lnSpc>
              <a:spcBef>
                <a:spcPts val="600"/>
              </a:spcBef>
              <a:buNone/>
            </a:pPr>
            <a:r>
              <a:rPr lang="en-US" altLang="zh-TW" sz="2200"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200"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Years     6%     7%     8%     9%    10%</a:t>
            </a:r>
          </a:p>
          <a:p>
            <a:pPr>
              <a:lnSpc>
                <a:spcPct val="80000"/>
              </a:lnSpc>
              <a:spcBef>
                <a:spcPts val="600"/>
              </a:spcBef>
              <a:buNone/>
            </a:pPr>
            <a:r>
              <a:rPr lang="en-US" altLang="zh-TW" sz="2200"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1     106.00 107.00 108.00 109.00 110.00</a:t>
            </a:r>
          </a:p>
          <a:p>
            <a:pPr>
              <a:lnSpc>
                <a:spcPct val="80000"/>
              </a:lnSpc>
              <a:spcBef>
                <a:spcPts val="600"/>
              </a:spcBef>
              <a:buNone/>
            </a:pPr>
            <a:r>
              <a:rPr lang="en-US" altLang="zh-TW" sz="2200"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2     112.36 114.49 116.64 118.81 121.00</a:t>
            </a:r>
          </a:p>
          <a:p>
            <a:pPr>
              <a:lnSpc>
                <a:spcPct val="80000"/>
              </a:lnSpc>
              <a:spcBef>
                <a:spcPts val="600"/>
              </a:spcBef>
              <a:buNone/>
            </a:pPr>
            <a:r>
              <a:rPr lang="en-US" altLang="zh-TW" sz="2200"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3     119.10 122.50 125.97 129.50 133.10</a:t>
            </a:r>
          </a:p>
          <a:p>
            <a:pPr>
              <a:lnSpc>
                <a:spcPct val="80000"/>
              </a:lnSpc>
              <a:spcBef>
                <a:spcPts val="600"/>
              </a:spcBef>
              <a:buNone/>
            </a:pPr>
            <a:r>
              <a:rPr lang="en-US" altLang="zh-TW" sz="2200"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4     126.25 131.08 136.05 141.16 146.41</a:t>
            </a:r>
          </a:p>
          <a:p>
            <a:pPr>
              <a:lnSpc>
                <a:spcPct val="80000"/>
              </a:lnSpc>
              <a:spcBef>
                <a:spcPts val="600"/>
              </a:spcBef>
              <a:buNone/>
            </a:pPr>
            <a:r>
              <a:rPr lang="en-US" altLang="zh-TW" sz="2200"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5     133.82 140.26 146.93 153.86 161.05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zh-TW">
                <a:ea typeface="新細明體" charset="-120"/>
              </a:rPr>
              <a:t>Program: Computing Interest</a:t>
            </a:r>
          </a:p>
        </p:txBody>
      </p:sp>
      <p:sp>
        <p:nvSpPr>
          <p:cNvPr id="44035" name="Content Placeholder 2"/>
          <p:cNvSpPr>
            <a:spLocks noGrp="1"/>
          </p:cNvSpPr>
          <p:nvPr>
            <p:ph idx="1"/>
          </p:nvPr>
        </p:nvSpPr>
        <p:spPr/>
        <p:txBody>
          <a:bodyPr/>
          <a:lstStyle/>
          <a:p>
            <a:r>
              <a:rPr lang="en-US" altLang="zh-TW" sz="2700">
                <a:ea typeface="新細明體" charset="-120"/>
              </a:rPr>
              <a:t>The numbers in the second row depend on the numbers in the first row, so it makes sense to store the first row in an array.</a:t>
            </a:r>
          </a:p>
          <a:p>
            <a:pPr lvl="1"/>
            <a:r>
              <a:rPr lang="en-US" altLang="zh-TW" sz="2300">
                <a:ea typeface="新細明體" charset="-120"/>
              </a:rPr>
              <a:t>The values in the array are then used to compute the second row.</a:t>
            </a:r>
          </a:p>
          <a:p>
            <a:pPr lvl="1"/>
            <a:r>
              <a:rPr lang="en-US" altLang="zh-TW" sz="2300">
                <a:ea typeface="新細明體" charset="-120"/>
              </a:rPr>
              <a:t>This process can be repeated for the third and later rows.</a:t>
            </a:r>
          </a:p>
          <a:p>
            <a:r>
              <a:rPr lang="en-US" altLang="zh-TW" sz="2700">
                <a:ea typeface="新細明體" charset="-120"/>
              </a:rPr>
              <a:t>The program uses nested </a:t>
            </a:r>
            <a:r>
              <a:rPr lang="en-US" altLang="zh-TW" sz="2700">
                <a:latin typeface="Courier New" pitchFamily="49" charset="0"/>
                <a:ea typeface="新細明體" charset="-120"/>
                <a:cs typeface="Courier New" pitchFamily="49" charset="0"/>
              </a:rPr>
              <a:t>for</a:t>
            </a:r>
            <a:r>
              <a:rPr lang="en-US" altLang="zh-TW" sz="2700">
                <a:ea typeface="新細明體" charset="-120"/>
              </a:rPr>
              <a:t> statements.</a:t>
            </a:r>
          </a:p>
          <a:p>
            <a:pPr lvl="1"/>
            <a:r>
              <a:rPr lang="en-US" altLang="zh-TW" sz="2300">
                <a:ea typeface="新細明體" charset="-120"/>
              </a:rPr>
              <a:t>The outer loop counts from 1 to the number of years requested by the user.</a:t>
            </a:r>
          </a:p>
          <a:p>
            <a:pPr lvl="1"/>
            <a:r>
              <a:rPr lang="en-US" altLang="zh-TW" sz="2300">
                <a:ea typeface="新細明體" charset="-120"/>
              </a:rPr>
              <a:t>The inner loop increments the interest rate from its lowest value to its highest value.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1524000" y="0"/>
            <a:ext cx="9144000" cy="6477000"/>
          </a:xfrm>
        </p:spPr>
        <p:style>
          <a:lnRef idx="3">
            <a:schemeClr val="lt1"/>
          </a:lnRef>
          <a:fillRef idx="1">
            <a:schemeClr val="dk1"/>
          </a:fillRef>
          <a:effectRef idx="1">
            <a:schemeClr val="dk1"/>
          </a:effectRef>
          <a:fontRef idx="minor">
            <a:schemeClr val="lt1"/>
          </a:fontRef>
        </p:style>
        <p:txBody>
          <a:bodyPr>
            <a:noAutofit/>
          </a:bodyPr>
          <a:lstStyle/>
          <a:p>
            <a:pPr marL="0" indent="0" algn="ctr">
              <a:spcBef>
                <a:spcPts val="0"/>
              </a:spcBef>
              <a:buNone/>
            </a:pPr>
            <a:r>
              <a:rPr lang="en-US" altLang="zh-TW" sz="2400" b="1" dirty="0" err="1">
                <a:latin typeface="Courier New" pitchFamily="49" charset="0"/>
                <a:ea typeface="新細明體" charset="-120"/>
                <a:cs typeface="Courier New" pitchFamily="49" charset="0"/>
              </a:rPr>
              <a:t>interest.c</a:t>
            </a:r>
            <a:endParaRPr lang="en-US" altLang="zh-TW" sz="2400" b="1" dirty="0">
              <a:latin typeface="Courier New" pitchFamily="49" charset="0"/>
              <a:ea typeface="新細明體" charset="-120"/>
              <a:cs typeface="Courier New" pitchFamily="49" charset="0"/>
            </a:endParaRP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#include &lt;</a:t>
            </a:r>
            <a:r>
              <a:rPr lang="en-US" altLang="zh-TW" sz="2400" dirty="0" err="1">
                <a:latin typeface="Courier New" pitchFamily="49" charset="0"/>
                <a:ea typeface="新細明體" charset="-120"/>
                <a:cs typeface="Courier New" pitchFamily="49" charset="0"/>
              </a:rPr>
              <a:t>stdio.h</a:t>
            </a:r>
            <a:r>
              <a:rPr lang="en-US" altLang="zh-TW" sz="2400" dirty="0">
                <a:latin typeface="Courier New" pitchFamily="49" charset="0"/>
                <a:ea typeface="新細明體" charset="-120"/>
                <a:cs typeface="Courier New" pitchFamily="49" charset="0"/>
              </a:rPr>
              <a:t>&gt;</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#define </a:t>
            </a: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NUM_RATES</a:t>
            </a:r>
            <a:r>
              <a:rPr lang="en-US" altLang="zh-TW" sz="2400" dirty="0">
                <a:latin typeface="Courier New" pitchFamily="49" charset="0"/>
                <a:ea typeface="新細明體" charset="-120"/>
                <a:cs typeface="Courier New" pitchFamily="49" charset="0"/>
              </a:rPr>
              <a:t> </a:t>
            </a:r>
            <a:br>
              <a:rPr lang="en-US" altLang="zh-TW" sz="2400" dirty="0">
                <a:latin typeface="Courier New" pitchFamily="49" charset="0"/>
                <a:ea typeface="新細明體" charset="-120"/>
                <a:cs typeface="Courier New" pitchFamily="49" charset="0"/>
              </a:rPr>
            </a:br>
            <a:r>
              <a:rPr lang="en-US" altLang="zh-TW" sz="2400" dirty="0">
                <a:latin typeface="Courier New" pitchFamily="49" charset="0"/>
                <a:ea typeface="新細明體" charset="-120"/>
                <a:cs typeface="Courier New" pitchFamily="49" charset="0"/>
              </a:rPr>
              <a:t> 	</a:t>
            </a:r>
            <a:r>
              <a:rPr lang="en-US" altLang="zh-TW" sz="2400" b="1" dirty="0">
                <a:solidFill>
                  <a:srgbClr val="FFC000"/>
                </a:solidFill>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solidFill>
                  <a:srgbClr val="FFC000"/>
                </a:solidFill>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solidFill>
                  <a:srgbClr val="FFC000"/>
                </a:solidFill>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solidFill>
                  <a:srgbClr val="FFC000"/>
                </a:solidFill>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400" b="1" dirty="0">
                <a:solidFill>
                  <a:srgbClr val="FFC000"/>
                </a:solidFill>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(value)/ </a:t>
            </a:r>
            <a:r>
              <a:rPr lang="en-US" altLang="zh-TW" sz="2400" b="1" dirty="0" err="1">
                <a:solidFill>
                  <a:srgbClr val="FFC000"/>
                </a:solidFill>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sizeof</a:t>
            </a:r>
            <a:r>
              <a:rPr lang="en-US" altLang="zh-TW" sz="2400" b="1" dirty="0">
                <a:solidFill>
                  <a:srgbClr val="FFC000"/>
                </a:solidFill>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(value[0])))</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#define </a:t>
            </a:r>
            <a:r>
              <a:rPr lang="en-US" altLang="zh-TW" sz="2400" b="1" dirty="0">
                <a:solidFill>
                  <a:srgbClr val="FFC000"/>
                </a:solidFill>
                <a:latin typeface="Courier New" pitchFamily="49" charset="0"/>
                <a:ea typeface="新細明體" charset="-120"/>
                <a:cs typeface="Courier New" pitchFamily="49" charset="0"/>
              </a:rPr>
              <a:t>INITIAL_BALANCE</a:t>
            </a:r>
            <a:r>
              <a:rPr lang="en-US" altLang="zh-TW" sz="2400" dirty="0">
                <a:latin typeface="Courier New" pitchFamily="49" charset="0"/>
                <a:ea typeface="新細明體" charset="-120"/>
                <a:cs typeface="Courier New" pitchFamily="49" charset="0"/>
              </a:rPr>
              <a:t> 100.00</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spcBef>
                <a:spcPts val="0"/>
              </a:spcBef>
              <a:buClr>
                <a:schemeClr val="bg1"/>
              </a:buClr>
              <a:buFont typeface="+mj-lt"/>
              <a:buAutoNum type="arabicParenR"/>
            </a:pP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main(void)</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a:t>
            </a:r>
            <a:r>
              <a:rPr lang="en-US" altLang="zh-TW" sz="2400" b="1" dirty="0" err="1">
                <a:solidFill>
                  <a:srgbClr val="FFFF00"/>
                </a:solidFill>
                <a:latin typeface="Courier New" pitchFamily="49" charset="0"/>
                <a:ea typeface="新細明體" charset="-120"/>
                <a:cs typeface="Courier New" pitchFamily="49" charset="0"/>
              </a:rPr>
              <a:t>lowRate</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numOfYears</a:t>
            </a:r>
            <a:r>
              <a:rPr lang="en-US" altLang="zh-TW" sz="2400" dirty="0">
                <a:latin typeface="Courier New" pitchFamily="49" charset="0"/>
                <a:ea typeface="新細明體" charset="-120"/>
                <a:cs typeface="Courier New" pitchFamily="49" charset="0"/>
              </a:rPr>
              <a:t>, year;</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double </a:t>
            </a:r>
            <a:r>
              <a:rPr lang="en-US" altLang="zh-TW"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value</a:t>
            </a:r>
            <a:r>
              <a:rPr lang="en-US" altLang="zh-TW" sz="2400" dirty="0">
                <a:latin typeface="Courier New" pitchFamily="49" charset="0"/>
                <a:ea typeface="新細明體" charset="-120"/>
                <a:cs typeface="Courier New" pitchFamily="49" charset="0"/>
              </a:rPr>
              <a:t>[5];</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("Enter interest rate: ");</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scanf</a:t>
            </a:r>
            <a:r>
              <a:rPr lang="en-US" altLang="zh-TW" sz="2400" dirty="0">
                <a:latin typeface="Courier New" pitchFamily="49" charset="0"/>
                <a:ea typeface="新細明體" charset="-120"/>
                <a:cs typeface="Courier New" pitchFamily="49" charset="0"/>
              </a:rPr>
              <a:t>("%d", &amp;</a:t>
            </a:r>
            <a:r>
              <a:rPr lang="en-US" altLang="zh-TW" sz="2400" b="1" dirty="0" err="1">
                <a:solidFill>
                  <a:srgbClr val="FFFF00"/>
                </a:solidFill>
                <a:latin typeface="Courier New" pitchFamily="49" charset="0"/>
                <a:ea typeface="新細明體" charset="-120"/>
                <a:cs typeface="Courier New" pitchFamily="49" charset="0"/>
              </a:rPr>
              <a:t>lowRate</a:t>
            </a:r>
            <a:r>
              <a:rPr lang="en-US" altLang="zh-TW" sz="2400" dirty="0">
                <a:latin typeface="Courier New" pitchFamily="49" charset="0"/>
                <a:ea typeface="新細明體" charset="-120"/>
                <a:cs typeface="Courier New" pitchFamily="49" charset="0"/>
              </a:rPr>
              <a:t>);</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("Enter number of years: ");</a:t>
            </a:r>
          </a:p>
          <a:p>
            <a:pPr marL="457200" indent="-457200">
              <a:spcBef>
                <a:spcPts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scanf</a:t>
            </a:r>
            <a:r>
              <a:rPr lang="en-US" altLang="zh-TW" sz="2400" dirty="0">
                <a:latin typeface="Courier New" pitchFamily="49" charset="0"/>
                <a:ea typeface="新細明體" charset="-120"/>
                <a:cs typeface="Courier New" pitchFamily="49" charset="0"/>
              </a:rPr>
              <a:t>("%d", &amp;</a:t>
            </a:r>
            <a:r>
              <a:rPr lang="en-US" altLang="zh-TW" sz="2400" dirty="0" err="1">
                <a:latin typeface="Courier New" pitchFamily="49" charset="0"/>
                <a:ea typeface="新細明體" charset="-120"/>
                <a:cs typeface="Courier New" pitchFamily="49" charset="0"/>
              </a:rPr>
              <a:t>numOfYears</a:t>
            </a:r>
            <a:r>
              <a:rPr lang="en-US" altLang="zh-TW" sz="2400" dirty="0">
                <a:latin typeface="Courier New" pitchFamily="49" charset="0"/>
                <a:ea typeface="新細明體" charset="-120"/>
                <a:cs typeface="Courier New"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1524000" y="0"/>
            <a:ext cx="9144000" cy="6781800"/>
          </a:xfrm>
        </p:spPr>
        <p:style>
          <a:lnRef idx="3">
            <a:schemeClr val="lt1"/>
          </a:lnRef>
          <a:fillRef idx="1">
            <a:schemeClr val="dk1"/>
          </a:fillRef>
          <a:effectRef idx="1">
            <a:schemeClr val="dk1"/>
          </a:effectRef>
          <a:fontRef idx="minor">
            <a:schemeClr val="lt1"/>
          </a:fontRef>
        </p:style>
        <p:txBody>
          <a:bodyPr>
            <a:noAutofit/>
          </a:bodyPr>
          <a:lstStyle/>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a:t>
            </a:r>
            <a:r>
              <a:rPr lang="en-US" altLang="zh-TW" sz="2400" dirty="0" err="1">
                <a:latin typeface="Courier New" pitchFamily="49" charset="0"/>
                <a:ea typeface="新細明體" charset="-120"/>
                <a:cs typeface="Courier New" pitchFamily="49" charset="0"/>
              </a:rPr>
              <a:t>nYears</a:t>
            </a:r>
            <a:r>
              <a:rPr lang="en-US" altLang="zh-TW" sz="2400" dirty="0">
                <a:latin typeface="Courier New" pitchFamily="49" charset="0"/>
                <a:ea typeface="新細明體" charset="-120"/>
                <a:cs typeface="Courier New" pitchFamily="49" charset="0"/>
              </a:rPr>
              <a:t>");</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for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0;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&lt; </a:t>
            </a: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NUM_RATES</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("%6d%%", </a:t>
            </a:r>
            <a:r>
              <a:rPr lang="en-US" altLang="zh-TW" sz="2400" dirty="0" err="1">
                <a:latin typeface="Courier New" pitchFamily="49" charset="0"/>
                <a:ea typeface="新細明體" charset="-120"/>
                <a:cs typeface="Courier New" pitchFamily="49" charset="0"/>
              </a:rPr>
              <a:t>lowRate</a:t>
            </a:r>
            <a:r>
              <a:rPr lang="en-US" altLang="zh-TW" sz="2400" dirty="0">
                <a:latin typeface="Courier New" pitchFamily="49" charset="0"/>
                <a:ea typeface="新細明體" charset="-120"/>
                <a:cs typeface="Courier New" pitchFamily="49" charset="0"/>
              </a:rPr>
              <a:t> +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r>
              <a:rPr lang="en-US" altLang="zh-TW"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value</a:t>
            </a:r>
            <a:r>
              <a:rPr lang="en-US" altLang="zh-TW" sz="2400" dirty="0">
                <a:latin typeface="Courier New" pitchFamily="49" charset="0"/>
                <a:ea typeface="新細明體" charset="-120"/>
                <a:cs typeface="Courier New" pitchFamily="49" charset="0"/>
              </a:rPr>
              <a:t>[</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a:t>
            </a:r>
            <a:r>
              <a:rPr lang="en-US" altLang="zh-TW" sz="2400" b="1" dirty="0">
                <a:solidFill>
                  <a:srgbClr val="FFC000"/>
                </a:solidFill>
                <a:latin typeface="Courier New" pitchFamily="49" charset="0"/>
                <a:ea typeface="新細明體" charset="-120"/>
                <a:cs typeface="Courier New" pitchFamily="49" charset="0"/>
              </a:rPr>
              <a:t>INITIAL_BALANCE</a:t>
            </a:r>
            <a:r>
              <a:rPr lang="en-US" altLang="zh-TW" sz="2400" dirty="0">
                <a:latin typeface="Courier New" pitchFamily="49" charset="0"/>
                <a:ea typeface="新細明體" charset="-120"/>
                <a:cs typeface="Courier New" pitchFamily="49" charset="0"/>
              </a:rPr>
              <a:t>;</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("\n");</a:t>
            </a:r>
          </a:p>
          <a:p>
            <a:pPr marL="457200" indent="-457200">
              <a:lnSpc>
                <a:spcPct val="80000"/>
              </a:lnSpc>
              <a:spcBef>
                <a:spcPct val="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for (year = 1; year &lt;= </a:t>
            </a:r>
            <a:r>
              <a:rPr lang="en-US" altLang="zh-TW" sz="2400" dirty="0" err="1">
                <a:latin typeface="Courier New" pitchFamily="49" charset="0"/>
                <a:ea typeface="新細明體" charset="-120"/>
                <a:cs typeface="Courier New" pitchFamily="49" charset="0"/>
              </a:rPr>
              <a:t>numOfYears</a:t>
            </a:r>
            <a:r>
              <a:rPr lang="en-US" altLang="zh-TW" sz="2400" dirty="0">
                <a:latin typeface="Courier New" pitchFamily="49" charset="0"/>
                <a:ea typeface="新細明體" charset="-120"/>
                <a:cs typeface="Courier New" pitchFamily="49" charset="0"/>
              </a:rPr>
              <a:t>; year++) </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("%3d    ", year);</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for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0;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&lt; </a:t>
            </a:r>
            <a:r>
              <a:rPr lang="en-US" altLang="zh-TW" sz="24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NUM_RATES</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r>
              <a:rPr lang="en-US" altLang="zh-TW"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value</a:t>
            </a:r>
            <a:r>
              <a:rPr lang="en-US" altLang="zh-TW" sz="2400" dirty="0">
                <a:latin typeface="Courier New" pitchFamily="49" charset="0"/>
                <a:ea typeface="新細明體" charset="-120"/>
                <a:cs typeface="Courier New" pitchFamily="49" charset="0"/>
              </a:rPr>
              <a:t>[</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a:t>
            </a:r>
            <a:r>
              <a:rPr lang="en-US" altLang="zh-TW" sz="2400" b="1" dirty="0" err="1">
                <a:solidFill>
                  <a:srgbClr val="FFFF00"/>
                </a:solidFill>
                <a:latin typeface="Courier New" pitchFamily="49" charset="0"/>
                <a:ea typeface="新細明體" charset="-120"/>
                <a:cs typeface="Courier New" pitchFamily="49" charset="0"/>
              </a:rPr>
              <a:t>lowRate</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)/100.0*</a:t>
            </a:r>
            <a:r>
              <a:rPr lang="en-US" altLang="zh-TW"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value[</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("%7.2f", </a:t>
            </a:r>
            <a:r>
              <a:rPr lang="en-US" altLang="zh-TW"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value</a:t>
            </a:r>
            <a:r>
              <a:rPr lang="en-US" altLang="zh-TW" sz="2400" dirty="0">
                <a:latin typeface="Courier New" pitchFamily="49" charset="0"/>
                <a:ea typeface="新細明體" charset="-120"/>
                <a:cs typeface="Courier New" pitchFamily="49" charset="0"/>
              </a:rPr>
              <a:t>[</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("\n");</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a:t>
            </a:r>
          </a:p>
          <a:p>
            <a:pPr marL="457200" indent="-457200">
              <a:lnSpc>
                <a:spcPct val="80000"/>
              </a:lnSpc>
              <a:spcBef>
                <a:spcPct val="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   return 0;</a:t>
            </a:r>
          </a:p>
          <a:p>
            <a:pPr marL="457200" indent="-457200">
              <a:lnSpc>
                <a:spcPct val="80000"/>
              </a:lnSpc>
              <a:spcBef>
                <a:spcPts val="400"/>
              </a:spcBef>
              <a:buClr>
                <a:schemeClr val="bg1"/>
              </a:buClr>
              <a:buFont typeface="+mj-lt"/>
              <a:buAutoNum type="arabicParenR" startAt="19"/>
            </a:pPr>
            <a:r>
              <a:rPr lang="en-US" altLang="zh-TW" sz="2400" dirty="0">
                <a:latin typeface="Courier New" pitchFamily="49" charset="0"/>
                <a:ea typeface="新細明體" charset="-120"/>
                <a:cs typeface="Courier New"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zh-TW" dirty="0">
                <a:ea typeface="新細明體" charset="-120"/>
              </a:rPr>
              <a:t>Multidimensional Arrays</a:t>
            </a:r>
          </a:p>
        </p:txBody>
      </p:sp>
      <p:sp>
        <p:nvSpPr>
          <p:cNvPr id="47107" name="Content Placeholder 2"/>
          <p:cNvSpPr>
            <a:spLocks noGrp="1"/>
          </p:cNvSpPr>
          <p:nvPr>
            <p:ph idx="1"/>
          </p:nvPr>
        </p:nvSpPr>
        <p:spPr/>
        <p:txBody>
          <a:bodyPr/>
          <a:lstStyle/>
          <a:p>
            <a:r>
              <a:rPr lang="en-US" altLang="zh-TW" sz="2400" dirty="0">
                <a:ea typeface="新細明體" charset="-120"/>
              </a:rPr>
              <a:t>An array may have any number of dimensions.</a:t>
            </a:r>
          </a:p>
          <a:p>
            <a:r>
              <a:rPr lang="en-US" altLang="zh-TW" sz="2400" dirty="0">
                <a:ea typeface="新細明體" charset="-120"/>
              </a:rPr>
              <a:t>The following declaration creates a two-dimensional array (a </a:t>
            </a:r>
            <a:r>
              <a:rPr lang="en-US" altLang="zh-TW" sz="2400" i="1" dirty="0">
                <a:ea typeface="新細明體" charset="-120"/>
              </a:rPr>
              <a:t>matrix,</a:t>
            </a:r>
            <a:r>
              <a:rPr lang="en-US" altLang="zh-TW" sz="2400" dirty="0">
                <a:ea typeface="新細明體" charset="-120"/>
              </a:rPr>
              <a:t> in mathematical terminology):</a:t>
            </a:r>
          </a:p>
          <a:p>
            <a:pPr>
              <a:lnSpc>
                <a:spcPct val="80000"/>
              </a:lnSpc>
              <a:spcBef>
                <a:spcPts val="1200"/>
              </a:spcBef>
              <a:buNone/>
            </a:pPr>
            <a:r>
              <a:rPr lang="en-US" altLang="zh-TW" sz="36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36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36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m[5][9];</a:t>
            </a:r>
          </a:p>
          <a:p>
            <a:r>
              <a:rPr lang="en-US" altLang="zh-TW" sz="2400" dirty="0">
                <a:latin typeface="Courier New" pitchFamily="49" charset="0"/>
                <a:ea typeface="新細明體" charset="-120"/>
                <a:cs typeface="Courier New" pitchFamily="49" charset="0"/>
              </a:rPr>
              <a:t>m</a:t>
            </a:r>
            <a:r>
              <a:rPr lang="en-US" altLang="zh-TW" sz="2400" dirty="0">
                <a:ea typeface="新細明體" charset="-120"/>
              </a:rPr>
              <a:t> has </a:t>
            </a:r>
            <a:r>
              <a:rPr lang="en-US" altLang="zh-TW" sz="36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5 rows </a:t>
            </a:r>
            <a:r>
              <a:rPr lang="en-US" altLang="zh-TW" sz="2400" dirty="0">
                <a:ea typeface="新細明體" charset="-120"/>
              </a:rPr>
              <a:t>and </a:t>
            </a:r>
            <a:r>
              <a:rPr lang="en-US" altLang="zh-TW" sz="36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9 columns</a:t>
            </a:r>
            <a:r>
              <a:rPr lang="en-US" altLang="zh-TW" sz="2400" dirty="0">
                <a:ea typeface="新細明體" charset="-120"/>
              </a:rPr>
              <a:t>. Both rows and columns are indexed from 0:</a:t>
            </a:r>
          </a:p>
          <a:p>
            <a:endParaRPr lang="en-US" altLang="zh-TW" dirty="0">
              <a:ea typeface="新細明體" charset="-120"/>
            </a:endParaRPr>
          </a:p>
        </p:txBody>
      </p:sp>
      <p:pic>
        <p:nvPicPr>
          <p:cNvPr id="47110" name="Picture 5" descr="c8-2-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267200"/>
            <a:ext cx="382905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TW">
                <a:ea typeface="新細明體" charset="-120"/>
              </a:rPr>
              <a:t>Multidimensional Arrays</a:t>
            </a:r>
          </a:p>
        </p:txBody>
      </p:sp>
      <p:sp>
        <p:nvSpPr>
          <p:cNvPr id="48131" name="Content Placeholder 2"/>
          <p:cNvSpPr>
            <a:spLocks noGrp="1"/>
          </p:cNvSpPr>
          <p:nvPr>
            <p:ph idx="1"/>
          </p:nvPr>
        </p:nvSpPr>
        <p:spPr/>
        <p:txBody>
          <a:bodyPr/>
          <a:lstStyle/>
          <a:p>
            <a:r>
              <a:rPr lang="en-US" altLang="zh-TW" dirty="0">
                <a:ea typeface="新細明體" charset="-120"/>
              </a:rPr>
              <a:t>To access the element of </a:t>
            </a:r>
            <a:r>
              <a:rPr lang="en-US" altLang="zh-TW" dirty="0">
                <a:latin typeface="Courier New" pitchFamily="49" charset="0"/>
                <a:ea typeface="新細明體" charset="-120"/>
                <a:cs typeface="Courier New" pitchFamily="49" charset="0"/>
              </a:rPr>
              <a:t>m</a:t>
            </a:r>
            <a:r>
              <a:rPr lang="en-US" altLang="zh-TW" dirty="0">
                <a:ea typeface="新細明體" charset="-120"/>
              </a:rPr>
              <a:t> in </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row</a:t>
            </a:r>
            <a:r>
              <a:rPr lang="en-US" altLang="zh-TW" dirty="0">
                <a:ea typeface="新細明體" charset="-120"/>
              </a:rPr>
              <a:t> </a:t>
            </a:r>
            <a:r>
              <a:rPr lang="en-US" altLang="zh-TW"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dirty="0">
                <a:ea typeface="新細明體" charset="-12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column</a:t>
            </a:r>
            <a:r>
              <a:rPr lang="en-US" altLang="zh-TW" dirty="0">
                <a:ea typeface="新細明體" charset="-12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j</a:t>
            </a:r>
            <a:r>
              <a:rPr lang="en-US" altLang="zh-TW" dirty="0">
                <a:ea typeface="新細明體" charset="-120"/>
              </a:rPr>
              <a:t>, we must write </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m[</a:t>
            </a:r>
            <a:r>
              <a:rPr lang="en-US" altLang="zh-TW"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j</a:t>
            </a:r>
            <a:r>
              <a:rPr lang="en-US" altLang="zh-TW"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dirty="0">
                <a:ea typeface="新細明體" charset="-120"/>
              </a:rPr>
              <a:t>.</a:t>
            </a:r>
          </a:p>
          <a:p>
            <a:r>
              <a:rPr lang="en-US" altLang="zh-TW" dirty="0">
                <a:ea typeface="新細明體" charset="-120"/>
              </a:rPr>
              <a:t>The expression </a:t>
            </a:r>
            <a:r>
              <a:rPr lang="en-US" altLang="zh-TW" dirty="0">
                <a:latin typeface="Courier New" pitchFamily="49" charset="0"/>
                <a:ea typeface="新細明體" charset="-120"/>
                <a:cs typeface="Courier New" pitchFamily="49" charset="0"/>
              </a:rPr>
              <a:t>m[</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a:t>
            </a:r>
            <a:r>
              <a:rPr lang="en-US" altLang="zh-TW" dirty="0">
                <a:ea typeface="新細明體" charset="-120"/>
              </a:rPr>
              <a:t> designates row </a:t>
            </a:r>
            <a:r>
              <a:rPr lang="en-US" altLang="zh-TW" dirty="0" err="1">
                <a:latin typeface="Courier New" pitchFamily="49" charset="0"/>
                <a:ea typeface="新細明體" charset="-120"/>
                <a:cs typeface="Courier New" pitchFamily="49" charset="0"/>
              </a:rPr>
              <a:t>i</a:t>
            </a:r>
            <a:r>
              <a:rPr lang="en-US" altLang="zh-TW" dirty="0">
                <a:ea typeface="新細明體" charset="-120"/>
              </a:rPr>
              <a:t> of </a:t>
            </a:r>
            <a:r>
              <a:rPr lang="en-US" altLang="zh-TW" dirty="0">
                <a:latin typeface="Courier New" pitchFamily="49" charset="0"/>
                <a:ea typeface="新細明體" charset="-120"/>
                <a:cs typeface="Courier New" pitchFamily="49" charset="0"/>
              </a:rPr>
              <a:t>m</a:t>
            </a:r>
            <a:r>
              <a:rPr lang="en-US" altLang="zh-TW" dirty="0">
                <a:ea typeface="新細明體" charset="-120"/>
              </a:rPr>
              <a:t>, and </a:t>
            </a:r>
            <a:r>
              <a:rPr lang="en-US" altLang="zh-TW" dirty="0">
                <a:latin typeface="Courier New" pitchFamily="49" charset="0"/>
                <a:ea typeface="新細明體" charset="-120"/>
                <a:cs typeface="Courier New" pitchFamily="49" charset="0"/>
              </a:rPr>
              <a:t>m[</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][j]</a:t>
            </a:r>
            <a:r>
              <a:rPr lang="en-US" altLang="zh-TW" dirty="0">
                <a:ea typeface="新細明體" charset="-120"/>
              </a:rPr>
              <a:t> then selects element </a:t>
            </a:r>
            <a:r>
              <a:rPr lang="en-US" altLang="zh-TW" dirty="0">
                <a:latin typeface="Courier New" pitchFamily="49" charset="0"/>
                <a:ea typeface="新細明體" charset="-120"/>
                <a:cs typeface="Courier New" pitchFamily="49" charset="0"/>
              </a:rPr>
              <a:t>j</a:t>
            </a:r>
            <a:r>
              <a:rPr lang="en-US" altLang="zh-TW" dirty="0">
                <a:ea typeface="新細明體" charset="-120"/>
              </a:rPr>
              <a:t> in this row.</a:t>
            </a:r>
          </a:p>
          <a:p>
            <a:r>
              <a:rPr lang="en-US" altLang="zh-TW" dirty="0">
                <a:ea typeface="新細明體" charset="-120"/>
              </a:rPr>
              <a:t>Resist the temptation to write </a:t>
            </a:r>
            <a:r>
              <a:rPr lang="en-US" altLang="zh-TW" dirty="0">
                <a:latin typeface="Courier New" pitchFamily="49" charset="0"/>
                <a:ea typeface="新細明體" charset="-120"/>
                <a:cs typeface="Courier New" pitchFamily="49" charset="0"/>
              </a:rPr>
              <a:t>m[</a:t>
            </a:r>
            <a:r>
              <a:rPr lang="en-US" altLang="zh-TW" dirty="0" err="1">
                <a:latin typeface="Courier New" pitchFamily="49" charset="0"/>
                <a:ea typeface="新細明體" charset="-120"/>
                <a:cs typeface="Courier New" pitchFamily="49" charset="0"/>
              </a:rPr>
              <a:t>i,j</a:t>
            </a:r>
            <a:r>
              <a:rPr lang="en-US" altLang="zh-TW" dirty="0">
                <a:latin typeface="Courier New" pitchFamily="49" charset="0"/>
                <a:ea typeface="新細明體" charset="-120"/>
                <a:cs typeface="Courier New" pitchFamily="49" charset="0"/>
              </a:rPr>
              <a:t>]</a:t>
            </a:r>
            <a:r>
              <a:rPr lang="en-US" altLang="zh-TW" dirty="0">
                <a:ea typeface="新細明體" charset="-120"/>
              </a:rPr>
              <a:t> instead of </a:t>
            </a:r>
            <a:r>
              <a:rPr lang="en-US" altLang="zh-TW" dirty="0">
                <a:latin typeface="Courier New" pitchFamily="49" charset="0"/>
                <a:ea typeface="新細明體" charset="-120"/>
                <a:cs typeface="Courier New" pitchFamily="49" charset="0"/>
              </a:rPr>
              <a:t>m[</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][j]</a:t>
            </a:r>
            <a:r>
              <a:rPr lang="en-US" altLang="zh-TW" dirty="0">
                <a:ea typeface="新細明體" charset="-120"/>
              </a:rPr>
              <a:t>.</a:t>
            </a:r>
          </a:p>
          <a:p>
            <a:r>
              <a:rPr lang="en-US" altLang="zh-TW" dirty="0">
                <a:ea typeface="新細明體" charset="-120"/>
              </a:rPr>
              <a:t>C treats the comma as an operator in this context, so </a:t>
            </a:r>
            <a:r>
              <a:rPr lang="en-US" altLang="zh-TW" dirty="0">
                <a:latin typeface="Courier New" pitchFamily="49" charset="0"/>
                <a:ea typeface="新細明體" charset="-120"/>
                <a:cs typeface="Courier New" pitchFamily="49" charset="0"/>
              </a:rPr>
              <a:t>m[</a:t>
            </a:r>
            <a:r>
              <a:rPr lang="en-US" altLang="zh-TW" dirty="0" err="1">
                <a:latin typeface="Courier New" pitchFamily="49" charset="0"/>
                <a:ea typeface="新細明體" charset="-120"/>
                <a:cs typeface="Courier New" pitchFamily="49" charset="0"/>
              </a:rPr>
              <a:t>i,j</a:t>
            </a:r>
            <a:r>
              <a:rPr lang="en-US" altLang="zh-TW" dirty="0">
                <a:latin typeface="Courier New" pitchFamily="49" charset="0"/>
                <a:ea typeface="新細明體" charset="-120"/>
                <a:cs typeface="Courier New" pitchFamily="49" charset="0"/>
              </a:rPr>
              <a:t>]</a:t>
            </a:r>
            <a:r>
              <a:rPr lang="en-US" altLang="zh-TW" dirty="0">
                <a:ea typeface="新細明體" charset="-120"/>
              </a:rPr>
              <a:t> is the same as </a:t>
            </a:r>
            <a:r>
              <a:rPr lang="en-US" altLang="zh-TW" dirty="0">
                <a:latin typeface="Courier New" pitchFamily="49" charset="0"/>
                <a:ea typeface="新細明體" charset="-120"/>
                <a:cs typeface="Courier New" pitchFamily="49" charset="0"/>
              </a:rPr>
              <a:t>m[j]</a:t>
            </a:r>
            <a:r>
              <a:rPr lang="en-US" altLang="zh-TW" dirty="0">
                <a:ea typeface="新細明體" charset="-12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TW">
                <a:ea typeface="新細明體" charset="-120"/>
              </a:rPr>
              <a:t>Multidimensional Arrays</a:t>
            </a:r>
          </a:p>
        </p:txBody>
      </p:sp>
      <p:sp>
        <p:nvSpPr>
          <p:cNvPr id="49155" name="Content Placeholder 2"/>
          <p:cNvSpPr>
            <a:spLocks noGrp="1"/>
          </p:cNvSpPr>
          <p:nvPr>
            <p:ph idx="1"/>
          </p:nvPr>
        </p:nvSpPr>
        <p:spPr/>
        <p:txBody>
          <a:bodyPr/>
          <a:lstStyle/>
          <a:p>
            <a:r>
              <a:rPr lang="en-US" altLang="zh-TW" dirty="0">
                <a:ea typeface="新細明體" charset="-120"/>
              </a:rPr>
              <a:t>Although we visualize two-dimensional arrays as tables, that’s not the way they’re actually stored in computer memory.</a:t>
            </a:r>
          </a:p>
          <a:p>
            <a:r>
              <a:rPr lang="en-US" altLang="zh-TW" dirty="0">
                <a:ea typeface="新細明體" charset="-120"/>
              </a:rPr>
              <a:t>C stores arrays in </a:t>
            </a:r>
            <a:r>
              <a:rPr lang="en-US" altLang="zh-TW" b="1" i="1" dirty="0">
                <a:solidFill>
                  <a:schemeClr val="tx2"/>
                </a:solidFill>
                <a:effectLst>
                  <a:glow rad="228600">
                    <a:schemeClr val="accent4">
                      <a:satMod val="175000"/>
                      <a:alpha val="40000"/>
                    </a:schemeClr>
                  </a:glow>
                  <a:outerShdw blurRad="38100" dist="38100" dir="2700000" algn="tl">
                    <a:srgbClr val="000000">
                      <a:alpha val="43137"/>
                    </a:srgbClr>
                  </a:outerShdw>
                </a:effectLst>
                <a:ea typeface="新細明體" charset="-120"/>
              </a:rPr>
              <a:t>row-major order</a:t>
            </a:r>
            <a:r>
              <a:rPr lang="en-US" altLang="zh-TW" b="1" i="1" dirty="0">
                <a:ea typeface="新細明體" charset="-120"/>
              </a:rPr>
              <a:t>,</a:t>
            </a:r>
            <a:r>
              <a:rPr lang="en-US" altLang="zh-TW" dirty="0">
                <a:ea typeface="新細明體" charset="-120"/>
              </a:rPr>
              <a:t> with row 0 first, then row 1, and so forth.</a:t>
            </a:r>
          </a:p>
          <a:p>
            <a:r>
              <a:rPr lang="en-US" altLang="zh-TW" dirty="0">
                <a:ea typeface="新細明體" charset="-120"/>
              </a:rPr>
              <a:t>How the </a:t>
            </a:r>
            <a:r>
              <a:rPr lang="en-US" altLang="zh-TW" dirty="0">
                <a:latin typeface="Courier New" pitchFamily="49" charset="0"/>
                <a:ea typeface="新細明體" charset="-120"/>
                <a:cs typeface="Courier New" pitchFamily="49" charset="0"/>
              </a:rPr>
              <a:t>m</a:t>
            </a:r>
            <a:r>
              <a:rPr lang="en-US" altLang="zh-TW" dirty="0">
                <a:ea typeface="新細明體" charset="-120"/>
              </a:rPr>
              <a:t> array is stored:</a:t>
            </a:r>
          </a:p>
        </p:txBody>
      </p:sp>
      <p:pic>
        <p:nvPicPr>
          <p:cNvPr id="49158" name="Picture 5" descr="c8-2-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72000"/>
            <a:ext cx="5456238" cy="124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descr="http://www.plantation-productions.com/Webster/www.artofasm.com/Linux/HTML/images/Arrays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963564"/>
            <a:ext cx="3038475" cy="2695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zh-TW" dirty="0">
                <a:ea typeface="新細明體" charset="-120"/>
              </a:rPr>
              <a:t>Multidimensional Arrays</a:t>
            </a:r>
          </a:p>
        </p:txBody>
      </p:sp>
      <p:sp>
        <p:nvSpPr>
          <p:cNvPr id="50179" name="Content Placeholder 2"/>
          <p:cNvSpPr>
            <a:spLocks noGrp="1"/>
          </p:cNvSpPr>
          <p:nvPr>
            <p:ph idx="1"/>
          </p:nvPr>
        </p:nvSpPr>
        <p:spPr/>
        <p:txBody>
          <a:bodyPr>
            <a:normAutofit fontScale="92500" lnSpcReduction="10000"/>
          </a:bodyPr>
          <a:lstStyle/>
          <a:p>
            <a:r>
              <a:rPr lang="en-US" altLang="zh-TW" sz="2400" dirty="0">
                <a:effectLst>
                  <a:outerShdw blurRad="38100" dist="38100" dir="2700000" algn="tl">
                    <a:srgbClr val="000000">
                      <a:alpha val="43137"/>
                    </a:srgbClr>
                  </a:outerShdw>
                </a:effectLst>
                <a:ea typeface="新細明體" charset="-120"/>
              </a:rPr>
              <a:t>Nested</a:t>
            </a:r>
            <a:r>
              <a:rPr lang="en-US" altLang="zh-TW" sz="2400" dirty="0">
                <a:ea typeface="新細明體" charset="-12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for</a:t>
            </a:r>
            <a:r>
              <a:rPr lang="en-US" altLang="zh-TW" sz="2400" dirty="0">
                <a:solidFill>
                  <a:srgbClr val="FFC000"/>
                </a:solidFill>
                <a:effectLst>
                  <a:outerShdw blurRad="38100" dist="38100" dir="2700000" algn="tl">
                    <a:srgbClr val="000000">
                      <a:alpha val="43137"/>
                    </a:srgbClr>
                  </a:outerShdw>
                </a:effectLst>
                <a:ea typeface="新細明體" charset="-120"/>
              </a:rPr>
              <a:t> </a:t>
            </a:r>
            <a:r>
              <a:rPr lang="en-US" altLang="zh-TW" sz="2400" dirty="0">
                <a:ea typeface="新細明體" charset="-120"/>
              </a:rPr>
              <a:t>loops are ideal for processing multidimensional arrays.</a:t>
            </a:r>
          </a:p>
          <a:p>
            <a:r>
              <a:rPr lang="en-US" altLang="zh-TW" sz="2400" dirty="0">
                <a:ea typeface="新細明體" charset="-120"/>
              </a:rPr>
              <a:t>Consider the problem of initializing an array for use as an identity matrix. A pair of nested </a:t>
            </a:r>
            <a:r>
              <a:rPr lang="en-US" altLang="zh-TW" sz="2400" dirty="0">
                <a:latin typeface="Courier New" pitchFamily="49" charset="0"/>
                <a:ea typeface="新細明體" charset="-120"/>
                <a:cs typeface="Courier New" pitchFamily="49" charset="0"/>
              </a:rPr>
              <a:t>for</a:t>
            </a:r>
            <a:r>
              <a:rPr lang="en-US" altLang="zh-TW" sz="2400" dirty="0">
                <a:ea typeface="新細明體" charset="-120"/>
              </a:rPr>
              <a:t> loops is perfect:</a:t>
            </a:r>
          </a:p>
          <a:p>
            <a:pPr marL="457200" indent="-457200">
              <a:lnSpc>
                <a:spcPct val="70000"/>
              </a:lnSpc>
              <a:spcBef>
                <a:spcPts val="1000"/>
              </a:spcBef>
              <a:buClr>
                <a:schemeClr val="bg1"/>
              </a:buClr>
              <a:buFont typeface="+mj-lt"/>
              <a:buAutoNum type="arabicParenR"/>
            </a:pP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#define N 10</a:t>
            </a:r>
          </a:p>
          <a:p>
            <a:pPr marL="457200" indent="-457200">
              <a:lnSpc>
                <a:spcPct val="70000"/>
              </a:lnSpc>
              <a:spcBef>
                <a:spcPct val="0"/>
              </a:spcBef>
              <a:buClr>
                <a:schemeClr val="bg1"/>
              </a:buClr>
              <a:buFont typeface="+mj-lt"/>
              <a:buAutoNum type="arabicParenR"/>
            </a:pP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70000"/>
              </a:lnSpc>
              <a:spcBef>
                <a:spcPts val="500"/>
              </a:spcBef>
              <a:buClr>
                <a:schemeClr val="bg1"/>
              </a:buClr>
              <a:buFont typeface="+mj-lt"/>
              <a:buAutoNum type="arabicParenR"/>
            </a:pP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double</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ident</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[N][N];</a:t>
            </a:r>
          </a:p>
          <a:p>
            <a:pPr marL="457200" indent="-457200">
              <a:lnSpc>
                <a:spcPct val="70000"/>
              </a:lnSpc>
              <a:spcBef>
                <a:spcPts val="500"/>
              </a:spcBef>
              <a:buClr>
                <a:schemeClr val="bg1"/>
              </a:buClr>
              <a:buFont typeface="+mj-lt"/>
              <a:buAutoNum type="arabicParenR"/>
            </a:pP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row, col;</a:t>
            </a:r>
          </a:p>
          <a:p>
            <a:pPr marL="457200" indent="-457200">
              <a:lnSpc>
                <a:spcPct val="70000"/>
              </a:lnSpc>
              <a:spcBef>
                <a:spcPct val="0"/>
              </a:spcBef>
              <a:buClr>
                <a:schemeClr val="bg1"/>
              </a:buClr>
              <a:buFont typeface="+mj-lt"/>
              <a:buAutoNum type="arabicParenR"/>
            </a:pP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70000"/>
              </a:lnSpc>
              <a:spcBef>
                <a:spcPts val="500"/>
              </a:spcBef>
              <a:buClr>
                <a:schemeClr val="bg1"/>
              </a:buClr>
              <a:buFont typeface="+mj-lt"/>
              <a:buAutoNum type="arabicParenR"/>
            </a:pP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for</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row</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0;</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row</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&lt; N;</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row</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lnSpc>
                <a:spcPct val="70000"/>
              </a:lnSpc>
              <a:spcBef>
                <a:spcPts val="500"/>
              </a:spcBef>
              <a:buClr>
                <a:schemeClr val="bg1"/>
              </a:buClr>
              <a:buFont typeface="+mj-lt"/>
              <a:buAutoNum type="arabicParenR"/>
            </a:pP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92D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for</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92D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col</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0; </a:t>
            </a:r>
            <a:r>
              <a:rPr lang="en-US" altLang="zh-TW" b="1" dirty="0">
                <a:solidFill>
                  <a:srgbClr val="92D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col</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&lt; N;</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92D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col</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lnSpc>
                <a:spcPct val="70000"/>
              </a:lnSpc>
              <a:spcBef>
                <a:spcPts val="500"/>
              </a:spcBef>
              <a:buClr>
                <a:schemeClr val="bg1"/>
              </a:buClr>
              <a:buFont typeface="+mj-lt"/>
              <a:buAutoNum type="arabicParenR"/>
            </a:pP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if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row</a:t>
            </a: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rgbClr val="92D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col</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lnSpc>
                <a:spcPct val="70000"/>
              </a:lnSpc>
              <a:spcBef>
                <a:spcPts val="500"/>
              </a:spcBef>
              <a:buClr>
                <a:schemeClr val="bg1"/>
              </a:buClr>
              <a:buFont typeface="+mj-lt"/>
              <a:buAutoNum type="arabicParenR"/>
            </a:pP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ident</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row</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92D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col</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1.0;</a:t>
            </a:r>
          </a:p>
          <a:p>
            <a:pPr marL="457200" indent="-457200">
              <a:lnSpc>
                <a:spcPct val="70000"/>
              </a:lnSpc>
              <a:spcBef>
                <a:spcPts val="500"/>
              </a:spcBef>
              <a:buClr>
                <a:schemeClr val="bg1"/>
              </a:buClr>
              <a:buFont typeface="+mj-lt"/>
              <a:buAutoNum type="arabicParenR"/>
            </a:pP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else</a:t>
            </a:r>
          </a:p>
          <a:p>
            <a:pPr marL="457200" indent="-457200">
              <a:lnSpc>
                <a:spcPct val="70000"/>
              </a:lnSpc>
              <a:spcBef>
                <a:spcPts val="500"/>
              </a:spcBef>
              <a:buClr>
                <a:schemeClr val="bg1"/>
              </a:buClr>
              <a:buFont typeface="+mj-lt"/>
              <a:buAutoNum type="arabicParenR"/>
            </a:pPr>
            <a:r>
              <a:rPr lang="en-US" altLang="zh-TW"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ident</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row</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92D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col</a:t>
            </a:r>
            <a:r>
              <a:rPr lang="en-US" altLang="zh-TW" b="1" dirty="0">
                <a:solidFill>
                  <a:schemeClr val="tx2"/>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 0.0;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TW">
                <a:ea typeface="新細明體" charset="-120"/>
              </a:rPr>
              <a:t>One-Dimensional Arrays</a:t>
            </a:r>
          </a:p>
        </p:txBody>
      </p:sp>
      <p:sp>
        <p:nvSpPr>
          <p:cNvPr id="15363" name="Content Placeholder 2"/>
          <p:cNvSpPr>
            <a:spLocks noGrp="1"/>
          </p:cNvSpPr>
          <p:nvPr>
            <p:ph idx="1"/>
          </p:nvPr>
        </p:nvSpPr>
        <p:spPr/>
        <p:txBody>
          <a:bodyPr/>
          <a:lstStyle/>
          <a:p>
            <a:r>
              <a:rPr lang="en-US" altLang="zh-TW" sz="2600" dirty="0">
                <a:ea typeface="新細明體" charset="-120"/>
              </a:rPr>
              <a:t>An </a:t>
            </a:r>
            <a:r>
              <a:rPr lang="en-US" altLang="zh-TW" sz="2600" b="1" i="1" dirty="0">
                <a:ea typeface="新細明體" charset="-120"/>
              </a:rPr>
              <a:t>array</a:t>
            </a:r>
            <a:r>
              <a:rPr lang="en-US" altLang="zh-TW" sz="2600" dirty="0">
                <a:ea typeface="新細明體" charset="-120"/>
              </a:rPr>
              <a:t> is a data structure containing a number of data values, all of which have the </a:t>
            </a:r>
            <a:r>
              <a:rPr lang="en-US" altLang="zh-TW" sz="3600" dirty="0">
                <a:solidFill>
                  <a:srgbClr val="FF0000"/>
                </a:solidFill>
                <a:effectLst>
                  <a:outerShdw blurRad="38100" dist="38100" dir="2700000" algn="tl">
                    <a:srgbClr val="000000">
                      <a:alpha val="43137"/>
                    </a:srgbClr>
                  </a:outerShdw>
                </a:effectLst>
                <a:ea typeface="新細明體" charset="-120"/>
              </a:rPr>
              <a:t>same</a:t>
            </a:r>
            <a:r>
              <a:rPr lang="en-US" altLang="zh-TW" sz="2600" dirty="0">
                <a:effectLst>
                  <a:outerShdw blurRad="38100" dist="38100" dir="2700000" algn="tl">
                    <a:srgbClr val="000000">
                      <a:alpha val="43137"/>
                    </a:srgbClr>
                  </a:outerShdw>
                </a:effectLst>
                <a:ea typeface="新細明體" charset="-120"/>
              </a:rPr>
              <a:t> </a:t>
            </a:r>
            <a:r>
              <a:rPr lang="en-US" altLang="zh-TW" sz="2600" dirty="0">
                <a:ea typeface="新細明體" charset="-120"/>
              </a:rPr>
              <a:t>type.</a:t>
            </a:r>
          </a:p>
          <a:p>
            <a:r>
              <a:rPr lang="en-US" altLang="zh-TW" sz="2600" dirty="0">
                <a:ea typeface="新細明體" charset="-120"/>
              </a:rPr>
              <a:t>These values, known as </a:t>
            </a:r>
            <a:r>
              <a:rPr lang="en-US" altLang="zh-TW" sz="2600" b="1" i="1" dirty="0">
                <a:solidFill>
                  <a:srgbClr val="FFC000"/>
                </a:solidFill>
                <a:effectLst>
                  <a:outerShdw blurRad="38100" dist="38100" dir="2700000" algn="tl">
                    <a:srgbClr val="000000">
                      <a:alpha val="43137"/>
                    </a:srgbClr>
                  </a:outerShdw>
                </a:effectLst>
                <a:ea typeface="新細明體" charset="-120"/>
              </a:rPr>
              <a:t>elements</a:t>
            </a:r>
            <a:r>
              <a:rPr lang="en-US" altLang="zh-TW" sz="2600" b="1" i="1" dirty="0">
                <a:ea typeface="新細明體" charset="-120"/>
              </a:rPr>
              <a:t>,</a:t>
            </a:r>
            <a:r>
              <a:rPr lang="en-US" altLang="zh-TW" sz="2600" dirty="0">
                <a:ea typeface="新細明體" charset="-120"/>
              </a:rPr>
              <a:t> can be individually selected by their position within the array.</a:t>
            </a:r>
          </a:p>
          <a:p>
            <a:r>
              <a:rPr lang="en-US" altLang="zh-TW" sz="2600" dirty="0">
                <a:ea typeface="新細明體" charset="-120"/>
              </a:rPr>
              <a:t>The simplest kind of array has just one dimension.</a:t>
            </a:r>
          </a:p>
          <a:p>
            <a:r>
              <a:rPr lang="en-US" altLang="zh-TW" sz="2600" dirty="0">
                <a:ea typeface="新細明體" charset="-120"/>
              </a:rPr>
              <a:t>The elements of a one-dimensional array </a:t>
            </a:r>
            <a:r>
              <a:rPr lang="en-US" altLang="zh-TW" sz="2600" dirty="0">
                <a:latin typeface="Courier New" pitchFamily="49" charset="0"/>
                <a:ea typeface="新細明體" charset="-120"/>
                <a:cs typeface="Courier New" pitchFamily="49" charset="0"/>
              </a:rPr>
              <a:t>a</a:t>
            </a:r>
            <a:r>
              <a:rPr lang="en-US" altLang="zh-TW" sz="2600" dirty="0">
                <a:ea typeface="新細明體" charset="-120"/>
              </a:rPr>
              <a:t> are conceptually arranged one after another in a single row (or column):</a:t>
            </a:r>
          </a:p>
          <a:p>
            <a:endParaRPr lang="en-US" altLang="zh-TW" dirty="0">
              <a:ea typeface="新細明體" charset="-120"/>
            </a:endParaRPr>
          </a:p>
        </p:txBody>
      </p:sp>
      <p:pic>
        <p:nvPicPr>
          <p:cNvPr id="15366" name="Picture 7" descr="c8-1-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0256" y="4984750"/>
            <a:ext cx="5551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altLang="zh-TW" sz="4400" dirty="0">
                <a:ea typeface="新細明體" charset="-120"/>
              </a:rPr>
              <a:t>Initializing a Multidimensional Array</a:t>
            </a:r>
          </a:p>
        </p:txBody>
      </p:sp>
      <p:sp>
        <p:nvSpPr>
          <p:cNvPr id="51203" name="Content Placeholder 2"/>
          <p:cNvSpPr>
            <a:spLocks noGrp="1"/>
          </p:cNvSpPr>
          <p:nvPr>
            <p:ph idx="1"/>
          </p:nvPr>
        </p:nvSpPr>
        <p:spPr/>
        <p:txBody>
          <a:bodyPr>
            <a:normAutofit fontScale="92500" lnSpcReduction="10000"/>
          </a:bodyPr>
          <a:lstStyle/>
          <a:p>
            <a:r>
              <a:rPr lang="en-US" altLang="zh-TW" dirty="0">
                <a:ea typeface="新細明體" charset="-120"/>
              </a:rPr>
              <a:t>We can create an initializer for a two-dimensional array by nesting one-dimensional initializers:</a:t>
            </a:r>
          </a:p>
          <a:p>
            <a:pPr>
              <a:lnSpc>
                <a:spcPct val="80000"/>
              </a:lnSpc>
              <a:spcBef>
                <a:spcPts val="1200"/>
              </a:spcBef>
              <a:buNone/>
            </a:pPr>
            <a:r>
              <a:rPr lang="en-US" altLang="zh-TW" sz="2100" dirty="0">
                <a:latin typeface="Courier New" pitchFamily="49" charset="0"/>
                <a:ea typeface="新細明體" charset="-120"/>
                <a:cs typeface="Courier New" pitchFamily="49" charset="0"/>
              </a:rPr>
              <a:t>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m[5][9] =</a:t>
            </a:r>
            <a:r>
              <a:rPr lang="en-US" altLang="zh-TW"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chemeClr val="accent4"/>
                </a:solidFill>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1, 1, 1, 1, 1, 0, 1, 1, 1</a:t>
            </a:r>
            <a:r>
              <a:rPr lang="en-US" altLang="zh-TW" b="1" dirty="0">
                <a:solidFill>
                  <a:schemeClr val="accent4"/>
                </a:solidFill>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600"/>
              </a:spcBef>
              <a:buNone/>
            </a:pP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{0, 1, 0, 1, 0, 1, 0, 1, 0},</a:t>
            </a:r>
          </a:p>
          <a:p>
            <a:pPr>
              <a:lnSpc>
                <a:spcPct val="80000"/>
              </a:lnSpc>
              <a:spcBef>
                <a:spcPts val="600"/>
              </a:spcBef>
              <a:buNone/>
            </a:pP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{0, 1, 0, 1, 1, 0, 0, 1, 0},</a:t>
            </a:r>
          </a:p>
          <a:p>
            <a:pPr>
              <a:lnSpc>
                <a:spcPct val="80000"/>
              </a:lnSpc>
              <a:spcBef>
                <a:spcPts val="600"/>
              </a:spcBef>
              <a:buNone/>
            </a:pP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{1, 1, 0, 1, 0, 0, 0, 1, 0},</a:t>
            </a:r>
          </a:p>
          <a:p>
            <a:pPr>
              <a:lnSpc>
                <a:spcPct val="80000"/>
              </a:lnSpc>
              <a:spcBef>
                <a:spcPts val="600"/>
              </a:spcBef>
              <a:buNone/>
            </a:pP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{1, 1, 0, 1, 0, 0, 1, 1, 1}</a:t>
            </a:r>
            <a:r>
              <a:rPr lang="en-US" altLang="zh-TW"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9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r>
              <a:rPr lang="en-US" altLang="zh-TW" dirty="0">
                <a:ea typeface="新細明體" charset="-120"/>
              </a:rPr>
              <a:t>Initializers for higher-dimensional arrays are constructed in a similar fashion.</a:t>
            </a:r>
          </a:p>
          <a:p>
            <a:r>
              <a:rPr lang="en-US" altLang="zh-TW" dirty="0">
                <a:ea typeface="新細明體" charset="-120"/>
              </a:rPr>
              <a:t>C provides a variety of ways to abbreviate initializers for multidimensional arrays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pic>
        <p:nvPicPr>
          <p:cNvPr id="84994" name="Picture 2" descr="http://h21007.www2.hp.com/portal/download/files/unprot/fortran/docs/lrm/images/lrm0004.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609600"/>
            <a:ext cx="6667500" cy="60716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6915150" y="2895600"/>
            <a:ext cx="2105063" cy="461665"/>
          </a:xfrm>
          <a:prstGeom prst="rect">
            <a:avLst/>
          </a:prstGeom>
          <a:noFill/>
        </p:spPr>
        <p:txBody>
          <a:bodyPr wrap="none" rtlCol="0">
            <a:spAutoFit/>
          </a:bodyPr>
          <a:lstStyle/>
          <a:p>
            <a:r>
              <a:rPr lang="en-US" altLang="zh-TW" dirty="0"/>
              <a:t>(column major)</a:t>
            </a:r>
            <a:endParaRPr lang="zh-TW" altLang="en-US" dirty="0"/>
          </a:p>
        </p:txBody>
      </p:sp>
    </p:spTree>
    <p:extLst>
      <p:ext uri="{BB962C8B-B14F-4D97-AF65-F5344CB8AC3E}">
        <p14:creationId xmlns:p14="http://schemas.microsoft.com/office/powerpoint/2010/main" val="1635774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http://image.slidesharecdn.com/2013-11-14-20enterthematrix-131207071455-phpapp02/95/enter-the-matrix-10-638.jpg?cb=13864006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
            <a:ext cx="8119514" cy="6096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396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a:bodyPr>
          <a:lstStyle/>
          <a:p>
            <a:r>
              <a:rPr lang="en-US" altLang="zh-TW" sz="4400" dirty="0">
                <a:ea typeface="新細明體" charset="-120"/>
              </a:rPr>
              <a:t>Initializing a Multidimensional Array</a:t>
            </a:r>
          </a:p>
        </p:txBody>
      </p:sp>
      <p:sp>
        <p:nvSpPr>
          <p:cNvPr id="52227" name="Content Placeholder 2"/>
          <p:cNvSpPr>
            <a:spLocks noGrp="1"/>
          </p:cNvSpPr>
          <p:nvPr>
            <p:ph idx="1"/>
          </p:nvPr>
        </p:nvSpPr>
        <p:spPr/>
        <p:txBody>
          <a:bodyPr/>
          <a:lstStyle/>
          <a:p>
            <a:r>
              <a:rPr lang="en-US" altLang="zh-TW" dirty="0">
                <a:ea typeface="新細明體" charset="-120"/>
              </a:rPr>
              <a:t>If an initializer isn’t large enough to fill a multidimensional array, the </a:t>
            </a:r>
            <a:r>
              <a:rPr lang="en-US" altLang="zh-TW" b="1" dirty="0">
                <a:effectLst>
                  <a:outerShdw blurRad="38100" dist="38100" dir="2700000" algn="tl">
                    <a:srgbClr val="000000">
                      <a:alpha val="43137"/>
                    </a:srgbClr>
                  </a:outerShdw>
                </a:effectLst>
                <a:ea typeface="新細明體" charset="-120"/>
              </a:rPr>
              <a:t>remaining</a:t>
            </a:r>
            <a:r>
              <a:rPr lang="en-US" altLang="zh-TW" dirty="0">
                <a:ea typeface="新細明體" charset="-120"/>
              </a:rPr>
              <a:t> elements are given the value </a:t>
            </a:r>
            <a:r>
              <a:rPr lang="en-US" altLang="zh-TW" b="1" dirty="0">
                <a:effectLst>
                  <a:outerShdw blurRad="38100" dist="38100" dir="2700000" algn="tl">
                    <a:srgbClr val="000000">
                      <a:alpha val="43137"/>
                    </a:srgbClr>
                  </a:outerShdw>
                </a:effectLst>
                <a:ea typeface="新細明體" charset="-120"/>
              </a:rPr>
              <a:t>0</a:t>
            </a:r>
            <a:r>
              <a:rPr lang="en-US" altLang="zh-TW" dirty="0">
                <a:ea typeface="新細明體" charset="-120"/>
              </a:rPr>
              <a:t>.</a:t>
            </a:r>
          </a:p>
          <a:p>
            <a:r>
              <a:rPr lang="en-US" altLang="zh-TW" dirty="0">
                <a:ea typeface="新細明體" charset="-120"/>
              </a:rPr>
              <a:t>The following initializer fills only the first three rows of </a:t>
            </a:r>
            <a:r>
              <a:rPr lang="en-US" altLang="zh-TW" dirty="0">
                <a:latin typeface="Courier New" pitchFamily="49" charset="0"/>
                <a:ea typeface="新細明體" charset="-120"/>
                <a:cs typeface="Courier New" pitchFamily="49" charset="0"/>
              </a:rPr>
              <a:t>m</a:t>
            </a:r>
            <a:r>
              <a:rPr lang="en-US" altLang="zh-TW" dirty="0">
                <a:ea typeface="新細明體" charset="-120"/>
              </a:rPr>
              <a:t>; the last two rows will contain zeros:</a:t>
            </a:r>
          </a:p>
          <a:p>
            <a:pPr>
              <a:lnSpc>
                <a:spcPct val="80000"/>
              </a:lnSpc>
              <a:spcBef>
                <a:spcPts val="1200"/>
              </a:spcBef>
              <a:buNone/>
            </a:pPr>
            <a:r>
              <a:rPr lang="en-US" altLang="zh-TW" sz="2100" dirty="0">
                <a:latin typeface="Courier New" pitchFamily="49" charset="0"/>
                <a:ea typeface="新細明體" charset="-120"/>
                <a:cs typeface="Courier New" pitchFamily="49" charset="0"/>
              </a:rPr>
              <a:t>	</a:t>
            </a:r>
            <a:r>
              <a:rPr lang="en-US" altLang="zh-TW" sz="2100" dirty="0" err="1">
                <a:latin typeface="Courier New" pitchFamily="49" charset="0"/>
                <a:ea typeface="新細明體" charset="-120"/>
                <a:cs typeface="Courier New" pitchFamily="49" charset="0"/>
              </a:rPr>
              <a:t>int</a:t>
            </a:r>
            <a:r>
              <a:rPr lang="en-US" altLang="zh-TW" sz="2100" dirty="0">
                <a:latin typeface="Courier New" pitchFamily="49" charset="0"/>
                <a:ea typeface="新細明體" charset="-120"/>
                <a:cs typeface="Courier New" pitchFamily="49" charset="0"/>
              </a:rPr>
              <a:t> m[5][9] = {{1, 1, 1, 1, 1, 0, 1, 1, 1},</a:t>
            </a:r>
          </a:p>
          <a:p>
            <a:pPr>
              <a:lnSpc>
                <a:spcPct val="80000"/>
              </a:lnSpc>
              <a:spcBef>
                <a:spcPts val="600"/>
              </a:spcBef>
              <a:buNone/>
            </a:pPr>
            <a:r>
              <a:rPr lang="en-US" altLang="zh-TW" sz="2100" dirty="0">
                <a:latin typeface="Courier New" pitchFamily="49" charset="0"/>
                <a:ea typeface="新細明體" charset="-120"/>
                <a:cs typeface="Courier New" pitchFamily="49" charset="0"/>
              </a:rPr>
              <a:t>	               {0, 1, 0, 1, 0, 1, 0, 1, 0},</a:t>
            </a:r>
          </a:p>
          <a:p>
            <a:pPr>
              <a:lnSpc>
                <a:spcPct val="80000"/>
              </a:lnSpc>
              <a:spcBef>
                <a:spcPts val="600"/>
              </a:spcBef>
              <a:buNone/>
            </a:pPr>
            <a:r>
              <a:rPr lang="en-US" altLang="zh-TW" sz="2100" dirty="0">
                <a:latin typeface="Courier New" pitchFamily="49" charset="0"/>
                <a:ea typeface="新細明體" charset="-120"/>
                <a:cs typeface="Courier New" pitchFamily="49" charset="0"/>
              </a:rPr>
              <a:t>	               {0, 1, 0, 1, 1, 0, 0, 1, 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r>
              <a:rPr lang="en-US" altLang="zh-TW" sz="4400" dirty="0">
                <a:ea typeface="新細明體" charset="-120"/>
              </a:rPr>
              <a:t>Initializing a Multidimensional Array</a:t>
            </a:r>
          </a:p>
        </p:txBody>
      </p:sp>
      <p:sp>
        <p:nvSpPr>
          <p:cNvPr id="53251" name="Content Placeholder 2"/>
          <p:cNvSpPr>
            <a:spLocks noGrp="1"/>
          </p:cNvSpPr>
          <p:nvPr>
            <p:ph idx="1"/>
          </p:nvPr>
        </p:nvSpPr>
        <p:spPr/>
        <p:txBody>
          <a:bodyPr/>
          <a:lstStyle/>
          <a:p>
            <a:r>
              <a:rPr lang="en-US" altLang="zh-TW">
                <a:ea typeface="新細明體" charset="-120"/>
              </a:rPr>
              <a:t>If an inner list isn’t long enough to fill a row, the remaining elements in the row are initialized to 0:</a:t>
            </a:r>
          </a:p>
          <a:p>
            <a:pPr>
              <a:lnSpc>
                <a:spcPct val="80000"/>
              </a:lnSpc>
              <a:spcBef>
                <a:spcPts val="1200"/>
              </a:spcBef>
              <a:buNone/>
            </a:pPr>
            <a:r>
              <a:rPr lang="en-US" altLang="zh-TW" sz="2100">
                <a:latin typeface="Courier New" pitchFamily="49" charset="0"/>
                <a:ea typeface="新細明體" charset="-120"/>
                <a:cs typeface="Courier New" pitchFamily="49" charset="0"/>
              </a:rPr>
              <a:t>	int m[5][9] = {{1, 1, 1, 1, 1, 0, 1, 1, 1},</a:t>
            </a:r>
          </a:p>
          <a:p>
            <a:pPr>
              <a:lnSpc>
                <a:spcPct val="80000"/>
              </a:lnSpc>
              <a:spcBef>
                <a:spcPts val="600"/>
              </a:spcBef>
              <a:buNone/>
            </a:pPr>
            <a:r>
              <a:rPr lang="en-US" altLang="zh-TW" sz="2100">
                <a:latin typeface="Courier New" pitchFamily="49" charset="0"/>
                <a:ea typeface="新細明體" charset="-120"/>
                <a:cs typeface="Courier New" pitchFamily="49" charset="0"/>
              </a:rPr>
              <a:t>	               {0, 1, 0, 1, 0, 1, 0, 1},</a:t>
            </a:r>
          </a:p>
          <a:p>
            <a:pPr>
              <a:lnSpc>
                <a:spcPct val="80000"/>
              </a:lnSpc>
              <a:spcBef>
                <a:spcPts val="600"/>
              </a:spcBef>
              <a:buNone/>
            </a:pPr>
            <a:r>
              <a:rPr lang="en-US" altLang="zh-TW" sz="2100">
                <a:latin typeface="Courier New" pitchFamily="49" charset="0"/>
                <a:ea typeface="新細明體" charset="-120"/>
                <a:cs typeface="Courier New" pitchFamily="49" charset="0"/>
              </a:rPr>
              <a:t>	               {0, 1, 0, 1, 1, 0, 0, 1},</a:t>
            </a:r>
          </a:p>
          <a:p>
            <a:pPr>
              <a:lnSpc>
                <a:spcPct val="80000"/>
              </a:lnSpc>
              <a:spcBef>
                <a:spcPts val="600"/>
              </a:spcBef>
              <a:buNone/>
            </a:pPr>
            <a:r>
              <a:rPr lang="en-US" altLang="zh-TW" sz="2100">
                <a:latin typeface="Courier New" pitchFamily="49" charset="0"/>
                <a:ea typeface="新細明體" charset="-120"/>
                <a:cs typeface="Courier New" pitchFamily="49" charset="0"/>
              </a:rPr>
              <a:t>	               {1, 1, 0, 1, 0, 0, 0, 1},</a:t>
            </a:r>
          </a:p>
          <a:p>
            <a:pPr>
              <a:lnSpc>
                <a:spcPct val="80000"/>
              </a:lnSpc>
              <a:spcBef>
                <a:spcPts val="600"/>
              </a:spcBef>
              <a:buNone/>
            </a:pPr>
            <a:r>
              <a:rPr lang="en-US" altLang="zh-TW" sz="2100">
                <a:latin typeface="Courier New" pitchFamily="49" charset="0"/>
                <a:ea typeface="新細明體" charset="-120"/>
                <a:cs typeface="Courier New" pitchFamily="49" charset="0"/>
              </a:rPr>
              <a:t>	               {1, 1, 0, 1, 0, 0, 1, 1, 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a:bodyPr>
          <a:lstStyle/>
          <a:p>
            <a:r>
              <a:rPr lang="en-US" altLang="zh-TW" sz="4400" dirty="0">
                <a:ea typeface="新細明體" charset="-120"/>
              </a:rPr>
              <a:t>Initializing a Multidimensional Array</a:t>
            </a:r>
          </a:p>
        </p:txBody>
      </p:sp>
      <p:sp>
        <p:nvSpPr>
          <p:cNvPr id="54275" name="Content Placeholder 2"/>
          <p:cNvSpPr>
            <a:spLocks noGrp="1"/>
          </p:cNvSpPr>
          <p:nvPr>
            <p:ph idx="1"/>
          </p:nvPr>
        </p:nvSpPr>
        <p:spPr/>
        <p:txBody>
          <a:bodyPr>
            <a:normAutofit lnSpcReduction="10000"/>
          </a:bodyPr>
          <a:lstStyle/>
          <a:p>
            <a:r>
              <a:rPr lang="en-US" altLang="zh-TW">
                <a:ea typeface="新細明體" charset="-120"/>
              </a:rPr>
              <a:t>We can even omit the inner braces:</a:t>
            </a:r>
          </a:p>
          <a:p>
            <a:pPr>
              <a:lnSpc>
                <a:spcPct val="80000"/>
              </a:lnSpc>
              <a:spcBef>
                <a:spcPts val="1200"/>
              </a:spcBef>
              <a:buNone/>
            </a:pPr>
            <a:r>
              <a:rPr lang="en-US" altLang="zh-TW" sz="2100">
                <a:latin typeface="Courier New" pitchFamily="49" charset="0"/>
                <a:ea typeface="新細明體" charset="-120"/>
                <a:cs typeface="Courier New" pitchFamily="49" charset="0"/>
              </a:rPr>
              <a:t>	int m[5][9] = {1, 1, 1, 1, 1, 0, 1, 1, 1,</a:t>
            </a:r>
          </a:p>
          <a:p>
            <a:pPr>
              <a:lnSpc>
                <a:spcPct val="80000"/>
              </a:lnSpc>
              <a:spcBef>
                <a:spcPts val="600"/>
              </a:spcBef>
              <a:buNone/>
            </a:pPr>
            <a:r>
              <a:rPr lang="en-US" altLang="zh-TW" sz="2100">
                <a:latin typeface="Courier New" pitchFamily="49" charset="0"/>
                <a:ea typeface="新細明體" charset="-120"/>
                <a:cs typeface="Courier New" pitchFamily="49" charset="0"/>
              </a:rPr>
              <a:t>	               0, 1, 0, 1, 0, 1, 0, 1, 0,</a:t>
            </a:r>
          </a:p>
          <a:p>
            <a:pPr>
              <a:lnSpc>
                <a:spcPct val="80000"/>
              </a:lnSpc>
              <a:spcBef>
                <a:spcPts val="600"/>
              </a:spcBef>
              <a:buNone/>
            </a:pPr>
            <a:r>
              <a:rPr lang="en-US" altLang="zh-TW" sz="2100">
                <a:latin typeface="Courier New" pitchFamily="49" charset="0"/>
                <a:ea typeface="新細明體" charset="-120"/>
                <a:cs typeface="Courier New" pitchFamily="49" charset="0"/>
              </a:rPr>
              <a:t>	               0, 1, 0, 1, 1, 0, 0, 1, 0,</a:t>
            </a:r>
          </a:p>
          <a:p>
            <a:pPr>
              <a:lnSpc>
                <a:spcPct val="80000"/>
              </a:lnSpc>
              <a:spcBef>
                <a:spcPts val="600"/>
              </a:spcBef>
              <a:buNone/>
            </a:pPr>
            <a:r>
              <a:rPr lang="en-US" altLang="zh-TW" sz="2100">
                <a:latin typeface="Courier New" pitchFamily="49" charset="0"/>
                <a:ea typeface="新細明體" charset="-120"/>
                <a:cs typeface="Courier New" pitchFamily="49" charset="0"/>
              </a:rPr>
              <a:t>	               1, 1, 0, 1, 0, 0, 0, 1, 0,</a:t>
            </a:r>
          </a:p>
          <a:p>
            <a:pPr>
              <a:lnSpc>
                <a:spcPct val="80000"/>
              </a:lnSpc>
              <a:spcBef>
                <a:spcPts val="600"/>
              </a:spcBef>
              <a:buNone/>
            </a:pPr>
            <a:r>
              <a:rPr lang="en-US" altLang="zh-TW" sz="2100">
                <a:latin typeface="Courier New" pitchFamily="49" charset="0"/>
                <a:ea typeface="新細明體" charset="-120"/>
                <a:cs typeface="Courier New" pitchFamily="49" charset="0"/>
              </a:rPr>
              <a:t>	               1, 1, 0, 1, 0, 0, 1, 1, 1};</a:t>
            </a:r>
          </a:p>
          <a:p>
            <a:pPr>
              <a:buFontTx/>
              <a:buNone/>
            </a:pPr>
            <a:r>
              <a:rPr lang="en-US" altLang="zh-TW">
                <a:ea typeface="新細明體" charset="-120"/>
              </a:rPr>
              <a:t>	Once the compiler has seen enough values to fill one row, it begins filling the next.</a:t>
            </a:r>
          </a:p>
          <a:p>
            <a:r>
              <a:rPr lang="en-US" altLang="zh-TW">
                <a:ea typeface="新細明體" charset="-120"/>
              </a:rPr>
              <a:t>Omitting the inner braces can be risky, since an extra element (or even worse, a missing element) will affect the rest of the initializer.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a:bodyPr>
          <a:lstStyle/>
          <a:p>
            <a:r>
              <a:rPr lang="en-US" altLang="zh-TW" sz="4400" dirty="0">
                <a:ea typeface="新細明體" charset="-120"/>
              </a:rPr>
              <a:t>Initializing a Multidimensional Array</a:t>
            </a:r>
          </a:p>
        </p:txBody>
      </p:sp>
      <p:sp>
        <p:nvSpPr>
          <p:cNvPr id="55299" name="Content Placeholder 2"/>
          <p:cNvSpPr>
            <a:spLocks noGrp="1"/>
          </p:cNvSpPr>
          <p:nvPr>
            <p:ph idx="1"/>
          </p:nvPr>
        </p:nvSpPr>
        <p:spPr/>
        <p:txBody>
          <a:bodyPr/>
          <a:lstStyle/>
          <a:p>
            <a:r>
              <a:rPr lang="en-US" altLang="zh-TW" dirty="0">
                <a:ea typeface="新細明體" charset="-120"/>
              </a:rPr>
              <a:t>C99’s designated initializers work with multidimensional arrays.</a:t>
            </a:r>
          </a:p>
          <a:p>
            <a:r>
              <a:rPr lang="en-US" altLang="zh-TW" dirty="0">
                <a:ea typeface="新細明體" charset="-120"/>
              </a:rPr>
              <a:t>How to create 2 × 2 identity matrix:</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double ident[2][2]={[0][0]=1.0, [1][1]= 1.0};</a:t>
            </a:r>
          </a:p>
          <a:p>
            <a:pPr>
              <a:buFontTx/>
              <a:buNone/>
            </a:pPr>
            <a:r>
              <a:rPr lang="en-US" altLang="zh-TW" dirty="0">
                <a:ea typeface="新細明體" charset="-120"/>
              </a:rPr>
              <a:t>	As usual, all elements for which no value is specified will default to zero.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zh-TW" dirty="0">
                <a:ea typeface="新細明體" charset="-120"/>
              </a:rPr>
              <a:t>Constant Arrays</a:t>
            </a:r>
          </a:p>
        </p:txBody>
      </p:sp>
      <p:sp>
        <p:nvSpPr>
          <p:cNvPr id="56323" name="Content Placeholder 2"/>
          <p:cNvSpPr>
            <a:spLocks noGrp="1"/>
          </p:cNvSpPr>
          <p:nvPr>
            <p:ph idx="1"/>
          </p:nvPr>
        </p:nvSpPr>
        <p:spPr/>
        <p:txBody>
          <a:bodyPr/>
          <a:lstStyle/>
          <a:p>
            <a:r>
              <a:rPr lang="en-US" altLang="zh-TW" dirty="0">
                <a:ea typeface="新細明體" charset="-120"/>
              </a:rPr>
              <a:t>An array can be made “constant” by starting its declaration with the word </a:t>
            </a:r>
            <a:r>
              <a:rPr lang="en-US" altLang="zh-TW" dirty="0" err="1">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latin typeface="Courier New" pitchFamily="49" charset="0"/>
                <a:ea typeface="新細明體" charset="-120"/>
                <a:cs typeface="Courier New" pitchFamily="49" charset="0"/>
              </a:rPr>
              <a:t>const</a:t>
            </a:r>
            <a:r>
              <a:rPr lang="en-US" altLang="zh-TW" dirty="0">
                <a:ea typeface="新細明體" charset="-120"/>
              </a:rPr>
              <a:t>:</a:t>
            </a:r>
          </a:p>
          <a:p>
            <a:pPr>
              <a:lnSpc>
                <a:spcPct val="80000"/>
              </a:lnSpc>
              <a:spcBef>
                <a:spcPts val="1200"/>
              </a:spcBef>
              <a:buNone/>
            </a:pPr>
            <a:r>
              <a:rPr lang="en-US" altLang="zh-TW" sz="1800" dirty="0">
                <a:latin typeface="Courier New" pitchFamily="49" charset="0"/>
                <a:ea typeface="新細明體" charset="-120"/>
                <a:cs typeface="Courier New" pitchFamily="49" charset="0"/>
              </a:rPr>
              <a:t>	</a:t>
            </a:r>
            <a:r>
              <a:rPr lang="en-US" altLang="zh-TW" dirty="0" err="1">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latin typeface="Courier New" pitchFamily="49" charset="0"/>
                <a:ea typeface="新細明體" charset="-120"/>
                <a:cs typeface="Courier New" pitchFamily="49" charset="0"/>
              </a:rPr>
              <a:t>const</a:t>
            </a:r>
            <a:r>
              <a:rPr lang="en-US" altLang="zh-TW" sz="1800" dirty="0">
                <a:latin typeface="Courier New" pitchFamily="49" charset="0"/>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char</a:t>
            </a:r>
            <a:r>
              <a:rPr lang="en-US" altLang="zh-TW"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hexChars</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dirty="0">
                <a:effectLst>
                  <a:outerShdw blurRad="38100" dist="38100" dir="2700000" algn="tl">
                    <a:srgbClr val="000000">
                      <a:alpha val="43137"/>
                    </a:srgbClr>
                  </a:outerShdw>
                </a:effectLst>
                <a:latin typeface="Courier New" pitchFamily="49" charset="0"/>
                <a:ea typeface="新細明體" charset="-120"/>
                <a:cs typeface="Courier New" pitchFamily="49" charset="0"/>
              </a:rPr>
              <a:t>'0', '1', '2', '3', '4', '5', '6', '7', '8', '9','A', 'B', 'C', 'D', 'E', 'F'</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r>
              <a:rPr lang="en-US" altLang="zh-TW" dirty="0">
                <a:ea typeface="新細明體" charset="-120"/>
              </a:rPr>
              <a:t>An array that’s been declared </a:t>
            </a:r>
            <a:r>
              <a:rPr lang="en-US" altLang="zh-TW" dirty="0" err="1">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latin typeface="Courier New" pitchFamily="49" charset="0"/>
                <a:ea typeface="新細明體" charset="-120"/>
                <a:cs typeface="Courier New" pitchFamily="49" charset="0"/>
              </a:rPr>
              <a:t>const</a:t>
            </a:r>
            <a:r>
              <a:rPr lang="en-US" altLang="zh-TW" dirty="0">
                <a:ea typeface="新細明體" charset="-120"/>
              </a:rPr>
              <a:t> should </a:t>
            </a:r>
            <a:r>
              <a:rPr lang="en-US" altLang="zh-TW" dirty="0">
                <a:effectLst>
                  <a:glow rad="101600">
                    <a:srgbClr val="FFC000">
                      <a:alpha val="60000"/>
                    </a:srgbClr>
                  </a:glow>
                </a:effectLst>
                <a:ea typeface="新細明體" charset="-120"/>
              </a:rPr>
              <a:t>not</a:t>
            </a:r>
            <a:r>
              <a:rPr lang="en-US" altLang="zh-TW" dirty="0">
                <a:ea typeface="新細明體" charset="-120"/>
              </a:rPr>
              <a:t> </a:t>
            </a:r>
            <a:r>
              <a:rPr lang="en-US" altLang="zh-TW" dirty="0">
                <a:effectLst>
                  <a:glow rad="101600">
                    <a:srgbClr val="FFC000">
                      <a:alpha val="60000"/>
                    </a:srgbClr>
                  </a:glow>
                </a:effectLst>
                <a:ea typeface="新細明體" charset="-120"/>
              </a:rPr>
              <a:t>be</a:t>
            </a:r>
            <a:r>
              <a:rPr lang="en-US" altLang="zh-TW" dirty="0">
                <a:ea typeface="新細明體" charset="-120"/>
              </a:rPr>
              <a:t> </a:t>
            </a:r>
            <a:r>
              <a:rPr lang="en-US" altLang="zh-TW" dirty="0">
                <a:effectLst>
                  <a:glow rad="101600">
                    <a:srgbClr val="FFC000">
                      <a:alpha val="60000"/>
                    </a:srgbClr>
                  </a:glow>
                </a:effectLst>
                <a:ea typeface="新細明體" charset="-120"/>
              </a:rPr>
              <a:t>modified</a:t>
            </a:r>
            <a:r>
              <a:rPr lang="en-US" altLang="zh-TW" dirty="0">
                <a:ea typeface="新細明體" charset="-120"/>
              </a:rPr>
              <a:t> by the program.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zh-TW" dirty="0">
                <a:ea typeface="新細明體" charset="-120"/>
              </a:rPr>
              <a:t>Constant Arrays</a:t>
            </a:r>
          </a:p>
        </p:txBody>
      </p:sp>
      <p:sp>
        <p:nvSpPr>
          <p:cNvPr id="57347" name="Content Placeholder 2"/>
          <p:cNvSpPr>
            <a:spLocks noGrp="1"/>
          </p:cNvSpPr>
          <p:nvPr>
            <p:ph idx="1"/>
          </p:nvPr>
        </p:nvSpPr>
        <p:spPr/>
        <p:txBody>
          <a:bodyPr/>
          <a:lstStyle/>
          <a:p>
            <a:r>
              <a:rPr lang="en-US" altLang="zh-TW" dirty="0">
                <a:ea typeface="新細明體" charset="-120"/>
              </a:rPr>
              <a:t>Advantages of declaring an array to be </a:t>
            </a:r>
            <a:r>
              <a:rPr lang="en-US" altLang="zh-TW" dirty="0" err="1">
                <a:latin typeface="Courier New" pitchFamily="49" charset="0"/>
                <a:ea typeface="新細明體" charset="-120"/>
                <a:cs typeface="Courier New" pitchFamily="49" charset="0"/>
              </a:rPr>
              <a:t>const</a:t>
            </a:r>
            <a:r>
              <a:rPr lang="en-US" altLang="zh-TW" dirty="0">
                <a:ea typeface="新細明體" charset="-120"/>
              </a:rPr>
              <a:t>:</a:t>
            </a:r>
          </a:p>
          <a:p>
            <a:pPr lvl="1"/>
            <a:r>
              <a:rPr lang="en-US" altLang="zh-TW" dirty="0">
                <a:ea typeface="新細明體" charset="-120"/>
              </a:rPr>
              <a:t>Documents that the program won’t change the array.</a:t>
            </a:r>
          </a:p>
          <a:p>
            <a:pPr lvl="1"/>
            <a:r>
              <a:rPr lang="en-US" altLang="zh-TW" dirty="0">
                <a:ea typeface="新細明體" charset="-120"/>
              </a:rPr>
              <a:t>Helps the </a:t>
            </a:r>
            <a:r>
              <a:rPr lang="en-US" altLang="zh-TW" b="1" dirty="0">
                <a:solidFill>
                  <a:srgbClr val="FFFF00"/>
                </a:solidFill>
                <a:effectLst>
                  <a:outerShdw blurRad="38100" dist="38100" dir="2700000" algn="tl">
                    <a:srgbClr val="000000">
                      <a:alpha val="43137"/>
                    </a:srgbClr>
                  </a:outerShdw>
                </a:effectLst>
                <a:ea typeface="新細明體" charset="-120"/>
              </a:rPr>
              <a:t>compiler</a:t>
            </a:r>
            <a:r>
              <a:rPr lang="en-US" altLang="zh-TW" dirty="0">
                <a:ea typeface="新細明體" charset="-120"/>
              </a:rPr>
              <a:t> catch </a:t>
            </a:r>
            <a:r>
              <a:rPr lang="en-US" altLang="zh-TW" b="1" dirty="0">
                <a:solidFill>
                  <a:srgbClr val="FF0000"/>
                </a:solidFill>
                <a:effectLst>
                  <a:outerShdw blurRad="38100" dist="38100" dir="2700000" algn="tl">
                    <a:srgbClr val="000000">
                      <a:alpha val="43137"/>
                    </a:srgbClr>
                  </a:outerShdw>
                </a:effectLst>
                <a:ea typeface="新細明體" charset="-120"/>
              </a:rPr>
              <a:t>errors</a:t>
            </a:r>
            <a:r>
              <a:rPr lang="en-US" altLang="zh-TW" dirty="0">
                <a:ea typeface="新細明體" charset="-120"/>
              </a:rPr>
              <a:t>.</a:t>
            </a:r>
          </a:p>
          <a:p>
            <a:r>
              <a:rPr lang="en-US" altLang="zh-TW" dirty="0" err="1">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latin typeface="Courier New" pitchFamily="49" charset="0"/>
                <a:ea typeface="新細明體" charset="-120"/>
                <a:cs typeface="Courier New" pitchFamily="49" charset="0"/>
              </a:rPr>
              <a:t>const</a:t>
            </a:r>
            <a:r>
              <a:rPr lang="en-US" altLang="zh-TW" dirty="0">
                <a:ea typeface="新細明體" charset="-120"/>
              </a:rPr>
              <a:t> </a:t>
            </a:r>
            <a:r>
              <a:rPr lang="en-US" altLang="zh-TW" u="sng" dirty="0">
                <a:effectLst>
                  <a:outerShdw blurRad="38100" dist="38100" dir="2700000" algn="tl">
                    <a:srgbClr val="000000">
                      <a:alpha val="43137"/>
                    </a:srgbClr>
                  </a:outerShdw>
                </a:effectLst>
                <a:ea typeface="新細明體" charset="-120"/>
              </a:rPr>
              <a:t>isn’t limited to arrays</a:t>
            </a:r>
            <a:r>
              <a:rPr lang="en-US" altLang="zh-TW" dirty="0">
                <a:ea typeface="新細明體" charset="-120"/>
              </a:rPr>
              <a:t>, but it’s particularly useful in array declarations.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a:bodyPr>
          <a:lstStyle/>
          <a:p>
            <a:r>
              <a:rPr lang="en-US" altLang="zh-TW">
                <a:ea typeface="新細明體" charset="-120"/>
              </a:rPr>
              <a:t>Program: Dealing a Hand of Cards</a:t>
            </a:r>
          </a:p>
        </p:txBody>
      </p:sp>
      <p:sp>
        <p:nvSpPr>
          <p:cNvPr id="58371" name="Content Placeholder 2"/>
          <p:cNvSpPr>
            <a:spLocks noGrp="1"/>
          </p:cNvSpPr>
          <p:nvPr>
            <p:ph idx="1"/>
          </p:nvPr>
        </p:nvSpPr>
        <p:spPr/>
        <p:txBody>
          <a:bodyPr/>
          <a:lstStyle/>
          <a:p>
            <a:r>
              <a:rPr lang="en-US" altLang="zh-TW" dirty="0">
                <a:ea typeface="新細明體" charset="-120"/>
              </a:rPr>
              <a:t>The </a:t>
            </a:r>
            <a:r>
              <a:rPr lang="en-US" altLang="zh-TW" dirty="0" err="1">
                <a:latin typeface="Courier New" pitchFamily="49" charset="0"/>
                <a:ea typeface="新細明體" charset="-120"/>
                <a:cs typeface="Courier New" pitchFamily="49" charset="0"/>
              </a:rPr>
              <a:t>deal.c</a:t>
            </a:r>
            <a:r>
              <a:rPr lang="en-US" altLang="zh-TW" dirty="0">
                <a:ea typeface="新細明體" charset="-120"/>
              </a:rPr>
              <a:t> program illustrates both two-dimensional arrays and constant arrays.</a:t>
            </a:r>
          </a:p>
          <a:p>
            <a:r>
              <a:rPr lang="en-US" altLang="zh-TW" dirty="0">
                <a:ea typeface="新細明體" charset="-120"/>
              </a:rPr>
              <a:t>The program </a:t>
            </a:r>
            <a:r>
              <a:rPr lang="en-US" altLang="zh-TW" b="1" u="sng" dirty="0">
                <a:effectLst>
                  <a:outerShdw blurRad="38100" dist="38100" dir="2700000" algn="tl">
                    <a:srgbClr val="000000">
                      <a:alpha val="43137"/>
                    </a:srgbClr>
                  </a:outerShdw>
                </a:effectLst>
                <a:ea typeface="新細明體" charset="-120"/>
              </a:rPr>
              <a:t>deals a random hand from a standard deck of playing cards.</a:t>
            </a:r>
          </a:p>
          <a:p>
            <a:r>
              <a:rPr lang="en-US" altLang="zh-TW" dirty="0">
                <a:ea typeface="新細明體" charset="-120"/>
              </a:rPr>
              <a:t>Each card in a standard deck has </a:t>
            </a:r>
          </a:p>
          <a:p>
            <a:pPr lvl="1"/>
            <a:r>
              <a:rPr lang="en-US" altLang="zh-TW" dirty="0">
                <a:ea typeface="新細明體" charset="-120"/>
              </a:rPr>
              <a:t>a </a:t>
            </a:r>
            <a:r>
              <a:rPr lang="en-US" altLang="zh-TW" b="1" i="1" dirty="0">
                <a:solidFill>
                  <a:schemeClr val="bg1"/>
                </a:solidFill>
                <a:effectLst>
                  <a:outerShdw blurRad="38100" dist="38100" dir="2700000" algn="tl">
                    <a:srgbClr val="000000">
                      <a:alpha val="43137"/>
                    </a:srgbClr>
                  </a:outerShdw>
                </a:effectLst>
                <a:ea typeface="新細明體" charset="-120"/>
              </a:rPr>
              <a:t>suit</a:t>
            </a:r>
            <a:r>
              <a:rPr lang="en-US" altLang="zh-TW" dirty="0">
                <a:ea typeface="新細明體" charset="-120"/>
              </a:rPr>
              <a:t> (clubs</a:t>
            </a:r>
            <a:r>
              <a:rPr lang="zh-TW" altLang="en-US" dirty="0">
                <a:ea typeface="新細明體" charset="-120"/>
              </a:rPr>
              <a:t> </a:t>
            </a:r>
            <a:r>
              <a:rPr lang="en-US" altLang="zh-TW" dirty="0">
                <a:ea typeface="新細明體" charset="-120"/>
              </a:rPr>
              <a:t>, diamonds, hearts, or spades) and </a:t>
            </a:r>
          </a:p>
          <a:p>
            <a:pPr lvl="1"/>
            <a:r>
              <a:rPr lang="en-US" altLang="zh-TW" dirty="0">
                <a:ea typeface="新細明體" charset="-120"/>
              </a:rPr>
              <a:t>a </a:t>
            </a:r>
            <a:r>
              <a:rPr lang="en-US" altLang="zh-TW" b="1" i="1" dirty="0">
                <a:solidFill>
                  <a:schemeClr val="bg1"/>
                </a:solidFill>
                <a:effectLst>
                  <a:outerShdw blurRad="38100" dist="38100" dir="2700000" algn="tl">
                    <a:srgbClr val="000000">
                      <a:alpha val="43137"/>
                    </a:srgbClr>
                  </a:outerShdw>
                </a:effectLst>
                <a:ea typeface="新細明體" charset="-120"/>
              </a:rPr>
              <a:t>rank</a:t>
            </a:r>
            <a:r>
              <a:rPr lang="en-US" altLang="zh-TW" dirty="0">
                <a:ea typeface="新細明體" charset="-120"/>
              </a:rPr>
              <a:t> (two, three, four, five, six, seven, eight, </a:t>
            </a:r>
            <a:br>
              <a:rPr lang="en-US" altLang="zh-TW" dirty="0">
                <a:ea typeface="新細明體" charset="-120"/>
              </a:rPr>
            </a:br>
            <a:r>
              <a:rPr lang="en-US" altLang="zh-TW" dirty="0">
                <a:ea typeface="新細明體" charset="-120"/>
              </a:rPr>
              <a:t>nine, ten, jack, queen, king, or ace).</a:t>
            </a:r>
          </a:p>
        </p:txBody>
      </p:sp>
      <p:pic>
        <p:nvPicPr>
          <p:cNvPr id="1026" name="Picture 2" descr="「poker suit」的圖片搜尋結果"/>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220200" y="3531620"/>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 name="圖片 1"/>
          <p:cNvPicPr>
            <a:picLocks noChangeAspect="1"/>
          </p:cNvPicPr>
          <p:nvPr/>
        </p:nvPicPr>
        <p:blipFill>
          <a:blip r:embed="rId3"/>
          <a:stretch>
            <a:fillRect/>
          </a:stretch>
        </p:blipFill>
        <p:spPr>
          <a:xfrm>
            <a:off x="4998630" y="5267325"/>
            <a:ext cx="3880572" cy="1590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TW">
                <a:ea typeface="新細明體" charset="-120"/>
              </a:rPr>
              <a:t>One-Dimensional Arrays</a:t>
            </a:r>
          </a:p>
        </p:txBody>
      </p:sp>
      <p:sp>
        <p:nvSpPr>
          <p:cNvPr id="16387" name="Content Placeholder 2"/>
          <p:cNvSpPr>
            <a:spLocks noGrp="1"/>
          </p:cNvSpPr>
          <p:nvPr>
            <p:ph idx="1"/>
          </p:nvPr>
        </p:nvSpPr>
        <p:spPr/>
        <p:txBody>
          <a:bodyPr>
            <a:normAutofit lnSpcReduction="10000"/>
          </a:bodyPr>
          <a:lstStyle/>
          <a:p>
            <a:r>
              <a:rPr lang="en-US" altLang="zh-TW" dirty="0">
                <a:ea typeface="新細明體" charset="-120"/>
              </a:rPr>
              <a:t>To </a:t>
            </a:r>
            <a:r>
              <a:rPr lang="en-US" altLang="zh-TW" b="1" dirty="0">
                <a:solidFill>
                  <a:srgbClr val="FFC000"/>
                </a:solidFill>
                <a:effectLst>
                  <a:outerShdw blurRad="38100" dist="38100" dir="2700000" algn="tl">
                    <a:srgbClr val="000000">
                      <a:alpha val="43137"/>
                    </a:srgbClr>
                  </a:outerShdw>
                </a:effectLst>
                <a:ea typeface="新細明體" charset="-120"/>
              </a:rPr>
              <a:t>declare</a:t>
            </a:r>
            <a:r>
              <a:rPr lang="en-US" altLang="zh-TW" dirty="0">
                <a:ea typeface="新細明體" charset="-120"/>
              </a:rPr>
              <a:t> an array, we must specify the </a:t>
            </a:r>
            <a:r>
              <a:rPr lang="en-US" altLang="zh-TW" b="1" i="1" u="sng" dirty="0">
                <a:solidFill>
                  <a:srgbClr val="FF7706"/>
                </a:solidFill>
                <a:effectLst>
                  <a:outerShdw blurRad="38100" dist="38100" dir="2700000" algn="tl">
                    <a:srgbClr val="000000">
                      <a:alpha val="43137"/>
                    </a:srgbClr>
                  </a:outerShdw>
                </a:effectLst>
                <a:ea typeface="新細明體" charset="-120"/>
              </a:rPr>
              <a:t>type</a:t>
            </a:r>
            <a:r>
              <a:rPr lang="en-US" altLang="zh-TW" dirty="0">
                <a:solidFill>
                  <a:srgbClr val="FF7706"/>
                </a:solidFill>
                <a:effectLst>
                  <a:outerShdw blurRad="38100" dist="38100" dir="2700000" algn="tl">
                    <a:srgbClr val="000000">
                      <a:alpha val="43137"/>
                    </a:srgbClr>
                  </a:outerShdw>
                </a:effectLst>
                <a:ea typeface="新細明體" charset="-120"/>
              </a:rPr>
              <a:t> </a:t>
            </a:r>
            <a:r>
              <a:rPr lang="en-US" altLang="zh-TW" dirty="0">
                <a:ea typeface="新細明體" charset="-120"/>
              </a:rPr>
              <a:t>of the array’s </a:t>
            </a:r>
            <a:r>
              <a:rPr lang="en-US" altLang="zh-TW" u="sng" dirty="0">
                <a:solidFill>
                  <a:srgbClr val="FF7706"/>
                </a:solidFill>
                <a:effectLst>
                  <a:outerShdw blurRad="38100" dist="38100" dir="2700000" algn="tl">
                    <a:srgbClr val="000000">
                      <a:alpha val="43137"/>
                    </a:srgbClr>
                  </a:outerShdw>
                </a:effectLst>
                <a:ea typeface="新細明體" charset="-120"/>
              </a:rPr>
              <a:t>elements</a:t>
            </a:r>
            <a:r>
              <a:rPr lang="en-US" altLang="zh-TW" dirty="0">
                <a:ea typeface="新細明體" charset="-120"/>
              </a:rPr>
              <a:t> and </a:t>
            </a:r>
            <a:r>
              <a:rPr lang="en-US" altLang="zh-TW" u="sng" dirty="0">
                <a:solidFill>
                  <a:srgbClr val="FF7706"/>
                </a:solidFill>
                <a:effectLst>
                  <a:outerShdw blurRad="38100" dist="38100" dir="2700000" algn="tl">
                    <a:srgbClr val="000000">
                      <a:alpha val="43137"/>
                    </a:srgbClr>
                  </a:outerShdw>
                </a:effectLst>
                <a:ea typeface="新細明體" charset="-120"/>
              </a:rPr>
              <a:t>the </a:t>
            </a:r>
            <a:r>
              <a:rPr lang="en-US" altLang="zh-TW" i="1" u="sng" dirty="0">
                <a:solidFill>
                  <a:srgbClr val="FF7706"/>
                </a:solidFill>
                <a:effectLst>
                  <a:outerShdw blurRad="38100" dist="38100" dir="2700000" algn="tl">
                    <a:srgbClr val="000000">
                      <a:alpha val="43137"/>
                    </a:srgbClr>
                  </a:outerShdw>
                </a:effectLst>
                <a:ea typeface="新細明體" charset="-120"/>
              </a:rPr>
              <a:t>number</a:t>
            </a:r>
            <a:r>
              <a:rPr lang="en-US" altLang="zh-TW" u="sng" dirty="0">
                <a:solidFill>
                  <a:srgbClr val="FF7706"/>
                </a:solidFill>
                <a:effectLst>
                  <a:outerShdw blurRad="38100" dist="38100" dir="2700000" algn="tl">
                    <a:srgbClr val="000000">
                      <a:alpha val="43137"/>
                    </a:srgbClr>
                  </a:outerShdw>
                </a:effectLst>
                <a:ea typeface="新細明體" charset="-120"/>
              </a:rPr>
              <a:t> of </a:t>
            </a:r>
            <a:r>
              <a:rPr lang="en-US" altLang="zh-TW" dirty="0">
                <a:ea typeface="新細明體" charset="-120"/>
              </a:rPr>
              <a:t>elements:</a:t>
            </a:r>
          </a:p>
          <a:p>
            <a:pPr>
              <a:lnSpc>
                <a:spcPct val="80000"/>
              </a:lnSpc>
              <a:spcBef>
                <a:spcPts val="1200"/>
              </a:spcBef>
              <a:buNone/>
            </a:pPr>
            <a:r>
              <a:rPr lang="en-US" altLang="zh-TW"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	</a:t>
            </a:r>
            <a:r>
              <a:rPr lang="en-US" altLang="zh-TW" sz="32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int</a:t>
            </a:r>
            <a:r>
              <a:rPr lang="en-US" altLang="zh-TW"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 a[10];</a:t>
            </a:r>
            <a:endParaRPr lang="en-US" altLang="zh-TW"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endParaRPr>
          </a:p>
          <a:p>
            <a:r>
              <a:rPr lang="en-US" altLang="zh-TW" dirty="0">
                <a:ea typeface="新細明體" charset="-120"/>
              </a:rPr>
              <a:t>The elements may be of any type; the length of the array can be any (integer) constant expression.</a:t>
            </a:r>
          </a:p>
          <a:p>
            <a:r>
              <a:rPr lang="en-US" altLang="zh-TW" dirty="0">
                <a:ea typeface="新細明體" charset="-120"/>
              </a:rPr>
              <a:t>Using a </a:t>
            </a:r>
            <a:r>
              <a:rPr lang="en-US" altLang="zh-TW" b="1" spc="50" dirty="0">
                <a:ln w="9525" cmpd="sng">
                  <a:solidFill>
                    <a:schemeClr val="accent1"/>
                  </a:solidFill>
                  <a:prstDash val="solid"/>
                </a:ln>
                <a:solidFill>
                  <a:srgbClr val="70AD47">
                    <a:tint val="1000"/>
                  </a:srgbClr>
                </a:solidFill>
                <a:effectLst>
                  <a:glow rad="38100">
                    <a:schemeClr val="accent1">
                      <a:alpha val="40000"/>
                    </a:schemeClr>
                  </a:glow>
                </a:effectLst>
                <a:ea typeface="新細明體" charset="-120"/>
              </a:rPr>
              <a:t>macro</a:t>
            </a:r>
            <a:r>
              <a:rPr lang="en-US" altLang="zh-TW" dirty="0">
                <a:ea typeface="新細明體" charset="-120"/>
              </a:rPr>
              <a:t> to define the length of an array is an excellent practice:</a:t>
            </a:r>
          </a:p>
          <a:p>
            <a:pPr>
              <a:lnSpc>
                <a:spcPct val="80000"/>
              </a:lnSpc>
              <a:spcBef>
                <a:spcPts val="1200"/>
              </a:spcBef>
              <a:buNone/>
            </a:pPr>
            <a:r>
              <a:rPr lang="en-US" altLang="zh-TW"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	#define </a:t>
            </a:r>
            <a:r>
              <a:rPr lang="en-US" altLang="zh-TW"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N</a:t>
            </a:r>
            <a:r>
              <a:rPr lang="en-US" altLang="zh-TW"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 10</a:t>
            </a:r>
          </a:p>
          <a:p>
            <a:pPr>
              <a:lnSpc>
                <a:spcPct val="80000"/>
              </a:lnSpc>
              <a:spcBef>
                <a:spcPts val="600"/>
              </a:spcBef>
              <a:buNone/>
            </a:pPr>
            <a:r>
              <a:rPr lang="en-US" altLang="zh-TW"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	…</a:t>
            </a:r>
          </a:p>
          <a:p>
            <a:pPr>
              <a:lnSpc>
                <a:spcPct val="80000"/>
              </a:lnSpc>
              <a:spcBef>
                <a:spcPts val="600"/>
              </a:spcBef>
              <a:buNone/>
            </a:pPr>
            <a:r>
              <a:rPr lang="en-US" altLang="zh-TW"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	</a:t>
            </a:r>
            <a:r>
              <a:rPr lang="en-US" altLang="zh-TW" sz="32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int</a:t>
            </a:r>
            <a:r>
              <a:rPr lang="en-US" altLang="zh-TW"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 </a:t>
            </a:r>
            <a:r>
              <a:rPr lang="en-US" altLang="zh-TW" sz="3200" b="1" spc="50" dirty="0" err="1">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myArrayVarName</a:t>
            </a:r>
            <a:r>
              <a:rPr lang="en-US" altLang="zh-TW"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a:t>
            </a:r>
            <a:r>
              <a:rPr lang="en-US" altLang="zh-TW"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itchFamily="49" charset="0"/>
                <a:ea typeface="新細明體" charset="-120"/>
                <a:cs typeface="Courier New" pitchFamily="49" charset="0"/>
              </a:rPr>
              <a:t>N</a:t>
            </a:r>
            <a:r>
              <a:rPr lang="en-US" altLang="zh-TW"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Courier New" pitchFamily="49" charset="0"/>
                <a:ea typeface="新細明體" charset="-120"/>
                <a:cs typeface="Courier New" pitchFamily="49"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a:bodyPr>
          <a:lstStyle/>
          <a:p>
            <a:r>
              <a:rPr lang="en-US" altLang="zh-TW">
                <a:ea typeface="新細明體" charset="-120"/>
              </a:rPr>
              <a:t>Program: Dealing a Hand of Cards</a:t>
            </a:r>
          </a:p>
        </p:txBody>
      </p:sp>
      <p:sp>
        <p:nvSpPr>
          <p:cNvPr id="59395" name="Content Placeholder 2"/>
          <p:cNvSpPr>
            <a:spLocks noGrp="1"/>
          </p:cNvSpPr>
          <p:nvPr>
            <p:ph idx="1"/>
          </p:nvPr>
        </p:nvSpPr>
        <p:spPr/>
        <p:txBody>
          <a:bodyPr/>
          <a:lstStyle/>
          <a:p>
            <a:r>
              <a:rPr lang="en-US" altLang="zh-TW" dirty="0">
                <a:ea typeface="新細明體" charset="-120"/>
              </a:rPr>
              <a:t>The user will specify how many cards should be in the hand:</a:t>
            </a:r>
          </a:p>
          <a:p>
            <a:pPr>
              <a:lnSpc>
                <a:spcPct val="80000"/>
              </a:lnSpc>
              <a:spcBef>
                <a:spcPts val="1200"/>
              </a:spcBef>
              <a:buNone/>
            </a:pPr>
            <a:r>
              <a:rPr lang="en-US" altLang="zh-TW" sz="3200" dirty="0">
                <a:latin typeface="Courier New" pitchFamily="49" charset="0"/>
                <a:ea typeface="新細明體" charset="-120"/>
                <a:cs typeface="Courier New" pitchFamily="49" charset="0"/>
              </a:rPr>
              <a:t>	</a:t>
            </a:r>
            <a:r>
              <a:rPr lang="en-US" altLang="zh-TW" sz="3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Enter number of cards in hand: </a:t>
            </a:r>
            <a:r>
              <a:rPr lang="en-US" altLang="zh-TW" sz="32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urier New" pitchFamily="49" charset="0"/>
                <a:ea typeface="新細明體" charset="-120"/>
                <a:cs typeface="Courier New" pitchFamily="49" charset="0"/>
              </a:rPr>
              <a:t>5</a:t>
            </a:r>
            <a:endParaRPr lang="en-US" altLang="zh-TW" sz="3200" b="1" u="sng"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endParaRPr>
          </a:p>
          <a:p>
            <a:pPr>
              <a:lnSpc>
                <a:spcPct val="80000"/>
              </a:lnSpc>
              <a:spcBef>
                <a:spcPts val="600"/>
              </a:spcBef>
              <a:buNone/>
            </a:pPr>
            <a:r>
              <a:rPr lang="en-US" altLang="zh-TW" sz="3200"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3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Your hand: </a:t>
            </a:r>
            <a:r>
              <a:rPr lang="en-US" altLang="zh-TW"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urier New" pitchFamily="49" charset="0"/>
                <a:ea typeface="新細明體" charset="-120"/>
                <a:cs typeface="Courier New" pitchFamily="49" charset="0"/>
              </a:rPr>
              <a:t>7c 2s 5d as 2h</a:t>
            </a:r>
          </a:p>
          <a:p>
            <a:r>
              <a:rPr lang="en-US" altLang="zh-TW" dirty="0">
                <a:ea typeface="新細明體" charset="-120"/>
              </a:rPr>
              <a:t>Problems to be solved:</a:t>
            </a:r>
          </a:p>
          <a:p>
            <a:pPr lvl="1"/>
            <a:r>
              <a:rPr lang="en-US" altLang="zh-TW" dirty="0">
                <a:ea typeface="新細明體" charset="-120"/>
              </a:rPr>
              <a:t>How do we </a:t>
            </a:r>
            <a:r>
              <a:rPr lang="en-US" altLang="zh-TW" sz="3200" b="1" dirty="0">
                <a:solidFill>
                  <a:srgbClr val="FFC000"/>
                </a:solidFill>
                <a:effectLst>
                  <a:outerShdw blurRad="38100" dist="38100" dir="2700000" algn="tl">
                    <a:srgbClr val="000000">
                      <a:alpha val="43137"/>
                    </a:srgbClr>
                  </a:outerShdw>
                </a:effectLst>
                <a:ea typeface="新細明體" charset="-120"/>
              </a:rPr>
              <a:t>pick cards randomly </a:t>
            </a:r>
            <a:r>
              <a:rPr lang="en-US" altLang="zh-TW" dirty="0">
                <a:ea typeface="新細明體" charset="-120"/>
              </a:rPr>
              <a:t>from the deck?</a:t>
            </a:r>
          </a:p>
          <a:p>
            <a:pPr lvl="1"/>
            <a:r>
              <a:rPr lang="en-US" altLang="zh-TW" dirty="0">
                <a:ea typeface="新細明體" charset="-120"/>
              </a:rPr>
              <a:t>How do we </a:t>
            </a:r>
            <a:r>
              <a:rPr lang="en-US" altLang="zh-TW" dirty="0">
                <a:solidFill>
                  <a:srgbClr val="FFC000"/>
                </a:solidFill>
                <a:ea typeface="新細明體" charset="-120"/>
              </a:rPr>
              <a:t>avoid</a:t>
            </a:r>
            <a:r>
              <a:rPr lang="en-US" altLang="zh-TW" dirty="0">
                <a:ea typeface="新細明體" charset="-120"/>
              </a:rPr>
              <a:t> picking the </a:t>
            </a:r>
            <a:r>
              <a:rPr lang="en-US" altLang="zh-TW" dirty="0">
                <a:solidFill>
                  <a:srgbClr val="FFC000"/>
                </a:solidFill>
                <a:ea typeface="新細明體" charset="-120"/>
              </a:rPr>
              <a:t>same</a:t>
            </a:r>
            <a:r>
              <a:rPr lang="en-US" altLang="zh-TW" dirty="0">
                <a:ea typeface="新細明體" charset="-120"/>
              </a:rPr>
              <a:t> card twice?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a:bodyPr>
          <a:lstStyle/>
          <a:p>
            <a:r>
              <a:rPr lang="en-US" altLang="zh-TW">
                <a:ea typeface="新細明體" charset="-120"/>
              </a:rPr>
              <a:t>Program: Dealing a Hand of Cards</a:t>
            </a:r>
          </a:p>
        </p:txBody>
      </p:sp>
      <p:sp>
        <p:nvSpPr>
          <p:cNvPr id="60419" name="Content Placeholder 2"/>
          <p:cNvSpPr>
            <a:spLocks noGrp="1"/>
          </p:cNvSpPr>
          <p:nvPr>
            <p:ph idx="1"/>
          </p:nvPr>
        </p:nvSpPr>
        <p:spPr/>
        <p:txBody>
          <a:bodyPr/>
          <a:lstStyle/>
          <a:p>
            <a:r>
              <a:rPr lang="en-US" altLang="zh-TW" dirty="0">
                <a:ea typeface="新細明體" charset="-120"/>
              </a:rPr>
              <a:t>To pick cards randomly, we’ll use several C library functions:</a:t>
            </a:r>
          </a:p>
          <a:p>
            <a:pPr lvl="1"/>
            <a:r>
              <a:rPr lang="en-US" altLang="zh-TW"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time</a:t>
            </a:r>
            <a:r>
              <a:rPr lang="en-US" altLang="zh-TW" dirty="0">
                <a:ea typeface="新細明體" charset="-120"/>
              </a:rPr>
              <a:t> (from </a:t>
            </a:r>
            <a:r>
              <a:rPr lang="en-US" altLang="zh-TW" dirty="0">
                <a:latin typeface="Courier New" pitchFamily="49" charset="0"/>
                <a:ea typeface="新細明體" charset="-120"/>
                <a:cs typeface="Courier New" pitchFamily="49" charset="0"/>
              </a:rPr>
              <a:t>&lt;</a:t>
            </a:r>
            <a:r>
              <a:rPr lang="en-US" altLang="zh-TW" dirty="0" err="1">
                <a:latin typeface="Courier New" pitchFamily="49" charset="0"/>
                <a:ea typeface="新細明體" charset="-120"/>
                <a:cs typeface="Courier New" pitchFamily="49" charset="0"/>
              </a:rPr>
              <a:t>time.h</a:t>
            </a:r>
            <a:r>
              <a:rPr lang="en-US" altLang="zh-TW" dirty="0">
                <a:latin typeface="Courier New" pitchFamily="49" charset="0"/>
                <a:ea typeface="新細明體" charset="-120"/>
                <a:cs typeface="Courier New" pitchFamily="49" charset="0"/>
              </a:rPr>
              <a:t>&gt;</a:t>
            </a:r>
            <a:r>
              <a:rPr lang="en-US" altLang="zh-TW" dirty="0">
                <a:ea typeface="新細明體" charset="-120"/>
              </a:rPr>
              <a:t>) – returns the current time, encoded in a single number.</a:t>
            </a:r>
          </a:p>
          <a:p>
            <a:pPr lvl="1"/>
            <a:r>
              <a:rPr lang="en-US" altLang="zh-TW" dirty="0" err="1">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srand</a:t>
            </a:r>
            <a:r>
              <a:rPr lang="en-US" altLang="zh-TW" dirty="0">
                <a:ea typeface="新細明體" charset="-120"/>
              </a:rPr>
              <a:t> (from </a:t>
            </a:r>
            <a:r>
              <a:rPr lang="en-US" altLang="zh-TW" dirty="0">
                <a:latin typeface="Courier New" pitchFamily="49" charset="0"/>
                <a:ea typeface="新細明體" charset="-120"/>
                <a:cs typeface="Courier New" pitchFamily="49" charset="0"/>
              </a:rPr>
              <a:t>&lt;</a:t>
            </a:r>
            <a:r>
              <a:rPr lang="en-US" altLang="zh-TW" dirty="0" err="1">
                <a:latin typeface="Courier New" pitchFamily="49" charset="0"/>
                <a:ea typeface="新細明體" charset="-120"/>
                <a:cs typeface="Courier New" pitchFamily="49" charset="0"/>
              </a:rPr>
              <a:t>stdlib.h</a:t>
            </a:r>
            <a:r>
              <a:rPr lang="en-US" altLang="zh-TW" dirty="0">
                <a:latin typeface="Courier New" pitchFamily="49" charset="0"/>
                <a:ea typeface="新細明體" charset="-120"/>
                <a:cs typeface="Courier New" pitchFamily="49" charset="0"/>
              </a:rPr>
              <a:t>&gt;</a:t>
            </a:r>
            <a:r>
              <a:rPr lang="en-US" altLang="zh-TW" dirty="0">
                <a:ea typeface="新細明體" charset="-120"/>
              </a:rPr>
              <a:t>) – initializes C’s random number generator.</a:t>
            </a:r>
          </a:p>
          <a:p>
            <a:pPr lvl="1"/>
            <a:r>
              <a:rPr lang="en-US" altLang="zh-TW" dirty="0">
                <a:ln w="18415" cmpd="sng">
                  <a:solidFill>
                    <a:srgbClr val="FFFFFF"/>
                  </a:solidFill>
                  <a:prstDash val="solid"/>
                </a:ln>
                <a:solidFill>
                  <a:srgbClr val="FFFFFF"/>
                </a:solidFill>
                <a:effectLst>
                  <a:glow rad="228600">
                    <a:schemeClr val="accent5">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rand</a:t>
            </a:r>
            <a:r>
              <a:rPr lang="en-US" altLang="zh-TW" dirty="0">
                <a:ea typeface="新細明體" charset="-120"/>
              </a:rPr>
              <a:t> (from </a:t>
            </a:r>
            <a:r>
              <a:rPr lang="en-US" altLang="zh-TW" dirty="0">
                <a:latin typeface="Courier New" pitchFamily="49" charset="0"/>
                <a:ea typeface="新細明體" charset="-120"/>
                <a:cs typeface="Courier New" pitchFamily="49" charset="0"/>
              </a:rPr>
              <a:t>&lt;</a:t>
            </a:r>
            <a:r>
              <a:rPr lang="en-US" altLang="zh-TW" dirty="0" err="1">
                <a:latin typeface="Courier New" pitchFamily="49" charset="0"/>
                <a:ea typeface="新細明體" charset="-120"/>
                <a:cs typeface="Courier New" pitchFamily="49" charset="0"/>
              </a:rPr>
              <a:t>stdlib.h</a:t>
            </a:r>
            <a:r>
              <a:rPr lang="en-US" altLang="zh-TW" dirty="0">
                <a:latin typeface="Courier New" pitchFamily="49" charset="0"/>
                <a:ea typeface="新細明體" charset="-120"/>
                <a:cs typeface="Courier New" pitchFamily="49" charset="0"/>
              </a:rPr>
              <a:t>&gt;</a:t>
            </a:r>
            <a:r>
              <a:rPr lang="en-US" altLang="zh-TW" dirty="0">
                <a:ea typeface="新細明體" charset="-120"/>
              </a:rPr>
              <a:t>) – produces an apparently random number each time it’s called.</a:t>
            </a:r>
          </a:p>
          <a:p>
            <a:r>
              <a:rPr lang="en-US" altLang="zh-TW" dirty="0">
                <a:ea typeface="新細明體" charset="-120"/>
              </a:rPr>
              <a:t>By using the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dirty="0">
                <a:ea typeface="新細明體" charset="-120"/>
              </a:rPr>
              <a:t> operator, we can </a:t>
            </a:r>
            <a:r>
              <a:rPr lang="en-US" altLang="zh-TW" b="1" dirty="0">
                <a:effectLst>
                  <a:outerShdw blurRad="38100" dist="38100" dir="2700000" algn="tl">
                    <a:srgbClr val="000000">
                      <a:alpha val="43137"/>
                    </a:srgbClr>
                  </a:outerShdw>
                </a:effectLst>
                <a:ea typeface="新細明體" charset="-120"/>
              </a:rPr>
              <a:t>scale</a:t>
            </a:r>
            <a:r>
              <a:rPr lang="en-US" altLang="zh-TW" dirty="0">
                <a:ea typeface="新細明體" charset="-120"/>
              </a:rPr>
              <a:t> the return value from </a:t>
            </a:r>
            <a:r>
              <a:rPr lang="en-US" altLang="zh-TW" dirty="0">
                <a:latin typeface="Courier New" pitchFamily="49" charset="0"/>
                <a:ea typeface="新細明體" charset="-120"/>
                <a:cs typeface="Courier New" pitchFamily="49" charset="0"/>
              </a:rPr>
              <a:t>rand</a:t>
            </a:r>
            <a:r>
              <a:rPr lang="en-US" altLang="zh-TW" dirty="0">
                <a:ea typeface="新細明體" charset="-120"/>
              </a:rPr>
              <a:t> so that it falls between </a:t>
            </a:r>
            <a:r>
              <a:rPr lang="en-US" altLang="zh-TW" b="1" dirty="0">
                <a:solidFill>
                  <a:srgbClr val="FF0000"/>
                </a:solidFill>
                <a:ea typeface="新細明體" charset="-120"/>
              </a:rPr>
              <a:t>0</a:t>
            </a:r>
            <a:r>
              <a:rPr lang="en-US" altLang="zh-TW" dirty="0">
                <a:ea typeface="新細明體" charset="-120"/>
              </a:rPr>
              <a:t> and </a:t>
            </a:r>
            <a:r>
              <a:rPr lang="en-US" altLang="zh-TW" b="1" dirty="0">
                <a:solidFill>
                  <a:srgbClr val="FF0000"/>
                </a:solidFill>
                <a:ea typeface="新細明體" charset="-120"/>
              </a:rPr>
              <a:t>3</a:t>
            </a:r>
            <a:r>
              <a:rPr lang="en-US" altLang="zh-TW" dirty="0">
                <a:ea typeface="新細明體" charset="-120"/>
              </a:rPr>
              <a:t> (for </a:t>
            </a:r>
            <a:r>
              <a:rPr lang="en-US" altLang="zh-TW" b="1" dirty="0">
                <a:solidFill>
                  <a:srgbClr val="FF0000"/>
                </a:solidFill>
                <a:ea typeface="新細明體" charset="-120"/>
              </a:rPr>
              <a:t>suits</a:t>
            </a:r>
            <a:r>
              <a:rPr lang="en-US" altLang="zh-TW" dirty="0">
                <a:ea typeface="新細明體" charset="-120"/>
              </a:rPr>
              <a:t>) or between </a:t>
            </a:r>
            <a:r>
              <a:rPr lang="en-US" altLang="zh-TW" b="1" dirty="0">
                <a:solidFill>
                  <a:srgbClr val="FFC000"/>
                </a:solidFill>
                <a:effectLst>
                  <a:outerShdw blurRad="38100" dist="38100" dir="2700000" algn="tl">
                    <a:srgbClr val="000000">
                      <a:alpha val="43137"/>
                    </a:srgbClr>
                  </a:outerShdw>
                </a:effectLst>
                <a:ea typeface="新細明體" charset="-120"/>
              </a:rPr>
              <a:t>0</a:t>
            </a:r>
            <a:r>
              <a:rPr lang="en-US" altLang="zh-TW" dirty="0">
                <a:ea typeface="新細明體" charset="-120"/>
              </a:rPr>
              <a:t> and </a:t>
            </a:r>
            <a:r>
              <a:rPr lang="en-US" altLang="zh-TW" b="1" dirty="0">
                <a:solidFill>
                  <a:srgbClr val="FFC000"/>
                </a:solidFill>
                <a:effectLst>
                  <a:outerShdw blurRad="38100" dist="38100" dir="2700000" algn="tl">
                    <a:srgbClr val="000000">
                      <a:alpha val="43137"/>
                    </a:srgbClr>
                  </a:outerShdw>
                </a:effectLst>
                <a:ea typeface="新細明體" charset="-120"/>
              </a:rPr>
              <a:t>12</a:t>
            </a:r>
            <a:r>
              <a:rPr lang="en-US" altLang="zh-TW" dirty="0">
                <a:ea typeface="新細明體" charset="-120"/>
              </a:rPr>
              <a:t> (for </a:t>
            </a:r>
            <a:r>
              <a:rPr lang="en-US" altLang="zh-TW" b="1" dirty="0">
                <a:solidFill>
                  <a:srgbClr val="FFC000"/>
                </a:solidFill>
                <a:effectLst>
                  <a:outerShdw blurRad="38100" dist="38100" dir="2700000" algn="tl">
                    <a:srgbClr val="000000">
                      <a:alpha val="43137"/>
                    </a:srgbClr>
                  </a:outerShdw>
                </a:effectLst>
                <a:ea typeface="新細明體" charset="-120"/>
              </a:rPr>
              <a:t>ranks</a:t>
            </a:r>
            <a:r>
              <a:rPr lang="en-US" altLang="zh-TW" dirty="0">
                <a:ea typeface="新細明體" charset="-12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a:bodyPr>
          <a:lstStyle/>
          <a:p>
            <a:r>
              <a:rPr lang="en-US" altLang="zh-TW">
                <a:ea typeface="新細明體" charset="-120"/>
              </a:rPr>
              <a:t>Program: Dealing a Hand of Cards</a:t>
            </a:r>
          </a:p>
        </p:txBody>
      </p:sp>
      <p:sp>
        <p:nvSpPr>
          <p:cNvPr id="61443" name="Content Placeholder 2"/>
          <p:cNvSpPr>
            <a:spLocks noGrp="1"/>
          </p:cNvSpPr>
          <p:nvPr>
            <p:ph idx="1"/>
          </p:nvPr>
        </p:nvSpPr>
        <p:spPr/>
        <p:txBody>
          <a:bodyPr>
            <a:normAutofit/>
          </a:bodyPr>
          <a:lstStyle/>
          <a:p>
            <a:r>
              <a:rPr lang="en-US" altLang="zh-TW" sz="2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新細明體" charset="-120"/>
              </a:rPr>
              <a:t>Data structure</a:t>
            </a:r>
            <a:r>
              <a:rPr lang="en-US" altLang="zh-TW" sz="2600" dirty="0">
                <a:ea typeface="新細明體" charset="-120"/>
              </a:rPr>
              <a:t>:</a:t>
            </a:r>
          </a:p>
          <a:p>
            <a:pPr lvl="1"/>
            <a:r>
              <a:rPr lang="en-US" altLang="zh-TW" sz="2200" dirty="0">
                <a:latin typeface="Courier New" pitchFamily="49" charset="0"/>
                <a:ea typeface="新細明體" charset="-120"/>
                <a:cs typeface="Courier New" pitchFamily="49" charset="0"/>
              </a:rPr>
              <a:t>An array </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inHand</a:t>
            </a:r>
            <a:r>
              <a:rPr lang="en-US" altLang="zh-TW" sz="2800" dirty="0">
                <a:latin typeface="Courier New" pitchFamily="49" charset="0"/>
                <a:ea typeface="新細明體" charset="-120"/>
                <a:cs typeface="Courier New" pitchFamily="49" charset="0"/>
              </a:rPr>
              <a:t>[</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suits</a:t>
            </a:r>
            <a:r>
              <a:rPr lang="en-US" altLang="zh-TW" sz="2800" dirty="0">
                <a:latin typeface="Courier New" pitchFamily="49" charset="0"/>
                <a:ea typeface="新細明體" charset="-120"/>
                <a:cs typeface="Courier New" pitchFamily="49" charset="0"/>
              </a:rPr>
              <a:t>][</a:t>
            </a:r>
            <a:r>
              <a:rPr lang="en-US" altLang="zh-TW" sz="28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ranks</a:t>
            </a:r>
            <a:r>
              <a:rPr lang="en-US" altLang="zh-TW" sz="2800"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false</a:t>
            </a:r>
            <a:r>
              <a:rPr lang="en-US" altLang="zh-TW" sz="2800" dirty="0">
                <a:latin typeface="Courier New" pitchFamily="49" charset="0"/>
                <a:ea typeface="新細明體" charset="-120"/>
                <a:cs typeface="Courier New" pitchFamily="49" charset="0"/>
              </a:rPr>
              <a:t>;</a:t>
            </a:r>
          </a:p>
          <a:p>
            <a:pPr lvl="2"/>
            <a:r>
              <a:rPr lang="en-US" altLang="zh-TW" sz="2200" dirty="0">
                <a:ea typeface="新細明體" charset="-120"/>
              </a:rPr>
              <a:t>to keep track of which cards have already been chosen.</a:t>
            </a:r>
          </a:p>
          <a:p>
            <a:pPr lvl="2"/>
            <a:r>
              <a:rPr lang="en-US" altLang="zh-TW" sz="3600" dirty="0" err="1">
                <a:effectLst>
                  <a:outerShdw blurRad="38100" dist="38100" dir="2700000" algn="tl">
                    <a:srgbClr val="000000">
                      <a:alpha val="43137"/>
                    </a:srgbClr>
                  </a:outerShdw>
                </a:effectLst>
                <a:ea typeface="新細明體" charset="-120"/>
              </a:rPr>
              <a:t>inHand</a:t>
            </a:r>
            <a:r>
              <a:rPr lang="en-US" altLang="zh-TW" sz="3600" dirty="0">
                <a:ea typeface="新細明體" charset="-120"/>
              </a:rPr>
              <a:t>[</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4</a:t>
            </a:r>
            <a:r>
              <a:rPr lang="en-US" altLang="zh-TW" sz="3600" dirty="0">
                <a:ea typeface="新細明體" charset="-120"/>
              </a:rPr>
              <a:t>][</a:t>
            </a:r>
            <a:r>
              <a:rPr lang="en-US" altLang="zh-TW" sz="28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13</a:t>
            </a:r>
            <a:r>
              <a:rPr lang="en-US" altLang="zh-TW" sz="3600" dirty="0">
                <a:ea typeface="新細明體" charset="-120"/>
              </a:rPr>
              <a:t>]= {</a:t>
            </a:r>
            <a:r>
              <a:rPr lang="en-US" altLang="zh-TW" sz="2800" b="1" dirty="0">
                <a:latin typeface="Courier New" pitchFamily="49" charset="0"/>
                <a:ea typeface="新細明體" charset="-120"/>
                <a:cs typeface="Courier New" pitchFamily="49" charset="0"/>
              </a:rPr>
              <a:t>false</a:t>
            </a:r>
            <a:r>
              <a:rPr lang="en-US" altLang="zh-TW" sz="3600" dirty="0">
                <a:ea typeface="新細明體" charset="-120"/>
              </a:rPr>
              <a:t>};</a:t>
            </a:r>
          </a:p>
          <a:p>
            <a:r>
              <a:rPr lang="en-US" altLang="zh-TW" sz="2600" b="1" dirty="0">
                <a:ln w="6600">
                  <a:solidFill>
                    <a:schemeClr val="accent2"/>
                  </a:solidFill>
                  <a:prstDash val="solid"/>
                </a:ln>
                <a:solidFill>
                  <a:srgbClr val="FFFFFF"/>
                </a:solidFill>
                <a:effectLst>
                  <a:outerShdw dist="38100" dir="2700000" algn="tl" rotWithShape="0">
                    <a:schemeClr val="accent2"/>
                  </a:outerShdw>
                </a:effectLst>
                <a:ea typeface="新細明體" charset="-120"/>
              </a:rPr>
              <a:t>Check duplication for each chosen card</a:t>
            </a:r>
          </a:p>
          <a:p>
            <a:pPr lvl="1"/>
            <a:r>
              <a:rPr lang="en-US" altLang="zh-TW" sz="2200" dirty="0">
                <a:ea typeface="新細明體" charset="-120"/>
              </a:rPr>
              <a:t>If </a:t>
            </a:r>
            <a:r>
              <a:rPr lang="en-US" altLang="zh-TW" sz="2200" dirty="0" err="1">
                <a:ea typeface="新細明體" charset="-120"/>
              </a:rPr>
              <a:t>i</a:t>
            </a:r>
            <a:r>
              <a:rPr lang="en-US" altLang="zh-TW" sz="2200" dirty="0" err="1">
                <a:latin typeface="Courier New" pitchFamily="49" charset="0"/>
                <a:ea typeface="新細明體" charset="-120"/>
                <a:cs typeface="Courier New" pitchFamily="49" charset="0"/>
              </a:rPr>
              <a:t>nHhand</a:t>
            </a:r>
            <a:r>
              <a:rPr lang="en-US" altLang="zh-TW" sz="2200" dirty="0">
                <a:latin typeface="Courier New" pitchFamily="49" charset="0"/>
                <a:ea typeface="新細明體" charset="-120"/>
                <a:cs typeface="Courier New" pitchFamily="49" charset="0"/>
              </a:rPr>
              <a:t>[#suit][#rank] is</a:t>
            </a:r>
          </a:p>
          <a:p>
            <a:pPr lvl="2"/>
            <a:r>
              <a:rPr lang="en-US" altLang="zh-TW" sz="2200" dirty="0">
                <a:ea typeface="新細明體" charset="-120"/>
              </a:rPr>
              <a:t>true, we’ll have to pick another card.</a:t>
            </a:r>
          </a:p>
          <a:p>
            <a:pPr lvl="2"/>
            <a:r>
              <a:rPr lang="en-US" altLang="zh-TW" sz="2200" dirty="0">
                <a:ea typeface="新細明體" charset="-120"/>
              </a:rPr>
              <a:t>false, we’ll store </a:t>
            </a:r>
            <a:r>
              <a:rPr lang="en-US" altLang="zh-TW" sz="2200" dirty="0">
                <a:latin typeface="Courier New" pitchFamily="49" charset="0"/>
                <a:ea typeface="新細明體" charset="-120"/>
                <a:cs typeface="Courier New" pitchFamily="49" charset="0"/>
              </a:rPr>
              <a:t>true</a:t>
            </a:r>
            <a:r>
              <a:rPr lang="en-US" altLang="zh-TW" sz="2200" dirty="0">
                <a:ea typeface="新細明體" charset="-120"/>
              </a:rPr>
              <a:t> in that element to remind us later that this card has already been picked.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en-US" altLang="zh-TW">
                <a:ea typeface="新細明體" charset="-120"/>
              </a:rPr>
              <a:t>Program: Dealing a Hand of Cards</a:t>
            </a:r>
          </a:p>
        </p:txBody>
      </p:sp>
      <p:sp>
        <p:nvSpPr>
          <p:cNvPr id="62467" name="Content Placeholder 2"/>
          <p:cNvSpPr>
            <a:spLocks noGrp="1"/>
          </p:cNvSpPr>
          <p:nvPr>
            <p:ph idx="1"/>
          </p:nvPr>
        </p:nvSpPr>
        <p:spPr/>
        <p:txBody>
          <a:bodyPr/>
          <a:lstStyle/>
          <a:p>
            <a:r>
              <a:rPr lang="en-US" altLang="zh-TW">
                <a:ea typeface="新細明體" charset="-120"/>
              </a:rPr>
              <a:t>Once we’ve verified that a card is “new,” we’ll need to translate its numerical rank and suit into characters and then display the card.</a:t>
            </a:r>
          </a:p>
          <a:p>
            <a:r>
              <a:rPr lang="en-US" altLang="zh-TW">
                <a:ea typeface="新細明體" charset="-120"/>
              </a:rPr>
              <a:t>To translate the rank and suit to character form, we’ll set up two arrays of characters—one for the rank and one for the suit—and then use the numbers to subscript the arrays.</a:t>
            </a:r>
          </a:p>
          <a:p>
            <a:r>
              <a:rPr lang="en-US" altLang="zh-TW">
                <a:ea typeface="新細明體" charset="-120"/>
              </a:rPr>
              <a:t>These arrays won’t change during program execution, so they are declared to be </a:t>
            </a:r>
            <a:r>
              <a:rPr lang="en-US" altLang="zh-TW">
                <a:latin typeface="Courier New" pitchFamily="49" charset="0"/>
                <a:ea typeface="新細明體" charset="-120"/>
                <a:cs typeface="Courier New" pitchFamily="49" charset="0"/>
              </a:rPr>
              <a:t>const</a:t>
            </a:r>
            <a:r>
              <a:rPr lang="en-US" altLang="zh-TW">
                <a:ea typeface="新細明體" charset="-12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a:xfrm>
            <a:off x="1524000" y="228600"/>
            <a:ext cx="9144000" cy="5105400"/>
          </a:xfrm>
        </p:spPr>
        <p:style>
          <a:lnRef idx="3">
            <a:schemeClr val="lt1"/>
          </a:lnRef>
          <a:fillRef idx="1">
            <a:schemeClr val="dk1"/>
          </a:fillRef>
          <a:effectRef idx="1">
            <a:schemeClr val="dk1"/>
          </a:effectRef>
          <a:fontRef idx="minor">
            <a:schemeClr val="lt1"/>
          </a:fontRef>
        </p:style>
        <p:txBody>
          <a:bodyPr>
            <a:normAutofit/>
          </a:bodyPr>
          <a:lstStyle/>
          <a:p>
            <a:pPr marL="457200" indent="-457200">
              <a:spcBef>
                <a:spcPts val="2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#include &lt;</a:t>
            </a:r>
            <a:r>
              <a:rPr lang="en-US" altLang="zh-TW" sz="2000" dirty="0" err="1">
                <a:latin typeface="Courier New" pitchFamily="49" charset="0"/>
                <a:ea typeface="新細明體" charset="-120"/>
                <a:cs typeface="Courier New" pitchFamily="49" charset="0"/>
              </a:rPr>
              <a:t>stdbool.h</a:t>
            </a:r>
            <a:r>
              <a:rPr lang="en-US" altLang="zh-TW" sz="2000" dirty="0">
                <a:latin typeface="Courier New" pitchFamily="49" charset="0"/>
                <a:ea typeface="新細明體" charset="-120"/>
                <a:cs typeface="Courier New" pitchFamily="49" charset="0"/>
              </a:rPr>
              <a:t>&gt;   /* C99 only */</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#include &lt;</a:t>
            </a:r>
            <a:r>
              <a:rPr lang="en-US" altLang="zh-TW" sz="2000" dirty="0" err="1">
                <a:latin typeface="Courier New" pitchFamily="49" charset="0"/>
                <a:ea typeface="新細明體" charset="-120"/>
                <a:cs typeface="Courier New" pitchFamily="49" charset="0"/>
              </a:rPr>
              <a:t>stdio.h</a:t>
            </a:r>
            <a:r>
              <a:rPr lang="en-US" altLang="zh-TW" sz="2000" dirty="0">
                <a:latin typeface="Courier New" pitchFamily="49" charset="0"/>
                <a:ea typeface="新細明體" charset="-120"/>
                <a:cs typeface="Courier New" pitchFamily="49" charset="0"/>
              </a:rPr>
              <a:t>&gt;</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#include &lt;</a:t>
            </a:r>
            <a:r>
              <a:rPr lang="en-US" altLang="zh-TW" sz="2000" dirty="0" err="1">
                <a:latin typeface="Courier New" pitchFamily="49" charset="0"/>
                <a:ea typeface="新細明體" charset="-120"/>
                <a:cs typeface="Courier New" pitchFamily="49" charset="0"/>
              </a:rPr>
              <a:t>stdlib.h</a:t>
            </a:r>
            <a:r>
              <a:rPr lang="en-US" altLang="zh-TW" sz="2000" dirty="0">
                <a:latin typeface="Courier New" pitchFamily="49" charset="0"/>
                <a:ea typeface="新細明體" charset="-120"/>
                <a:cs typeface="Courier New" pitchFamily="49" charset="0"/>
              </a:rPr>
              <a:t>&gt;</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#include &lt;</a:t>
            </a:r>
            <a:r>
              <a:rPr lang="en-US" altLang="zh-TW" sz="2000" dirty="0" err="1">
                <a:latin typeface="Courier New" pitchFamily="49" charset="0"/>
                <a:ea typeface="新細明體" charset="-120"/>
                <a:cs typeface="Courier New" pitchFamily="49" charset="0"/>
              </a:rPr>
              <a:t>time.h</a:t>
            </a:r>
            <a:r>
              <a:rPr lang="en-US" altLang="zh-TW" sz="2000" dirty="0">
                <a:latin typeface="Courier New" pitchFamily="49" charset="0"/>
                <a:ea typeface="新細明體" charset="-120"/>
                <a:cs typeface="Courier New" pitchFamily="49" charset="0"/>
              </a:rPr>
              <a:t>&gt;</a:t>
            </a:r>
          </a:p>
          <a:p>
            <a:pPr marL="457200" indent="-457200">
              <a:lnSpc>
                <a:spcPct val="80000"/>
              </a:lnSpc>
              <a:spcBef>
                <a:spcPct val="0"/>
              </a:spcBef>
              <a:buClr>
                <a:schemeClr val="bg1"/>
              </a:buClr>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#define NUM_SUITS 4</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#define NUM_RANKS 13</a:t>
            </a:r>
          </a:p>
          <a:p>
            <a:pPr marL="457200" indent="-457200">
              <a:lnSpc>
                <a:spcPct val="80000"/>
              </a:lnSpc>
              <a:spcBef>
                <a:spcPct val="0"/>
              </a:spcBef>
              <a:buClr>
                <a:schemeClr val="bg1"/>
              </a:buClr>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a:pPr>
            <a:r>
              <a:rPr lang="en-US" altLang="zh-TW" sz="2000" dirty="0" err="1">
                <a:latin typeface="Courier New" pitchFamily="49" charset="0"/>
                <a:ea typeface="新細明體" charset="-120"/>
                <a:cs typeface="Courier New" pitchFamily="49" charset="0"/>
              </a:rPr>
              <a:t>int</a:t>
            </a:r>
            <a:r>
              <a:rPr lang="en-US" altLang="zh-TW" sz="2000" dirty="0">
                <a:latin typeface="Courier New" pitchFamily="49" charset="0"/>
                <a:ea typeface="新細明體" charset="-120"/>
                <a:cs typeface="Courier New" pitchFamily="49" charset="0"/>
              </a:rPr>
              <a:t> main(void)</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  bool </a:t>
            </a:r>
            <a:r>
              <a:rPr lang="en-US" altLang="zh-TW" sz="2000" dirty="0" err="1">
                <a:latin typeface="Courier New" pitchFamily="49" charset="0"/>
                <a:ea typeface="新細明體" charset="-120"/>
                <a:cs typeface="Courier New" pitchFamily="49" charset="0"/>
              </a:rPr>
              <a:t>inHand</a:t>
            </a:r>
            <a:r>
              <a:rPr lang="en-US" altLang="zh-TW" sz="2000" dirty="0">
                <a:latin typeface="Courier New" pitchFamily="49" charset="0"/>
                <a:ea typeface="新細明體" charset="-120"/>
                <a:cs typeface="Courier New" pitchFamily="49" charset="0"/>
              </a:rPr>
              <a:t>[</a:t>
            </a:r>
            <a:r>
              <a:rPr lang="en-US" altLang="zh-TW" sz="2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NUM_SUITS</a:t>
            </a:r>
            <a:r>
              <a:rPr lang="en-US" altLang="zh-TW" sz="2000" dirty="0">
                <a:latin typeface="Courier New" pitchFamily="49" charset="0"/>
                <a:ea typeface="新細明體" charset="-120"/>
                <a:cs typeface="Courier New" pitchFamily="49" charset="0"/>
              </a:rPr>
              <a:t>][</a:t>
            </a:r>
            <a:r>
              <a:rPr lang="en-US" altLang="zh-TW" sz="20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NUM_RANKS</a:t>
            </a:r>
            <a:r>
              <a:rPr lang="en-US" altLang="zh-TW" sz="2000" dirty="0">
                <a:latin typeface="Courier New" pitchFamily="49" charset="0"/>
                <a:ea typeface="新細明體" charset="-120"/>
                <a:cs typeface="Courier New" pitchFamily="49" charset="0"/>
              </a:rPr>
              <a:t>] = {</a:t>
            </a:r>
            <a:r>
              <a:rPr lang="en-US" altLang="zh-TW" sz="2000"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false</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int</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numOfCards</a:t>
            </a:r>
            <a:r>
              <a:rPr lang="en-US" altLang="zh-TW" sz="2000" dirty="0">
                <a:latin typeface="Courier New" pitchFamily="49" charset="0"/>
                <a:ea typeface="新細明體" charset="-120"/>
                <a:cs typeface="Courier New" pitchFamily="49" charset="0"/>
              </a:rPr>
              <a:t>, rank, suit;</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b="1" dirty="0" err="1">
                <a:solidFill>
                  <a:srgbClr val="FFC000"/>
                </a:solidFill>
                <a:latin typeface="Courier New" pitchFamily="49" charset="0"/>
                <a:ea typeface="新細明體" charset="-120"/>
                <a:cs typeface="Courier New" pitchFamily="49" charset="0"/>
              </a:rPr>
              <a:t>const</a:t>
            </a:r>
            <a:r>
              <a:rPr lang="en-US" altLang="zh-TW" sz="2000" dirty="0">
                <a:latin typeface="Courier New" pitchFamily="49" charset="0"/>
                <a:ea typeface="新細明體" charset="-120"/>
                <a:cs typeface="Courier New" pitchFamily="49" charset="0"/>
              </a:rPr>
              <a:t> char </a:t>
            </a:r>
            <a:r>
              <a:rPr lang="en-US" altLang="zh-TW" sz="2000" dirty="0" err="1">
                <a:latin typeface="Courier New" pitchFamily="49" charset="0"/>
                <a:ea typeface="新細明體" charset="-120"/>
                <a:cs typeface="Courier New" pitchFamily="49" charset="0"/>
              </a:rPr>
              <a:t>rankCode</a:t>
            </a:r>
            <a:r>
              <a:rPr lang="en-US" altLang="zh-TW" sz="2000" dirty="0">
                <a:latin typeface="Courier New" pitchFamily="49" charset="0"/>
                <a:ea typeface="新細明體" charset="-120"/>
                <a:cs typeface="Courier New" pitchFamily="49" charset="0"/>
              </a:rPr>
              <a:t>[] = {'2','3','4','5','6','7','8',</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                            '9','t','j','q','k','a'};</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b="1" dirty="0" err="1">
                <a:solidFill>
                  <a:srgbClr val="FFC000"/>
                </a:solidFill>
                <a:latin typeface="Courier New" pitchFamily="49" charset="0"/>
                <a:ea typeface="新細明體" charset="-120"/>
                <a:cs typeface="Courier New" pitchFamily="49" charset="0"/>
              </a:rPr>
              <a:t>const</a:t>
            </a:r>
            <a:r>
              <a:rPr lang="en-US" altLang="zh-TW" sz="2000" dirty="0">
                <a:latin typeface="Courier New" pitchFamily="49" charset="0"/>
                <a:ea typeface="新細明體" charset="-120"/>
                <a:cs typeface="Courier New" pitchFamily="49" charset="0"/>
              </a:rPr>
              <a:t> char </a:t>
            </a:r>
            <a:r>
              <a:rPr lang="en-US" altLang="zh-TW" sz="2000" dirty="0" err="1">
                <a:latin typeface="Courier New" pitchFamily="49" charset="0"/>
                <a:ea typeface="新細明體" charset="-120"/>
                <a:cs typeface="Courier New" pitchFamily="49" charset="0"/>
              </a:rPr>
              <a:t>suitCode</a:t>
            </a:r>
            <a:r>
              <a:rPr lang="en-US" altLang="zh-TW" sz="2000" dirty="0">
                <a:latin typeface="Courier New" pitchFamily="49" charset="0"/>
                <a:ea typeface="新細明體" charset="-120"/>
                <a:cs typeface="Courier New" pitchFamily="49" charset="0"/>
              </a:rPr>
              <a:t>[] = {'</a:t>
            </a:r>
            <a:r>
              <a:rPr lang="en-US" altLang="zh-TW" sz="2000" dirty="0" err="1">
                <a:latin typeface="Courier New" pitchFamily="49" charset="0"/>
                <a:ea typeface="新細明體" charset="-120"/>
                <a:cs typeface="Courier New" pitchFamily="49" charset="0"/>
              </a:rPr>
              <a:t>c','d','h','s</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Clr>
                <a:schemeClr val="bg1"/>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n w="18415" cmpd="sng">
                  <a:solidFill>
                    <a:srgbClr val="FFFFFF"/>
                  </a:solidFill>
                  <a:prstDash val="solid"/>
                </a:ln>
                <a:solidFill>
                  <a:srgbClr val="FFFFFF"/>
                </a:solidFill>
                <a:effectLst>
                  <a:glow rad="101600">
                    <a:srgbClr val="FFFF00">
                      <a:alpha val="60000"/>
                    </a:srgbClr>
                  </a:glow>
                  <a:outerShdw blurRad="63500" dir="3600000" algn="tl" rotWithShape="0">
                    <a:srgbClr val="000000">
                      <a:alpha val="70000"/>
                    </a:srgbClr>
                  </a:outerShdw>
                </a:effectLst>
                <a:latin typeface="Courier New" pitchFamily="49" charset="0"/>
                <a:ea typeface="新細明體" charset="-120"/>
                <a:cs typeface="Courier New" pitchFamily="49" charset="0"/>
                <a:hlinkClick r:id="rId2"/>
              </a:rPr>
              <a:t>srand</a:t>
            </a:r>
            <a:r>
              <a:rPr lang="en-US" altLang="zh-TW" sz="2000" dirty="0">
                <a:latin typeface="Courier New" pitchFamily="49" charset="0"/>
                <a:ea typeface="新細明體" charset="-120"/>
                <a:cs typeface="Courier New" pitchFamily="49" charset="0"/>
              </a:rPr>
              <a:t>((unsigned) </a:t>
            </a:r>
            <a:r>
              <a:rPr lang="en-US" altLang="zh-TW" sz="2000" b="1" dirty="0">
                <a:solidFill>
                  <a:srgbClr val="FF0000"/>
                </a:solidFill>
                <a:latin typeface="Courier New" pitchFamily="49" charset="0"/>
                <a:ea typeface="新細明體" charset="-120"/>
                <a:cs typeface="Courier New" pitchFamily="49" charset="0"/>
              </a:rPr>
              <a:t>time(NULL)</a:t>
            </a:r>
            <a:r>
              <a:rPr lang="en-US" altLang="zh-TW" sz="2000" dirty="0">
                <a:latin typeface="Courier New" pitchFamily="49" charset="0"/>
                <a:ea typeface="新細明體" charset="-120"/>
                <a:cs typeface="Courier New" pitchFamily="49" charset="0"/>
              </a:rPr>
              <a:t>);</a:t>
            </a:r>
          </a:p>
          <a:p>
            <a:pPr marL="457200" indent="-457200">
              <a:lnSpc>
                <a:spcPct val="80000"/>
              </a:lnSpc>
              <a:spcBef>
                <a:spcPct val="0"/>
              </a:spcBef>
              <a:buClr>
                <a:schemeClr val="bg1"/>
              </a:buClr>
              <a:buFont typeface="+mj-lt"/>
              <a:buAutoNum type="arabicParenR"/>
            </a:pPr>
            <a:endParaRPr lang="en-US" altLang="zh-TW" sz="2000" dirty="0">
              <a:latin typeface="Courier New" pitchFamily="49" charset="0"/>
              <a:ea typeface="新細明體" charset="-120"/>
              <a:cs typeface="Courier New" pitchFamily="49" charset="0"/>
            </a:endParaRPr>
          </a:p>
        </p:txBody>
      </p:sp>
      <p:sp>
        <p:nvSpPr>
          <p:cNvPr id="2" name="TextBox 1"/>
          <p:cNvSpPr txBox="1"/>
          <p:nvPr/>
        </p:nvSpPr>
        <p:spPr>
          <a:xfrm>
            <a:off x="8839200" y="533401"/>
            <a:ext cx="1290738" cy="461665"/>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altLang="zh-TW" b="1" dirty="0" err="1">
                <a:latin typeface="Courier New" pitchFamily="49" charset="0"/>
                <a:ea typeface="新細明體" charset="-120"/>
                <a:cs typeface="Courier New" pitchFamily="49" charset="0"/>
              </a:rPr>
              <a:t>deal.c</a:t>
            </a:r>
            <a:endParaRPr lang="zh-TW"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1524000" y="76200"/>
            <a:ext cx="9144000" cy="5334000"/>
          </a:xfrm>
        </p:spPr>
        <p:style>
          <a:lnRef idx="3">
            <a:schemeClr val="lt1"/>
          </a:lnRef>
          <a:fillRef idx="1">
            <a:schemeClr val="dk1"/>
          </a:fillRef>
          <a:effectRef idx="1">
            <a:schemeClr val="dk1"/>
          </a:effectRef>
          <a:fontRef idx="minor">
            <a:schemeClr val="lt1"/>
          </a:fontRef>
        </p:style>
        <p:txBody>
          <a:bodyPr>
            <a:noAutofit/>
          </a:bodyPr>
          <a:lstStyle/>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("Enter number of cards in hand: ");</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scanf</a:t>
            </a:r>
            <a:r>
              <a:rPr lang="en-US" altLang="zh-TW" sz="2000" dirty="0">
                <a:latin typeface="Courier New" pitchFamily="49" charset="0"/>
                <a:ea typeface="新細明體" charset="-120"/>
                <a:cs typeface="Courier New" pitchFamily="49" charset="0"/>
              </a:rPr>
              <a:t>("%d", &amp;</a:t>
            </a:r>
            <a:r>
              <a:rPr lang="en-US" altLang="zh-TW" sz="2000" dirty="0" err="1">
                <a:latin typeface="Courier New" pitchFamily="49" charset="0"/>
                <a:ea typeface="新細明體" charset="-120"/>
                <a:cs typeface="Courier New" pitchFamily="49" charset="0"/>
              </a:rPr>
              <a:t>numOfCards</a:t>
            </a:r>
            <a:r>
              <a:rPr lang="en-US" altLang="zh-TW" sz="2000" dirty="0">
                <a:latin typeface="Courier New" pitchFamily="49" charset="0"/>
                <a:ea typeface="新細明體" charset="-120"/>
                <a:cs typeface="Courier New" pitchFamily="49" charset="0"/>
              </a:rPr>
              <a:t>);</a:t>
            </a:r>
          </a:p>
          <a:p>
            <a:pPr marL="457200" indent="-457200">
              <a:lnSpc>
                <a:spcPct val="80000"/>
              </a:lnSpc>
              <a:spcBef>
                <a:spcPct val="0"/>
              </a:spcBef>
              <a:buClr>
                <a:schemeClr val="bg1"/>
              </a:buClr>
              <a:buFont typeface="+mj-lt"/>
              <a:buAutoNum type="arabicParenR" startAt="17"/>
            </a:pPr>
            <a:endParaRPr lang="en-US" altLang="zh-TW" sz="2000" dirty="0">
              <a:latin typeface="Courier New" pitchFamily="49" charset="0"/>
              <a:ea typeface="新細明體" charset="-120"/>
              <a:cs typeface="Courier New" pitchFamily="49" charset="0"/>
            </a:endParaRP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("Your hand:");</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while (</a:t>
            </a:r>
            <a:r>
              <a:rPr lang="en-US" altLang="zh-TW" sz="2000" dirty="0" err="1">
                <a:latin typeface="Courier New" pitchFamily="49" charset="0"/>
                <a:ea typeface="新細明體" charset="-120"/>
                <a:cs typeface="Courier New" pitchFamily="49" charset="0"/>
              </a:rPr>
              <a:t>numOfCards</a:t>
            </a:r>
            <a:r>
              <a:rPr lang="en-US" altLang="zh-TW" sz="2000" dirty="0">
                <a:latin typeface="Courier New" pitchFamily="49" charset="0"/>
                <a:ea typeface="新細明體" charset="-120"/>
                <a:cs typeface="Courier New" pitchFamily="49" charset="0"/>
              </a:rPr>
              <a:t> &gt; 0) {</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suit = </a:t>
            </a:r>
            <a:r>
              <a:rPr lang="en-US" altLang="zh-TW" sz="2000" dirty="0">
                <a:ln w="18415" cmpd="sng">
                  <a:solidFill>
                    <a:srgbClr val="FFFFFF"/>
                  </a:solidFill>
                  <a:prstDash val="solid"/>
                </a:ln>
                <a:solidFill>
                  <a:srgbClr val="FFFFFF"/>
                </a:solidFill>
                <a:effectLst>
                  <a:glow rad="101600">
                    <a:srgbClr val="FFFF00">
                      <a:alpha val="60000"/>
                    </a:srgbClr>
                  </a:glow>
                  <a:outerShdw blurRad="63500" dir="3600000" algn="tl" rotWithShape="0">
                    <a:srgbClr val="000000">
                      <a:alpha val="70000"/>
                    </a:srgbClr>
                  </a:outerShdw>
                </a:effectLst>
                <a:latin typeface="Courier New" pitchFamily="49" charset="0"/>
                <a:ea typeface="新細明體" charset="-120"/>
                <a:cs typeface="Courier New" pitchFamily="49" charset="0"/>
              </a:rPr>
              <a:t>rand()</a:t>
            </a:r>
            <a:r>
              <a:rPr lang="en-US" altLang="zh-TW" sz="2000" dirty="0">
                <a:latin typeface="Courier New" pitchFamily="49" charset="0"/>
                <a:ea typeface="新細明體" charset="-120"/>
                <a:cs typeface="Courier New" pitchFamily="49" charset="0"/>
              </a:rPr>
              <a:t> % </a:t>
            </a:r>
            <a:r>
              <a:rPr lang="en-US" altLang="zh-TW" sz="2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NUM_SUITS</a:t>
            </a:r>
            <a:r>
              <a:rPr lang="en-US" altLang="zh-TW" sz="2000" dirty="0">
                <a:latin typeface="Courier New" pitchFamily="49" charset="0"/>
                <a:ea typeface="新細明體" charset="-120"/>
                <a:cs typeface="Courier New" pitchFamily="49" charset="0"/>
              </a:rPr>
              <a:t>;/* picks a random suit */</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rank = </a:t>
            </a:r>
            <a:r>
              <a:rPr lang="en-US" altLang="zh-TW" sz="2000" dirty="0">
                <a:ln w="18415" cmpd="sng">
                  <a:solidFill>
                    <a:srgbClr val="FFFFFF"/>
                  </a:solidFill>
                  <a:prstDash val="solid"/>
                </a:ln>
                <a:solidFill>
                  <a:srgbClr val="FFFFFF"/>
                </a:solidFill>
                <a:effectLst>
                  <a:glow rad="101600">
                    <a:srgbClr val="FFFF00">
                      <a:alpha val="60000"/>
                    </a:srgbClr>
                  </a:glow>
                  <a:outerShdw blurRad="63500" dir="3600000" algn="tl" rotWithShape="0">
                    <a:srgbClr val="000000">
                      <a:alpha val="70000"/>
                    </a:srgbClr>
                  </a:outerShdw>
                </a:effectLst>
                <a:latin typeface="Courier New" pitchFamily="49" charset="0"/>
                <a:ea typeface="新細明體" charset="-120"/>
                <a:cs typeface="Courier New" pitchFamily="49" charset="0"/>
              </a:rPr>
              <a:t>rand()</a:t>
            </a:r>
            <a:r>
              <a:rPr lang="en-US" altLang="zh-TW" sz="2000" dirty="0">
                <a:latin typeface="Courier New" pitchFamily="49" charset="0"/>
                <a:ea typeface="新細明體" charset="-120"/>
                <a:cs typeface="Courier New" pitchFamily="49" charset="0"/>
              </a:rPr>
              <a:t> % </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NUM_RANKS</a:t>
            </a:r>
            <a:r>
              <a:rPr lang="en-US" altLang="zh-TW" sz="2000" dirty="0">
                <a:latin typeface="Courier New" pitchFamily="49" charset="0"/>
                <a:ea typeface="新細明體" charset="-120"/>
                <a:cs typeface="Courier New" pitchFamily="49" charset="0"/>
              </a:rPr>
              <a:t>;/* picks a random rank */</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if (</a:t>
            </a:r>
            <a:r>
              <a:rPr lang="en-US" altLang="zh-TW" sz="2400" b="1" dirty="0">
                <a:effectLst>
                  <a:glow rad="1397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inHand</a:t>
            </a:r>
            <a:r>
              <a:rPr lang="en-US" altLang="zh-TW" sz="2000" dirty="0">
                <a:latin typeface="Courier New" pitchFamily="49" charset="0"/>
                <a:ea typeface="新細明體" charset="-120"/>
                <a:cs typeface="Courier New" pitchFamily="49" charset="0"/>
              </a:rPr>
              <a:t>[</a:t>
            </a:r>
            <a:r>
              <a:rPr lang="en-US" altLang="zh-TW" sz="2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suit</a:t>
            </a:r>
            <a:r>
              <a:rPr lang="en-US" altLang="zh-TW" sz="2000" dirty="0">
                <a:latin typeface="Courier New" pitchFamily="49" charset="0"/>
                <a:ea typeface="新細明體" charset="-120"/>
                <a:cs typeface="Courier New" pitchFamily="49" charset="0"/>
              </a:rPr>
              <a:t>][</a:t>
            </a:r>
            <a:r>
              <a:rPr lang="en-US" altLang="zh-TW" sz="20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rank</a:t>
            </a: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inHand</a:t>
            </a:r>
            <a:r>
              <a:rPr lang="en-US" altLang="zh-TW" sz="2000" dirty="0">
                <a:latin typeface="Courier New" pitchFamily="49" charset="0"/>
                <a:ea typeface="新細明體" charset="-120"/>
                <a:cs typeface="Courier New" pitchFamily="49" charset="0"/>
              </a:rPr>
              <a:t>[</a:t>
            </a:r>
            <a:r>
              <a:rPr lang="en-US" altLang="zh-TW" sz="2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suit</a:t>
            </a:r>
            <a:r>
              <a:rPr lang="en-US" altLang="zh-TW" sz="2000" dirty="0">
                <a:latin typeface="Courier New" pitchFamily="49" charset="0"/>
                <a:ea typeface="新細明體" charset="-120"/>
                <a:cs typeface="Courier New" pitchFamily="49" charset="0"/>
              </a:rPr>
              <a:t>][</a:t>
            </a:r>
            <a:r>
              <a:rPr lang="en-US" altLang="zh-TW" sz="2000" b="1" dirty="0">
                <a:solidFill>
                  <a:srgbClr val="FFFF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rank</a:t>
            </a:r>
            <a:r>
              <a:rPr lang="en-US" altLang="zh-TW" sz="2000" dirty="0">
                <a:latin typeface="Courier New" pitchFamily="49" charset="0"/>
                <a:ea typeface="新細明體" charset="-120"/>
                <a:cs typeface="Courier New" pitchFamily="49" charset="0"/>
              </a:rPr>
              <a:t>] = true;</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numOfCards</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c%c</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rankCode</a:t>
            </a:r>
            <a:r>
              <a:rPr lang="en-US" altLang="zh-TW" sz="2000" dirty="0">
                <a:latin typeface="Courier New" pitchFamily="49" charset="0"/>
                <a:ea typeface="新細明體" charset="-120"/>
                <a:cs typeface="Courier New" pitchFamily="49" charset="0"/>
              </a:rPr>
              <a:t>[rank], </a:t>
            </a:r>
            <a:r>
              <a:rPr lang="en-US" altLang="zh-TW" sz="2000" dirty="0" err="1">
                <a:latin typeface="Courier New" pitchFamily="49" charset="0"/>
                <a:ea typeface="新細明體" charset="-120"/>
                <a:cs typeface="Courier New" pitchFamily="49" charset="0"/>
              </a:rPr>
              <a:t>suitCode</a:t>
            </a:r>
            <a:r>
              <a:rPr lang="en-US" altLang="zh-TW" sz="2000" dirty="0">
                <a:latin typeface="Courier New" pitchFamily="49" charset="0"/>
                <a:ea typeface="新細明體" charset="-120"/>
                <a:cs typeface="Courier New" pitchFamily="49" charset="0"/>
              </a:rPr>
              <a:t>[suit]);</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("\n");</a:t>
            </a:r>
          </a:p>
          <a:p>
            <a:pPr marL="457200" indent="-457200">
              <a:lnSpc>
                <a:spcPct val="80000"/>
              </a:lnSpc>
              <a:spcBef>
                <a:spcPct val="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  return 0;</a:t>
            </a:r>
          </a:p>
          <a:p>
            <a:pPr marL="457200" indent="-457200">
              <a:lnSpc>
                <a:spcPct val="80000"/>
              </a:lnSpc>
              <a:spcBef>
                <a:spcPts val="400"/>
              </a:spcBef>
              <a:buClr>
                <a:schemeClr val="bg1"/>
              </a:buClr>
              <a:buFont typeface="+mj-lt"/>
              <a:buAutoNum type="arabicParenR" startAt="17"/>
            </a:pPr>
            <a:r>
              <a:rPr lang="en-US" altLang="zh-TW" sz="2000" dirty="0">
                <a:latin typeface="Courier New" pitchFamily="49" charset="0"/>
                <a:ea typeface="新細明體" charset="-120"/>
                <a:cs typeface="Courier New"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Example Programs- Array</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833307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24000" y="76200"/>
            <a:ext cx="8839200" cy="6477000"/>
          </a:xfrm>
        </p:spPr>
        <p:txBody>
          <a:bodyPr>
            <a:normAutofit fontScale="70000" lnSpcReduction="20000"/>
          </a:bodyPr>
          <a:lstStyle/>
          <a:p>
            <a:pPr marL="514350" indent="-514350">
              <a:buFont typeface="+mj-lt"/>
              <a:buAutoNum type="arabicParenR"/>
            </a:pPr>
            <a:r>
              <a:rPr lang="en-US" altLang="zh-TW" b="1" dirty="0">
                <a:effectLst>
                  <a:outerShdw blurRad="38100" dist="38100" dir="2700000" algn="tl">
                    <a:srgbClr val="000000">
                      <a:alpha val="43137"/>
                    </a:srgbClr>
                  </a:outerShdw>
                </a:effectLst>
              </a:rPr>
              <a:t>#include &lt;</a:t>
            </a:r>
            <a:r>
              <a:rPr lang="en-US" altLang="zh-TW" b="1" dirty="0" err="1">
                <a:effectLst>
                  <a:outerShdw blurRad="38100" dist="38100" dir="2700000" algn="tl">
                    <a:srgbClr val="000000">
                      <a:alpha val="43137"/>
                    </a:srgbClr>
                  </a:outerShdw>
                </a:effectLst>
              </a:rPr>
              <a:t>stdio.h</a:t>
            </a:r>
            <a:r>
              <a:rPr lang="en-US" altLang="zh-TW" b="1" dirty="0">
                <a:effectLst>
                  <a:outerShdw blurRad="38100" dist="38100" dir="2700000" algn="tl">
                    <a:srgbClr val="000000">
                      <a:alpha val="43137"/>
                    </a:srgbClr>
                  </a:outerShdw>
                </a:effectLst>
              </a:rPr>
              <a:t>&gt;</a:t>
            </a:r>
          </a:p>
          <a:p>
            <a:pPr marL="514350" indent="-514350">
              <a:buFont typeface="+mj-lt"/>
              <a:buAutoNum type="arabicParenR"/>
            </a:pPr>
            <a:r>
              <a:rPr lang="en-US" altLang="zh-TW" b="1" dirty="0" err="1">
                <a:effectLst>
                  <a:outerShdw blurRad="38100" dist="38100" dir="2700000" algn="tl">
                    <a:srgbClr val="000000">
                      <a:alpha val="43137"/>
                    </a:srgbClr>
                  </a:outerShdw>
                </a:effectLst>
              </a:rPr>
              <a:t>int</a:t>
            </a:r>
            <a:r>
              <a:rPr lang="en-US" altLang="zh-TW" b="1" dirty="0">
                <a:effectLst>
                  <a:outerShdw blurRad="38100" dist="38100" dir="2700000" algn="tl">
                    <a:srgbClr val="000000">
                      <a:alpha val="43137"/>
                    </a:srgbClr>
                  </a:outerShdw>
                </a:effectLst>
              </a:rPr>
              <a:t> main ()</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a:t>
            </a:r>
            <a:r>
              <a:rPr lang="en-US" altLang="zh-TW" b="1" dirty="0" err="1">
                <a:effectLst>
                  <a:outerShdw blurRad="38100" dist="38100" dir="2700000" algn="tl">
                    <a:srgbClr val="000000">
                      <a:alpha val="43137"/>
                    </a:srgbClr>
                  </a:outerShdw>
                </a:effectLst>
              </a:rPr>
              <a:t>int</a:t>
            </a:r>
            <a:r>
              <a:rPr lang="en-US" altLang="zh-TW" b="1" dirty="0">
                <a:effectLst>
                  <a:outerShdw blurRad="38100" dist="38100" dir="2700000" algn="tl">
                    <a:srgbClr val="000000">
                      <a:alpha val="43137"/>
                    </a:srgbClr>
                  </a:outerShdw>
                </a:effectLst>
              </a:rPr>
              <a:t> n[ 10 ]; /* n is an array of 10 integers */</a:t>
            </a:r>
          </a:p>
          <a:p>
            <a:pPr marL="514350" indent="-514350">
              <a:buFont typeface="+mj-lt"/>
              <a:buAutoNum type="arabicParenR"/>
            </a:pPr>
            <a:r>
              <a:rPr lang="en-US" altLang="zh-TW" b="1" dirty="0">
                <a:effectLst>
                  <a:outerShdw blurRad="38100" dist="38100" dir="2700000" algn="tl">
                    <a:srgbClr val="000000">
                      <a:alpha val="43137"/>
                    </a:srgbClr>
                  </a:outerShdw>
                </a:effectLst>
              </a:rPr>
              <a:t>   </a:t>
            </a:r>
            <a:r>
              <a:rPr lang="en-US" altLang="zh-TW" b="1" dirty="0" err="1">
                <a:effectLst>
                  <a:outerShdw blurRad="38100" dist="38100" dir="2700000" algn="tl">
                    <a:srgbClr val="000000">
                      <a:alpha val="43137"/>
                    </a:srgbClr>
                  </a:outerShdw>
                </a:effectLst>
              </a:rPr>
              <a:t>int</a:t>
            </a:r>
            <a:r>
              <a:rPr lang="en-US" altLang="zh-TW" b="1" dirty="0">
                <a:effectLst>
                  <a:outerShdw blurRad="38100" dist="38100" dir="2700000" algn="tl">
                    <a:srgbClr val="000000">
                      <a:alpha val="43137"/>
                    </a:srgbClr>
                  </a:outerShdw>
                </a:effectLst>
              </a:rPr>
              <a:t> </a:t>
            </a:r>
            <a:r>
              <a:rPr lang="en-US" altLang="zh-TW" b="1" dirty="0" err="1">
                <a:effectLst>
                  <a:outerShdw blurRad="38100" dist="38100" dir="2700000" algn="tl">
                    <a:srgbClr val="000000">
                      <a:alpha val="43137"/>
                    </a:srgbClr>
                  </a:outerShdw>
                </a:effectLst>
              </a:rPr>
              <a:t>i,j</a:t>
            </a:r>
            <a:r>
              <a:rPr lang="en-US" altLang="zh-TW" b="1" dirty="0">
                <a:effectLst>
                  <a:outerShdw blurRad="38100" dist="38100" dir="2700000" algn="tl">
                    <a:srgbClr val="000000">
                      <a:alpha val="43137"/>
                    </a:srgbClr>
                  </a:outerShdw>
                </a:effectLst>
              </a:rPr>
              <a:t>;</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  initialize elements of array          </a:t>
            </a:r>
          </a:p>
          <a:p>
            <a:pPr marL="514350" indent="-514350">
              <a:buFont typeface="+mj-lt"/>
              <a:buAutoNum type="arabicParenR"/>
            </a:pPr>
            <a:r>
              <a:rPr lang="en-US" altLang="zh-TW" b="1" dirty="0">
                <a:effectLst>
                  <a:glow rad="228600">
                    <a:schemeClr val="accent5">
                      <a:satMod val="175000"/>
                      <a:alpha val="40000"/>
                    </a:schemeClr>
                  </a:glow>
                  <a:outerShdw blurRad="38100" dist="38100" dir="2700000" algn="tl">
                    <a:srgbClr val="000000">
                      <a:alpha val="43137"/>
                    </a:srgbClr>
                  </a:outerShdw>
                </a:effectLst>
              </a:rPr>
              <a:t>   for (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0;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&lt; 10;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a:t>
            </a:r>
          </a:p>
          <a:p>
            <a:pPr marL="514350" indent="-514350">
              <a:buFont typeface="+mj-lt"/>
              <a:buAutoNum type="arabicParenR"/>
            </a:pPr>
            <a:r>
              <a:rPr lang="en-US" altLang="zh-TW" b="1" dirty="0">
                <a:effectLst>
                  <a:glow rad="228600">
                    <a:schemeClr val="accent5">
                      <a:satMod val="175000"/>
                      <a:alpha val="40000"/>
                    </a:schemeClr>
                  </a:glow>
                  <a:outerShdw blurRad="38100" dist="38100" dir="2700000" algn="tl">
                    <a:srgbClr val="000000">
                      <a:alpha val="43137"/>
                    </a:srgbClr>
                  </a:outerShdw>
                </a:effectLst>
              </a:rPr>
              <a:t>  {</a:t>
            </a:r>
          </a:p>
          <a:p>
            <a:pPr marL="514350" indent="-514350">
              <a:buFont typeface="+mj-lt"/>
              <a:buAutoNum type="arabicParenR"/>
            </a:pPr>
            <a:r>
              <a:rPr lang="en-US" altLang="zh-TW" b="1" dirty="0">
                <a:effectLst>
                  <a:glow rad="228600">
                    <a:schemeClr val="accent5">
                      <a:satMod val="175000"/>
                      <a:alpha val="40000"/>
                    </a:schemeClr>
                  </a:glow>
                  <a:outerShdw blurRad="38100" dist="38100" dir="2700000" algn="tl">
                    <a:srgbClr val="000000">
                      <a:alpha val="43137"/>
                    </a:srgbClr>
                  </a:outerShdw>
                </a:effectLst>
              </a:rPr>
              <a:t>      n[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+ 100; 	/* set element at location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to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+ 100 */</a:t>
            </a:r>
          </a:p>
          <a:p>
            <a:pPr marL="514350" indent="-514350">
              <a:buFont typeface="+mj-lt"/>
              <a:buAutoNum type="arabicParenR"/>
            </a:pPr>
            <a:r>
              <a:rPr lang="en-US" altLang="zh-TW" b="1" dirty="0">
                <a:effectLst>
                  <a:glow rad="228600">
                    <a:schemeClr val="accent5">
                      <a:satMod val="175000"/>
                      <a:alpha val="40000"/>
                    </a:schemeClr>
                  </a:glow>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 output each array element's value */</a:t>
            </a:r>
          </a:p>
          <a:p>
            <a:pPr marL="514350" indent="-514350">
              <a:buFont typeface="+mj-lt"/>
              <a:buAutoNum type="arabicParenR"/>
            </a:pPr>
            <a:r>
              <a:rPr lang="en-US" altLang="zh-TW" b="1" dirty="0">
                <a:effectLst>
                  <a:outerShdw blurRad="38100" dist="38100" dir="2700000" algn="tl">
                    <a:srgbClr val="000000">
                      <a:alpha val="43137"/>
                    </a:srgbClr>
                  </a:outerShdw>
                </a:effectLst>
              </a:rPr>
              <a:t>   for (j = 0; j &lt; 10; j++ ) </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a:t>
            </a:r>
            <a:r>
              <a:rPr lang="en-US" altLang="zh-TW" b="1" dirty="0" err="1">
                <a:effectLst>
                  <a:glow rad="101600">
                    <a:srgbClr val="FFC000">
                      <a:alpha val="60000"/>
                    </a:srgbClr>
                  </a:glow>
                  <a:outerShdw blurRad="38100" dist="38100" dir="2700000" algn="tl">
                    <a:srgbClr val="000000">
                      <a:alpha val="43137"/>
                    </a:srgbClr>
                  </a:outerShdw>
                </a:effectLst>
              </a:rPr>
              <a:t>printf</a:t>
            </a:r>
            <a:r>
              <a:rPr lang="en-US" altLang="zh-TW" b="1" dirty="0">
                <a:effectLst>
                  <a:outerShdw blurRad="38100" dist="38100" dir="2700000" algn="tl">
                    <a:srgbClr val="000000">
                      <a:alpha val="43137"/>
                    </a:srgbClr>
                  </a:outerShdw>
                </a:effectLst>
              </a:rPr>
              <a:t>("Element[%d] = %d\n", j, n[j] );</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return 0;</a:t>
            </a:r>
          </a:p>
          <a:p>
            <a:pPr marL="514350" indent="-514350">
              <a:buFont typeface="+mj-lt"/>
              <a:buAutoNum type="arabicParenR"/>
            </a:pPr>
            <a:r>
              <a:rPr lang="en-US" altLang="zh-TW" b="1" dirty="0">
                <a:solidFill>
                  <a:schemeClr val="bg1"/>
                </a:solidFill>
                <a:effectLst>
                  <a:outerShdw blurRad="38100" dist="38100" dir="2700000" algn="tl">
                    <a:srgbClr val="000000">
                      <a:alpha val="43137"/>
                    </a:srgbClr>
                  </a:outerShdw>
                </a:effectLst>
              </a:rPr>
              <a:t>}</a:t>
            </a:r>
            <a:endParaRPr lang="zh-TW" altLang="en-US" b="1" dirty="0">
              <a:solidFill>
                <a:schemeClr val="bg1"/>
              </a:solidFill>
              <a:effectLst>
                <a:outerShdw blurRad="38100" dist="38100" dir="2700000" algn="tl">
                  <a:srgbClr val="000000">
                    <a:alpha val="43137"/>
                  </a:srgbClr>
                </a:outerShdw>
              </a:effectLst>
            </a:endParaRPr>
          </a:p>
        </p:txBody>
      </p:sp>
      <p:sp>
        <p:nvSpPr>
          <p:cNvPr id="4" name="文字方塊 3"/>
          <p:cNvSpPr txBox="1"/>
          <p:nvPr/>
        </p:nvSpPr>
        <p:spPr>
          <a:xfrm>
            <a:off x="8229600" y="609601"/>
            <a:ext cx="2221568" cy="58477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sz="3200" dirty="0"/>
              <a:t>Output= ?</a:t>
            </a:r>
            <a:endParaRPr lang="zh-TW" altLang="en-US" sz="3200" dirty="0"/>
          </a:p>
        </p:txBody>
      </p:sp>
    </p:spTree>
    <p:extLst>
      <p:ext uri="{BB962C8B-B14F-4D97-AF65-F5344CB8AC3E}">
        <p14:creationId xmlns:p14="http://schemas.microsoft.com/office/powerpoint/2010/main" val="13470286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04800" y="46227"/>
            <a:ext cx="7239000" cy="6172200"/>
          </a:xfrm>
        </p:spPr>
        <p:txBody>
          <a:bodyPr>
            <a:normAutofit fontScale="62500" lnSpcReduction="20000"/>
          </a:bodyPr>
          <a:lstStyle/>
          <a:p>
            <a:pPr marL="514350" indent="-514350">
              <a:buFont typeface="+mj-lt"/>
              <a:buAutoNum type="arabicParenR"/>
            </a:pPr>
            <a:r>
              <a:rPr lang="en-US" altLang="zh-TW" b="1" dirty="0">
                <a:effectLst>
                  <a:outerShdw blurRad="38100" dist="38100" dir="2700000" algn="tl">
                    <a:srgbClr val="000000">
                      <a:alpha val="43137"/>
                    </a:srgbClr>
                  </a:outerShdw>
                </a:effectLst>
              </a:rPr>
              <a:t>#include &lt;</a:t>
            </a:r>
            <a:r>
              <a:rPr lang="en-US" altLang="zh-TW" b="1" dirty="0" err="1">
                <a:effectLst>
                  <a:outerShdw blurRad="38100" dist="38100" dir="2700000" algn="tl">
                    <a:srgbClr val="000000">
                      <a:alpha val="43137"/>
                    </a:srgbClr>
                  </a:outerShdw>
                </a:effectLst>
              </a:rPr>
              <a:t>stdio.h</a:t>
            </a:r>
            <a:r>
              <a:rPr lang="en-US" altLang="zh-TW" b="1" dirty="0">
                <a:effectLst>
                  <a:outerShdw blurRad="38100" dist="38100" dir="2700000" algn="tl">
                    <a:srgbClr val="000000">
                      <a:alpha val="43137"/>
                    </a:srgbClr>
                  </a:outerShdw>
                </a:effectLst>
              </a:rPr>
              <a:t>&gt;</a:t>
            </a:r>
          </a:p>
          <a:p>
            <a:pPr marL="514350" indent="-514350">
              <a:buFont typeface="+mj-lt"/>
              <a:buAutoNum type="arabicParenR"/>
            </a:pPr>
            <a:r>
              <a:rPr lang="en-US" altLang="zh-TW" b="1" dirty="0" err="1">
                <a:effectLst>
                  <a:outerShdw blurRad="38100" dist="38100" dir="2700000" algn="tl">
                    <a:srgbClr val="000000">
                      <a:alpha val="43137"/>
                    </a:srgbClr>
                  </a:outerShdw>
                </a:effectLst>
              </a:rPr>
              <a:t>int</a:t>
            </a:r>
            <a:r>
              <a:rPr lang="en-US" altLang="zh-TW" b="1" dirty="0">
                <a:effectLst>
                  <a:outerShdw blurRad="38100" dist="38100" dir="2700000" algn="tl">
                    <a:srgbClr val="000000">
                      <a:alpha val="43137"/>
                    </a:srgbClr>
                  </a:outerShdw>
                </a:effectLst>
              </a:rPr>
              <a:t> main ()</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a:t>
            </a:r>
            <a:r>
              <a:rPr lang="en-US" altLang="zh-TW" b="1" dirty="0" err="1">
                <a:effectLst>
                  <a:outerShdw blurRad="38100" dist="38100" dir="2700000" algn="tl">
                    <a:srgbClr val="000000">
                      <a:alpha val="43137"/>
                    </a:srgbClr>
                  </a:outerShdw>
                </a:effectLst>
              </a:rPr>
              <a:t>int</a:t>
            </a:r>
            <a:r>
              <a:rPr lang="en-US" altLang="zh-TW" b="1" dirty="0">
                <a:effectLst>
                  <a:outerShdw blurRad="38100" dist="38100" dir="2700000" algn="tl">
                    <a:srgbClr val="000000">
                      <a:alpha val="43137"/>
                    </a:srgbClr>
                  </a:outerShdw>
                </a:effectLst>
              </a:rPr>
              <a:t> n[ 10 ]; /* n is an array of 10 integers */</a:t>
            </a:r>
          </a:p>
          <a:p>
            <a:pPr marL="514350" indent="-514350">
              <a:buFont typeface="+mj-lt"/>
              <a:buAutoNum type="arabicParenR"/>
            </a:pPr>
            <a:r>
              <a:rPr lang="en-US" altLang="zh-TW" b="1" dirty="0">
                <a:effectLst>
                  <a:outerShdw blurRad="38100" dist="38100" dir="2700000" algn="tl">
                    <a:srgbClr val="000000">
                      <a:alpha val="43137"/>
                    </a:srgbClr>
                  </a:outerShdw>
                </a:effectLst>
              </a:rPr>
              <a:t>   </a:t>
            </a:r>
            <a:r>
              <a:rPr lang="en-US" altLang="zh-TW" b="1" dirty="0" err="1">
                <a:effectLst>
                  <a:outerShdw blurRad="38100" dist="38100" dir="2700000" algn="tl">
                    <a:srgbClr val="000000">
                      <a:alpha val="43137"/>
                    </a:srgbClr>
                  </a:outerShdw>
                </a:effectLst>
              </a:rPr>
              <a:t>int</a:t>
            </a:r>
            <a:r>
              <a:rPr lang="en-US" altLang="zh-TW" b="1" dirty="0">
                <a:effectLst>
                  <a:outerShdw blurRad="38100" dist="38100" dir="2700000" algn="tl">
                    <a:srgbClr val="000000">
                      <a:alpha val="43137"/>
                    </a:srgbClr>
                  </a:outerShdw>
                </a:effectLst>
              </a:rPr>
              <a:t> </a:t>
            </a:r>
            <a:r>
              <a:rPr lang="en-US" altLang="zh-TW" b="1" dirty="0" err="1">
                <a:effectLst>
                  <a:outerShdw blurRad="38100" dist="38100" dir="2700000" algn="tl">
                    <a:srgbClr val="000000">
                      <a:alpha val="43137"/>
                    </a:srgbClr>
                  </a:outerShdw>
                </a:effectLst>
              </a:rPr>
              <a:t>i,j</a:t>
            </a:r>
            <a:r>
              <a:rPr lang="en-US" altLang="zh-TW" b="1" dirty="0">
                <a:effectLst>
                  <a:outerShdw blurRad="38100" dist="38100" dir="2700000" algn="tl">
                    <a:srgbClr val="000000">
                      <a:alpha val="43137"/>
                    </a:srgbClr>
                  </a:outerShdw>
                </a:effectLst>
              </a:rPr>
              <a:t>;</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 initialize elements of array n to 0 */         </a:t>
            </a:r>
          </a:p>
          <a:p>
            <a:pPr marL="514350" indent="-514350">
              <a:buFont typeface="+mj-lt"/>
              <a:buAutoNum type="arabicParenR"/>
            </a:pPr>
            <a:r>
              <a:rPr lang="en-US" altLang="zh-TW" b="1" dirty="0">
                <a:effectLst>
                  <a:glow rad="228600">
                    <a:schemeClr val="accent5">
                      <a:satMod val="175000"/>
                      <a:alpha val="40000"/>
                    </a:schemeClr>
                  </a:glow>
                  <a:outerShdw blurRad="38100" dist="38100" dir="2700000" algn="tl">
                    <a:srgbClr val="000000">
                      <a:alpha val="43137"/>
                    </a:srgbClr>
                  </a:outerShdw>
                </a:effectLst>
              </a:rPr>
              <a:t>   for (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0;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&lt; 10;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a:t>
            </a:r>
          </a:p>
          <a:p>
            <a:pPr marL="514350" indent="-514350">
              <a:buFont typeface="+mj-lt"/>
              <a:buAutoNum type="arabicParenR"/>
            </a:pPr>
            <a:r>
              <a:rPr lang="en-US" altLang="zh-TW" b="1" dirty="0">
                <a:effectLst>
                  <a:glow rad="228600">
                    <a:schemeClr val="accent5">
                      <a:satMod val="175000"/>
                      <a:alpha val="40000"/>
                    </a:schemeClr>
                  </a:glow>
                  <a:outerShdw blurRad="38100" dist="38100" dir="2700000" algn="tl">
                    <a:srgbClr val="000000">
                      <a:alpha val="43137"/>
                    </a:srgbClr>
                  </a:outerShdw>
                </a:effectLst>
              </a:rPr>
              <a:t>  {</a:t>
            </a:r>
          </a:p>
          <a:p>
            <a:pPr marL="514350" indent="-514350">
              <a:buFont typeface="+mj-lt"/>
              <a:buAutoNum type="arabicParenR"/>
            </a:pPr>
            <a:r>
              <a:rPr lang="en-US" altLang="zh-TW" b="1" dirty="0">
                <a:effectLst>
                  <a:glow rad="228600">
                    <a:schemeClr val="accent5">
                      <a:satMod val="175000"/>
                      <a:alpha val="40000"/>
                    </a:schemeClr>
                  </a:glow>
                  <a:outerShdw blurRad="38100" dist="38100" dir="2700000" algn="tl">
                    <a:srgbClr val="000000">
                      <a:alpha val="43137"/>
                    </a:srgbClr>
                  </a:outerShdw>
                </a:effectLst>
              </a:rPr>
              <a:t>      n[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+ 100; /* set element at location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to </a:t>
            </a:r>
            <a:r>
              <a:rPr lang="en-US" altLang="zh-TW" b="1" dirty="0" err="1">
                <a:effectLst>
                  <a:glow rad="228600">
                    <a:schemeClr val="accent5">
                      <a:satMod val="175000"/>
                      <a:alpha val="40000"/>
                    </a:schemeClr>
                  </a:glow>
                  <a:outerShdw blurRad="38100" dist="38100" dir="2700000" algn="tl">
                    <a:srgbClr val="000000">
                      <a:alpha val="43137"/>
                    </a:srgbClr>
                  </a:outerShdw>
                </a:effectLst>
              </a:rPr>
              <a:t>i</a:t>
            </a:r>
            <a:r>
              <a:rPr lang="en-US" altLang="zh-TW" b="1" dirty="0">
                <a:effectLst>
                  <a:glow rad="228600">
                    <a:schemeClr val="accent5">
                      <a:satMod val="175000"/>
                      <a:alpha val="40000"/>
                    </a:schemeClr>
                  </a:glow>
                  <a:outerShdw blurRad="38100" dist="38100" dir="2700000" algn="tl">
                    <a:srgbClr val="000000">
                      <a:alpha val="43137"/>
                    </a:srgbClr>
                  </a:outerShdw>
                </a:effectLst>
              </a:rPr>
              <a:t> + 100 */</a:t>
            </a:r>
          </a:p>
          <a:p>
            <a:pPr marL="514350" indent="-514350">
              <a:buFont typeface="+mj-lt"/>
              <a:buAutoNum type="arabicParenR"/>
            </a:pPr>
            <a:r>
              <a:rPr lang="en-US" altLang="zh-TW" b="1" dirty="0">
                <a:effectLst>
                  <a:glow rad="228600">
                    <a:schemeClr val="accent5">
                      <a:satMod val="175000"/>
                      <a:alpha val="40000"/>
                    </a:schemeClr>
                  </a:glow>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 output each array element's value */</a:t>
            </a:r>
          </a:p>
          <a:p>
            <a:pPr marL="514350" indent="-514350">
              <a:buFont typeface="+mj-lt"/>
              <a:buAutoNum type="arabicParenR"/>
            </a:pPr>
            <a:r>
              <a:rPr lang="en-US" altLang="zh-TW" b="1" dirty="0">
                <a:effectLst>
                  <a:outerShdw blurRad="38100" dist="38100" dir="2700000" algn="tl">
                    <a:srgbClr val="000000">
                      <a:alpha val="43137"/>
                    </a:srgbClr>
                  </a:outerShdw>
                </a:effectLst>
              </a:rPr>
              <a:t>   for (j = 0; j &lt; 10; j++ ) </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a:t>
            </a:r>
            <a:r>
              <a:rPr lang="en-US" altLang="zh-TW" b="1" dirty="0" err="1">
                <a:effectLst>
                  <a:glow rad="101600">
                    <a:srgbClr val="FFC000">
                      <a:alpha val="60000"/>
                    </a:srgbClr>
                  </a:glow>
                  <a:outerShdw blurRad="38100" dist="38100" dir="2700000" algn="tl">
                    <a:srgbClr val="000000">
                      <a:alpha val="43137"/>
                    </a:srgbClr>
                  </a:outerShdw>
                </a:effectLst>
              </a:rPr>
              <a:t>printf</a:t>
            </a:r>
            <a:r>
              <a:rPr lang="en-US" altLang="zh-TW" b="1" dirty="0">
                <a:effectLst>
                  <a:outerShdw blurRad="38100" dist="38100" dir="2700000" algn="tl">
                    <a:srgbClr val="000000">
                      <a:alpha val="43137"/>
                    </a:srgbClr>
                  </a:outerShdw>
                </a:effectLst>
              </a:rPr>
              <a:t>("Element[%d] = %d\n", j, n[j] );</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a:t>
            </a:r>
          </a:p>
          <a:p>
            <a:pPr marL="514350" indent="-514350">
              <a:buFont typeface="+mj-lt"/>
              <a:buAutoNum type="arabicParenR"/>
            </a:pPr>
            <a:r>
              <a:rPr lang="en-US" altLang="zh-TW" b="1" dirty="0">
                <a:effectLst>
                  <a:outerShdw blurRad="38100" dist="38100" dir="2700000" algn="tl">
                    <a:srgbClr val="000000">
                      <a:alpha val="43137"/>
                    </a:srgbClr>
                  </a:outerShdw>
                </a:effectLst>
              </a:rPr>
              <a:t>   return 0;</a:t>
            </a:r>
          </a:p>
          <a:p>
            <a:pPr marL="514350" indent="-514350">
              <a:buFont typeface="+mj-lt"/>
              <a:buAutoNum type="arabicParenR"/>
            </a:pPr>
            <a:r>
              <a:rPr lang="en-US" altLang="zh-TW" b="1" dirty="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2" name="Rectangle 1"/>
          <p:cNvSpPr>
            <a:spLocks noChangeArrowheads="1"/>
          </p:cNvSpPr>
          <p:nvPr/>
        </p:nvSpPr>
        <p:spPr bwMode="auto">
          <a:xfrm>
            <a:off x="7696200" y="10716"/>
            <a:ext cx="4419600" cy="677108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zh-TW" altLang="zh-TW" sz="4400" dirty="0">
                <a:solidFill>
                  <a:srgbClr val="313131"/>
                </a:solidFill>
                <a:latin typeface="Arial Unicode MS" panose="020B0604020202020204" pitchFamily="34" charset="-120"/>
                <a:ea typeface="Menlo"/>
              </a:rPr>
              <a:t>Element[0] = 100 Element[1] = 101 Element[2] = 102 Element[3] = 103 Element[4] = 104 Element[5] = 105 Element[6] = 106 Element[7] = 107 Element[8] = 108 Element[9] = 109</a:t>
            </a:r>
            <a:r>
              <a:rPr lang="zh-TW" altLang="zh-TW" sz="2000" dirty="0"/>
              <a:t> </a:t>
            </a:r>
            <a:endParaRPr lang="zh-TW" altLang="zh-TW" sz="8800" dirty="0">
              <a:latin typeface="Arial" panose="020B0604020202020204" pitchFamily="34" charset="0"/>
            </a:endParaRPr>
          </a:p>
        </p:txBody>
      </p:sp>
    </p:spTree>
    <p:extLst>
      <p:ext uri="{BB962C8B-B14F-4D97-AF65-F5344CB8AC3E}">
        <p14:creationId xmlns:p14="http://schemas.microsoft.com/office/powerpoint/2010/main" val="2571069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3600" dirty="0"/>
              <a:t>Example:</a:t>
            </a:r>
            <a:br>
              <a:rPr lang="en-US" altLang="zh-TW" sz="3600" dirty="0"/>
            </a:br>
            <a:r>
              <a:rPr lang="en-US" altLang="zh-TW" sz="3200" dirty="0"/>
              <a:t>Find</a:t>
            </a:r>
            <a:r>
              <a:rPr lang="en-US" altLang="zh-TW" sz="3600" dirty="0"/>
              <a:t> 2 Elements in the Array such that Difference between them is Largest</a:t>
            </a:r>
            <a:endParaRPr lang="zh-TW" altLang="en-US" sz="3600"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75170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TW">
                <a:ea typeface="新細明體" charset="-120"/>
              </a:rPr>
              <a:t>Array Subscripting</a:t>
            </a:r>
          </a:p>
        </p:txBody>
      </p:sp>
      <p:sp>
        <p:nvSpPr>
          <p:cNvPr id="17411" name="Content Placeholder 2"/>
          <p:cNvSpPr>
            <a:spLocks noGrp="1"/>
          </p:cNvSpPr>
          <p:nvPr>
            <p:ph idx="1"/>
          </p:nvPr>
        </p:nvSpPr>
        <p:spPr/>
        <p:txBody>
          <a:bodyPr/>
          <a:lstStyle/>
          <a:p>
            <a:r>
              <a:rPr lang="en-US" altLang="zh-TW" dirty="0">
                <a:ea typeface="新細明體" charset="-120"/>
              </a:rPr>
              <a:t>To access an array element, write the array name followed by an integer value in square brackets.</a:t>
            </a:r>
          </a:p>
          <a:p>
            <a:r>
              <a:rPr lang="en-US" altLang="zh-TW" dirty="0">
                <a:ea typeface="新細明體" charset="-120"/>
              </a:rPr>
              <a:t>This is referred to as </a:t>
            </a:r>
            <a:r>
              <a:rPr lang="en-US" altLang="zh-TW" b="1" i="1" dirty="0">
                <a:solidFill>
                  <a:srgbClr val="FF7706"/>
                </a:solidFill>
                <a:effectLst>
                  <a:outerShdw blurRad="38100" dist="38100" dir="2700000" algn="tl">
                    <a:srgbClr val="000000">
                      <a:alpha val="43137"/>
                    </a:srgbClr>
                  </a:outerShdw>
                </a:effectLst>
                <a:ea typeface="新細明體" charset="-120"/>
              </a:rPr>
              <a:t>subscripting</a:t>
            </a:r>
            <a:r>
              <a:rPr lang="en-US" altLang="zh-TW" dirty="0">
                <a:ea typeface="新細明體" charset="-120"/>
              </a:rPr>
              <a:t> or </a:t>
            </a:r>
            <a:r>
              <a:rPr lang="en-US" altLang="zh-TW" b="1" i="1" dirty="0">
                <a:solidFill>
                  <a:srgbClr val="FF7706"/>
                </a:solidFill>
                <a:effectLst>
                  <a:outerShdw blurRad="38100" dist="38100" dir="2700000" algn="tl">
                    <a:srgbClr val="000000">
                      <a:alpha val="43137"/>
                    </a:srgbClr>
                  </a:outerShdw>
                </a:effectLst>
                <a:ea typeface="新細明體" charset="-120"/>
              </a:rPr>
              <a:t>indexing</a:t>
            </a:r>
            <a:r>
              <a:rPr lang="en-US" altLang="zh-TW" dirty="0">
                <a:ea typeface="新細明體" charset="-120"/>
              </a:rPr>
              <a:t> the array.</a:t>
            </a:r>
          </a:p>
          <a:p>
            <a:r>
              <a:rPr lang="en-US" altLang="zh-TW" dirty="0">
                <a:ea typeface="新細明體" charset="-120"/>
              </a:rPr>
              <a:t>The elements of an array of length </a:t>
            </a:r>
            <a:r>
              <a:rPr lang="en-US" altLang="zh-TW" i="1" dirty="0">
                <a:ea typeface="新細明體" charset="-120"/>
              </a:rPr>
              <a:t>n</a:t>
            </a:r>
            <a:r>
              <a:rPr lang="en-US" altLang="zh-TW" dirty="0">
                <a:ea typeface="新細明體" charset="-120"/>
              </a:rPr>
              <a:t> are indexed from 0 to </a:t>
            </a:r>
            <a:r>
              <a:rPr lang="en-US" altLang="zh-TW" i="1" dirty="0">
                <a:ea typeface="新細明體" charset="-120"/>
              </a:rPr>
              <a:t>n</a:t>
            </a:r>
            <a:r>
              <a:rPr lang="en-US" altLang="zh-TW" dirty="0">
                <a:ea typeface="新細明體" charset="-120"/>
              </a:rPr>
              <a:t> – 1.</a:t>
            </a:r>
          </a:p>
          <a:p>
            <a:r>
              <a:rPr lang="en-US" altLang="zh-TW" dirty="0">
                <a:ea typeface="新細明體" charset="-120"/>
              </a:rPr>
              <a:t>If </a:t>
            </a:r>
            <a:r>
              <a:rPr lang="en-US" altLang="zh-TW" dirty="0">
                <a:latin typeface="Courier New" pitchFamily="49" charset="0"/>
                <a:ea typeface="新細明體" charset="-120"/>
                <a:cs typeface="Courier New" pitchFamily="49" charset="0"/>
              </a:rPr>
              <a:t>a</a:t>
            </a:r>
            <a:r>
              <a:rPr lang="en-US" altLang="zh-TW" dirty="0">
                <a:ea typeface="新細明體" charset="-120"/>
              </a:rPr>
              <a:t> is an array of length </a:t>
            </a:r>
            <a:r>
              <a:rPr lang="en-US" altLang="zh-TW" dirty="0">
                <a:effectLst>
                  <a:glow rad="228600">
                    <a:schemeClr val="accent2">
                      <a:satMod val="175000"/>
                      <a:alpha val="40000"/>
                    </a:schemeClr>
                  </a:glow>
                </a:effectLst>
                <a:latin typeface="Courier New" pitchFamily="49" charset="0"/>
                <a:ea typeface="新細明體" charset="-120"/>
                <a:cs typeface="Courier New" pitchFamily="49" charset="0"/>
              </a:rPr>
              <a:t>10</a:t>
            </a:r>
            <a:r>
              <a:rPr lang="en-US" altLang="zh-TW" dirty="0">
                <a:ea typeface="新細明體" charset="-120"/>
              </a:rPr>
              <a:t>, its elements are designated by </a:t>
            </a:r>
            <a:r>
              <a:rPr lang="en-US" altLang="zh-TW" dirty="0">
                <a:effectLst>
                  <a:glow rad="228600">
                    <a:schemeClr val="accent2">
                      <a:satMod val="175000"/>
                      <a:alpha val="40000"/>
                    </a:schemeClr>
                  </a:glow>
                </a:effectLst>
                <a:latin typeface="Courier New" pitchFamily="49" charset="0"/>
                <a:ea typeface="新細明體" charset="-120"/>
                <a:cs typeface="Courier New" pitchFamily="49" charset="0"/>
              </a:rPr>
              <a:t>a[0]</a:t>
            </a:r>
            <a:r>
              <a:rPr lang="en-US" altLang="zh-TW" dirty="0">
                <a:ea typeface="新細明體" charset="-120"/>
              </a:rPr>
              <a:t>, </a:t>
            </a:r>
            <a:r>
              <a:rPr lang="en-US" altLang="zh-TW" dirty="0">
                <a:latin typeface="Courier New" pitchFamily="49" charset="0"/>
                <a:ea typeface="新細明體" charset="-120"/>
                <a:cs typeface="Courier New" pitchFamily="49" charset="0"/>
              </a:rPr>
              <a:t>a[1]</a:t>
            </a:r>
            <a:r>
              <a:rPr lang="en-US" altLang="zh-TW" dirty="0">
                <a:ea typeface="新細明體" charset="-120"/>
              </a:rPr>
              <a:t>, …, </a:t>
            </a:r>
            <a:r>
              <a:rPr lang="en-US" altLang="zh-TW" dirty="0">
                <a:effectLst>
                  <a:glow rad="228600">
                    <a:schemeClr val="accent2">
                      <a:satMod val="175000"/>
                      <a:alpha val="40000"/>
                    </a:schemeClr>
                  </a:glow>
                </a:effectLst>
                <a:latin typeface="Courier New" pitchFamily="49" charset="0"/>
                <a:ea typeface="新細明體" charset="-120"/>
                <a:cs typeface="Courier New" pitchFamily="49" charset="0"/>
              </a:rPr>
              <a:t>a[9]</a:t>
            </a:r>
            <a:r>
              <a:rPr lang="en-US" altLang="zh-TW" dirty="0">
                <a:ea typeface="新細明體" charset="-120"/>
              </a:rPr>
              <a:t>:</a:t>
            </a:r>
          </a:p>
        </p:txBody>
      </p:sp>
      <p:pic>
        <p:nvPicPr>
          <p:cNvPr id="17414" name="Picture 7" descr="c8-1-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4906172"/>
            <a:ext cx="5311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8" descr="https://encrypted-tbn1.gstatic.com/images?q=tbn:ANd9GcQCEbxql-sLIBC0CpWhuf9Ch1S58MR7-5i3goXVCHC4_7_D0u2yr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6506" y="4953000"/>
            <a:ext cx="1381125" cy="13811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Right Arrow 2"/>
          <p:cNvSpPr/>
          <p:nvPr/>
        </p:nvSpPr>
        <p:spPr>
          <a:xfrm rot="10998695">
            <a:off x="8699115" y="5059631"/>
            <a:ext cx="1066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24000" y="0"/>
            <a:ext cx="8839200" cy="6324600"/>
          </a:xfrm>
        </p:spPr>
        <p:txBody>
          <a:bodyPr>
            <a:noAutofit/>
          </a:bodyPr>
          <a:lstStyle/>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#include &lt;</a:t>
            </a:r>
            <a:r>
              <a:rPr lang="en-US" altLang="zh-TW" sz="2400" dirty="0" err="1">
                <a:effectLst>
                  <a:outerShdw blurRad="38100" dist="38100" dir="2700000" algn="tl">
                    <a:srgbClr val="000000">
                      <a:alpha val="43137"/>
                    </a:srgbClr>
                  </a:outerShdw>
                </a:effectLst>
              </a:rPr>
              <a:t>stdio.h</a:t>
            </a:r>
            <a:r>
              <a:rPr lang="en-US" altLang="zh-TW" sz="2400" dirty="0">
                <a:effectLst>
                  <a:outerShdw blurRad="38100" dist="38100" dir="2700000" algn="tl">
                    <a:srgbClr val="000000">
                      <a:alpha val="43137"/>
                    </a:srgbClr>
                  </a:outerShdw>
                </a:effectLst>
              </a:rPr>
              <a:t>&gt;</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int </a:t>
            </a:r>
            <a:r>
              <a:rPr lang="en-US" altLang="zh-TW" sz="2400" b="1" dirty="0">
                <a:solidFill>
                  <a:srgbClr val="FFC000"/>
                </a:solidFill>
                <a:effectLst>
                  <a:outerShdw blurRad="38100" dist="38100" dir="2700000" algn="tl">
                    <a:srgbClr val="000000">
                      <a:alpha val="43137"/>
                    </a:srgbClr>
                  </a:outerShdw>
                </a:effectLst>
              </a:rPr>
              <a:t>maxDifference</a:t>
            </a:r>
            <a:r>
              <a:rPr lang="en-US" altLang="zh-TW" sz="2400" dirty="0">
                <a:effectLst>
                  <a:outerShdw blurRad="38100" dist="38100" dir="2700000" algn="tl">
                    <a:srgbClr val="000000">
                      <a:alpha val="43137"/>
                    </a:srgbClr>
                  </a:outerShdw>
                </a:effectLst>
              </a:rPr>
              <a:t>(int array[], int arrSize)</a:t>
            </a:r>
            <a:r>
              <a:rPr lang="zh-TW" altLang="en-US" sz="2400" dirty="0">
                <a:effectLst>
                  <a:outerShdw blurRad="38100" dist="38100" dir="2700000" algn="tl">
                    <a:srgbClr val="000000">
                      <a:alpha val="43137"/>
                    </a:srgbClr>
                  </a:outerShdw>
                </a:effectLst>
              </a:rPr>
              <a:t> </a:t>
            </a:r>
            <a:r>
              <a:rPr lang="en-US" altLang="zh-TW" sz="2400" dirty="0">
                <a:effectLst>
                  <a:outerShdw blurRad="38100" dist="38100" dir="2700000" algn="tl">
                    <a:srgbClr val="000000">
                      <a:alpha val="43137"/>
                    </a:srgbClr>
                  </a:outerShdw>
                </a:effectLst>
              </a:rPr>
              <a:t>{</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a:t>
            </a:r>
            <a:r>
              <a:rPr lang="en-US" altLang="zh-TW" sz="2400" dirty="0" err="1">
                <a:effectLst>
                  <a:outerShdw blurRad="38100" dist="38100" dir="2700000" algn="tl">
                    <a:srgbClr val="000000">
                      <a:alpha val="43137"/>
                    </a:srgbClr>
                  </a:outerShdw>
                </a:effectLst>
              </a:rPr>
              <a:t>int</a:t>
            </a:r>
            <a:r>
              <a:rPr lang="en-US" altLang="zh-TW" sz="2400" dirty="0">
                <a:effectLst>
                  <a:outerShdw blurRad="38100" dist="38100" dir="2700000" algn="tl">
                    <a:srgbClr val="000000">
                      <a:alpha val="43137"/>
                    </a:srgbClr>
                  </a:outerShdw>
                </a:effectLst>
              </a:rPr>
              <a:t> </a:t>
            </a:r>
            <a:r>
              <a:rPr lang="en-US" altLang="zh-TW" sz="2400" dirty="0" err="1">
                <a:effectLst>
                  <a:outerShdw blurRad="38100" dist="38100" dir="2700000" algn="tl">
                    <a:srgbClr val="000000">
                      <a:alpha val="43137"/>
                    </a:srgbClr>
                  </a:outerShdw>
                </a:effectLst>
              </a:rPr>
              <a:t>maxDiff</a:t>
            </a:r>
            <a:r>
              <a:rPr lang="en-US" altLang="zh-TW" sz="2400" dirty="0">
                <a:effectLst>
                  <a:outerShdw blurRad="38100" dist="38100" dir="2700000" algn="tl">
                    <a:srgbClr val="000000">
                      <a:alpha val="43137"/>
                    </a:srgbClr>
                  </a:outerShdw>
                </a:effectLst>
              </a:rPr>
              <a:t> = array[1] - array[0];</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a:t>
            </a:r>
            <a:r>
              <a:rPr lang="en-US" altLang="zh-TW" sz="2400" dirty="0" err="1">
                <a:effectLst>
                  <a:outerShdw blurRad="38100" dist="38100" dir="2700000" algn="tl">
                    <a:srgbClr val="000000">
                      <a:alpha val="43137"/>
                    </a:srgbClr>
                  </a:outerShdw>
                </a:effectLst>
              </a:rPr>
              <a:t>int</a:t>
            </a:r>
            <a:r>
              <a:rPr lang="en-US" altLang="zh-TW" sz="2400" dirty="0">
                <a:effectLst>
                  <a:outerShdw blurRad="38100" dist="38100" dir="2700000" algn="tl">
                    <a:srgbClr val="000000">
                      <a:alpha val="43137"/>
                    </a:srgbClr>
                  </a:outerShdw>
                </a:effectLst>
              </a:rPr>
              <a:t> </a:t>
            </a:r>
            <a:r>
              <a:rPr lang="en-US" altLang="zh-TW" sz="2400" dirty="0" err="1">
                <a:effectLst>
                  <a:outerShdw blurRad="38100" dist="38100" dir="2700000" algn="tl">
                    <a:srgbClr val="000000">
                      <a:alpha val="43137"/>
                    </a:srgbClr>
                  </a:outerShdw>
                </a:effectLst>
              </a:rPr>
              <a:t>i</a:t>
            </a:r>
            <a:r>
              <a:rPr lang="en-US" altLang="zh-TW" sz="2400" dirty="0">
                <a:effectLst>
                  <a:outerShdw blurRad="38100" dist="38100" dir="2700000" algn="tl">
                    <a:srgbClr val="000000">
                      <a:alpha val="43137"/>
                    </a:srgbClr>
                  </a:outerShdw>
                </a:effectLst>
              </a:rPr>
              <a:t>, j;</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for (i = 0; i &lt; arrSize; i++)	{</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for (j = i + 1; j &lt; arrSize; j++)</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if (array[j] - array[</a:t>
            </a:r>
            <a:r>
              <a:rPr lang="en-US" altLang="zh-TW" sz="2400" dirty="0" err="1">
                <a:effectLst>
                  <a:outerShdw blurRad="38100" dist="38100" dir="2700000" algn="tl">
                    <a:srgbClr val="000000">
                      <a:alpha val="43137"/>
                    </a:srgbClr>
                  </a:outerShdw>
                </a:effectLst>
              </a:rPr>
              <a:t>i</a:t>
            </a:r>
            <a:r>
              <a:rPr lang="en-US" altLang="zh-TW" sz="2400" dirty="0">
                <a:effectLst>
                  <a:outerShdw blurRad="38100" dist="38100" dir="2700000" algn="tl">
                    <a:srgbClr val="000000">
                      <a:alpha val="43137"/>
                    </a:srgbClr>
                  </a:outerShdw>
                </a:effectLst>
              </a:rPr>
              <a:t>] &gt; </a:t>
            </a:r>
            <a:r>
              <a:rPr lang="en-US" altLang="zh-TW" sz="2400" dirty="0" err="1">
                <a:effectLst>
                  <a:outerShdw blurRad="38100" dist="38100" dir="2700000" algn="tl">
                    <a:srgbClr val="000000">
                      <a:alpha val="43137"/>
                    </a:srgbClr>
                  </a:outerShdw>
                </a:effectLst>
              </a:rPr>
              <a:t>maxDiff</a:t>
            </a:r>
            <a:r>
              <a:rPr lang="en-US" altLang="zh-TW" sz="2400" dirty="0">
                <a:effectLst>
                  <a:outerShdw blurRad="38100" dist="38100" dir="2700000" algn="tl">
                    <a:srgbClr val="000000">
                      <a:alpha val="43137"/>
                    </a:srgbClr>
                  </a:outerShdw>
                </a:effectLst>
              </a:rPr>
              <a:t>)</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a:t>
            </a:r>
            <a:r>
              <a:rPr lang="en-US" altLang="zh-TW" sz="2400" dirty="0" err="1">
                <a:effectLst>
                  <a:outerShdw blurRad="38100" dist="38100" dir="2700000" algn="tl">
                    <a:srgbClr val="000000">
                      <a:alpha val="43137"/>
                    </a:srgbClr>
                  </a:outerShdw>
                </a:effectLst>
              </a:rPr>
              <a:t>maxDiff</a:t>
            </a:r>
            <a:r>
              <a:rPr lang="en-US" altLang="zh-TW" sz="2400" dirty="0">
                <a:effectLst>
                  <a:outerShdw blurRad="38100" dist="38100" dir="2700000" algn="tl">
                    <a:srgbClr val="000000">
                      <a:alpha val="43137"/>
                    </a:srgbClr>
                  </a:outerShdw>
                </a:effectLst>
              </a:rPr>
              <a:t> = array[j] - array[</a:t>
            </a:r>
            <a:r>
              <a:rPr lang="en-US" altLang="zh-TW" sz="2400" dirty="0" err="1">
                <a:effectLst>
                  <a:outerShdw blurRad="38100" dist="38100" dir="2700000" algn="tl">
                    <a:srgbClr val="000000">
                      <a:alpha val="43137"/>
                    </a:srgbClr>
                  </a:outerShdw>
                </a:effectLst>
              </a:rPr>
              <a:t>i</a:t>
            </a:r>
            <a:r>
              <a:rPr lang="en-US" altLang="zh-TW" sz="2400" dirty="0">
                <a:effectLst>
                  <a:outerShdw blurRad="38100" dist="38100" dir="2700000" algn="tl">
                    <a:srgbClr val="000000">
                      <a:alpha val="43137"/>
                    </a:srgbClr>
                  </a:outerShdw>
                </a:effectLst>
              </a:rPr>
              <a:t>];</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return </a:t>
            </a:r>
            <a:r>
              <a:rPr lang="en-US" altLang="zh-TW" sz="2400" dirty="0" err="1">
                <a:effectLst>
                  <a:outerShdw blurRad="38100" dist="38100" dir="2700000" algn="tl">
                    <a:srgbClr val="000000">
                      <a:alpha val="43137"/>
                    </a:srgbClr>
                  </a:outerShdw>
                </a:effectLst>
              </a:rPr>
              <a:t>maxDiff</a:t>
            </a:r>
            <a:r>
              <a:rPr lang="en-US" altLang="zh-TW" sz="2400" dirty="0">
                <a:effectLst>
                  <a:outerShdw blurRad="38100" dist="38100" dir="2700000" algn="tl">
                    <a:srgbClr val="000000">
                      <a:alpha val="43137"/>
                    </a:srgbClr>
                  </a:outerShdw>
                </a:effectLst>
              </a:rPr>
              <a:t>;</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a:t>
            </a:r>
          </a:p>
          <a:p>
            <a:pPr marL="514350" indent="-514350">
              <a:spcBef>
                <a:spcPts val="0"/>
              </a:spcBef>
              <a:buClrTx/>
              <a:buFont typeface="+mj-lt"/>
              <a:buAutoNum type="arabicParenR"/>
            </a:pPr>
            <a:endParaRPr lang="en-US" altLang="zh-TW" sz="2400" dirty="0">
              <a:effectLst>
                <a:outerShdw blurRad="38100" dist="38100" dir="2700000" algn="tl">
                  <a:srgbClr val="000000">
                    <a:alpha val="43137"/>
                  </a:srgbClr>
                </a:outerShdw>
              </a:effectLst>
            </a:endParaRP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int main()</a:t>
            </a:r>
            <a:r>
              <a:rPr lang="zh-TW" altLang="en-US" sz="2400" dirty="0">
                <a:effectLst>
                  <a:outerShdw blurRad="38100" dist="38100" dir="2700000" algn="tl">
                    <a:srgbClr val="000000">
                      <a:alpha val="43137"/>
                    </a:srgbClr>
                  </a:outerShdw>
                </a:effectLst>
              </a:rPr>
              <a:t> </a:t>
            </a:r>
            <a:r>
              <a:rPr lang="en-US" altLang="zh-TW" sz="2400" dirty="0">
                <a:effectLst>
                  <a:outerShdw blurRad="38100" dist="38100" dir="2700000" algn="tl">
                    <a:srgbClr val="000000">
                      <a:alpha val="43137"/>
                    </a:srgbClr>
                  </a:outerShdw>
                </a:effectLst>
              </a:rPr>
              <a:t>{</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a:t>
            </a:r>
            <a:r>
              <a:rPr lang="en-US" altLang="zh-TW" sz="2400" dirty="0" err="1">
                <a:effectLst>
                  <a:outerShdw blurRad="38100" dist="38100" dir="2700000" algn="tl">
                    <a:srgbClr val="000000">
                      <a:alpha val="43137"/>
                    </a:srgbClr>
                  </a:outerShdw>
                </a:effectLst>
              </a:rPr>
              <a:t>int</a:t>
            </a:r>
            <a:r>
              <a:rPr lang="en-US" altLang="zh-TW" sz="2400" dirty="0">
                <a:effectLst>
                  <a:outerShdw blurRad="38100" dist="38100" dir="2700000" algn="tl">
                    <a:srgbClr val="000000">
                      <a:alpha val="43137"/>
                    </a:srgbClr>
                  </a:outerShdw>
                </a:effectLst>
              </a:rPr>
              <a:t> array[] = { 10, 15, 90, 200, 110 };</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printf("</a:t>
            </a:r>
            <a:r>
              <a:rPr lang="en-US" altLang="zh-TW" sz="2000" dirty="0">
                <a:effectLst>
                  <a:outerShdw blurRad="38100" dist="38100" dir="2700000" algn="tl">
                    <a:srgbClr val="000000">
                      <a:alpha val="43137"/>
                    </a:srgbClr>
                  </a:outerShdw>
                </a:effectLst>
              </a:rPr>
              <a:t>Maximum difference is </a:t>
            </a:r>
            <a:r>
              <a:rPr lang="en-US" altLang="zh-TW" sz="2400" dirty="0">
                <a:effectLst>
                  <a:outerShdw blurRad="38100" dist="38100" dir="2700000" algn="tl">
                    <a:srgbClr val="000000">
                      <a:alpha val="43137"/>
                    </a:srgbClr>
                  </a:outerShdw>
                </a:effectLst>
              </a:rPr>
              <a:t>%d", </a:t>
            </a:r>
            <a:r>
              <a:rPr lang="en-US" altLang="zh-TW" sz="2400" b="1" dirty="0">
                <a:solidFill>
                  <a:srgbClr val="FFC000"/>
                </a:solidFill>
                <a:effectLst>
                  <a:outerShdw blurRad="38100" dist="38100" dir="2700000" algn="tl">
                    <a:srgbClr val="000000">
                      <a:alpha val="43137"/>
                    </a:srgbClr>
                  </a:outerShdw>
                </a:effectLst>
              </a:rPr>
              <a:t>maxDifference</a:t>
            </a:r>
            <a:r>
              <a:rPr lang="en-US" altLang="zh-TW" sz="2400" dirty="0">
                <a:effectLst>
                  <a:outerShdw blurRad="38100" dist="38100" dir="2700000" algn="tl">
                    <a:srgbClr val="000000">
                      <a:alpha val="43137"/>
                    </a:srgbClr>
                  </a:outerShdw>
                </a:effectLst>
              </a:rPr>
              <a:t>(array, 5));</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	return 0;</a:t>
            </a:r>
          </a:p>
          <a:p>
            <a:pPr marL="514350" indent="-514350">
              <a:spcBef>
                <a:spcPts val="0"/>
              </a:spcBef>
              <a:buClrTx/>
              <a:buFont typeface="+mj-lt"/>
              <a:buAutoNum type="arabicParenR"/>
            </a:pPr>
            <a:r>
              <a:rPr lang="en-US" altLang="zh-TW" sz="2400" dirty="0">
                <a:effectLst>
                  <a:outerShdw blurRad="38100" dist="38100" dir="2700000" algn="tl">
                    <a:srgbClr val="000000">
                      <a:alpha val="43137"/>
                    </a:srgbClr>
                  </a:outerShdw>
                </a:effectLst>
              </a:rPr>
              <a:t>}</a:t>
            </a:r>
            <a:endParaRPr lang="zh-TW" altLang="en-US" sz="2400" dirty="0">
              <a:effectLst>
                <a:outerShdw blurRad="38100" dist="38100" dir="2700000" algn="tl">
                  <a:srgbClr val="000000">
                    <a:alpha val="43137"/>
                  </a:srgbClr>
                </a:outerShdw>
              </a:effectLst>
            </a:endParaRPr>
          </a:p>
        </p:txBody>
      </p:sp>
      <p:sp>
        <p:nvSpPr>
          <p:cNvPr id="5" name="圓角矩形圖說文字 4"/>
          <p:cNvSpPr/>
          <p:nvPr/>
        </p:nvSpPr>
        <p:spPr>
          <a:xfrm>
            <a:off x="8610600" y="4267201"/>
            <a:ext cx="1905000" cy="605135"/>
          </a:xfrm>
          <a:prstGeom prst="wedgeRoundRectCallout">
            <a:avLst>
              <a:gd name="adj1" fmla="val -34324"/>
              <a:gd name="adj2" fmla="val 83923"/>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t>Answer= ?</a:t>
            </a:r>
            <a:endParaRPr lang="zh-TW" altLang="en-US" dirty="0"/>
          </a:p>
        </p:txBody>
      </p:sp>
    </p:spTree>
    <p:extLst>
      <p:ext uri="{BB962C8B-B14F-4D97-AF65-F5344CB8AC3E}">
        <p14:creationId xmlns:p14="http://schemas.microsoft.com/office/powerpoint/2010/main" val="14477172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zh-TW">
                <a:ea typeface="新細明體" charset="-120"/>
              </a:rPr>
              <a:t>Variable-Length Arrays (C99)</a:t>
            </a:r>
          </a:p>
        </p:txBody>
      </p:sp>
      <p:sp>
        <p:nvSpPr>
          <p:cNvPr id="65539" name="Content Placeholder 2"/>
          <p:cNvSpPr>
            <a:spLocks noGrp="1"/>
          </p:cNvSpPr>
          <p:nvPr>
            <p:ph idx="1"/>
          </p:nvPr>
        </p:nvSpPr>
        <p:spPr/>
        <p:txBody>
          <a:bodyPr/>
          <a:lstStyle/>
          <a:p>
            <a:r>
              <a:rPr lang="en-US" altLang="zh-TW">
                <a:ea typeface="新細明體" charset="-120"/>
              </a:rPr>
              <a:t>In C89, the length of an array variable must be specified by a constant expression.</a:t>
            </a:r>
          </a:p>
          <a:p>
            <a:r>
              <a:rPr lang="en-US" altLang="zh-TW">
                <a:ea typeface="新細明體" charset="-120"/>
              </a:rPr>
              <a:t>In C99, however, it’s sometimes possible to use an expression that’s </a:t>
            </a:r>
            <a:r>
              <a:rPr lang="en-US" altLang="zh-TW" i="1">
                <a:ea typeface="新細明體" charset="-120"/>
              </a:rPr>
              <a:t>not</a:t>
            </a:r>
            <a:r>
              <a:rPr lang="en-US" altLang="zh-TW">
                <a:ea typeface="新細明體" charset="-120"/>
              </a:rPr>
              <a:t> constant.</a:t>
            </a:r>
          </a:p>
          <a:p>
            <a:r>
              <a:rPr lang="en-US" altLang="zh-TW">
                <a:ea typeface="新細明體" charset="-120"/>
              </a:rPr>
              <a:t>The </a:t>
            </a:r>
            <a:r>
              <a:rPr lang="en-US" altLang="zh-TW">
                <a:latin typeface="Courier New" pitchFamily="49" charset="0"/>
                <a:ea typeface="新細明體" charset="-120"/>
                <a:cs typeface="Courier New" pitchFamily="49" charset="0"/>
              </a:rPr>
              <a:t>reverse2.c</a:t>
            </a:r>
            <a:r>
              <a:rPr lang="en-US" altLang="zh-TW">
                <a:ea typeface="新細明體" charset="-120"/>
              </a:rPr>
              <a:t> program—a modification of </a:t>
            </a:r>
            <a:r>
              <a:rPr lang="en-US" altLang="zh-TW">
                <a:latin typeface="Courier New" pitchFamily="49" charset="0"/>
                <a:ea typeface="新細明體" charset="-120"/>
                <a:cs typeface="Courier New" pitchFamily="49" charset="0"/>
              </a:rPr>
              <a:t>reverse.c</a:t>
            </a:r>
            <a:r>
              <a:rPr lang="en-US" altLang="zh-TW">
                <a:ea typeface="新細明體" charset="-120"/>
              </a:rPr>
              <a:t>—illustrates this ability.</a:t>
            </a:r>
          </a:p>
        </p:txBody>
      </p:sp>
      <p:cxnSp>
        <p:nvCxnSpPr>
          <p:cNvPr id="4" name="直線接點 3"/>
          <p:cNvCxnSpPr/>
          <p:nvPr/>
        </p:nvCxnSpPr>
        <p:spPr>
          <a:xfrm>
            <a:off x="1905000" y="381000"/>
            <a:ext cx="7924800" cy="59436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2209801" y="491728"/>
            <a:ext cx="7810501" cy="575667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1524000" y="0"/>
            <a:ext cx="9144000" cy="6705600"/>
          </a:xfrm>
        </p:spPr>
        <p:style>
          <a:lnRef idx="3">
            <a:schemeClr val="lt1"/>
          </a:lnRef>
          <a:fillRef idx="1">
            <a:schemeClr val="dk1"/>
          </a:fillRef>
          <a:effectRef idx="1">
            <a:schemeClr val="dk1"/>
          </a:effectRef>
          <a:fontRef idx="minor">
            <a:schemeClr val="lt1"/>
          </a:fontRef>
        </p:style>
        <p:txBody>
          <a:bodyPr>
            <a:noAutofit/>
          </a:bodyPr>
          <a:lstStyle/>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Reverses a series of numbers using a variable-length</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array - C99 only */</a:t>
            </a:r>
          </a:p>
          <a:p>
            <a:pPr marL="457200" indent="-457200">
              <a:lnSpc>
                <a:spcPct val="80000"/>
              </a:lnSpc>
              <a:spcBef>
                <a:spcPct val="0"/>
              </a:spcBef>
              <a:buFont typeface="+mj-lt"/>
              <a:buAutoNum type="arabicPeriod"/>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#include &lt;</a:t>
            </a:r>
            <a:r>
              <a:rPr lang="en-US" altLang="zh-TW" sz="2000" dirty="0" err="1">
                <a:latin typeface="Courier New" pitchFamily="49" charset="0"/>
                <a:ea typeface="新細明體" charset="-120"/>
                <a:cs typeface="Courier New" pitchFamily="49" charset="0"/>
              </a:rPr>
              <a:t>stdio.h</a:t>
            </a:r>
            <a:r>
              <a:rPr lang="en-US" altLang="zh-TW" sz="2000" dirty="0">
                <a:latin typeface="Courier New" pitchFamily="49" charset="0"/>
                <a:ea typeface="新細明體" charset="-120"/>
                <a:cs typeface="Courier New" pitchFamily="49" charset="0"/>
              </a:rPr>
              <a:t>&gt;</a:t>
            </a:r>
          </a:p>
          <a:p>
            <a:pPr marL="457200" indent="-457200">
              <a:lnSpc>
                <a:spcPct val="80000"/>
              </a:lnSpc>
              <a:spcBef>
                <a:spcPct val="0"/>
              </a:spcBef>
              <a:buFont typeface="+mj-lt"/>
              <a:buAutoNum type="arabicPeriod"/>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Font typeface="+mj-lt"/>
              <a:buAutoNum type="arabicPeriod"/>
            </a:pPr>
            <a:r>
              <a:rPr lang="en-US" altLang="zh-TW" sz="2000" dirty="0" err="1">
                <a:latin typeface="Courier New" pitchFamily="49" charset="0"/>
                <a:ea typeface="新細明體" charset="-120"/>
                <a:cs typeface="Courier New" pitchFamily="49" charset="0"/>
              </a:rPr>
              <a:t>int</a:t>
            </a:r>
            <a:r>
              <a:rPr lang="en-US" altLang="zh-TW" sz="2000" dirty="0">
                <a:latin typeface="Courier New" pitchFamily="49" charset="0"/>
                <a:ea typeface="新細明體" charset="-120"/>
                <a:cs typeface="Courier New" pitchFamily="49" charset="0"/>
              </a:rPr>
              <a:t> main(void)</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int</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 n;</a:t>
            </a:r>
          </a:p>
          <a:p>
            <a:pPr marL="457200" indent="-457200">
              <a:lnSpc>
                <a:spcPct val="80000"/>
              </a:lnSpc>
              <a:spcBef>
                <a:spcPct val="0"/>
              </a:spcBef>
              <a:buFont typeface="+mj-lt"/>
              <a:buAutoNum type="arabicPeriod"/>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("How many numbers do you want to reverse? ");</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scanf</a:t>
            </a:r>
            <a:r>
              <a:rPr lang="en-US" altLang="zh-TW" sz="2000" dirty="0">
                <a:latin typeface="Courier New" pitchFamily="49" charset="0"/>
                <a:ea typeface="新細明體" charset="-120"/>
                <a:cs typeface="Courier New" pitchFamily="49" charset="0"/>
              </a:rPr>
              <a:t>("%d", &amp;n);</a:t>
            </a:r>
          </a:p>
          <a:p>
            <a:pPr marL="457200" indent="-457200">
              <a:lnSpc>
                <a:spcPct val="80000"/>
              </a:lnSpc>
              <a:spcBef>
                <a:spcPct val="0"/>
              </a:spcBef>
              <a:buFont typeface="+mj-lt"/>
              <a:buAutoNum type="arabicPeriod"/>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int</a:t>
            </a:r>
            <a:r>
              <a:rPr lang="en-US" altLang="zh-TW" sz="2000" dirty="0">
                <a:latin typeface="Courier New" pitchFamily="49" charset="0"/>
                <a:ea typeface="新細明體" charset="-120"/>
                <a:cs typeface="Courier New" pitchFamily="49" charset="0"/>
              </a:rPr>
              <a:t> </a:t>
            </a:r>
            <a:r>
              <a:rPr lang="en-US" altLang="zh-TW" sz="2000" dirty="0">
                <a:ln w="18415"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a[n]</a:t>
            </a:r>
            <a:r>
              <a:rPr lang="en-US" altLang="zh-TW" sz="2000" dirty="0">
                <a:latin typeface="Courier New" pitchFamily="49" charset="0"/>
                <a:ea typeface="新細明體" charset="-120"/>
                <a:cs typeface="Courier New" pitchFamily="49" charset="0"/>
              </a:rPr>
              <a:t>; /* C99 only- length of array depends on n*/</a:t>
            </a:r>
          </a:p>
          <a:p>
            <a:pPr marL="457200" indent="-457200">
              <a:lnSpc>
                <a:spcPct val="80000"/>
              </a:lnSpc>
              <a:spcBef>
                <a:spcPct val="0"/>
              </a:spcBef>
              <a:buFont typeface="+mj-lt"/>
              <a:buAutoNum type="arabicPeriod"/>
            </a:pPr>
            <a:endParaRPr lang="en-US" altLang="zh-TW" sz="2000" dirty="0">
              <a:latin typeface="Courier New" pitchFamily="49" charset="0"/>
              <a:ea typeface="新細明體" charset="-120"/>
              <a:cs typeface="Courier New" pitchFamily="49" charset="0"/>
            </a:endParaRPr>
          </a:p>
          <a:p>
            <a:pPr marL="457200" indent="-457200">
              <a:spcBef>
                <a:spcPts val="200"/>
              </a:spcBef>
              <a:buFont typeface="+mj-lt"/>
              <a:buAutoNum type="arabicPeriod"/>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("Enter %d numbers: ", n);</a:t>
            </a:r>
          </a:p>
          <a:p>
            <a:pPr marL="457200" indent="-457200">
              <a:buFont typeface="+mj-lt"/>
              <a:buAutoNum type="arabicPeriod"/>
            </a:pPr>
            <a:r>
              <a:rPr lang="en-US" altLang="zh-TW" sz="2000" dirty="0">
                <a:latin typeface="Courier New" pitchFamily="49" charset="0"/>
                <a:ea typeface="新細明體" charset="-120"/>
                <a:cs typeface="Courier New" pitchFamily="49" charset="0"/>
              </a:rPr>
              <a:t>  for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 = 0;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 &lt; n;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a:t>
            </a:r>
          </a:p>
          <a:p>
            <a:pPr marL="457200" indent="-457200">
              <a:buFont typeface="+mj-lt"/>
              <a:buAutoNum type="arabicPeriod"/>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scanf</a:t>
            </a:r>
            <a:r>
              <a:rPr lang="en-US" altLang="zh-TW" sz="2000" dirty="0">
                <a:latin typeface="Courier New" pitchFamily="49" charset="0"/>
                <a:ea typeface="新細明體" charset="-120"/>
                <a:cs typeface="Courier New" pitchFamily="49" charset="0"/>
              </a:rPr>
              <a:t>("%d", &amp;a[</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("In reverse order:");</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for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 = n - 1;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 &gt;= 0;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 %d", a[</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("\n");</a:t>
            </a:r>
          </a:p>
          <a:p>
            <a:pPr marL="457200" indent="-457200">
              <a:lnSpc>
                <a:spcPct val="80000"/>
              </a:lnSpc>
              <a:spcBef>
                <a:spcPct val="0"/>
              </a:spcBef>
              <a:buFont typeface="+mj-lt"/>
              <a:buAutoNum type="arabicPeriod"/>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  return 0;</a:t>
            </a:r>
          </a:p>
          <a:p>
            <a:pPr marL="457200" indent="-457200">
              <a:lnSpc>
                <a:spcPct val="80000"/>
              </a:lnSpc>
              <a:spcBef>
                <a:spcPts val="400"/>
              </a:spcBef>
              <a:buFont typeface="+mj-lt"/>
              <a:buAutoNum type="arabicPeriod"/>
            </a:pPr>
            <a:r>
              <a:rPr lang="en-US" altLang="zh-TW" sz="2000" dirty="0">
                <a:latin typeface="Courier New" pitchFamily="49" charset="0"/>
                <a:ea typeface="新細明體" charset="-120"/>
                <a:cs typeface="Courier New" pitchFamily="49" charset="0"/>
              </a:rPr>
              <a:t>}</a:t>
            </a:r>
          </a:p>
        </p:txBody>
      </p:sp>
      <p:sp>
        <p:nvSpPr>
          <p:cNvPr id="2" name="TextBox 1"/>
          <p:cNvSpPr txBox="1"/>
          <p:nvPr/>
        </p:nvSpPr>
        <p:spPr>
          <a:xfrm>
            <a:off x="8077201" y="1066801"/>
            <a:ext cx="2028119" cy="46166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altLang="zh-TW" b="1" dirty="0">
                <a:latin typeface="Courier New" pitchFamily="49" charset="0"/>
                <a:ea typeface="新細明體" charset="-120"/>
                <a:cs typeface="Courier New" pitchFamily="49" charset="0"/>
              </a:rPr>
              <a:t>reverse2.c</a:t>
            </a:r>
          </a:p>
        </p:txBody>
      </p:sp>
      <p:cxnSp>
        <p:nvCxnSpPr>
          <p:cNvPr id="4" name="直線接點 3"/>
          <p:cNvCxnSpPr/>
          <p:nvPr/>
        </p:nvCxnSpPr>
        <p:spPr>
          <a:xfrm>
            <a:off x="1905000" y="381000"/>
            <a:ext cx="7924800" cy="59436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2209801" y="491728"/>
            <a:ext cx="7810501" cy="575667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zh-TW">
                <a:ea typeface="新細明體" charset="-120"/>
              </a:rPr>
              <a:t>Variable-Length Arrays (C99)</a:t>
            </a:r>
          </a:p>
        </p:txBody>
      </p:sp>
      <p:sp>
        <p:nvSpPr>
          <p:cNvPr id="68611" name="Content Placeholder 2"/>
          <p:cNvSpPr>
            <a:spLocks noGrp="1"/>
          </p:cNvSpPr>
          <p:nvPr>
            <p:ph idx="1"/>
          </p:nvPr>
        </p:nvSpPr>
        <p:spPr/>
        <p:txBody>
          <a:bodyPr/>
          <a:lstStyle/>
          <a:p>
            <a:r>
              <a:rPr lang="en-US" altLang="zh-TW">
                <a:ea typeface="新細明體" charset="-120"/>
              </a:rPr>
              <a:t>The array </a:t>
            </a:r>
            <a:r>
              <a:rPr lang="en-US" altLang="zh-TW">
                <a:latin typeface="Courier New" pitchFamily="49" charset="0"/>
                <a:ea typeface="新細明體" charset="-120"/>
                <a:cs typeface="Courier New" pitchFamily="49" charset="0"/>
              </a:rPr>
              <a:t>a</a:t>
            </a:r>
            <a:r>
              <a:rPr lang="en-US" altLang="zh-TW">
                <a:ea typeface="新細明體" charset="-120"/>
              </a:rPr>
              <a:t> in the </a:t>
            </a:r>
            <a:r>
              <a:rPr lang="en-US" altLang="zh-TW">
                <a:latin typeface="Courier New" pitchFamily="49" charset="0"/>
                <a:ea typeface="新細明體" charset="-120"/>
                <a:cs typeface="Courier New" pitchFamily="49" charset="0"/>
              </a:rPr>
              <a:t>reverse2.c</a:t>
            </a:r>
            <a:r>
              <a:rPr lang="en-US" altLang="zh-TW">
                <a:ea typeface="新細明體" charset="-120"/>
              </a:rPr>
              <a:t> program is an example of a </a:t>
            </a:r>
            <a:r>
              <a:rPr lang="en-US" altLang="zh-TW" b="1" i="1">
                <a:ea typeface="新細明體" charset="-120"/>
              </a:rPr>
              <a:t>variable-length array </a:t>
            </a:r>
            <a:r>
              <a:rPr lang="en-US" altLang="zh-TW">
                <a:ea typeface="新細明體" charset="-120"/>
              </a:rPr>
              <a:t>(or </a:t>
            </a:r>
            <a:r>
              <a:rPr lang="en-US" altLang="zh-TW" b="1" i="1">
                <a:ea typeface="新細明體" charset="-120"/>
              </a:rPr>
              <a:t>VLA</a:t>
            </a:r>
            <a:r>
              <a:rPr lang="en-US" altLang="zh-TW">
                <a:ea typeface="新細明體" charset="-120"/>
              </a:rPr>
              <a:t>).</a:t>
            </a:r>
          </a:p>
          <a:p>
            <a:r>
              <a:rPr lang="en-US" altLang="zh-TW">
                <a:ea typeface="新細明體" charset="-120"/>
              </a:rPr>
              <a:t>The length of a VLA is computed when the program is executed.</a:t>
            </a:r>
          </a:p>
          <a:p>
            <a:r>
              <a:rPr lang="en-US" altLang="zh-TW">
                <a:ea typeface="新細明體" charset="-120"/>
              </a:rPr>
              <a:t>The chief advantage of a VLA is that a program can calculate exactly how many elements are needed.</a:t>
            </a:r>
          </a:p>
          <a:p>
            <a:r>
              <a:rPr lang="en-US" altLang="zh-TW">
                <a:ea typeface="新細明體" charset="-120"/>
              </a:rPr>
              <a:t>If the programmer makes the choice, it’s likely that the array will be too long (wasting memory) or too short (causing the program to fail).</a:t>
            </a:r>
          </a:p>
        </p:txBody>
      </p:sp>
      <p:cxnSp>
        <p:nvCxnSpPr>
          <p:cNvPr id="4" name="直線接點 3"/>
          <p:cNvCxnSpPr/>
          <p:nvPr/>
        </p:nvCxnSpPr>
        <p:spPr>
          <a:xfrm>
            <a:off x="1905000" y="381000"/>
            <a:ext cx="7924800" cy="59436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2209801" y="491728"/>
            <a:ext cx="7810501" cy="575667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zh-TW">
                <a:ea typeface="新細明體" charset="-120"/>
              </a:rPr>
              <a:t>Variable-Length Arrays (C99)</a:t>
            </a:r>
          </a:p>
        </p:txBody>
      </p:sp>
      <p:sp>
        <p:nvSpPr>
          <p:cNvPr id="3" name="Content Placeholder 2"/>
          <p:cNvSpPr>
            <a:spLocks noGrp="1"/>
          </p:cNvSpPr>
          <p:nvPr>
            <p:ph idx="1"/>
          </p:nvPr>
        </p:nvSpPr>
        <p:spPr/>
        <p:txBody>
          <a:bodyPr/>
          <a:lstStyle/>
          <a:p>
            <a:r>
              <a:rPr lang="en-US" altLang="zh-TW" sz="2700">
                <a:ea typeface="新細明體" charset="-120"/>
              </a:rPr>
              <a:t>The length of a VLA doesn’t have to be specified by a single variable. Arbitrary expressions are legal:</a:t>
            </a:r>
          </a:p>
          <a:p>
            <a:pPr>
              <a:lnSpc>
                <a:spcPct val="80000"/>
              </a:lnSpc>
              <a:spcBef>
                <a:spcPts val="1200"/>
              </a:spcBef>
              <a:buNone/>
            </a:pPr>
            <a:r>
              <a:rPr lang="en-US" altLang="zh-TW" sz="2300">
                <a:latin typeface="Courier New" pitchFamily="49" charset="0"/>
                <a:ea typeface="新細明體" charset="-120"/>
                <a:cs typeface="Courier New" pitchFamily="49" charset="0"/>
              </a:rPr>
              <a:t>	int a[3*i+5];</a:t>
            </a:r>
          </a:p>
          <a:p>
            <a:pPr>
              <a:lnSpc>
                <a:spcPct val="80000"/>
              </a:lnSpc>
              <a:spcBef>
                <a:spcPts val="600"/>
              </a:spcBef>
              <a:buNone/>
            </a:pPr>
            <a:r>
              <a:rPr lang="en-US" altLang="zh-TW" sz="2300">
                <a:latin typeface="Courier New" pitchFamily="49" charset="0"/>
                <a:ea typeface="新細明體" charset="-120"/>
                <a:cs typeface="Courier New" pitchFamily="49" charset="0"/>
              </a:rPr>
              <a:t>	int b[j+k];</a:t>
            </a:r>
            <a:r>
              <a:rPr lang="en-US" altLang="zh-TW" sz="2400">
                <a:latin typeface="Courier New" pitchFamily="49" charset="0"/>
                <a:ea typeface="新細明體" charset="-120"/>
                <a:cs typeface="Courier New" pitchFamily="49" charset="0"/>
              </a:rPr>
              <a:t> </a:t>
            </a:r>
          </a:p>
          <a:p>
            <a:r>
              <a:rPr lang="en-US" altLang="zh-TW" sz="2700">
                <a:ea typeface="新細明體" charset="-120"/>
              </a:rPr>
              <a:t>Like other arrays, VLAs can be multidimensional:</a:t>
            </a:r>
          </a:p>
          <a:p>
            <a:pPr>
              <a:lnSpc>
                <a:spcPct val="80000"/>
              </a:lnSpc>
              <a:spcBef>
                <a:spcPts val="1200"/>
              </a:spcBef>
              <a:buNone/>
            </a:pPr>
            <a:r>
              <a:rPr lang="en-US" altLang="zh-TW" sz="2300">
                <a:latin typeface="Courier New" pitchFamily="49" charset="0"/>
                <a:ea typeface="新細明體" charset="-120"/>
                <a:cs typeface="Courier New" pitchFamily="49" charset="0"/>
              </a:rPr>
              <a:t>	int c[m][n];</a:t>
            </a:r>
          </a:p>
          <a:p>
            <a:r>
              <a:rPr lang="en-US" altLang="zh-TW" sz="2700">
                <a:ea typeface="新細明體" charset="-120"/>
              </a:rPr>
              <a:t>Restrictions on VLAs:</a:t>
            </a:r>
          </a:p>
          <a:p>
            <a:pPr lvl="1"/>
            <a:r>
              <a:rPr lang="en-US" altLang="zh-TW" sz="2300">
                <a:ea typeface="新細明體" charset="-120"/>
              </a:rPr>
              <a:t>Can’t have static storage duration (discussed in Chapter 18). </a:t>
            </a:r>
          </a:p>
          <a:p>
            <a:pPr lvl="1"/>
            <a:r>
              <a:rPr lang="en-US" altLang="zh-TW" sz="2300">
                <a:ea typeface="新細明體" charset="-120"/>
              </a:rPr>
              <a:t>Can’t have an initializer.</a:t>
            </a:r>
          </a:p>
        </p:txBody>
      </p:sp>
      <p:cxnSp>
        <p:nvCxnSpPr>
          <p:cNvPr id="4" name="直線接點 3"/>
          <p:cNvCxnSpPr/>
          <p:nvPr/>
        </p:nvCxnSpPr>
        <p:spPr>
          <a:xfrm>
            <a:off x="1905000" y="381000"/>
            <a:ext cx="7924800" cy="59436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flipH="1">
            <a:off x="2209801" y="491728"/>
            <a:ext cx="7810501" cy="575667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TW">
                <a:ea typeface="新細明體" charset="-120"/>
              </a:rPr>
              <a:t>Array Subscripting</a:t>
            </a:r>
          </a:p>
        </p:txBody>
      </p:sp>
      <p:sp>
        <p:nvSpPr>
          <p:cNvPr id="18435" name="Content Placeholder 2"/>
          <p:cNvSpPr>
            <a:spLocks noGrp="1"/>
          </p:cNvSpPr>
          <p:nvPr>
            <p:ph idx="1"/>
          </p:nvPr>
        </p:nvSpPr>
        <p:spPr/>
        <p:txBody>
          <a:bodyPr/>
          <a:lstStyle/>
          <a:p>
            <a:r>
              <a:rPr lang="en-US" altLang="zh-TW" dirty="0">
                <a:ea typeface="新細明體" charset="-120"/>
              </a:rPr>
              <a:t>Expressions of the form </a:t>
            </a:r>
            <a:r>
              <a:rPr lang="en-US" altLang="zh-TW"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a:t>
            </a:r>
            <a:r>
              <a:rPr lang="en-US" altLang="zh-TW" dirty="0" err="1">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i</a:t>
            </a:r>
            <a:r>
              <a:rPr lang="en-US" altLang="zh-TW"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dirty="0">
                <a:ea typeface="新細明體" charset="-120"/>
              </a:rPr>
              <a:t> are </a:t>
            </a:r>
            <a:r>
              <a:rPr lang="en-US" altLang="zh-TW" dirty="0" err="1">
                <a:solidFill>
                  <a:srgbClr val="FF7706"/>
                </a:solidFill>
                <a:effectLst>
                  <a:outerShdw blurRad="38100" dist="38100" dir="2700000" algn="tl">
                    <a:srgbClr val="000000">
                      <a:alpha val="43137"/>
                    </a:srgbClr>
                  </a:outerShdw>
                </a:effectLst>
                <a:ea typeface="新細明體" charset="-120"/>
              </a:rPr>
              <a:t>lvalues</a:t>
            </a:r>
            <a:r>
              <a:rPr lang="en-US" altLang="zh-TW" dirty="0">
                <a:ea typeface="新細明體" charset="-120"/>
              </a:rPr>
              <a:t>, so they can be used in the same way </a:t>
            </a:r>
            <a:r>
              <a:rPr lang="en-US" altLang="zh-TW" i="1" u="sng" dirty="0">
                <a:effectLst>
                  <a:outerShdw blurRad="38100" dist="38100" dir="2700000" algn="tl">
                    <a:srgbClr val="000000">
                      <a:alpha val="43137"/>
                    </a:srgbClr>
                  </a:outerShdw>
                </a:effectLst>
                <a:ea typeface="新細明體" charset="-120"/>
              </a:rPr>
              <a:t>as ordinary variables</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a[0] = 1;</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("%d\n", </a:t>
            </a:r>
            <a:r>
              <a:rPr lang="en-US" altLang="zh-TW"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a[5]</a:t>
            </a:r>
            <a:r>
              <a:rPr lang="en-US" altLang="zh-TW" sz="2400" dirty="0">
                <a:latin typeface="Courier New" pitchFamily="49" charset="0"/>
                <a:ea typeface="新細明體" charset="-120"/>
                <a:cs typeface="Courier New" pitchFamily="49" charset="0"/>
              </a:rPr>
              <a:t>);</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a:t>
            </a:r>
            <a:r>
              <a:rPr lang="en-US" altLang="zh-TW" dirty="0" err="1">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i</a:t>
            </a:r>
            <a:r>
              <a:rPr lang="en-US" altLang="zh-TW"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p>
          <a:p>
            <a:r>
              <a:rPr lang="en-US" altLang="zh-TW" dirty="0">
                <a:ea typeface="新細明體" charset="-120"/>
              </a:rPr>
              <a:t>In general, if an array contains elements of type </a:t>
            </a:r>
            <a:r>
              <a:rPr lang="en-US" altLang="zh-TW" i="1" dirty="0">
                <a:ea typeface="新細明體" charset="-120"/>
              </a:rPr>
              <a:t>T</a:t>
            </a:r>
            <a:r>
              <a:rPr lang="en-US" altLang="zh-TW" dirty="0">
                <a:ea typeface="新細明體" charset="-120"/>
              </a:rPr>
              <a:t>, then each element of the array is treated as if it were a variable of type </a:t>
            </a:r>
            <a:r>
              <a:rPr lang="en-US" altLang="zh-TW" i="1" dirty="0">
                <a:ea typeface="新細明體" charset="-120"/>
              </a:rPr>
              <a:t>T</a:t>
            </a:r>
            <a:r>
              <a:rPr lang="en-US" altLang="zh-TW" dirty="0">
                <a:ea typeface="新細明體" charset="-12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TW">
                <a:ea typeface="新細明體" charset="-120"/>
              </a:rPr>
              <a:t>Array Subscripting</a:t>
            </a:r>
          </a:p>
        </p:txBody>
      </p:sp>
      <p:sp>
        <p:nvSpPr>
          <p:cNvPr id="19459" name="Content Placeholder 2"/>
          <p:cNvSpPr>
            <a:spLocks noGrp="1"/>
          </p:cNvSpPr>
          <p:nvPr>
            <p:ph idx="1"/>
          </p:nvPr>
        </p:nvSpPr>
        <p:spPr>
          <a:xfrm>
            <a:off x="838200" y="1825625"/>
            <a:ext cx="10515600" cy="4351338"/>
          </a:xfrm>
        </p:spPr>
        <p:txBody>
          <a:bodyPr>
            <a:normAutofit fontScale="92500" lnSpcReduction="10000"/>
          </a:bodyPr>
          <a:lstStyle/>
          <a:p>
            <a:r>
              <a:rPr lang="en-US" altLang="zh-TW" sz="2400" dirty="0">
                <a:ea typeface="新細明體" charset="-120"/>
              </a:rPr>
              <a:t>Many programs contain </a:t>
            </a:r>
            <a:r>
              <a:rPr lang="en-US" altLang="zh-TW" sz="2400" dirty="0">
                <a:latin typeface="Courier New" pitchFamily="49" charset="0"/>
                <a:ea typeface="新細明體" charset="-120"/>
                <a:cs typeface="Courier New" pitchFamily="49" charset="0"/>
              </a:rPr>
              <a:t>for</a:t>
            </a:r>
            <a:r>
              <a:rPr lang="en-US" altLang="zh-TW" sz="2400" dirty="0">
                <a:ea typeface="新細明體" charset="-120"/>
              </a:rPr>
              <a:t> loops whose job is to perform some operation on every element in an array.</a:t>
            </a:r>
          </a:p>
          <a:p>
            <a:r>
              <a:rPr lang="en-US" altLang="zh-TW" sz="2400" dirty="0">
                <a:ea typeface="新細明體" charset="-120"/>
              </a:rPr>
              <a:t>Examples of </a:t>
            </a:r>
            <a:r>
              <a:rPr lang="en-US" altLang="zh-TW" sz="2400" b="1" dirty="0">
                <a:ln w="6600">
                  <a:solidFill>
                    <a:schemeClr val="accent2"/>
                  </a:solidFill>
                  <a:prstDash val="solid"/>
                </a:ln>
                <a:solidFill>
                  <a:srgbClr val="FFFFFF"/>
                </a:solidFill>
                <a:effectLst>
                  <a:outerShdw dist="38100" dir="2700000" algn="tl" rotWithShape="0">
                    <a:schemeClr val="accent2"/>
                  </a:outerShdw>
                </a:effectLst>
                <a:ea typeface="新細明體" charset="-120"/>
              </a:rPr>
              <a:t>typical operations on an array </a:t>
            </a:r>
            <a:r>
              <a:rPr lang="en-US" altLang="zh-TW" sz="2400" dirty="0">
                <a:latin typeface="Courier New" pitchFamily="49" charset="0"/>
                <a:ea typeface="新細明體" charset="-120"/>
                <a:cs typeface="Courier New" pitchFamily="49" charset="0"/>
              </a:rPr>
              <a:t>a</a:t>
            </a:r>
            <a:r>
              <a:rPr lang="en-US" altLang="zh-TW" sz="2400" dirty="0">
                <a:ea typeface="新細明體" charset="-120"/>
              </a:rPr>
              <a:t> of length </a:t>
            </a:r>
            <a:r>
              <a:rPr lang="en-US" altLang="zh-TW" sz="2400" dirty="0">
                <a:latin typeface="Courier New" pitchFamily="49" charset="0"/>
                <a:ea typeface="新細明體" charset="-120"/>
                <a:cs typeface="Courier New" pitchFamily="49" charset="0"/>
              </a:rPr>
              <a:t>N</a:t>
            </a:r>
            <a:r>
              <a:rPr lang="en-US" altLang="zh-TW" sz="2400" dirty="0">
                <a:ea typeface="新細明體" charset="-120"/>
              </a:rPr>
              <a:t>:</a:t>
            </a:r>
          </a:p>
          <a:p>
            <a:pPr marL="457200" indent="-457200">
              <a:lnSpc>
                <a:spcPct val="80000"/>
              </a:lnSpc>
              <a:spcBef>
                <a:spcPts val="1200"/>
              </a:spcBef>
              <a:buFont typeface="+mj-lt"/>
              <a:buAutoNum type="arabicParenR"/>
            </a:pPr>
            <a:r>
              <a:rPr lang="zh-TW" altLang="en-US"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for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0;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&lt; N; </a:t>
            </a:r>
            <a:r>
              <a:rPr lang="en-US" altLang="zh-TW"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dirty="0">
                <a:latin typeface="Courier New" pitchFamily="49" charset="0"/>
                <a:ea typeface="新細明體" charset="-120"/>
                <a:cs typeface="Courier New" pitchFamily="49" charset="0"/>
              </a:rPr>
              <a:t>	</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0;</a:t>
            </a:r>
            <a:r>
              <a:rPr lang="en-US" altLang="zh-TW" sz="2400"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B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clears a */</a:t>
            </a:r>
          </a:p>
          <a:p>
            <a:pPr marL="457200" indent="-457200">
              <a:lnSpc>
                <a:spcPct val="70000"/>
              </a:lnSpc>
              <a:spcBef>
                <a:spcPct val="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for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0;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&lt; N;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scanf</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(“%d”, </a:t>
            </a:r>
            <a:r>
              <a:rPr lang="en-US" altLang="zh-TW" sz="3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&amp;</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b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br>
            <a:r>
              <a:rPr lang="zh-TW" altLang="en-US"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zh-TW" altLang="en-US"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reads data into a */</a:t>
            </a:r>
          </a:p>
          <a:p>
            <a:pPr marL="457200" indent="-457200">
              <a:lnSpc>
                <a:spcPct val="70000"/>
              </a:lnSpc>
              <a:spcBef>
                <a:spcPct val="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for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0;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&lt; N;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sum += a[</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chemeClr val="bg1"/>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B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sums the elements of 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a:ea typeface="新細明體" charset="-120"/>
              </a:rPr>
              <a:t>Array Subscripting</a:t>
            </a:r>
          </a:p>
        </p:txBody>
      </p:sp>
      <p:sp>
        <p:nvSpPr>
          <p:cNvPr id="20483" name="Content Placeholder 2"/>
          <p:cNvSpPr>
            <a:spLocks noGrp="1"/>
          </p:cNvSpPr>
          <p:nvPr>
            <p:ph idx="1"/>
          </p:nvPr>
        </p:nvSpPr>
        <p:spPr/>
        <p:txBody>
          <a:bodyPr>
            <a:normAutofit lnSpcReduction="10000"/>
          </a:bodyPr>
          <a:lstStyle/>
          <a:p>
            <a:r>
              <a:rPr lang="en-US" altLang="zh-TW" dirty="0">
                <a:ea typeface="新細明體" charset="-120"/>
              </a:rPr>
              <a:t>C doesn’t require that subscript bounds be checked; if a </a:t>
            </a:r>
            <a:r>
              <a:rPr lang="en-US" altLang="zh-TW"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新細明體" charset="-120"/>
              </a:rPr>
              <a:t>subscript goes out of range</a:t>
            </a:r>
            <a:r>
              <a:rPr lang="en-US" altLang="zh-TW" dirty="0">
                <a:ea typeface="新細明體" charset="-120"/>
              </a:rPr>
              <a:t>, the program’s behavior is </a:t>
            </a:r>
            <a:r>
              <a:rPr lang="en-US" altLang="zh-TW" b="1" i="1" u="sng" dirty="0">
                <a:solidFill>
                  <a:srgbClr val="FF0000"/>
                </a:solidFill>
                <a:effectLst>
                  <a:outerShdw blurRad="38100" dist="38100" dir="2700000" algn="tl">
                    <a:srgbClr val="000000">
                      <a:alpha val="43137"/>
                    </a:srgbClr>
                  </a:outerShdw>
                </a:effectLst>
                <a:ea typeface="新細明體" charset="-120"/>
              </a:rPr>
              <a:t>undefined</a:t>
            </a:r>
            <a:r>
              <a:rPr lang="en-US" altLang="zh-TW" dirty="0">
                <a:ea typeface="新細明體" charset="-120"/>
              </a:rPr>
              <a:t>.</a:t>
            </a:r>
          </a:p>
          <a:p>
            <a:r>
              <a:rPr lang="en-US" altLang="zh-TW" dirty="0">
                <a:ea typeface="新細明體" charset="-120"/>
              </a:rPr>
              <a:t>A common </a:t>
            </a:r>
            <a:r>
              <a:rPr lang="en-US" altLang="zh-TW" dirty="0">
                <a:solidFill>
                  <a:srgbClr val="FF7706"/>
                </a:solidFill>
                <a:effectLst>
                  <a:outerShdw blurRad="38100" dist="38100" dir="2700000" algn="tl">
                    <a:srgbClr val="000000">
                      <a:alpha val="43137"/>
                    </a:srgbClr>
                  </a:outerShdw>
                </a:effectLst>
                <a:ea typeface="新細明體" charset="-120"/>
              </a:rPr>
              <a:t>mistake</a:t>
            </a:r>
            <a:r>
              <a:rPr lang="en-US" altLang="zh-TW" dirty="0">
                <a:ea typeface="新細明體" charset="-120"/>
              </a:rPr>
              <a:t>: forgetting that an array with </a:t>
            </a:r>
            <a:r>
              <a:rPr lang="en-US" altLang="zh-TW" i="1" dirty="0">
                <a:ea typeface="新細明體" charset="-120"/>
              </a:rPr>
              <a:t>n</a:t>
            </a:r>
            <a:r>
              <a:rPr lang="en-US" altLang="zh-TW" dirty="0">
                <a:ea typeface="新細明體" charset="-120"/>
              </a:rPr>
              <a:t> elements is indexed from 0 to </a:t>
            </a:r>
            <a:r>
              <a:rPr lang="en-US" altLang="zh-TW" i="1" dirty="0">
                <a:ea typeface="新細明體" charset="-120"/>
              </a:rPr>
              <a:t>n</a:t>
            </a:r>
            <a:r>
              <a:rPr lang="en-US" altLang="zh-TW" dirty="0">
                <a:ea typeface="新細明體" charset="-120"/>
              </a:rPr>
              <a:t> – 1, not 1 to </a:t>
            </a:r>
            <a:r>
              <a:rPr lang="en-US" altLang="zh-TW" i="1" dirty="0">
                <a:ea typeface="新細明體" charset="-120"/>
              </a:rPr>
              <a:t>n</a:t>
            </a:r>
            <a:r>
              <a:rPr lang="en-US" altLang="zh-TW" dirty="0">
                <a:ea typeface="新細明體" charset="-120"/>
              </a:rPr>
              <a:t>:</a:t>
            </a:r>
          </a:p>
          <a:p>
            <a:pPr marL="457200" indent="-457200">
              <a:lnSpc>
                <a:spcPct val="80000"/>
              </a:lnSpc>
              <a:spcBef>
                <a:spcPts val="120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10</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457200" indent="-457200">
              <a:lnSpc>
                <a:spcPct val="50000"/>
              </a:lnSpc>
              <a:spcBef>
                <a:spcPct val="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60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for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1;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&lt;= </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10</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457200" indent="-457200">
              <a:lnSpc>
                <a:spcPct val="80000"/>
              </a:lnSpc>
              <a:spcBef>
                <a:spcPts val="600"/>
              </a:spcBef>
              <a:buClr>
                <a:schemeClr val="bg1"/>
              </a:buClr>
              <a:buFont typeface="+mj-lt"/>
              <a:buAutoNum type="arabicParenR"/>
            </a:pPr>
            <a:r>
              <a:rPr lang="en-US" altLang="zh-TW" sz="2400" dirty="0">
                <a:latin typeface="Courier New" pitchFamily="49" charset="0"/>
                <a:ea typeface="新細明體" charset="-120"/>
                <a:cs typeface="Courier New" pitchFamily="49" charset="0"/>
              </a:rPr>
              <a:t>	  a[</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0;</a:t>
            </a:r>
          </a:p>
          <a:p>
            <a:pPr>
              <a:buFontTx/>
              <a:buNone/>
            </a:pPr>
            <a:r>
              <a:rPr lang="en-US" altLang="zh-TW" dirty="0">
                <a:ea typeface="新細明體" charset="-120"/>
              </a:rPr>
              <a:t>	With some compilers, this innocent-looking </a:t>
            </a:r>
            <a:r>
              <a:rPr lang="en-US" altLang="zh-TW" dirty="0">
                <a:latin typeface="Courier New" pitchFamily="49" charset="0"/>
                <a:ea typeface="新細明體" charset="-120"/>
                <a:cs typeface="Courier New" pitchFamily="49" charset="0"/>
              </a:rPr>
              <a:t>for</a:t>
            </a:r>
            <a:r>
              <a:rPr lang="en-US" altLang="zh-TW" dirty="0">
                <a:ea typeface="新細明體" charset="-120"/>
              </a:rPr>
              <a:t> statement causes an infinite loop.</a:t>
            </a:r>
          </a:p>
        </p:txBody>
      </p:sp>
    </p:spTree>
  </p:cSld>
  <p:clrMapOvr>
    <a:masterClrMapping/>
  </p:clrMapOvr>
</p:sld>
</file>

<file path=ppt/theme/theme1.xml><?xml version="1.0" encoding="utf-8"?>
<a:theme xmlns:a="http://schemas.openxmlformats.org/drawingml/2006/main" name="NTUS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TUST" id="{E788F5F0-0CC0-423E-ACF6-8F36877D82F9}" vid="{EE128CC2-2CF0-4E77-B1CC-9BFAE2F642D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NTUST</Template>
  <TotalTime>7150</TotalTime>
  <Words>2720</Words>
  <Application>Microsoft Office PowerPoint</Application>
  <PresentationFormat>寬螢幕</PresentationFormat>
  <Paragraphs>500</Paragraphs>
  <Slides>64</Slides>
  <Notes>0</Notes>
  <HiddenSlides>4</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64</vt:i4>
      </vt:variant>
    </vt:vector>
  </HeadingPairs>
  <TitlesOfParts>
    <vt:vector size="75" baseType="lpstr">
      <vt:lpstr>Adobe 楷体 Std R</vt:lpstr>
      <vt:lpstr>Adobe 繁黑體 Std B</vt:lpstr>
      <vt:lpstr>Arial Unicode MS</vt:lpstr>
      <vt:lpstr>Menlo</vt:lpstr>
      <vt:lpstr>新細明體</vt:lpstr>
      <vt:lpstr>Arial</vt:lpstr>
      <vt:lpstr>Calibri</vt:lpstr>
      <vt:lpstr>Calibri Light</vt:lpstr>
      <vt:lpstr>Courier New</vt:lpstr>
      <vt:lpstr>Times New Roman</vt:lpstr>
      <vt:lpstr>NTUST</vt:lpstr>
      <vt:lpstr>Chapter 8</vt:lpstr>
      <vt:lpstr>Why we need Array?</vt:lpstr>
      <vt:lpstr>Scalar Variables versus Aggregate Variables</vt:lpstr>
      <vt:lpstr>One-Dimensional Arrays</vt:lpstr>
      <vt:lpstr>One-Dimensional Arrays</vt:lpstr>
      <vt:lpstr>Array Subscripting</vt:lpstr>
      <vt:lpstr>Array Subscripting</vt:lpstr>
      <vt:lpstr>Array Subscripting</vt:lpstr>
      <vt:lpstr>Array Subscripting</vt:lpstr>
      <vt:lpstr>Array Subscripting</vt:lpstr>
      <vt:lpstr>Array Subscripting</vt:lpstr>
      <vt:lpstr>Program: Reversing a Series of Numbers</vt:lpstr>
      <vt:lpstr>PowerPoint 簡報</vt:lpstr>
      <vt:lpstr>Array Initialization</vt:lpstr>
      <vt:lpstr>Dump memory</vt:lpstr>
      <vt:lpstr>Array Initialization</vt:lpstr>
      <vt:lpstr>Array Initialization</vt:lpstr>
      <vt:lpstr>Designated Initializers (C99)</vt:lpstr>
      <vt:lpstr>Designated Initializers (C99)</vt:lpstr>
      <vt:lpstr>Designated Initializers (C99)</vt:lpstr>
      <vt:lpstr>Designated Initializers (C99)</vt:lpstr>
      <vt:lpstr>Designated Initializers (C99)</vt:lpstr>
      <vt:lpstr>Program: Checking a Number for Repeated Digits</vt:lpstr>
      <vt:lpstr>Program: Checking a Number for Repeated Digits</vt:lpstr>
      <vt:lpstr>PowerPoint 簡報</vt:lpstr>
      <vt:lpstr>Using the sizeof Operator with Arrays</vt:lpstr>
      <vt:lpstr>PowerPoint 簡報</vt:lpstr>
      <vt:lpstr>Using the sizeof Operator with Arrays</vt:lpstr>
      <vt:lpstr>Using the sizeof Operator with Arrays</vt:lpstr>
      <vt:lpstr>Using the sizeof Operator with Arrays</vt:lpstr>
      <vt:lpstr>Program: Computing Interest</vt:lpstr>
      <vt:lpstr>Program: Computing Interest</vt:lpstr>
      <vt:lpstr>Program: Computing Interest</vt:lpstr>
      <vt:lpstr>PowerPoint 簡報</vt:lpstr>
      <vt:lpstr>PowerPoint 簡報</vt:lpstr>
      <vt:lpstr>Multidimensional Arrays</vt:lpstr>
      <vt:lpstr>Multidimensional Arrays</vt:lpstr>
      <vt:lpstr>Multidimensional Arrays</vt:lpstr>
      <vt:lpstr>Multidimensional Arrays</vt:lpstr>
      <vt:lpstr>Initializing a Multidimensional Array</vt:lpstr>
      <vt:lpstr>PowerPoint 簡報</vt:lpstr>
      <vt:lpstr>PowerPoint 簡報</vt:lpstr>
      <vt:lpstr>Initializing a Multidimensional Array</vt:lpstr>
      <vt:lpstr>Initializing a Multidimensional Array</vt:lpstr>
      <vt:lpstr>Initializing a Multidimensional Array</vt:lpstr>
      <vt:lpstr>Initializing a Multidimensional Array</vt:lpstr>
      <vt:lpstr>Constant Arrays</vt:lpstr>
      <vt:lpstr>Constant Arrays</vt:lpstr>
      <vt:lpstr>Program: Dealing a Hand of Cards</vt:lpstr>
      <vt:lpstr>Program: Dealing a Hand of Cards</vt:lpstr>
      <vt:lpstr>Program: Dealing a Hand of Cards</vt:lpstr>
      <vt:lpstr>Program: Dealing a Hand of Cards</vt:lpstr>
      <vt:lpstr>Program: Dealing a Hand of Cards</vt:lpstr>
      <vt:lpstr>PowerPoint 簡報</vt:lpstr>
      <vt:lpstr>PowerPoint 簡報</vt:lpstr>
      <vt:lpstr>Example Programs- Array</vt:lpstr>
      <vt:lpstr>PowerPoint 簡報</vt:lpstr>
      <vt:lpstr>PowerPoint 簡報</vt:lpstr>
      <vt:lpstr>Example: Find 2 Elements in the Array such that Difference between them is Largest</vt:lpstr>
      <vt:lpstr>PowerPoint 簡報</vt:lpstr>
      <vt:lpstr>Variable-Length Arrays (C99)</vt:lpstr>
      <vt:lpstr>PowerPoint 簡報</vt:lpstr>
      <vt:lpstr>Variable-Length Arrays (C99)</vt:lpstr>
      <vt:lpstr>Variable-Length Arrays (C99)</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Chih-Yuan Yao</cp:lastModifiedBy>
  <cp:revision>874</cp:revision>
  <cp:lastPrinted>1999-11-08T20:52:53Z</cp:lastPrinted>
  <dcterms:created xsi:type="dcterms:W3CDTF">1999-08-24T18:39:05Z</dcterms:created>
  <dcterms:modified xsi:type="dcterms:W3CDTF">2019-10-22T00:00:41Z</dcterms:modified>
</cp:coreProperties>
</file>