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82" r:id="rId1"/>
  </p:sldMasterIdLst>
  <p:notesMasterIdLst>
    <p:notesMasterId r:id="rId102"/>
  </p:notesMasterIdLst>
  <p:sldIdLst>
    <p:sldId id="282" r:id="rId2"/>
    <p:sldId id="348" r:id="rId3"/>
    <p:sldId id="349" r:id="rId4"/>
    <p:sldId id="350" r:id="rId5"/>
    <p:sldId id="351" r:id="rId6"/>
    <p:sldId id="352" r:id="rId7"/>
    <p:sldId id="353" r:id="rId8"/>
    <p:sldId id="354" r:id="rId9"/>
    <p:sldId id="355" r:id="rId10"/>
    <p:sldId id="451" r:id="rId11"/>
    <p:sldId id="358" r:id="rId12"/>
    <p:sldId id="360" r:id="rId13"/>
    <p:sldId id="361" r:id="rId14"/>
    <p:sldId id="363" r:id="rId15"/>
    <p:sldId id="364" r:id="rId16"/>
    <p:sldId id="365" r:id="rId17"/>
    <p:sldId id="366" r:id="rId18"/>
    <p:sldId id="462" r:id="rId19"/>
    <p:sldId id="367" r:id="rId20"/>
    <p:sldId id="368" r:id="rId21"/>
    <p:sldId id="478" r:id="rId22"/>
    <p:sldId id="369" r:id="rId23"/>
    <p:sldId id="370" r:id="rId24"/>
    <p:sldId id="371" r:id="rId25"/>
    <p:sldId id="372" r:id="rId26"/>
    <p:sldId id="373" r:id="rId27"/>
    <p:sldId id="374" r:id="rId28"/>
    <p:sldId id="450" r:id="rId29"/>
    <p:sldId id="479" r:id="rId30"/>
    <p:sldId id="453" r:id="rId31"/>
    <p:sldId id="454" r:id="rId32"/>
    <p:sldId id="466" r:id="rId33"/>
    <p:sldId id="377" r:id="rId34"/>
    <p:sldId id="457" r:id="rId35"/>
    <p:sldId id="378" r:id="rId36"/>
    <p:sldId id="379" r:id="rId37"/>
    <p:sldId id="455" r:id="rId38"/>
    <p:sldId id="380" r:id="rId39"/>
    <p:sldId id="381" r:id="rId40"/>
    <p:sldId id="467" r:id="rId41"/>
    <p:sldId id="468" r:id="rId42"/>
    <p:sldId id="382" r:id="rId43"/>
    <p:sldId id="474" r:id="rId44"/>
    <p:sldId id="383" r:id="rId45"/>
    <p:sldId id="476" r:id="rId46"/>
    <p:sldId id="477" r:id="rId47"/>
    <p:sldId id="384" r:id="rId48"/>
    <p:sldId id="473" r:id="rId49"/>
    <p:sldId id="385" r:id="rId50"/>
    <p:sldId id="386" r:id="rId51"/>
    <p:sldId id="458" r:id="rId52"/>
    <p:sldId id="388" r:id="rId53"/>
    <p:sldId id="389" r:id="rId54"/>
    <p:sldId id="390" r:id="rId55"/>
    <p:sldId id="391" r:id="rId56"/>
    <p:sldId id="459" r:id="rId57"/>
    <p:sldId id="392" r:id="rId58"/>
    <p:sldId id="469" r:id="rId59"/>
    <p:sldId id="393" r:id="rId60"/>
    <p:sldId id="480" r:id="rId61"/>
    <p:sldId id="394" r:id="rId62"/>
    <p:sldId id="395" r:id="rId63"/>
    <p:sldId id="470" r:id="rId64"/>
    <p:sldId id="396" r:id="rId65"/>
    <p:sldId id="397" r:id="rId66"/>
    <p:sldId id="398" r:id="rId67"/>
    <p:sldId id="399" r:id="rId68"/>
    <p:sldId id="460" r:id="rId69"/>
    <p:sldId id="400" r:id="rId70"/>
    <p:sldId id="472" r:id="rId71"/>
    <p:sldId id="401" r:id="rId72"/>
    <p:sldId id="471" r:id="rId73"/>
    <p:sldId id="402" r:id="rId74"/>
    <p:sldId id="403" r:id="rId75"/>
    <p:sldId id="404" r:id="rId76"/>
    <p:sldId id="452" r:id="rId77"/>
    <p:sldId id="405" r:id="rId78"/>
    <p:sldId id="406" r:id="rId79"/>
    <p:sldId id="407" r:id="rId80"/>
    <p:sldId id="465" r:id="rId81"/>
    <p:sldId id="409" r:id="rId82"/>
    <p:sldId id="410" r:id="rId83"/>
    <p:sldId id="464" r:id="rId84"/>
    <p:sldId id="411" r:id="rId85"/>
    <p:sldId id="412" r:id="rId86"/>
    <p:sldId id="413" r:id="rId87"/>
    <p:sldId id="414" r:id="rId88"/>
    <p:sldId id="415" r:id="rId89"/>
    <p:sldId id="416" r:id="rId90"/>
    <p:sldId id="463" r:id="rId91"/>
    <p:sldId id="417" r:id="rId92"/>
    <p:sldId id="461" r:id="rId93"/>
    <p:sldId id="418" r:id="rId94"/>
    <p:sldId id="475" r:id="rId95"/>
    <p:sldId id="419" r:id="rId96"/>
    <p:sldId id="420" r:id="rId97"/>
    <p:sldId id="448" r:id="rId98"/>
    <p:sldId id="481" r:id="rId99"/>
    <p:sldId id="421" r:id="rId100"/>
    <p:sldId id="422" r:id="rId101"/>
  </p:sldIdLst>
  <p:sldSz cx="12192000" cy="6858000"/>
  <p:notesSz cx="6996113" cy="92837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2F25"/>
    <a:srgbClr val="FFAB06"/>
    <a:srgbClr val="C6A02E"/>
    <a:srgbClr val="6DBFAB"/>
    <a:srgbClr val="FF7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4" autoAdjust="0"/>
    <p:restoredTop sz="78798" autoAdjust="0"/>
  </p:normalViewPr>
  <p:slideViewPr>
    <p:cSldViewPr>
      <p:cViewPr varScale="1">
        <p:scale>
          <a:sx n="52" d="100"/>
          <a:sy n="52" d="100"/>
        </p:scale>
        <p:origin x="1242" y="2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endParaRPr lang="zh-TW" altLang="zh-TW"/>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endParaRPr lang="zh-TW" altLang="zh-TW"/>
          </a:p>
        </p:txBody>
      </p:sp>
      <p:sp>
        <p:nvSpPr>
          <p:cNvPr id="113668" name="Rectangle 4"/>
          <p:cNvSpPr>
            <a:spLocks noGrp="1" noRot="1" noChangeAspect="1" noChangeArrowheads="1" noTextEdit="1"/>
          </p:cNvSpPr>
          <p:nvPr>
            <p:ph type="sldImg" idx="2"/>
          </p:nvPr>
        </p:nvSpPr>
        <p:spPr bwMode="auto">
          <a:xfrm>
            <a:off x="407988" y="696913"/>
            <a:ext cx="6183312" cy="34798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endParaRPr lang="zh-TW" altLang="zh-TW"/>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F2B0451B-8A26-4B5B-8F17-5BA4EFD35929}" type="slidenum">
              <a:rPr lang="en-US" altLang="zh-TW"/>
              <a:pPr/>
              <a:t>‹#›</a:t>
            </a:fld>
            <a:endParaRPr lang="en-US" altLang="zh-TW"/>
          </a:p>
        </p:txBody>
      </p:sp>
    </p:spTree>
    <p:extLst>
      <p:ext uri="{BB962C8B-B14F-4D97-AF65-F5344CB8AC3E}">
        <p14:creationId xmlns:p14="http://schemas.microsoft.com/office/powerpoint/2010/main" val="7460365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5491163" y="1122363"/>
            <a:ext cx="6605588" cy="2387600"/>
          </a:xfrm>
        </p:spPr>
        <p:txBody>
          <a:bodyPr anchor="b"/>
          <a:lstStyle>
            <a:lvl1pPr algn="ctr">
              <a:defRPr sz="4500"/>
            </a:lvl1pPr>
          </a:lstStyle>
          <a:p>
            <a:r>
              <a:rPr lang="zh-TW" altLang="en-US"/>
              <a:t>按一下以編輯母片標題樣式</a:t>
            </a:r>
          </a:p>
        </p:txBody>
      </p:sp>
      <p:sp>
        <p:nvSpPr>
          <p:cNvPr id="3" name="副標題 2"/>
          <p:cNvSpPr>
            <a:spLocks noGrp="1"/>
          </p:cNvSpPr>
          <p:nvPr>
            <p:ph type="subTitle" idx="1"/>
          </p:nvPr>
        </p:nvSpPr>
        <p:spPr>
          <a:xfrm>
            <a:off x="5491162" y="3602038"/>
            <a:ext cx="6638927"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p>
        </p:txBody>
      </p:sp>
      <p:sp>
        <p:nvSpPr>
          <p:cNvPr id="4" name="日期版面配置區 3"/>
          <p:cNvSpPr>
            <a:spLocks noGrp="1"/>
          </p:cNvSpPr>
          <p:nvPr>
            <p:ph type="dt" sz="half" idx="10"/>
          </p:nvPr>
        </p:nvSpPr>
        <p:spPr/>
        <p:txBody>
          <a:bodyPr/>
          <a:lstStyle/>
          <a:p>
            <a:fld id="{032A2170-4A5B-4807-948E-0EA87110C06E}" type="datetimeFigureOut">
              <a:rPr lang="zh-TW" altLang="en-US" smtClean="0"/>
              <a:t>2020/10/28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41513211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1" y="1709740"/>
            <a:ext cx="10515600" cy="2852737"/>
          </a:xfrm>
        </p:spPr>
        <p:txBody>
          <a:bodyPr anchor="b"/>
          <a:lstStyle>
            <a:lvl1pPr>
              <a:defRPr sz="4500"/>
            </a:lvl1pPr>
          </a:lstStyle>
          <a:p>
            <a:r>
              <a:rPr lang="zh-TW" altLang="en-US"/>
              <a:t>按一下以編輯母片標題樣式</a:t>
            </a:r>
          </a:p>
        </p:txBody>
      </p:sp>
      <p:sp>
        <p:nvSpPr>
          <p:cNvPr id="3" name="文字版面配置區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32A2170-4A5B-4807-948E-0EA87110C06E}" type="datetimeFigureOut">
              <a:rPr lang="zh-TW" altLang="en-US" smtClean="0"/>
              <a:t>2020/10/28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2290113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32A2170-4A5B-4807-948E-0EA87110C06E}" type="datetimeFigureOut">
              <a:rPr lang="zh-TW" altLang="en-US" smtClean="0"/>
              <a:t>2020/10/28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20160839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7"/>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內容版面配置區 3"/>
          <p:cNvSpPr>
            <a:spLocks noGrp="1"/>
          </p:cNvSpPr>
          <p:nvPr>
            <p:ph sz="half" idx="2"/>
          </p:nvPr>
        </p:nvSpPr>
        <p:spPr>
          <a:xfrm>
            <a:off x="839789"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內容版面配置區 5"/>
          <p:cNvSpPr>
            <a:spLocks noGrp="1"/>
          </p:cNvSpPr>
          <p:nvPr>
            <p:ph sz="quarter" idx="4"/>
          </p:nvPr>
        </p:nvSpPr>
        <p:spPr>
          <a:xfrm>
            <a:off x="6172201"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32A2170-4A5B-4807-948E-0EA87110C06E}" type="datetimeFigureOut">
              <a:rPr lang="zh-TW" altLang="en-US" smtClean="0"/>
              <a:t>2020/10/28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240908781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32A2170-4A5B-4807-948E-0EA87110C06E}" type="datetimeFigureOut">
              <a:rPr lang="zh-TW" altLang="en-US" smtClean="0"/>
              <a:t>2020/10/28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29059494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32A2170-4A5B-4807-948E-0EA87110C06E}" type="datetimeFigureOut">
              <a:rPr lang="zh-TW" altLang="en-US" smtClean="0"/>
              <a:t>2020/10/28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5422645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2400"/>
            </a:lvl1pPr>
          </a:lstStyle>
          <a:p>
            <a:r>
              <a:rPr lang="zh-TW" altLang="en-US"/>
              <a:t>按一下以編輯母片標題樣式</a:t>
            </a:r>
          </a:p>
        </p:txBody>
      </p:sp>
      <p:sp>
        <p:nvSpPr>
          <p:cNvPr id="3" name="內容版面配置區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32A2170-4A5B-4807-948E-0EA87110C06E}" type="datetimeFigureOut">
              <a:rPr lang="zh-TW" altLang="en-US" smtClean="0"/>
              <a:t>2020/10/28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360794865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2400"/>
            </a:lvl1pPr>
          </a:lstStyle>
          <a:p>
            <a:r>
              <a:rPr lang="zh-TW" altLang="en-US"/>
              <a:t>按一下以編輯母片標題樣式</a:t>
            </a:r>
          </a:p>
        </p:txBody>
      </p:sp>
      <p:sp>
        <p:nvSpPr>
          <p:cNvPr id="3" name="圖片版面配置區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32A2170-4A5B-4807-948E-0EA87110C06E}" type="datetimeFigureOut">
              <a:rPr lang="zh-TW" altLang="en-US" smtClean="0"/>
              <a:t>2020/10/28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381087238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32A2170-4A5B-4807-948E-0EA87110C06E}" type="datetimeFigureOut">
              <a:rPr lang="zh-TW" altLang="en-US" smtClean="0"/>
              <a:t>2020/10/28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135264804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1"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1"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32A2170-4A5B-4807-948E-0EA87110C06E}" type="datetimeFigureOut">
              <a:rPr lang="zh-TW" altLang="en-US" smtClean="0"/>
              <a:t>2020/10/28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372481588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33786259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25750305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21072612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367887391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自訂版面配置">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D163CDE-89D8-445A-A3AB-CC85C9BA738F}" type="slidenum">
              <a:rPr lang="zh-TW" altLang="en-US" smtClean="0"/>
              <a:t>‹#›</a:t>
            </a:fld>
            <a:endParaRPr lang="zh-TW" altLang="en-US"/>
          </a:p>
        </p:txBody>
      </p:sp>
      <p:sp>
        <p:nvSpPr>
          <p:cNvPr id="6" name="內容版面配置區 2"/>
          <p:cNvSpPr>
            <a:spLocks noGrp="1"/>
          </p:cNvSpPr>
          <p:nvPr>
            <p:ph idx="1"/>
          </p:nvPr>
        </p:nvSpPr>
        <p:spPr>
          <a:xfrm>
            <a:off x="838200" y="1825627"/>
            <a:ext cx="10515600" cy="4251325"/>
          </a:xfrm>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7382867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自訂版面配置">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D163CDE-89D8-445A-A3AB-CC85C9BA738F}" type="slidenum">
              <a:rPr lang="zh-TW" altLang="en-US" smtClean="0"/>
              <a:t>‹#›</a:t>
            </a:fld>
            <a:endParaRPr lang="zh-TW" altLang="en-US"/>
          </a:p>
        </p:txBody>
      </p:sp>
      <p:sp>
        <p:nvSpPr>
          <p:cNvPr id="6" name="內容版面配置區 2"/>
          <p:cNvSpPr>
            <a:spLocks noGrp="1"/>
          </p:cNvSpPr>
          <p:nvPr>
            <p:ph idx="1"/>
          </p:nvPr>
        </p:nvSpPr>
        <p:spPr>
          <a:xfrm>
            <a:off x="838200" y="1825627"/>
            <a:ext cx="10515600" cy="4251325"/>
          </a:xfrm>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90900736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自訂版面配置">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D163CDE-89D8-445A-A3AB-CC85C9BA738F}" type="slidenum">
              <a:rPr lang="zh-TW" altLang="en-US" smtClean="0"/>
              <a:t>‹#›</a:t>
            </a:fld>
            <a:endParaRPr lang="zh-TW" altLang="en-US"/>
          </a:p>
        </p:txBody>
      </p:sp>
      <p:sp>
        <p:nvSpPr>
          <p:cNvPr id="6" name="內容版面配置區 2"/>
          <p:cNvSpPr>
            <a:spLocks noGrp="1"/>
          </p:cNvSpPr>
          <p:nvPr>
            <p:ph idx="1"/>
          </p:nvPr>
        </p:nvSpPr>
        <p:spPr>
          <a:xfrm>
            <a:off x="838200" y="1825627"/>
            <a:ext cx="10515600" cy="4251325"/>
          </a:xfrm>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42047182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自訂版面配置">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dobe 繁黑體 Std B" panose="020B0700000000000000" pitchFamily="34" charset="-120"/>
                <a:ea typeface="Adobe 繁黑體 Std B" panose="020B0700000000000000" pitchFamily="34" charset="-120"/>
              </a:defRPr>
            </a:lvl1pPr>
          </a:lstStyle>
          <a:p>
            <a:r>
              <a:rPr lang="zh-TW" altLang="en-US"/>
              <a:t>按一下以編輯母片標題樣式</a:t>
            </a:r>
            <a:endParaRPr lang="zh-TW" altLang="en-US" dirty="0"/>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D163CDE-89D8-445A-A3AB-CC85C9BA738F}" type="slidenum">
              <a:rPr lang="zh-TW" altLang="en-US" smtClean="0"/>
              <a:t>‹#›</a:t>
            </a:fld>
            <a:endParaRPr lang="zh-TW" altLang="en-US"/>
          </a:p>
        </p:txBody>
      </p:sp>
      <p:sp>
        <p:nvSpPr>
          <p:cNvPr id="6" name="內容版面配置區 2"/>
          <p:cNvSpPr>
            <a:spLocks noGrp="1"/>
          </p:cNvSpPr>
          <p:nvPr>
            <p:ph idx="1"/>
          </p:nvPr>
        </p:nvSpPr>
        <p:spPr>
          <a:xfrm>
            <a:off x="838200" y="1825627"/>
            <a:ext cx="10515600" cy="4251325"/>
          </a:xfrm>
        </p:spPr>
        <p:txBody>
          <a:bodyPr/>
          <a:lstStyle>
            <a:lvl1pPr>
              <a:defRPr>
                <a:latin typeface="Adobe 楷体 Std R" panose="02020400000000000000" pitchFamily="18" charset="-128"/>
                <a:ea typeface="Adobe 楷体 Std R" panose="02020400000000000000" pitchFamily="18" charset="-128"/>
              </a:defRPr>
            </a:lvl1pPr>
            <a:lvl2pPr>
              <a:defRPr>
                <a:latin typeface="Adobe 楷体 Std R" panose="02020400000000000000" pitchFamily="18" charset="-128"/>
                <a:ea typeface="Adobe 楷体 Std R" panose="02020400000000000000" pitchFamily="18" charset="-128"/>
              </a:defRPr>
            </a:lvl2pPr>
            <a:lvl3pPr>
              <a:defRPr>
                <a:latin typeface="Adobe 楷体 Std R" panose="02020400000000000000" pitchFamily="18" charset="-128"/>
                <a:ea typeface="Adobe 楷体 Std R" panose="02020400000000000000" pitchFamily="18" charset="-128"/>
              </a:defRPr>
            </a:lvl3pPr>
            <a:lvl4pPr>
              <a:defRPr>
                <a:latin typeface="Adobe 楷体 Std R" panose="02020400000000000000" pitchFamily="18" charset="-128"/>
                <a:ea typeface="Adobe 楷体 Std R" panose="02020400000000000000" pitchFamily="18" charset="-128"/>
              </a:defRPr>
            </a:lvl4pPr>
            <a:lvl5pPr>
              <a:defRPr>
                <a:latin typeface="Adobe 楷体 Std R" panose="02020400000000000000" pitchFamily="18" charset="-128"/>
                <a:ea typeface="Adobe 楷体 Std R" panose="02020400000000000000" pitchFamily="18" charset="-128"/>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1383043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32A2170-4A5B-4807-948E-0EA87110C06E}" type="datetimeFigureOut">
              <a:rPr lang="zh-TW" altLang="en-US" smtClean="0"/>
              <a:t>2020/10/28</a:t>
            </a:fld>
            <a:endParaRPr lang="zh-TW" altLang="en-US"/>
          </a:p>
        </p:txBody>
      </p:sp>
      <p:sp>
        <p:nvSpPr>
          <p:cNvPr id="5" name="頁尾版面配置區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163CDE-89D8-445A-A3AB-CC85C9BA738F}" type="slidenum">
              <a:rPr lang="zh-TW" altLang="en-US" smtClean="0"/>
              <a:t>‹#›</a:t>
            </a:fld>
            <a:endParaRPr lang="zh-TW" altLang="en-US"/>
          </a:p>
        </p:txBody>
      </p:sp>
    </p:spTree>
    <p:extLst>
      <p:ext uri="{BB962C8B-B14F-4D97-AF65-F5344CB8AC3E}">
        <p14:creationId xmlns:p14="http://schemas.microsoft.com/office/powerpoint/2010/main" val="4073688827"/>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 id="2147484000" r:id="rId18"/>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050"/>
          <p:cNvSpPr>
            <a:spLocks noGrp="1" noChangeArrowheads="1"/>
          </p:cNvSpPr>
          <p:nvPr>
            <p:ph type="ctrTitle"/>
          </p:nvPr>
        </p:nvSpPr>
        <p:spPr/>
        <p:txBody>
          <a:bodyPr/>
          <a:lstStyle/>
          <a:p>
            <a:r>
              <a:rPr lang="en-US" altLang="zh-TW">
                <a:ea typeface="新細明體" charset="-120"/>
              </a:rPr>
              <a:t>Chapter 9</a:t>
            </a:r>
          </a:p>
        </p:txBody>
      </p:sp>
      <p:sp>
        <p:nvSpPr>
          <p:cNvPr id="13317" name="Rectangle 2051"/>
          <p:cNvSpPr>
            <a:spLocks noGrp="1" noChangeArrowheads="1"/>
          </p:cNvSpPr>
          <p:nvPr>
            <p:ph type="subTitle" idx="1"/>
          </p:nvPr>
        </p:nvSpPr>
        <p:spPr/>
        <p:txBody>
          <a:bodyPr/>
          <a:lstStyle/>
          <a:p>
            <a:r>
              <a:rPr lang="en-US" altLang="zh-TW" sz="3600" b="1">
                <a:latin typeface="Arial" charset="0"/>
                <a:ea typeface="新細明體" charset="-120"/>
              </a:rPr>
              <a:t>Functions</a:t>
            </a:r>
            <a:endParaRPr lang="en-US" altLang="zh-TW">
              <a:latin typeface="Arial" charset="0"/>
              <a:ea typeface="新細明體"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r>
              <a:rPr lang="en-US" altLang="zh-TW">
                <a:ea typeface="新細明體" charset="-120"/>
              </a:rPr>
              <a:t>Program: Printing a Countdown</a:t>
            </a:r>
          </a:p>
        </p:txBody>
      </p:sp>
      <p:sp>
        <p:nvSpPr>
          <p:cNvPr id="22531" name="Content Placeholder 2"/>
          <p:cNvSpPr>
            <a:spLocks noGrp="1"/>
          </p:cNvSpPr>
          <p:nvPr>
            <p:ph idx="1"/>
          </p:nvPr>
        </p:nvSpPr>
        <p:spPr/>
        <p:txBody>
          <a:bodyPr>
            <a:normAutofit/>
          </a:bodyPr>
          <a:lstStyle/>
          <a:p>
            <a:r>
              <a:rPr lang="en-US" altLang="zh-TW" sz="2500" dirty="0">
                <a:ea typeface="新細明體" charset="-120"/>
              </a:rPr>
              <a:t>To indicate that a function has </a:t>
            </a:r>
            <a:r>
              <a:rPr lang="en-US" altLang="zh-TW" b="1" i="1" dirty="0">
                <a:solidFill>
                  <a:srgbClr val="C0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no return value</a:t>
            </a:r>
            <a:r>
              <a:rPr lang="en-US" altLang="zh-TW" sz="2500" dirty="0">
                <a:ea typeface="新細明體" charset="-120"/>
              </a:rPr>
              <a:t>, we specify that its return type is </a:t>
            </a:r>
            <a:r>
              <a:rPr lang="en-US" altLang="zh-TW" sz="2500" dirty="0">
                <a:latin typeface="Courier New" pitchFamily="49" charset="0"/>
                <a:ea typeface="新細明體" charset="-120"/>
                <a:cs typeface="Courier New" pitchFamily="49" charset="0"/>
              </a:rPr>
              <a:t>void</a:t>
            </a:r>
            <a:r>
              <a:rPr lang="en-US" altLang="zh-TW" sz="2500" dirty="0">
                <a:ea typeface="新細明體" charset="-120"/>
              </a:rPr>
              <a:t>:</a:t>
            </a:r>
          </a:p>
          <a:p>
            <a:pPr>
              <a:lnSpc>
                <a:spcPct val="80000"/>
              </a:lnSpc>
              <a:spcBef>
                <a:spcPts val="1000"/>
              </a:spcBef>
              <a:buNone/>
            </a:pPr>
            <a:r>
              <a:rPr lang="en-US" altLang="zh-TW" dirty="0">
                <a:latin typeface="Courier New" pitchFamily="49" charset="0"/>
                <a:ea typeface="新細明體" charset="-120"/>
                <a:cs typeface="Courier New" pitchFamily="49" charset="0"/>
              </a:rPr>
              <a:t>	</a:t>
            </a:r>
            <a:r>
              <a:rPr lang="en-US" altLang="zh-TW" b="1" i="1" dirty="0">
                <a:solidFill>
                  <a:srgbClr val="C0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void</a:t>
            </a:r>
            <a:r>
              <a:rPr lang="en-US" altLang="zh-TW" dirty="0">
                <a:latin typeface="Courier New" pitchFamily="49" charset="0"/>
                <a:ea typeface="新細明體" charset="-120"/>
                <a:cs typeface="Courier New" pitchFamily="49" charset="0"/>
              </a:rPr>
              <a:t> </a:t>
            </a:r>
            <a:r>
              <a:rPr lang="en-US" altLang="zh-TW" dirty="0" err="1">
                <a:latin typeface="Courier New" pitchFamily="49" charset="0"/>
                <a:ea typeface="新細明體" charset="-120"/>
                <a:cs typeface="Courier New" pitchFamily="49" charset="0"/>
              </a:rPr>
              <a:t>printCount</a:t>
            </a:r>
            <a:r>
              <a:rPr lang="en-US" altLang="zh-TW" dirty="0">
                <a:latin typeface="Courier New" pitchFamily="49" charset="0"/>
                <a:ea typeface="新細明體" charset="-120"/>
                <a:cs typeface="Courier New" pitchFamily="49" charset="0"/>
              </a:rPr>
              <a:t>(</a:t>
            </a:r>
            <a:r>
              <a:rPr lang="en-US" altLang="zh-TW" dirty="0" err="1">
                <a:latin typeface="Courier New" pitchFamily="49" charset="0"/>
                <a:ea typeface="新細明體" charset="-120"/>
                <a:cs typeface="Courier New" pitchFamily="49" charset="0"/>
              </a:rPr>
              <a:t>int</a:t>
            </a:r>
            <a:r>
              <a:rPr lang="en-US" altLang="zh-TW" dirty="0">
                <a:latin typeface="Courier New" pitchFamily="49" charset="0"/>
                <a:ea typeface="新細明體" charset="-120"/>
                <a:cs typeface="Courier New" pitchFamily="49" charset="0"/>
              </a:rPr>
              <a:t> n)</a:t>
            </a:r>
          </a:p>
          <a:p>
            <a:pPr>
              <a:lnSpc>
                <a:spcPct val="80000"/>
              </a:lnSpc>
              <a:spcBef>
                <a:spcPts val="500"/>
              </a:spcBef>
              <a:buNone/>
            </a:pPr>
            <a:r>
              <a:rPr lang="en-US" altLang="zh-TW" dirty="0">
                <a:latin typeface="Courier New" pitchFamily="49" charset="0"/>
                <a:ea typeface="新細明體" charset="-120"/>
                <a:cs typeface="Courier New" pitchFamily="49" charset="0"/>
              </a:rPr>
              <a:t>	{</a:t>
            </a:r>
          </a:p>
          <a:p>
            <a:pPr>
              <a:lnSpc>
                <a:spcPct val="80000"/>
              </a:lnSpc>
              <a:spcBef>
                <a:spcPts val="200"/>
              </a:spcBef>
              <a:buNone/>
            </a:pPr>
            <a:r>
              <a:rPr lang="en-US" altLang="zh-TW" dirty="0">
                <a:latin typeface="Courier New" pitchFamily="49" charset="0"/>
                <a:ea typeface="新細明體" charset="-120"/>
                <a:cs typeface="Courier New" pitchFamily="49" charset="0"/>
              </a:rPr>
              <a:t>	  </a:t>
            </a:r>
            <a:r>
              <a:rPr lang="en-US" altLang="zh-TW" dirty="0" err="1">
                <a:latin typeface="Courier New" pitchFamily="49" charset="0"/>
                <a:ea typeface="新細明體" charset="-120"/>
                <a:cs typeface="Courier New" pitchFamily="49" charset="0"/>
              </a:rPr>
              <a:t>printf</a:t>
            </a:r>
            <a:r>
              <a:rPr lang="en-US" altLang="zh-TW" dirty="0">
                <a:latin typeface="Courier New" pitchFamily="49" charset="0"/>
                <a:ea typeface="新細明體" charset="-120"/>
                <a:cs typeface="Courier New" pitchFamily="49" charset="0"/>
              </a:rPr>
              <a:t>("T minus %d and counting\n", n);</a:t>
            </a:r>
          </a:p>
          <a:p>
            <a:pPr>
              <a:lnSpc>
                <a:spcPct val="80000"/>
              </a:lnSpc>
              <a:spcBef>
                <a:spcPts val="200"/>
              </a:spcBef>
              <a:buNone/>
            </a:pPr>
            <a:r>
              <a:rPr lang="en-US" altLang="zh-TW" dirty="0">
                <a:latin typeface="Courier New" pitchFamily="49" charset="0"/>
                <a:ea typeface="新細明體" charset="-120"/>
                <a:cs typeface="Courier New" pitchFamily="49" charset="0"/>
              </a:rPr>
              <a:t>	}</a:t>
            </a:r>
          </a:p>
          <a:p>
            <a:r>
              <a:rPr lang="en-US" altLang="zh-TW" b="1" i="1" dirty="0">
                <a:solidFill>
                  <a:srgbClr val="C0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void</a:t>
            </a:r>
            <a:r>
              <a:rPr lang="en-US" altLang="zh-TW" sz="2500" dirty="0">
                <a:ea typeface="新細明體" charset="-120"/>
              </a:rPr>
              <a:t> is a type with no values.</a:t>
            </a:r>
          </a:p>
          <a:p>
            <a:r>
              <a:rPr lang="en-US" altLang="zh-TW" sz="2500" dirty="0">
                <a:ea typeface="新細明體" charset="-120"/>
              </a:rPr>
              <a:t>A call of </a:t>
            </a:r>
            <a:r>
              <a:rPr lang="en-US" altLang="zh-TW" sz="2500" dirty="0" err="1">
                <a:latin typeface="Courier New" pitchFamily="49" charset="0"/>
                <a:ea typeface="新細明體" charset="-120"/>
                <a:cs typeface="Courier New" pitchFamily="49" charset="0"/>
              </a:rPr>
              <a:t>printCount</a:t>
            </a:r>
            <a:r>
              <a:rPr lang="en-US" altLang="zh-TW" sz="2500" dirty="0">
                <a:ea typeface="新細明體" charset="-120"/>
              </a:rPr>
              <a:t> must appear in a statement by itself:</a:t>
            </a:r>
          </a:p>
          <a:p>
            <a:pPr>
              <a:lnSpc>
                <a:spcPct val="80000"/>
              </a:lnSpc>
              <a:spcBef>
                <a:spcPts val="1200"/>
              </a:spcBef>
              <a:buNone/>
            </a:pPr>
            <a:r>
              <a:rPr lang="en-US" altLang="zh-TW" dirty="0">
                <a:latin typeface="Courier New" pitchFamily="49" charset="0"/>
                <a:ea typeface="新細明體" charset="-120"/>
                <a:cs typeface="Courier New" pitchFamily="49" charset="0"/>
              </a:rPr>
              <a:t>	</a:t>
            </a:r>
            <a:r>
              <a:rPr lang="en-US" altLang="zh-TW" dirty="0" err="1">
                <a:effectLst>
                  <a:glow rad="228600">
                    <a:schemeClr val="accent3">
                      <a:satMod val="175000"/>
                      <a:alpha val="40000"/>
                    </a:schemeClr>
                  </a:glow>
                </a:effectLst>
                <a:latin typeface="Courier New" pitchFamily="49" charset="0"/>
                <a:ea typeface="新細明體" charset="-120"/>
                <a:cs typeface="Courier New" pitchFamily="49" charset="0"/>
              </a:rPr>
              <a:t>printCount</a:t>
            </a:r>
            <a:r>
              <a:rPr lang="en-US" altLang="zh-TW" dirty="0">
                <a:effectLst>
                  <a:glow rad="228600">
                    <a:schemeClr val="accent3">
                      <a:satMod val="175000"/>
                      <a:alpha val="40000"/>
                    </a:schemeClr>
                  </a:glow>
                </a:effectLst>
                <a:latin typeface="Courier New" pitchFamily="49" charset="0"/>
                <a:ea typeface="新細明體" charset="-120"/>
                <a:cs typeface="Courier New" pitchFamily="49" charset="0"/>
              </a:rPr>
              <a:t>(</a:t>
            </a:r>
            <a:r>
              <a:rPr lang="en-US" altLang="zh-TW" dirty="0" err="1">
                <a:effectLst>
                  <a:glow rad="228600">
                    <a:schemeClr val="accent3">
                      <a:satMod val="175000"/>
                      <a:alpha val="40000"/>
                    </a:schemeClr>
                  </a:glow>
                </a:effectLst>
                <a:latin typeface="Courier New" pitchFamily="49" charset="0"/>
                <a:ea typeface="新細明體" charset="-120"/>
                <a:cs typeface="Courier New" pitchFamily="49" charset="0"/>
              </a:rPr>
              <a:t>i</a:t>
            </a:r>
            <a:r>
              <a:rPr lang="en-US" altLang="zh-TW" dirty="0">
                <a:effectLst>
                  <a:glow rad="228600">
                    <a:schemeClr val="accent3">
                      <a:satMod val="175000"/>
                      <a:alpha val="40000"/>
                    </a:schemeClr>
                  </a:glow>
                </a:effectLst>
                <a:latin typeface="Courier New" pitchFamily="49" charset="0"/>
                <a:ea typeface="新細明體" charset="-120"/>
                <a:cs typeface="Courier New" pitchFamily="49" charset="0"/>
              </a:rPr>
              <a:t>);</a:t>
            </a:r>
          </a:p>
          <a:p>
            <a:r>
              <a:rPr lang="en-US" altLang="zh-TW" sz="2500" dirty="0">
                <a:ea typeface="新細明體" charset="-120"/>
              </a:rPr>
              <a:t>The </a:t>
            </a:r>
            <a:r>
              <a:rPr lang="en-US" altLang="zh-TW" sz="2500" dirty="0" err="1">
                <a:latin typeface="Courier New" pitchFamily="49" charset="0"/>
                <a:ea typeface="新細明體" charset="-120"/>
                <a:cs typeface="Courier New" pitchFamily="49" charset="0"/>
              </a:rPr>
              <a:t>countdown.c</a:t>
            </a:r>
            <a:r>
              <a:rPr lang="en-US" altLang="zh-TW" sz="2500" dirty="0">
                <a:ea typeface="新細明體" charset="-120"/>
              </a:rPr>
              <a:t> program calls </a:t>
            </a:r>
            <a:r>
              <a:rPr lang="en-US" altLang="zh-TW" sz="2500" dirty="0" err="1">
                <a:latin typeface="Courier New" pitchFamily="49" charset="0"/>
                <a:ea typeface="新細明體" charset="-120"/>
                <a:cs typeface="Courier New" pitchFamily="49" charset="0"/>
              </a:rPr>
              <a:t>printCount</a:t>
            </a:r>
            <a:r>
              <a:rPr lang="en-US" altLang="zh-TW" sz="2500" dirty="0">
                <a:ea typeface="新細明體" charset="-120"/>
              </a:rPr>
              <a:t> 10 times inside a loop.</a:t>
            </a:r>
          </a:p>
          <a:p>
            <a:pPr>
              <a:lnSpc>
                <a:spcPct val="80000"/>
              </a:lnSpc>
              <a:spcBef>
                <a:spcPts val="600"/>
              </a:spcBef>
              <a:buNone/>
            </a:pPr>
            <a:endParaRPr lang="en-US" altLang="zh-TW" dirty="0">
              <a:ea typeface="新細明體" charset="-120"/>
              <a:cs typeface="Courier New"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normAutofit/>
          </a:bodyPr>
          <a:lstStyle/>
          <a:p>
            <a:r>
              <a:rPr lang="en-US" altLang="zh-TW">
                <a:ea typeface="新細明體" charset="-120"/>
              </a:rPr>
              <a:t>Program: Quicksort</a:t>
            </a:r>
          </a:p>
        </p:txBody>
      </p:sp>
      <p:sp>
        <p:nvSpPr>
          <p:cNvPr id="3" name="Content Placeholder 2"/>
          <p:cNvSpPr>
            <a:spLocks noGrp="1"/>
          </p:cNvSpPr>
          <p:nvPr>
            <p:ph idx="1"/>
          </p:nvPr>
        </p:nvSpPr>
        <p:spPr/>
        <p:txBody>
          <a:bodyPr/>
          <a:lstStyle/>
          <a:p>
            <a:pPr>
              <a:defRPr/>
            </a:pPr>
            <a:r>
              <a:rPr lang="en-US" dirty="0"/>
              <a:t>Ways to improve the program’s performance:</a:t>
            </a:r>
          </a:p>
          <a:p>
            <a:pPr lvl="1">
              <a:defRPr/>
            </a:pPr>
            <a:r>
              <a:rPr lang="en-US" dirty="0">
                <a:ea typeface="+mn-ea"/>
                <a:cs typeface="+mn-cs"/>
              </a:rPr>
              <a:t>Improve the partitioning algorithm.</a:t>
            </a:r>
          </a:p>
          <a:p>
            <a:pPr lvl="1">
              <a:defRPr/>
            </a:pPr>
            <a:r>
              <a:rPr lang="en-US" dirty="0">
                <a:ea typeface="+mn-ea"/>
                <a:cs typeface="+mn-cs"/>
              </a:rPr>
              <a:t>Use a different method to sort small arrays.</a:t>
            </a:r>
          </a:p>
          <a:p>
            <a:pPr lvl="1">
              <a:defRPr/>
            </a:pPr>
            <a:r>
              <a:rPr lang="en-US" dirty="0">
                <a:ea typeface="+mn-ea"/>
                <a:cs typeface="+mn-cs"/>
              </a:rPr>
              <a:t>Make </a:t>
            </a:r>
            <a:r>
              <a:rPr lang="en-US" dirty="0" err="1">
                <a:ea typeface="+mn-ea"/>
                <a:cs typeface="+mn-cs"/>
              </a:rPr>
              <a:t>Quicksort</a:t>
            </a:r>
            <a:r>
              <a:rPr lang="en-US" dirty="0">
                <a:ea typeface="+mn-ea"/>
                <a:cs typeface="+mn-cs"/>
              </a:rPr>
              <a:t> </a:t>
            </a:r>
            <a:r>
              <a:rPr lang="en-US" dirty="0" err="1">
                <a:ea typeface="+mn-ea"/>
                <a:cs typeface="+mn-cs"/>
              </a:rPr>
              <a:t>nonrecursive</a:t>
            </a:r>
            <a:r>
              <a:rPr lang="en-US" dirty="0">
                <a:ea typeface="+mn-ea"/>
                <a:cs typeface="+mn-cs"/>
              </a:rPr>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1752600" y="76200"/>
            <a:ext cx="8839200" cy="6477000"/>
          </a:xfrm>
        </p:spPr>
        <p:txBody>
          <a:bodyPr>
            <a:noAutofit/>
          </a:bodyPr>
          <a:lstStyle/>
          <a:p>
            <a:pPr marL="342900" indent="-342900">
              <a:lnSpc>
                <a:spcPct val="80000"/>
              </a:lnSpc>
              <a:spcBef>
                <a:spcPts val="400"/>
              </a:spcBef>
              <a:buFont typeface="+mj-lt"/>
              <a:buAutoNum type="arabicPeriod"/>
            </a:pPr>
            <a:r>
              <a:rPr lang="en-US" altLang="zh-TW" sz="2400" dirty="0">
                <a:latin typeface="Courier New" pitchFamily="49" charset="0"/>
                <a:ea typeface="新細明體" charset="-120"/>
                <a:cs typeface="Courier New" pitchFamily="49" charset="0"/>
              </a:rPr>
              <a:t>/* Prints a countdown */</a:t>
            </a:r>
          </a:p>
          <a:p>
            <a:pPr marL="342900" indent="-342900">
              <a:lnSpc>
                <a:spcPct val="80000"/>
              </a:lnSpc>
              <a:spcBef>
                <a:spcPts val="400"/>
              </a:spcBef>
              <a:buFont typeface="+mj-lt"/>
              <a:buAutoNum type="arabicPeriod"/>
            </a:pPr>
            <a:r>
              <a:rPr lang="en-US" altLang="zh-TW" sz="2400" dirty="0">
                <a:latin typeface="Courier New" pitchFamily="49" charset="0"/>
                <a:ea typeface="新細明體" charset="-120"/>
                <a:cs typeface="Courier New" pitchFamily="49" charset="0"/>
              </a:rPr>
              <a:t>#include &lt;</a:t>
            </a:r>
            <a:r>
              <a:rPr lang="en-US" altLang="zh-TW" sz="2400" dirty="0" err="1">
                <a:latin typeface="Courier New" pitchFamily="49" charset="0"/>
                <a:ea typeface="新細明體" charset="-120"/>
                <a:cs typeface="Courier New" pitchFamily="49" charset="0"/>
              </a:rPr>
              <a:t>stdio.h</a:t>
            </a:r>
            <a:r>
              <a:rPr lang="en-US" altLang="zh-TW" sz="2400" dirty="0">
                <a:latin typeface="Courier New" pitchFamily="49" charset="0"/>
                <a:ea typeface="新細明體" charset="-120"/>
                <a:cs typeface="Courier New" pitchFamily="49" charset="0"/>
              </a:rPr>
              <a:t>&gt;</a:t>
            </a:r>
          </a:p>
          <a:p>
            <a:pPr marL="342900" indent="-342900">
              <a:lnSpc>
                <a:spcPct val="80000"/>
              </a:lnSpc>
              <a:spcBef>
                <a:spcPct val="0"/>
              </a:spcBef>
              <a:buFont typeface="+mj-lt"/>
              <a:buAutoNum type="arabicPeriod"/>
            </a:pPr>
            <a:r>
              <a:rPr lang="en-US" altLang="zh-TW" sz="2400" dirty="0">
                <a:latin typeface="Courier New" pitchFamily="49" charset="0"/>
                <a:ea typeface="新細明體" charset="-120"/>
                <a:cs typeface="Courier New" pitchFamily="49" charset="0"/>
              </a:rPr>
              <a:t> </a:t>
            </a:r>
          </a:p>
          <a:p>
            <a:pPr marL="342900" indent="-342900">
              <a:lnSpc>
                <a:spcPct val="80000"/>
              </a:lnSpc>
              <a:spcBef>
                <a:spcPct val="0"/>
              </a:spcBef>
              <a:buFont typeface="+mj-lt"/>
              <a:buAutoNum type="arabicPeriod"/>
            </a:pPr>
            <a:r>
              <a:rPr lang="en-US" altLang="zh-TW" sz="2400" dirty="0">
                <a:latin typeface="Courier New" pitchFamily="49" charset="0"/>
                <a:ea typeface="新細明體" charset="-120"/>
                <a:cs typeface="Courier New" pitchFamily="49" charset="0"/>
              </a:rPr>
              <a:t>void </a:t>
            </a:r>
            <a:r>
              <a:rPr lang="en-US" altLang="zh-TW" sz="2400" dirty="0" err="1">
                <a:ln w="18415" cmpd="sng">
                  <a:solidFill>
                    <a:srgbClr val="FFFFFF"/>
                  </a:solidFill>
                  <a:prstDash val="solid"/>
                </a:ln>
                <a:effectLst>
                  <a:glow rad="63500">
                    <a:schemeClr val="accent2">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printCount</a:t>
            </a:r>
            <a:r>
              <a:rPr lang="en-US" altLang="zh-TW" sz="2400" dirty="0">
                <a:latin typeface="Courier New" pitchFamily="49" charset="0"/>
                <a:ea typeface="新細明體" charset="-120"/>
                <a:cs typeface="Courier New" pitchFamily="49" charset="0"/>
              </a:rPr>
              <a:t>(</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n)</a:t>
            </a:r>
          </a:p>
          <a:p>
            <a:pPr marL="342900" indent="-342900">
              <a:lnSpc>
                <a:spcPct val="80000"/>
              </a:lnSpc>
              <a:spcBef>
                <a:spcPts val="400"/>
              </a:spcBef>
              <a:buFont typeface="+mj-lt"/>
              <a:buAutoNum type="arabicPeriod"/>
            </a:pPr>
            <a:r>
              <a:rPr lang="en-US" altLang="zh-TW" sz="2400" dirty="0">
                <a:latin typeface="Courier New" pitchFamily="49" charset="0"/>
                <a:ea typeface="新細明體" charset="-120"/>
                <a:cs typeface="Courier New" pitchFamily="49" charset="0"/>
              </a:rPr>
              <a:t>{</a:t>
            </a:r>
          </a:p>
          <a:p>
            <a:pPr marL="342900" indent="-342900">
              <a:lnSpc>
                <a:spcPct val="80000"/>
              </a:lnSpc>
              <a:spcBef>
                <a:spcPts val="400"/>
              </a:spcBef>
              <a:buFont typeface="+mj-lt"/>
              <a:buAutoNum type="arabicPeriod"/>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printf</a:t>
            </a:r>
            <a:r>
              <a:rPr lang="en-US" altLang="zh-TW" sz="2400" dirty="0">
                <a:latin typeface="Courier New" pitchFamily="49" charset="0"/>
                <a:ea typeface="新細明體" charset="-120"/>
                <a:cs typeface="Courier New" pitchFamily="49" charset="0"/>
              </a:rPr>
              <a:t>("T minus %d and counting\n", n);</a:t>
            </a:r>
          </a:p>
          <a:p>
            <a:pPr marL="342900" indent="-342900">
              <a:lnSpc>
                <a:spcPct val="80000"/>
              </a:lnSpc>
              <a:spcBef>
                <a:spcPts val="400"/>
              </a:spcBef>
              <a:buFont typeface="+mj-lt"/>
              <a:buAutoNum type="arabicPeriod"/>
            </a:pPr>
            <a:r>
              <a:rPr lang="en-US" altLang="zh-TW" sz="2400" dirty="0">
                <a:latin typeface="Courier New" pitchFamily="49" charset="0"/>
                <a:ea typeface="新細明體" charset="-120"/>
                <a:cs typeface="Courier New" pitchFamily="49" charset="0"/>
              </a:rPr>
              <a:t>} </a:t>
            </a:r>
          </a:p>
          <a:p>
            <a:pPr marL="342900" indent="-342900">
              <a:lnSpc>
                <a:spcPct val="80000"/>
              </a:lnSpc>
              <a:spcBef>
                <a:spcPts val="400"/>
              </a:spcBef>
              <a:buFont typeface="+mj-lt"/>
              <a:buAutoNum type="arabicPeriod"/>
            </a:pPr>
            <a:r>
              <a:rPr lang="en-US" altLang="zh-TW" sz="2400" dirty="0">
                <a:latin typeface="Courier New" pitchFamily="49" charset="0"/>
                <a:ea typeface="新細明體" charset="-120"/>
                <a:cs typeface="Courier New" pitchFamily="49" charset="0"/>
              </a:rPr>
              <a:t> </a:t>
            </a:r>
          </a:p>
          <a:p>
            <a:pPr marL="342900" indent="-342900">
              <a:lnSpc>
                <a:spcPct val="80000"/>
              </a:lnSpc>
              <a:spcBef>
                <a:spcPts val="400"/>
              </a:spcBef>
              <a:buFont typeface="+mj-lt"/>
              <a:buAutoNum type="arabicPeriod"/>
            </a:pP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main(void)</a:t>
            </a:r>
          </a:p>
          <a:p>
            <a:pPr marL="342900" indent="-342900">
              <a:lnSpc>
                <a:spcPct val="80000"/>
              </a:lnSpc>
              <a:spcBef>
                <a:spcPts val="400"/>
              </a:spcBef>
              <a:buFont typeface="+mj-lt"/>
              <a:buAutoNum type="arabicPeriod"/>
            </a:pPr>
            <a:r>
              <a:rPr lang="en-US" altLang="zh-TW" sz="2400" dirty="0">
                <a:latin typeface="Courier New" pitchFamily="49" charset="0"/>
                <a:ea typeface="新細明體" charset="-120"/>
                <a:cs typeface="Courier New" pitchFamily="49" charset="0"/>
              </a:rPr>
              <a:t>{</a:t>
            </a:r>
          </a:p>
          <a:p>
            <a:pPr marL="342900" indent="-342900">
              <a:lnSpc>
                <a:spcPct val="80000"/>
              </a:lnSpc>
              <a:spcBef>
                <a:spcPts val="400"/>
              </a:spcBef>
              <a:buFont typeface="+mj-lt"/>
              <a:buAutoNum type="arabicPeriod"/>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a:t>
            </a:r>
          </a:p>
          <a:p>
            <a:pPr marL="342900" indent="-342900">
              <a:lnSpc>
                <a:spcPct val="80000"/>
              </a:lnSpc>
              <a:spcBef>
                <a:spcPct val="0"/>
              </a:spcBef>
              <a:buFont typeface="+mj-lt"/>
              <a:buAutoNum type="arabicPeriod"/>
            </a:pPr>
            <a:r>
              <a:rPr lang="en-US" altLang="zh-TW" sz="2400" dirty="0">
                <a:latin typeface="Courier New" pitchFamily="49" charset="0"/>
                <a:ea typeface="新細明體" charset="-120"/>
                <a:cs typeface="Courier New" pitchFamily="49" charset="0"/>
              </a:rPr>
              <a:t> </a:t>
            </a:r>
          </a:p>
          <a:p>
            <a:pPr marL="342900" indent="-342900">
              <a:lnSpc>
                <a:spcPct val="80000"/>
              </a:lnSpc>
              <a:spcBef>
                <a:spcPts val="400"/>
              </a:spcBef>
              <a:buFont typeface="+mj-lt"/>
              <a:buAutoNum type="arabicPeriod"/>
            </a:pPr>
            <a:r>
              <a:rPr lang="en-US" altLang="zh-TW" sz="2400" dirty="0">
                <a:latin typeface="Courier New" pitchFamily="49" charset="0"/>
                <a:ea typeface="新細明體" charset="-120"/>
                <a:cs typeface="Courier New" pitchFamily="49" charset="0"/>
              </a:rPr>
              <a:t>  for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 10;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&gt; 0;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a:t>
            </a:r>
          </a:p>
          <a:p>
            <a:pPr marL="342900" indent="-342900">
              <a:lnSpc>
                <a:spcPct val="80000"/>
              </a:lnSpc>
              <a:spcBef>
                <a:spcPts val="400"/>
              </a:spcBef>
              <a:buFont typeface="+mj-lt"/>
              <a:buAutoNum type="arabicPeriod"/>
            </a:pPr>
            <a:r>
              <a:rPr lang="en-US" altLang="zh-TW" sz="2400" dirty="0">
                <a:latin typeface="Courier New" pitchFamily="49" charset="0"/>
                <a:ea typeface="新細明體" charset="-120"/>
                <a:cs typeface="Courier New" pitchFamily="49" charset="0"/>
              </a:rPr>
              <a:t>    </a:t>
            </a:r>
            <a:r>
              <a:rPr lang="en-US" altLang="zh-TW" sz="2400" dirty="0" err="1">
                <a:ln w="18415" cmpd="sng">
                  <a:solidFill>
                    <a:srgbClr val="FFFFFF"/>
                  </a:solidFill>
                  <a:prstDash val="solid"/>
                </a:ln>
                <a:solidFill>
                  <a:srgbClr val="FFFFFF"/>
                </a:solidFill>
                <a:effectLst>
                  <a:glow rad="63500">
                    <a:schemeClr val="accent2">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printCount</a:t>
            </a:r>
            <a:r>
              <a:rPr lang="en-US" altLang="zh-TW" sz="2400" dirty="0">
                <a:latin typeface="Courier New" pitchFamily="49" charset="0"/>
                <a:ea typeface="新細明體" charset="-120"/>
                <a:cs typeface="Courier New" pitchFamily="49" charset="0"/>
              </a:rPr>
              <a:t>(</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a:t>
            </a:r>
          </a:p>
          <a:p>
            <a:pPr marL="342900" indent="-342900">
              <a:lnSpc>
                <a:spcPct val="80000"/>
              </a:lnSpc>
              <a:spcBef>
                <a:spcPct val="0"/>
              </a:spcBef>
              <a:buFont typeface="+mj-lt"/>
              <a:buAutoNum type="arabicPeriod"/>
            </a:pPr>
            <a:r>
              <a:rPr lang="en-US" altLang="zh-TW" sz="2400" dirty="0">
                <a:latin typeface="Courier New" pitchFamily="49" charset="0"/>
                <a:ea typeface="新細明體" charset="-120"/>
                <a:cs typeface="Courier New" pitchFamily="49" charset="0"/>
              </a:rPr>
              <a:t> </a:t>
            </a:r>
          </a:p>
          <a:p>
            <a:pPr marL="342900" indent="-342900">
              <a:lnSpc>
                <a:spcPct val="80000"/>
              </a:lnSpc>
              <a:spcBef>
                <a:spcPts val="400"/>
              </a:spcBef>
              <a:buFont typeface="+mj-lt"/>
              <a:buAutoNum type="arabicPeriod"/>
            </a:pPr>
            <a:r>
              <a:rPr lang="en-US" altLang="zh-TW" sz="2400" dirty="0">
                <a:latin typeface="Courier New" pitchFamily="49" charset="0"/>
                <a:ea typeface="新細明體" charset="-120"/>
                <a:cs typeface="Courier New" pitchFamily="49" charset="0"/>
              </a:rPr>
              <a:t>  return 0;</a:t>
            </a:r>
          </a:p>
          <a:p>
            <a:pPr marL="342900" indent="-342900">
              <a:lnSpc>
                <a:spcPct val="80000"/>
              </a:lnSpc>
              <a:spcBef>
                <a:spcPts val="400"/>
              </a:spcBef>
              <a:buFont typeface="+mj-lt"/>
              <a:buAutoNum type="arabicPeriod"/>
            </a:pPr>
            <a:r>
              <a:rPr lang="en-US" altLang="zh-TW" sz="2400" dirty="0">
                <a:latin typeface="Courier New" pitchFamily="49" charset="0"/>
                <a:ea typeface="新細明體" charset="-120"/>
                <a:cs typeface="Courier New" pitchFamily="49" charset="0"/>
              </a:rPr>
              <a:t>}</a:t>
            </a:r>
          </a:p>
        </p:txBody>
      </p:sp>
      <p:sp>
        <p:nvSpPr>
          <p:cNvPr id="2" name="矩形 1"/>
          <p:cNvSpPr/>
          <p:nvPr/>
        </p:nvSpPr>
        <p:spPr>
          <a:xfrm>
            <a:off x="8305800" y="304800"/>
            <a:ext cx="1479764"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altLang="zh-TW" dirty="0" err="1"/>
              <a:t>countDown.c</a:t>
            </a:r>
            <a:r>
              <a:rPr lang="en-US" altLang="zh-TW"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r>
              <a:rPr lang="en-US" altLang="zh-TW">
                <a:ea typeface="新細明體" charset="-120"/>
              </a:rPr>
              <a:t>Program: Printing a Pun (Revisited)</a:t>
            </a:r>
          </a:p>
        </p:txBody>
      </p:sp>
      <p:sp>
        <p:nvSpPr>
          <p:cNvPr id="24579" name="Content Placeholder 2"/>
          <p:cNvSpPr>
            <a:spLocks noGrp="1"/>
          </p:cNvSpPr>
          <p:nvPr>
            <p:ph idx="1"/>
          </p:nvPr>
        </p:nvSpPr>
        <p:spPr/>
        <p:txBody>
          <a:bodyPr/>
          <a:lstStyle/>
          <a:p>
            <a:r>
              <a:rPr lang="en-US" altLang="zh-TW" sz="2400" dirty="0">
                <a:ea typeface="新細明體" charset="-120"/>
              </a:rPr>
              <a:t>When a function has </a:t>
            </a:r>
            <a:r>
              <a:rPr lang="en-US" altLang="zh-TW" sz="2400" b="1" dirty="0">
                <a:solidFill>
                  <a:srgbClr val="FF0000"/>
                </a:solidFill>
                <a:effectLst>
                  <a:outerShdw blurRad="38100" dist="38100" dir="2700000" algn="tl">
                    <a:srgbClr val="000000">
                      <a:alpha val="43137"/>
                    </a:srgbClr>
                  </a:outerShdw>
                </a:effectLst>
                <a:ea typeface="新細明體" charset="-120"/>
              </a:rPr>
              <a:t>no parameters</a:t>
            </a:r>
            <a:r>
              <a:rPr lang="en-US" altLang="zh-TW" sz="2400" dirty="0">
                <a:ea typeface="新細明體" charset="-120"/>
              </a:rPr>
              <a:t>, the word </a:t>
            </a:r>
            <a:r>
              <a:rPr lang="en-US" altLang="zh-TW" sz="2400" b="1" dirty="0">
                <a:solidFill>
                  <a:srgbClr val="FF0000"/>
                </a:solidFill>
                <a:effectLst>
                  <a:outerShdw blurRad="38100" dist="38100" dir="2700000" algn="tl">
                    <a:srgbClr val="000000">
                      <a:alpha val="43137"/>
                    </a:srgbClr>
                  </a:outerShdw>
                </a:effectLst>
                <a:ea typeface="新細明體" charset="-120"/>
              </a:rPr>
              <a:t>void</a:t>
            </a:r>
            <a:r>
              <a:rPr lang="en-US" altLang="zh-TW" sz="2400" dirty="0">
                <a:ea typeface="新細明體" charset="-120"/>
              </a:rPr>
              <a:t> is placed in parentheses after the function’s name:</a:t>
            </a:r>
          </a:p>
          <a:p>
            <a:pPr>
              <a:lnSpc>
                <a:spcPct val="80000"/>
              </a:lnSpc>
              <a:spcBef>
                <a:spcPts val="900"/>
              </a:spcBef>
              <a:buNone/>
            </a:pPr>
            <a:r>
              <a:rPr lang="en-US" altLang="zh-TW" sz="1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18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void </a:t>
            </a:r>
            <a:r>
              <a:rPr lang="en-US" altLang="zh-TW" sz="1800" b="1" dirty="0" err="1">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printPun</a:t>
            </a:r>
            <a:r>
              <a:rPr lang="en-US" altLang="zh-TW" sz="18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400" b="1" dirty="0">
                <a:solidFill>
                  <a:srgbClr val="FF0000"/>
                </a:solidFill>
                <a:effectLst>
                  <a:outerShdw blurRad="38100" dist="38100" dir="2700000" algn="tl">
                    <a:srgbClr val="000000">
                      <a:alpha val="43137"/>
                    </a:srgbClr>
                  </a:outerShdw>
                </a:effectLst>
                <a:ea typeface="新細明體" charset="-120"/>
              </a:rPr>
              <a:t>void</a:t>
            </a:r>
            <a:r>
              <a:rPr lang="en-US" altLang="zh-TW" sz="18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p>
          <a:p>
            <a:pPr>
              <a:lnSpc>
                <a:spcPct val="80000"/>
              </a:lnSpc>
              <a:spcBef>
                <a:spcPts val="300"/>
              </a:spcBef>
              <a:buNone/>
            </a:pPr>
            <a:r>
              <a:rPr lang="en-US" altLang="zh-TW" sz="18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p>
          <a:p>
            <a:pPr>
              <a:lnSpc>
                <a:spcPct val="80000"/>
              </a:lnSpc>
              <a:spcBef>
                <a:spcPts val="300"/>
              </a:spcBef>
              <a:buNone/>
            </a:pPr>
            <a:r>
              <a:rPr lang="en-US" altLang="zh-TW" sz="18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1800" b="1" dirty="0" err="1">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18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("To</a:t>
            </a:r>
            <a:r>
              <a:rPr lang="en-US" altLang="zh-TW" sz="14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18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C,</a:t>
            </a:r>
            <a:r>
              <a:rPr lang="en-US" altLang="zh-TW" sz="14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18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or</a:t>
            </a:r>
            <a:r>
              <a:rPr lang="en-US" altLang="zh-TW" sz="14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18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not</a:t>
            </a:r>
            <a:r>
              <a:rPr lang="en-US" altLang="zh-TW" sz="14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18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to</a:t>
            </a:r>
            <a:r>
              <a:rPr lang="en-US" altLang="zh-TW" sz="14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18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C:</a:t>
            </a:r>
            <a:r>
              <a:rPr lang="en-US" altLang="zh-TW" sz="14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18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that</a:t>
            </a:r>
            <a:r>
              <a:rPr lang="en-US" altLang="zh-TW" sz="14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18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is</a:t>
            </a:r>
            <a:r>
              <a:rPr lang="en-US" altLang="zh-TW" sz="14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18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the</a:t>
            </a:r>
            <a:r>
              <a:rPr lang="en-US" altLang="zh-TW" sz="14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18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question.\n");</a:t>
            </a:r>
          </a:p>
          <a:p>
            <a:pPr>
              <a:lnSpc>
                <a:spcPct val="80000"/>
              </a:lnSpc>
              <a:spcBef>
                <a:spcPts val="300"/>
              </a:spcBef>
              <a:buNone/>
            </a:pPr>
            <a:r>
              <a:rPr lang="en-US" altLang="zh-TW" sz="1800" b="1" dirty="0">
                <a:effectLst>
                  <a:glow rad="228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p>
          <a:p>
            <a:r>
              <a:rPr lang="en-US" altLang="zh-TW" sz="2400" dirty="0">
                <a:ea typeface="新細明體" charset="-120"/>
              </a:rPr>
              <a:t>To call a function with no arguments, we write the function’s name, followed by parentheses:</a:t>
            </a:r>
          </a:p>
          <a:p>
            <a:pPr>
              <a:lnSpc>
                <a:spcPct val="80000"/>
              </a:lnSpc>
              <a:spcBef>
                <a:spcPts val="900"/>
              </a:spcBef>
              <a:buNone/>
            </a:pPr>
            <a:r>
              <a:rPr lang="en-US" altLang="zh-TW" sz="1800" dirty="0">
                <a:latin typeface="Courier New" pitchFamily="49" charset="0"/>
                <a:ea typeface="新細明體" charset="-120"/>
                <a:cs typeface="Courier New" pitchFamily="49" charset="0"/>
              </a:rPr>
              <a:t>	</a:t>
            </a:r>
            <a:r>
              <a:rPr lang="en-US" altLang="zh-TW" sz="1800" b="1" dirty="0" err="1">
                <a:ln w="0"/>
                <a:effectLst>
                  <a:glow rad="228600">
                    <a:schemeClr val="accent6">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printPun</a:t>
            </a:r>
            <a:r>
              <a:rPr lang="en-US" altLang="zh-TW" sz="1800" b="1" dirty="0">
                <a:ln w="0"/>
                <a:effectLst>
                  <a:glow rad="228600">
                    <a:schemeClr val="accent6">
                      <a:satMod val="175000"/>
                      <a:alpha val="40000"/>
                    </a:schemeClr>
                  </a:glow>
                  <a:outerShdw blurRad="38100" dist="19050" dir="2700000" algn="tl" rotWithShape="0">
                    <a:schemeClr val="dk1">
                      <a:alpha val="40000"/>
                    </a:schemeClr>
                  </a:outerShdw>
                </a:effectLst>
                <a:latin typeface="Courier New" pitchFamily="49" charset="0"/>
                <a:ea typeface="新細明體" charset="-120"/>
                <a:cs typeface="Courier New" pitchFamily="49" charset="0"/>
              </a:rPr>
              <a:t>();</a:t>
            </a:r>
          </a:p>
          <a:p>
            <a:pPr>
              <a:buFontTx/>
              <a:buNone/>
            </a:pPr>
            <a:r>
              <a:rPr lang="en-US" altLang="zh-TW" sz="2400" dirty="0">
                <a:ea typeface="新細明體" charset="-120"/>
              </a:rPr>
              <a:t>	The parentheses </a:t>
            </a:r>
            <a:r>
              <a:rPr lang="en-US" altLang="zh-TW" sz="2400" i="1" dirty="0">
                <a:ea typeface="新細明體" charset="-120"/>
              </a:rPr>
              <a:t>must</a:t>
            </a:r>
            <a:r>
              <a:rPr lang="en-US" altLang="zh-TW" sz="2400" dirty="0">
                <a:ea typeface="新細明體" charset="-120"/>
              </a:rPr>
              <a:t> be present.</a:t>
            </a:r>
          </a:p>
          <a:p>
            <a:r>
              <a:rPr lang="en-US" altLang="zh-TW" sz="2400" dirty="0">
                <a:ea typeface="新細明體" charset="-120"/>
              </a:rPr>
              <a:t>The </a:t>
            </a:r>
            <a:r>
              <a:rPr lang="en-US" altLang="zh-TW" sz="2400" dirty="0">
                <a:latin typeface="Courier New" pitchFamily="49" charset="0"/>
                <a:ea typeface="新細明體" charset="-120"/>
                <a:cs typeface="Courier New" pitchFamily="49" charset="0"/>
              </a:rPr>
              <a:t>pun2.c</a:t>
            </a:r>
            <a:r>
              <a:rPr lang="en-US" altLang="zh-TW" sz="2400" dirty="0">
                <a:ea typeface="新細明體" charset="-120"/>
              </a:rPr>
              <a:t> program tests the </a:t>
            </a:r>
            <a:r>
              <a:rPr lang="en-US" altLang="zh-TW" sz="2400" dirty="0" err="1">
                <a:latin typeface="Courier New" pitchFamily="49" charset="0"/>
                <a:ea typeface="新細明體" charset="-120"/>
                <a:cs typeface="Courier New" pitchFamily="49" charset="0"/>
              </a:rPr>
              <a:t>printPun</a:t>
            </a:r>
            <a:r>
              <a:rPr lang="en-US" altLang="zh-TW" sz="2400" dirty="0">
                <a:ea typeface="新細明體" charset="-120"/>
              </a:rPr>
              <a:t> function.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1447800" y="1905000"/>
            <a:ext cx="8839200" cy="3581400"/>
          </a:xfrm>
        </p:spPr>
        <p:txBody>
          <a:bodyPr/>
          <a:lstStyle/>
          <a:p>
            <a:pPr marL="342900" indent="-342900">
              <a:lnSpc>
                <a:spcPct val="80000"/>
              </a:lnSpc>
              <a:spcBef>
                <a:spcPts val="400"/>
              </a:spcBef>
              <a:buFont typeface="+mj-lt"/>
              <a:buAutoNum type="arabicParenR"/>
            </a:pPr>
            <a:r>
              <a:rPr lang="en-US" altLang="zh-TW" sz="1800" dirty="0">
                <a:latin typeface="Courier New" pitchFamily="49" charset="0"/>
                <a:ea typeface="新細明體" charset="-120"/>
                <a:cs typeface="Courier New" pitchFamily="49" charset="0"/>
              </a:rPr>
              <a:t>/* Prints a bad pun */</a:t>
            </a:r>
          </a:p>
          <a:p>
            <a:pPr marL="342900" indent="-342900">
              <a:lnSpc>
                <a:spcPct val="80000"/>
              </a:lnSpc>
              <a:spcBef>
                <a:spcPts val="400"/>
              </a:spcBef>
              <a:buFont typeface="+mj-lt"/>
              <a:buAutoNum type="arabicParenR"/>
            </a:pPr>
            <a:r>
              <a:rPr lang="en-US" altLang="zh-TW" sz="1800" dirty="0">
                <a:latin typeface="Courier New" pitchFamily="49" charset="0"/>
                <a:ea typeface="新細明體" charset="-120"/>
                <a:cs typeface="Courier New" pitchFamily="49" charset="0"/>
              </a:rPr>
              <a:t>#include &lt;</a:t>
            </a:r>
            <a:r>
              <a:rPr lang="en-US" altLang="zh-TW" sz="1800" dirty="0" err="1">
                <a:latin typeface="Courier New" pitchFamily="49" charset="0"/>
                <a:ea typeface="新細明體" charset="-120"/>
                <a:cs typeface="Courier New" pitchFamily="49" charset="0"/>
              </a:rPr>
              <a:t>stdio.h</a:t>
            </a:r>
            <a:r>
              <a:rPr lang="en-US" altLang="zh-TW" sz="1800" dirty="0">
                <a:latin typeface="Courier New" pitchFamily="49" charset="0"/>
                <a:ea typeface="新細明體" charset="-120"/>
                <a:cs typeface="Courier New" pitchFamily="49" charset="0"/>
              </a:rPr>
              <a:t>&gt;</a:t>
            </a:r>
          </a:p>
          <a:p>
            <a:pPr marL="342900" indent="-342900">
              <a:lnSpc>
                <a:spcPct val="80000"/>
              </a:lnSpc>
              <a:spcBef>
                <a:spcPct val="0"/>
              </a:spcBef>
              <a:buFont typeface="+mj-lt"/>
              <a:buAutoNum type="arabicParenR"/>
            </a:pPr>
            <a:r>
              <a:rPr lang="en-US" altLang="zh-TW" sz="1800" dirty="0">
                <a:latin typeface="Courier New" pitchFamily="49" charset="0"/>
                <a:ea typeface="新細明體" charset="-120"/>
                <a:cs typeface="Courier New" pitchFamily="49" charset="0"/>
              </a:rPr>
              <a:t> </a:t>
            </a:r>
          </a:p>
          <a:p>
            <a:pPr marL="342900" indent="-342900">
              <a:lnSpc>
                <a:spcPct val="80000"/>
              </a:lnSpc>
              <a:spcBef>
                <a:spcPts val="400"/>
              </a:spcBef>
              <a:buFont typeface="+mj-lt"/>
              <a:buAutoNum type="arabicParenR"/>
            </a:pPr>
            <a:r>
              <a:rPr lang="en-US" altLang="zh-TW" sz="1800" dirty="0">
                <a:latin typeface="Courier New" pitchFamily="49" charset="0"/>
                <a:ea typeface="新細明體" charset="-120"/>
                <a:cs typeface="Courier New" pitchFamily="49" charset="0"/>
              </a:rPr>
              <a:t>void </a:t>
            </a:r>
            <a:r>
              <a:rPr lang="en-US" altLang="zh-TW" sz="1800" dirty="0" err="1">
                <a:latin typeface="Courier New" pitchFamily="49" charset="0"/>
                <a:ea typeface="新細明體" charset="-120"/>
                <a:cs typeface="Courier New" pitchFamily="49" charset="0"/>
              </a:rPr>
              <a:t>printPun</a:t>
            </a:r>
            <a:r>
              <a:rPr lang="en-US" altLang="zh-TW" sz="1800" dirty="0">
                <a:latin typeface="Courier New" pitchFamily="49" charset="0"/>
                <a:ea typeface="新細明體" charset="-120"/>
                <a:cs typeface="Courier New" pitchFamily="49" charset="0"/>
              </a:rPr>
              <a:t>(</a:t>
            </a:r>
            <a:r>
              <a:rPr lang="en-US" altLang="zh-TW" sz="1800" b="1" dirty="0">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void</a:t>
            </a:r>
            <a:r>
              <a:rPr lang="en-US" altLang="zh-TW" sz="1800" dirty="0">
                <a:latin typeface="Courier New" pitchFamily="49" charset="0"/>
                <a:ea typeface="新細明體" charset="-120"/>
                <a:cs typeface="Courier New" pitchFamily="49" charset="0"/>
              </a:rPr>
              <a:t>)</a:t>
            </a:r>
          </a:p>
          <a:p>
            <a:pPr marL="342900" indent="-342900">
              <a:lnSpc>
                <a:spcPct val="80000"/>
              </a:lnSpc>
              <a:spcBef>
                <a:spcPts val="400"/>
              </a:spcBef>
              <a:buFont typeface="+mj-lt"/>
              <a:buAutoNum type="arabicParenR"/>
            </a:pPr>
            <a:r>
              <a:rPr lang="en-US" altLang="zh-TW" sz="1800" dirty="0">
                <a:latin typeface="Courier New" pitchFamily="49" charset="0"/>
                <a:ea typeface="新細明體" charset="-120"/>
                <a:cs typeface="Courier New" pitchFamily="49" charset="0"/>
              </a:rPr>
              <a:t>{</a:t>
            </a:r>
          </a:p>
          <a:p>
            <a:pPr marL="342900" indent="-342900">
              <a:lnSpc>
                <a:spcPct val="80000"/>
              </a:lnSpc>
              <a:spcBef>
                <a:spcPts val="400"/>
              </a:spcBef>
              <a:buFont typeface="+mj-lt"/>
              <a:buAutoNum type="arabicParenR"/>
            </a:pPr>
            <a:r>
              <a:rPr lang="en-US" altLang="zh-TW" sz="1800" dirty="0">
                <a:latin typeface="Courier New" pitchFamily="49" charset="0"/>
                <a:ea typeface="新細明體" charset="-120"/>
                <a:cs typeface="Courier New" pitchFamily="49" charset="0"/>
              </a:rPr>
              <a:t>  </a:t>
            </a:r>
            <a:r>
              <a:rPr lang="en-US" altLang="zh-TW" sz="1800" dirty="0" err="1">
                <a:latin typeface="Courier New" pitchFamily="49" charset="0"/>
                <a:ea typeface="新細明體" charset="-120"/>
                <a:cs typeface="Courier New" pitchFamily="49" charset="0"/>
              </a:rPr>
              <a:t>printf</a:t>
            </a:r>
            <a:r>
              <a:rPr lang="en-US" altLang="zh-TW" sz="1800" dirty="0">
                <a:latin typeface="Courier New" pitchFamily="49" charset="0"/>
                <a:ea typeface="新細明體" charset="-120"/>
                <a:cs typeface="Courier New" pitchFamily="49" charset="0"/>
              </a:rPr>
              <a:t>("To C, or not to C: that is the question.\n");</a:t>
            </a:r>
          </a:p>
          <a:p>
            <a:pPr marL="342900" indent="-342900">
              <a:lnSpc>
                <a:spcPct val="80000"/>
              </a:lnSpc>
              <a:spcBef>
                <a:spcPts val="400"/>
              </a:spcBef>
              <a:buFont typeface="+mj-lt"/>
              <a:buAutoNum type="arabicParenR"/>
            </a:pPr>
            <a:r>
              <a:rPr lang="en-US" altLang="zh-TW" sz="1800" dirty="0">
                <a:latin typeface="Courier New" pitchFamily="49" charset="0"/>
                <a:ea typeface="新細明體" charset="-120"/>
                <a:cs typeface="Courier New" pitchFamily="49" charset="0"/>
              </a:rPr>
              <a:t>}</a:t>
            </a:r>
          </a:p>
          <a:p>
            <a:pPr marL="342900" indent="-342900">
              <a:lnSpc>
                <a:spcPct val="80000"/>
              </a:lnSpc>
              <a:spcBef>
                <a:spcPct val="0"/>
              </a:spcBef>
              <a:buFont typeface="+mj-lt"/>
              <a:buAutoNum type="arabicParenR"/>
            </a:pPr>
            <a:r>
              <a:rPr lang="en-US" altLang="zh-TW" sz="1800" dirty="0">
                <a:latin typeface="Courier New" pitchFamily="49" charset="0"/>
                <a:ea typeface="新細明體" charset="-120"/>
                <a:cs typeface="Courier New" pitchFamily="49" charset="0"/>
              </a:rPr>
              <a:t> </a:t>
            </a:r>
          </a:p>
          <a:p>
            <a:pPr marL="342900" indent="-342900">
              <a:lnSpc>
                <a:spcPct val="80000"/>
              </a:lnSpc>
              <a:spcBef>
                <a:spcPts val="400"/>
              </a:spcBef>
              <a:buFont typeface="+mj-lt"/>
              <a:buAutoNum type="arabicParenR"/>
            </a:pPr>
            <a:r>
              <a:rPr lang="en-US" altLang="zh-TW" sz="1800" dirty="0" err="1">
                <a:latin typeface="Courier New" pitchFamily="49" charset="0"/>
                <a:ea typeface="新細明體" charset="-120"/>
                <a:cs typeface="Courier New" pitchFamily="49" charset="0"/>
              </a:rPr>
              <a:t>int</a:t>
            </a:r>
            <a:r>
              <a:rPr lang="en-US" altLang="zh-TW" sz="1800" dirty="0">
                <a:latin typeface="Courier New" pitchFamily="49" charset="0"/>
                <a:ea typeface="新細明體" charset="-120"/>
                <a:cs typeface="Courier New" pitchFamily="49" charset="0"/>
              </a:rPr>
              <a:t> main(void)</a:t>
            </a:r>
          </a:p>
          <a:p>
            <a:pPr marL="342900" indent="-342900">
              <a:lnSpc>
                <a:spcPct val="80000"/>
              </a:lnSpc>
              <a:spcBef>
                <a:spcPts val="400"/>
              </a:spcBef>
              <a:buFont typeface="+mj-lt"/>
              <a:buAutoNum type="arabicParenR"/>
            </a:pPr>
            <a:r>
              <a:rPr lang="en-US" altLang="zh-TW" sz="1800" dirty="0">
                <a:latin typeface="Courier New" pitchFamily="49" charset="0"/>
                <a:ea typeface="新細明體" charset="-120"/>
                <a:cs typeface="Courier New" pitchFamily="49" charset="0"/>
              </a:rPr>
              <a:t>{</a:t>
            </a:r>
          </a:p>
          <a:p>
            <a:pPr marL="342900" indent="-342900">
              <a:lnSpc>
                <a:spcPct val="80000"/>
              </a:lnSpc>
              <a:spcBef>
                <a:spcPts val="400"/>
              </a:spcBef>
              <a:buFont typeface="+mj-lt"/>
              <a:buAutoNum type="arabicParenR"/>
            </a:pPr>
            <a:r>
              <a:rPr lang="en-US" altLang="zh-TW" sz="1800" dirty="0">
                <a:latin typeface="Courier New" pitchFamily="49" charset="0"/>
                <a:ea typeface="新細明體" charset="-120"/>
                <a:cs typeface="Courier New" pitchFamily="49" charset="0"/>
              </a:rPr>
              <a:t>  </a:t>
            </a:r>
            <a:r>
              <a:rPr lang="en-US" altLang="zh-TW" sz="1800" b="1" dirty="0" err="1">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printPun</a:t>
            </a:r>
            <a:r>
              <a:rPr lang="en-US" altLang="zh-TW" sz="1800" b="1" dirty="0">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342900" indent="-342900">
              <a:lnSpc>
                <a:spcPct val="80000"/>
              </a:lnSpc>
              <a:spcBef>
                <a:spcPts val="400"/>
              </a:spcBef>
              <a:buFont typeface="+mj-lt"/>
              <a:buAutoNum type="arabicParenR"/>
            </a:pPr>
            <a:r>
              <a:rPr lang="en-US" altLang="zh-TW" sz="1800" dirty="0">
                <a:latin typeface="Courier New" pitchFamily="49" charset="0"/>
                <a:ea typeface="新細明體" charset="-120"/>
                <a:cs typeface="Courier New" pitchFamily="49" charset="0"/>
              </a:rPr>
              <a:t>  return 0;</a:t>
            </a:r>
          </a:p>
          <a:p>
            <a:pPr marL="342900" indent="-342900">
              <a:lnSpc>
                <a:spcPct val="80000"/>
              </a:lnSpc>
              <a:spcBef>
                <a:spcPts val="400"/>
              </a:spcBef>
              <a:buFont typeface="+mj-lt"/>
              <a:buAutoNum type="arabicParenR"/>
            </a:pPr>
            <a:r>
              <a:rPr lang="en-US" altLang="zh-TW" sz="1800" dirty="0">
                <a:latin typeface="Courier New" pitchFamily="49" charset="0"/>
                <a:ea typeface="新細明體" charset="-120"/>
                <a:cs typeface="Courier New" pitchFamily="49"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a:bodyPr>
          <a:lstStyle/>
          <a:p>
            <a:r>
              <a:rPr lang="en-US" altLang="zh-TW">
                <a:ea typeface="新細明體" charset="-120"/>
              </a:rPr>
              <a:t>Function Definitions</a:t>
            </a:r>
          </a:p>
        </p:txBody>
      </p:sp>
      <p:sp>
        <p:nvSpPr>
          <p:cNvPr id="26627" name="Content Placeholder 2"/>
          <p:cNvSpPr>
            <a:spLocks noGrp="1"/>
          </p:cNvSpPr>
          <p:nvPr>
            <p:ph idx="1"/>
          </p:nvPr>
        </p:nvSpPr>
        <p:spPr/>
        <p:txBody>
          <a:bodyPr/>
          <a:lstStyle/>
          <a:p>
            <a:r>
              <a:rPr lang="en-US" altLang="zh-TW" dirty="0">
                <a:ea typeface="新細明體" charset="-120"/>
              </a:rPr>
              <a:t>General form of a </a:t>
            </a:r>
            <a:r>
              <a:rPr lang="en-US" altLang="zh-TW" b="1" i="1" dirty="0">
                <a:ea typeface="新細明體" charset="-120"/>
              </a:rPr>
              <a:t>function definition:</a:t>
            </a:r>
          </a:p>
          <a:p>
            <a:pPr>
              <a:lnSpc>
                <a:spcPct val="80000"/>
              </a:lnSpc>
              <a:spcBef>
                <a:spcPts val="1200"/>
              </a:spcBef>
              <a:buNone/>
            </a:pPr>
            <a:r>
              <a:rPr lang="en-US" altLang="zh-TW" sz="2400" dirty="0">
                <a:ea typeface="新細明體" charset="-120"/>
              </a:rPr>
              <a:t>	</a:t>
            </a:r>
            <a:r>
              <a:rPr lang="en-US" altLang="zh-TW" sz="2400" b="1" i="1" dirty="0">
                <a:solidFill>
                  <a:srgbClr val="FFC000"/>
                </a:solidFill>
                <a:effectLst>
                  <a:outerShdw blurRad="38100" dist="38100" dir="2700000" algn="tl">
                    <a:srgbClr val="000000">
                      <a:alpha val="43137"/>
                    </a:srgbClr>
                  </a:outerShdw>
                </a:effectLst>
                <a:ea typeface="新細明體" charset="-120"/>
              </a:rPr>
              <a:t>return-type</a:t>
            </a:r>
            <a:r>
              <a:rPr lang="en-US" altLang="zh-TW" sz="2400" dirty="0">
                <a:latin typeface="Courier New" pitchFamily="49" charset="0"/>
                <a:ea typeface="新細明體" charset="-120"/>
                <a:cs typeface="Courier New" pitchFamily="49" charset="0"/>
              </a:rPr>
              <a:t> </a:t>
            </a:r>
            <a:r>
              <a:rPr lang="en-US" altLang="zh-TW" sz="2400" b="1" i="1" dirty="0">
                <a:effectLst>
                  <a:outerShdw blurRad="38100" dist="38100" dir="2700000" algn="tl">
                    <a:srgbClr val="000000">
                      <a:alpha val="43137"/>
                    </a:srgbClr>
                  </a:outerShdw>
                </a:effectLst>
                <a:ea typeface="新細明體" charset="-120"/>
              </a:rPr>
              <a:t>function-name</a:t>
            </a:r>
            <a:r>
              <a:rPr lang="en-US" altLang="zh-TW" sz="2400" dirty="0">
                <a:latin typeface="Courier New" pitchFamily="49" charset="0"/>
                <a:ea typeface="新細明體" charset="-120"/>
                <a:cs typeface="Courier New" pitchFamily="49" charset="0"/>
              </a:rPr>
              <a:t> ( </a:t>
            </a:r>
            <a:r>
              <a:rPr lang="en-US" altLang="zh-TW" sz="2400" b="1" i="1" dirty="0">
                <a:solidFill>
                  <a:srgbClr val="00B0F0"/>
                </a:solidFill>
                <a:effectLst>
                  <a:outerShdw blurRad="38100" dist="38100" dir="2700000" algn="tl">
                    <a:srgbClr val="000000">
                      <a:alpha val="43137"/>
                    </a:srgbClr>
                  </a:outerShdw>
                </a:effectLst>
                <a:ea typeface="新細明體" charset="-120"/>
              </a:rPr>
              <a:t>parameters</a:t>
            </a:r>
            <a:r>
              <a:rPr lang="en-US" altLang="zh-TW" sz="2400" dirty="0">
                <a:latin typeface="Courier New" pitchFamily="49" charset="0"/>
                <a:ea typeface="新細明體" charset="-120"/>
                <a:cs typeface="Courier New" pitchFamily="49" charset="0"/>
              </a:rPr>
              <a:t> )</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r>
              <a:rPr lang="en-US" altLang="zh-TW" sz="2400" i="1" dirty="0">
                <a:ea typeface="新細明體" charset="-120"/>
              </a:rPr>
              <a:t>declarations</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r>
              <a:rPr lang="en-US" altLang="zh-TW" sz="2400" i="1" dirty="0">
                <a:ea typeface="新細明體" charset="-120"/>
              </a:rPr>
              <a:t>statements</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a:bodyPr>
          <a:lstStyle/>
          <a:p>
            <a:r>
              <a:rPr lang="en-US" altLang="zh-TW" dirty="0">
                <a:ea typeface="新細明體" charset="-120"/>
              </a:rPr>
              <a:t>Function Definitions</a:t>
            </a:r>
          </a:p>
        </p:txBody>
      </p:sp>
      <p:sp>
        <p:nvSpPr>
          <p:cNvPr id="3" name="Content Placeholder 2"/>
          <p:cNvSpPr>
            <a:spLocks noGrp="1"/>
          </p:cNvSpPr>
          <p:nvPr>
            <p:ph idx="1"/>
          </p:nvPr>
        </p:nvSpPr>
        <p:spPr/>
        <p:txBody>
          <a:bodyPr/>
          <a:lstStyle/>
          <a:p>
            <a:pPr>
              <a:defRPr/>
            </a:pPr>
            <a:r>
              <a:rPr lang="en-US" dirty="0"/>
              <a:t>The return type of a function is the type of value that the function returns.</a:t>
            </a:r>
          </a:p>
          <a:p>
            <a:pPr>
              <a:defRPr/>
            </a:pPr>
            <a:r>
              <a:rPr lang="en-US" dirty="0"/>
              <a:t>Rules governing the </a:t>
            </a:r>
            <a:r>
              <a:rPr lang="en-US" b="1" dirty="0">
                <a:ln w="22225">
                  <a:solidFill>
                    <a:schemeClr val="accent2"/>
                  </a:solidFill>
                  <a:prstDash val="solid"/>
                </a:ln>
                <a:solidFill>
                  <a:schemeClr val="accent2">
                    <a:lumMod val="40000"/>
                    <a:lumOff val="60000"/>
                  </a:schemeClr>
                </a:solidFill>
              </a:rPr>
              <a:t>return type</a:t>
            </a:r>
            <a:r>
              <a:rPr lang="en-US" dirty="0"/>
              <a:t>:</a:t>
            </a:r>
          </a:p>
          <a:p>
            <a:pPr lvl="1">
              <a:defRPr/>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cs typeface="+mn-cs"/>
              </a:rPr>
              <a:t>Functions may not return arrays</a:t>
            </a:r>
            <a:r>
              <a:rPr lang="en-US" dirty="0">
                <a:ea typeface="+mn-ea"/>
                <a:cs typeface="+mn-cs"/>
              </a:rPr>
              <a:t>.</a:t>
            </a:r>
          </a:p>
          <a:p>
            <a:pPr lvl="1">
              <a:defRPr/>
            </a:pPr>
            <a:r>
              <a:rPr lang="en-US" dirty="0">
                <a:ea typeface="+mn-ea"/>
                <a:cs typeface="+mn-cs"/>
              </a:rPr>
              <a:t>Specifying that the return type is </a:t>
            </a:r>
            <a:r>
              <a:rPr lang="en-US" b="1" dirty="0">
                <a:ln w="12700" cmpd="sng">
                  <a:solidFill>
                    <a:schemeClr val="accent4"/>
                  </a:solidFill>
                  <a:prstDash val="solid"/>
                </a:ln>
                <a:solidFill>
                  <a:srgbClr val="FFC000"/>
                </a:solidFill>
                <a:latin typeface="Courier New" pitchFamily="49" charset="0"/>
                <a:ea typeface="+mn-ea"/>
                <a:cs typeface="Courier New" pitchFamily="49" charset="0"/>
              </a:rPr>
              <a:t>void</a:t>
            </a:r>
            <a:r>
              <a:rPr lang="en-US" dirty="0">
                <a:ea typeface="+mn-ea"/>
                <a:cs typeface="+mn-cs"/>
              </a:rPr>
              <a:t> indicates that the function </a:t>
            </a:r>
            <a:r>
              <a:rPr lang="en-US" b="1" dirty="0">
                <a:ln w="12700" cmpd="sng">
                  <a:solidFill>
                    <a:schemeClr val="accent4"/>
                  </a:solidFill>
                  <a:prstDash val="solid"/>
                </a:ln>
                <a:solidFill>
                  <a:srgbClr val="FFC000"/>
                </a:solidFill>
                <a:latin typeface="Courier New" pitchFamily="49" charset="0"/>
                <a:cs typeface="Courier New" pitchFamily="49" charset="0"/>
              </a:rPr>
              <a:t>doesn’t</a:t>
            </a:r>
            <a:r>
              <a:rPr lang="en-US" dirty="0">
                <a:ea typeface="+mn-ea"/>
                <a:cs typeface="+mn-cs"/>
              </a:rPr>
              <a:t> return a value.</a:t>
            </a:r>
          </a:p>
          <a:p>
            <a:pPr>
              <a:defRPr/>
            </a:pPr>
            <a:r>
              <a:rPr lang="en-US" strike="sngStrike" dirty="0"/>
              <a:t>If the return type is omitted in C89, the function is presumed to return a value of type </a:t>
            </a:r>
            <a:r>
              <a:rPr lang="en-US" strike="sngStrike" dirty="0">
                <a:latin typeface="Courier New" pitchFamily="49" charset="0"/>
                <a:cs typeface="Courier New" pitchFamily="49" charset="0"/>
              </a:rPr>
              <a:t>int</a:t>
            </a:r>
            <a:r>
              <a:rPr lang="en-US" strike="sngStrike" dirty="0"/>
              <a:t>.</a:t>
            </a:r>
          </a:p>
          <a:p>
            <a:pPr>
              <a:defRPr/>
            </a:pPr>
            <a:r>
              <a:rPr lang="en-US" dirty="0"/>
              <a:t>In C99, omitting the return type is illegal.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a:bodyPr>
          <a:lstStyle/>
          <a:p>
            <a:r>
              <a:rPr lang="en-US" altLang="zh-TW">
                <a:ea typeface="新細明體" charset="-120"/>
              </a:rPr>
              <a:t>Function Definitions</a:t>
            </a:r>
          </a:p>
        </p:txBody>
      </p:sp>
      <p:sp>
        <p:nvSpPr>
          <p:cNvPr id="28675" name="Content Placeholder 2"/>
          <p:cNvSpPr>
            <a:spLocks noGrp="1"/>
          </p:cNvSpPr>
          <p:nvPr>
            <p:ph idx="1"/>
          </p:nvPr>
        </p:nvSpPr>
        <p:spPr/>
        <p:txBody>
          <a:bodyPr/>
          <a:lstStyle/>
          <a:p>
            <a:r>
              <a:rPr lang="en-US" altLang="zh-TW" dirty="0">
                <a:ea typeface="新細明體" charset="-120"/>
              </a:rPr>
              <a:t>As a matter of style, some programmers put the return type </a:t>
            </a:r>
            <a:r>
              <a:rPr lang="en-US" altLang="zh-TW" i="1" dirty="0">
                <a:ea typeface="新細明體" charset="-120"/>
              </a:rPr>
              <a:t>above</a:t>
            </a:r>
            <a:r>
              <a:rPr lang="en-US" altLang="zh-TW" dirty="0">
                <a:ea typeface="新細明體" charset="-120"/>
              </a:rPr>
              <a:t> the function name:</a:t>
            </a:r>
          </a:p>
          <a:p>
            <a:pPr marL="457200" indent="-457200">
              <a:lnSpc>
                <a:spcPct val="80000"/>
              </a:lnSpc>
              <a:spcBef>
                <a:spcPts val="1200"/>
              </a:spcBef>
              <a:buFont typeface="+mj-lt"/>
              <a:buAutoNum type="arabicParenR"/>
            </a:pPr>
            <a:r>
              <a:rPr lang="en-US" altLang="zh-TW" sz="2400" dirty="0">
                <a:latin typeface="Courier New" pitchFamily="49" charset="0"/>
                <a:ea typeface="新細明體" charset="-120"/>
                <a:cs typeface="Courier New" pitchFamily="49" charset="0"/>
              </a:rPr>
              <a:t>	</a:t>
            </a:r>
            <a:r>
              <a:rPr lang="en-US" altLang="zh-TW" sz="2400" b="1" dirty="0">
                <a:ln w="0"/>
                <a:solidFill>
                  <a:srgbClr val="FF0000"/>
                </a:solidFill>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double</a:t>
            </a:r>
          </a:p>
          <a:p>
            <a:pPr marL="457200" indent="-457200">
              <a:lnSpc>
                <a:spcPct val="80000"/>
              </a:lnSpc>
              <a:spcBef>
                <a:spcPts val="600"/>
              </a:spcBef>
              <a:buFont typeface="+mj-lt"/>
              <a:buAutoNum type="arabicParenR"/>
            </a:pPr>
            <a:r>
              <a:rPr lang="en-US" altLang="zh-TW" sz="2400"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average(double a, double b)</a:t>
            </a:r>
          </a:p>
          <a:p>
            <a:pPr marL="457200" indent="-457200">
              <a:lnSpc>
                <a:spcPct val="80000"/>
              </a:lnSpc>
              <a:spcBef>
                <a:spcPts val="600"/>
              </a:spcBef>
              <a:buFont typeface="+mj-lt"/>
              <a:buAutoNum type="arabicParenR"/>
            </a:pPr>
            <a:r>
              <a:rPr lang="en-US" altLang="zh-TW" sz="2400"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p>
          <a:p>
            <a:pPr marL="457200" indent="-457200">
              <a:lnSpc>
                <a:spcPct val="80000"/>
              </a:lnSpc>
              <a:spcBef>
                <a:spcPts val="600"/>
              </a:spcBef>
              <a:buFont typeface="+mj-lt"/>
              <a:buAutoNum type="arabicParenR"/>
            </a:pPr>
            <a:r>
              <a:rPr lang="en-US" altLang="zh-TW" sz="2400"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return (a + b) / 2;</a:t>
            </a:r>
          </a:p>
          <a:p>
            <a:pPr marL="457200" indent="-457200">
              <a:lnSpc>
                <a:spcPct val="80000"/>
              </a:lnSpc>
              <a:spcBef>
                <a:spcPts val="600"/>
              </a:spcBef>
              <a:buFont typeface="+mj-lt"/>
              <a:buAutoNum type="arabicParenR"/>
            </a:pPr>
            <a:r>
              <a:rPr lang="en-US" altLang="zh-TW" sz="2400" dirty="0">
                <a:ln w="0"/>
                <a:effectLst>
                  <a:outerShdw blurRad="38100" dist="19050" dir="2700000" algn="tl" rotWithShape="0">
                    <a:schemeClr val="dk1">
                      <a:alpha val="40000"/>
                    </a:schemeClr>
                  </a:outerShdw>
                </a:effectLst>
                <a:latin typeface="Courier New" pitchFamily="49" charset="0"/>
                <a:ea typeface="新細明體" charset="-120"/>
                <a:cs typeface="Courier New" pitchFamily="49" charset="0"/>
              </a:rPr>
              <a:t>	}</a:t>
            </a:r>
          </a:p>
          <a:p>
            <a:r>
              <a:rPr lang="en-US" altLang="zh-TW" dirty="0">
                <a:ea typeface="新細明體" charset="-120"/>
              </a:rPr>
              <a:t>Putting the return type on a separate line is especially useful if the return type is </a:t>
            </a:r>
            <a:r>
              <a:rPr lang="en-US" altLang="zh-TW" dirty="0">
                <a:solidFill>
                  <a:srgbClr val="FF0000"/>
                </a:solidFill>
                <a:ea typeface="新細明體" charset="-120"/>
              </a:rPr>
              <a:t>lengthy</a:t>
            </a:r>
            <a:r>
              <a:rPr lang="en-US" altLang="zh-TW" dirty="0">
                <a:ea typeface="新細明體" charset="-120"/>
              </a:rPr>
              <a:t>, like </a:t>
            </a:r>
            <a:r>
              <a:rPr lang="en-US" altLang="zh-TW" dirty="0">
                <a:latin typeface="Courier New" pitchFamily="49" charset="0"/>
                <a:ea typeface="新細明體" charset="-120"/>
                <a:cs typeface="Courier New" pitchFamily="49" charset="0"/>
              </a:rPr>
              <a:t>unsigned</a:t>
            </a:r>
            <a:r>
              <a:rPr lang="en-US" altLang="zh-TW" dirty="0">
                <a:ea typeface="新細明體" charset="-120"/>
              </a:rPr>
              <a:t> </a:t>
            </a:r>
            <a:r>
              <a:rPr lang="en-US" altLang="zh-TW" dirty="0">
                <a:latin typeface="Courier New" pitchFamily="49" charset="0"/>
                <a:ea typeface="新細明體" charset="-120"/>
                <a:cs typeface="Courier New" pitchFamily="49" charset="0"/>
              </a:rPr>
              <a:t>long</a:t>
            </a:r>
            <a:r>
              <a:rPr lang="en-US" altLang="zh-TW" dirty="0">
                <a:ea typeface="新細明體" charset="-120"/>
              </a:rPr>
              <a:t> </a:t>
            </a:r>
            <a:r>
              <a:rPr lang="en-US" altLang="zh-TW" dirty="0">
                <a:latin typeface="Courier New" pitchFamily="49" charset="0"/>
                <a:ea typeface="新細明體" charset="-120"/>
                <a:cs typeface="Courier New" pitchFamily="49" charset="0"/>
              </a:rPr>
              <a:t>int</a:t>
            </a:r>
            <a:r>
              <a:rPr lang="en-US" altLang="zh-TW" dirty="0">
                <a:ea typeface="新細明體" charset="-12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a:bodyPr>
          <a:lstStyle/>
          <a:p>
            <a:r>
              <a:rPr lang="en-US" altLang="zh-TW">
                <a:ea typeface="新細明體" charset="-120"/>
              </a:rPr>
              <a:t>Function Definitions</a:t>
            </a:r>
          </a:p>
        </p:txBody>
      </p:sp>
      <p:sp>
        <p:nvSpPr>
          <p:cNvPr id="29699" name="Content Placeholder 2"/>
          <p:cNvSpPr>
            <a:spLocks noGrp="1"/>
          </p:cNvSpPr>
          <p:nvPr>
            <p:ph idx="1"/>
          </p:nvPr>
        </p:nvSpPr>
        <p:spPr/>
        <p:txBody>
          <a:bodyPr/>
          <a:lstStyle/>
          <a:p>
            <a:r>
              <a:rPr lang="en-US" altLang="zh-TW">
                <a:ea typeface="新細明體" charset="-120"/>
              </a:rPr>
              <a:t>After the function name comes a list of parameters.</a:t>
            </a:r>
          </a:p>
          <a:p>
            <a:r>
              <a:rPr lang="en-US" altLang="zh-TW">
                <a:ea typeface="新細明體" charset="-120"/>
              </a:rPr>
              <a:t>Each parameter is preceded by a specification of its type; parameters are separated by commas.</a:t>
            </a:r>
          </a:p>
          <a:p>
            <a:r>
              <a:rPr lang="en-US" altLang="zh-TW">
                <a:ea typeface="新細明體" charset="-120"/>
              </a:rPr>
              <a:t>If the function has no parameters, the word </a:t>
            </a:r>
            <a:r>
              <a:rPr lang="en-US" altLang="zh-TW">
                <a:latin typeface="Courier New" pitchFamily="49" charset="0"/>
                <a:ea typeface="新細明體" charset="-120"/>
                <a:cs typeface="Courier New" pitchFamily="49" charset="0"/>
              </a:rPr>
              <a:t>void</a:t>
            </a:r>
            <a:r>
              <a:rPr lang="en-US" altLang="zh-TW">
                <a:ea typeface="新細明體" charset="-120"/>
              </a:rPr>
              <a:t> should appear between the parentheses.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a:bodyPr>
          <a:lstStyle/>
          <a:p>
            <a:r>
              <a:rPr lang="en-US" altLang="zh-TW">
                <a:ea typeface="新細明體" charset="-120"/>
              </a:rPr>
              <a:t>Function Definitions</a:t>
            </a:r>
          </a:p>
        </p:txBody>
      </p:sp>
      <p:sp>
        <p:nvSpPr>
          <p:cNvPr id="30723" name="Content Placeholder 2"/>
          <p:cNvSpPr>
            <a:spLocks noGrp="1"/>
          </p:cNvSpPr>
          <p:nvPr>
            <p:ph idx="1"/>
          </p:nvPr>
        </p:nvSpPr>
        <p:spPr/>
        <p:txBody>
          <a:bodyPr/>
          <a:lstStyle/>
          <a:p>
            <a:r>
              <a:rPr lang="en-US" altLang="zh-TW" dirty="0">
                <a:ea typeface="新細明體" charset="-120"/>
              </a:rPr>
              <a:t>The </a:t>
            </a:r>
            <a:r>
              <a:rPr lang="en-US" altLang="zh-TW" dirty="0">
                <a:ln w="18415" cmpd="sng">
                  <a:solidFill>
                    <a:srgbClr val="FFFFFF"/>
                  </a:solidFill>
                  <a:prstDash val="solid"/>
                </a:ln>
                <a:solidFill>
                  <a:srgbClr val="FFFFFF"/>
                </a:solidFill>
                <a:effectLst>
                  <a:glow rad="101600">
                    <a:schemeClr val="accent1">
                      <a:satMod val="175000"/>
                      <a:alpha val="40000"/>
                    </a:schemeClr>
                  </a:glow>
                  <a:outerShdw blurRad="63500" dir="3600000" algn="tl" rotWithShape="0">
                    <a:srgbClr val="000000">
                      <a:alpha val="70000"/>
                    </a:srgbClr>
                  </a:outerShdw>
                </a:effectLst>
                <a:ea typeface="新細明體" charset="-120"/>
              </a:rPr>
              <a:t>body</a:t>
            </a:r>
            <a:r>
              <a:rPr lang="en-US" altLang="zh-TW" dirty="0">
                <a:ea typeface="新細明體" charset="-120"/>
              </a:rPr>
              <a:t> of a function may include both </a:t>
            </a:r>
            <a:r>
              <a:rPr lang="en-US" altLang="zh-TW" b="1" dirty="0">
                <a:ln w="12700">
                  <a:solidFill>
                    <a:schemeClr val="accent5"/>
                  </a:solidFill>
                  <a:prstDash val="solid"/>
                </a:ln>
                <a:pattFill prst="ltDnDiag">
                  <a:fgClr>
                    <a:schemeClr val="accent5">
                      <a:lumMod val="60000"/>
                      <a:lumOff val="40000"/>
                    </a:schemeClr>
                  </a:fgClr>
                  <a:bgClr>
                    <a:schemeClr val="bg1"/>
                  </a:bgClr>
                </a:pattFill>
                <a:ea typeface="新細明體" charset="-120"/>
              </a:rPr>
              <a:t>declarations</a:t>
            </a:r>
            <a:r>
              <a:rPr lang="en-US" altLang="zh-TW" dirty="0">
                <a:ea typeface="新細明體" charset="-120"/>
              </a:rPr>
              <a:t> and </a:t>
            </a:r>
            <a:r>
              <a:rPr lang="en-US" altLang="zh-TW"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新細明體" charset="-120"/>
              </a:rPr>
              <a:t>statements</a:t>
            </a:r>
            <a:r>
              <a:rPr lang="en-US" altLang="zh-TW" dirty="0">
                <a:ea typeface="新細明體" charset="-120"/>
              </a:rPr>
              <a:t>.</a:t>
            </a:r>
          </a:p>
          <a:p>
            <a:r>
              <a:rPr lang="en-US" altLang="zh-TW" dirty="0">
                <a:ea typeface="新細明體" charset="-120"/>
              </a:rPr>
              <a:t>An alternative version of the </a:t>
            </a:r>
            <a:r>
              <a:rPr lang="en-US" altLang="zh-TW" dirty="0">
                <a:latin typeface="Courier New" pitchFamily="49" charset="0"/>
                <a:ea typeface="新細明體" charset="-120"/>
                <a:cs typeface="Courier New" pitchFamily="49" charset="0"/>
              </a:rPr>
              <a:t>average</a:t>
            </a:r>
            <a:r>
              <a:rPr lang="en-US" altLang="zh-TW" dirty="0">
                <a:ea typeface="新細明體" charset="-120"/>
              </a:rPr>
              <a:t> function:</a:t>
            </a:r>
          </a:p>
          <a:p>
            <a:pPr>
              <a:lnSpc>
                <a:spcPct val="80000"/>
              </a:lnSpc>
              <a:spcBef>
                <a:spcPts val="1200"/>
              </a:spcBef>
              <a:buNone/>
            </a:pPr>
            <a:r>
              <a:rPr lang="en-US" altLang="zh-TW" sz="2400" dirty="0">
                <a:latin typeface="Courier New" pitchFamily="49" charset="0"/>
                <a:ea typeface="新細明體" charset="-120"/>
                <a:cs typeface="Courier New" pitchFamily="49" charset="0"/>
              </a:rPr>
              <a:t>	double average(double a, double b)</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r>
              <a:rPr lang="en-US" altLang="zh-TW" sz="2400" b="1" dirty="0">
                <a:ln w="10160">
                  <a:solidFill>
                    <a:schemeClr val="accent5"/>
                  </a:solidFill>
                  <a:prstDash val="solid"/>
                </a:ln>
                <a:effectLst>
                  <a:outerShdw blurRad="38100" dist="22860" dir="5400000" algn="tl" rotWithShape="0">
                    <a:srgbClr val="000000">
                      <a:alpha val="30000"/>
                    </a:srgbClr>
                  </a:outerShdw>
                </a:effectLst>
                <a:latin typeface="Courier New" pitchFamily="49" charset="0"/>
                <a:ea typeface="新細明體" charset="-120"/>
                <a:cs typeface="Courier New" pitchFamily="49" charset="0"/>
              </a:rPr>
              <a:t>double</a:t>
            </a:r>
            <a:r>
              <a:rPr lang="en-US" altLang="zh-TW" sz="2400" dirty="0">
                <a:latin typeface="Courier New" pitchFamily="49" charset="0"/>
                <a:ea typeface="新細明體" charset="-120"/>
                <a:cs typeface="Courier New" pitchFamily="49" charset="0"/>
              </a:rPr>
              <a:t> sum;       /* declaration */</a:t>
            </a:r>
          </a:p>
          <a:p>
            <a:pPr>
              <a:lnSpc>
                <a:spcPct val="80000"/>
              </a:lnSpc>
              <a:spcBef>
                <a:spcPct val="0"/>
              </a:spcBef>
              <a:buFontTx/>
              <a:buNone/>
            </a:pPr>
            <a:r>
              <a:rPr lang="en-US" altLang="zh-TW" sz="2400" dirty="0">
                <a:latin typeface="Courier New" pitchFamily="49" charset="0"/>
                <a:ea typeface="新細明體" charset="-120"/>
                <a:cs typeface="Courier New" pitchFamily="49" charset="0"/>
              </a:rPr>
              <a:t>	 </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r>
              <a:rPr lang="en-US" altLang="zh-TW" sz="2400" b="1" dirty="0">
                <a:ln w="12700">
                  <a:solidFill>
                    <a:schemeClr val="tx2">
                      <a:lumMod val="75000"/>
                    </a:schemeClr>
                  </a:solidFill>
                  <a:prstDash val="solid"/>
                </a:ln>
                <a:effectLst>
                  <a:outerShdw dist="38100" dir="2640000" algn="bl" rotWithShape="0">
                    <a:schemeClr val="tx2">
                      <a:lumMod val="75000"/>
                    </a:schemeClr>
                  </a:outerShdw>
                </a:effectLst>
                <a:latin typeface="Courier New" pitchFamily="49" charset="0"/>
                <a:ea typeface="新細明體" charset="-120"/>
                <a:cs typeface="Courier New" pitchFamily="49" charset="0"/>
              </a:rPr>
              <a:t>sum = a + b;      /* statement */</a:t>
            </a:r>
          </a:p>
          <a:p>
            <a:pPr>
              <a:lnSpc>
                <a:spcPct val="80000"/>
              </a:lnSpc>
              <a:spcBef>
                <a:spcPts val="600"/>
              </a:spcBef>
              <a:buNone/>
            </a:pPr>
            <a:r>
              <a:rPr lang="en-US" altLang="zh-TW" sz="2400" b="1" dirty="0">
                <a:ln w="12700">
                  <a:solidFill>
                    <a:schemeClr val="tx2">
                      <a:lumMod val="75000"/>
                    </a:schemeClr>
                  </a:solidFill>
                  <a:prstDash val="solid"/>
                </a:ln>
                <a:effectLst>
                  <a:outerShdw dist="38100" dir="2640000" algn="bl" rotWithShape="0">
                    <a:schemeClr val="tx2">
                      <a:lumMod val="75000"/>
                    </a:schemeClr>
                  </a:outerShdw>
                </a:effectLst>
                <a:latin typeface="Courier New" pitchFamily="49" charset="0"/>
                <a:ea typeface="新細明體" charset="-120"/>
                <a:cs typeface="Courier New" pitchFamily="49" charset="0"/>
              </a:rPr>
              <a:t>	  return sum / 2;   /* statement */</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a:bodyPr>
          <a:lstStyle/>
          <a:p>
            <a:r>
              <a:rPr lang="en-US" altLang="zh-TW">
                <a:ea typeface="新細明體" charset="-120"/>
              </a:rPr>
              <a:t>Function Definitions</a:t>
            </a:r>
          </a:p>
        </p:txBody>
      </p:sp>
      <p:sp>
        <p:nvSpPr>
          <p:cNvPr id="31747" name="Content Placeholder 2"/>
          <p:cNvSpPr>
            <a:spLocks noGrp="1"/>
          </p:cNvSpPr>
          <p:nvPr>
            <p:ph idx="1"/>
          </p:nvPr>
        </p:nvSpPr>
        <p:spPr/>
        <p:txBody>
          <a:bodyPr/>
          <a:lstStyle/>
          <a:p>
            <a:r>
              <a:rPr lang="en-US" altLang="zh-TW" dirty="0">
                <a:ea typeface="新細明體" charset="-120"/>
              </a:rPr>
              <a:t>Variables declared in the body of a function </a:t>
            </a:r>
            <a:r>
              <a:rPr lang="en-US" altLang="zh-TW" b="1" dirty="0">
                <a:solidFill>
                  <a:srgbClr val="FF0000"/>
                </a:solidFill>
                <a:effectLst>
                  <a:outerShdw blurRad="38100" dist="38100" dir="2700000" algn="tl">
                    <a:srgbClr val="000000">
                      <a:alpha val="43137"/>
                    </a:srgbClr>
                  </a:outerShdw>
                </a:effectLst>
                <a:ea typeface="新細明體" charset="-120"/>
              </a:rPr>
              <a:t>can’t</a:t>
            </a:r>
            <a:r>
              <a:rPr lang="en-US" altLang="zh-TW" dirty="0">
                <a:ea typeface="新細明體" charset="-120"/>
              </a:rPr>
              <a:t> be examined or modified by other functions.</a:t>
            </a:r>
          </a:p>
          <a:p>
            <a:r>
              <a:rPr lang="en-US" altLang="zh-TW" dirty="0">
                <a:ea typeface="新細明體" charset="-120"/>
              </a:rPr>
              <a:t>In C89, variable declarations must come first, before all statements in the body of a function.</a:t>
            </a:r>
          </a:p>
          <a:p>
            <a:r>
              <a:rPr lang="en-US" altLang="zh-TW" dirty="0">
                <a:ea typeface="新細明體" charset="-120"/>
              </a:rPr>
              <a:t>In C99, variable declarations and statements can be mixed, as long as each variable is declared prior to the first statement that uses the variable.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r>
              <a:rPr lang="en-US" altLang="zh-TW">
                <a:ea typeface="新細明體" charset="-120"/>
              </a:rPr>
              <a:t>Introduction</a:t>
            </a:r>
          </a:p>
        </p:txBody>
      </p:sp>
      <p:sp>
        <p:nvSpPr>
          <p:cNvPr id="14339" name="Content Placeholder 2"/>
          <p:cNvSpPr>
            <a:spLocks noGrp="1"/>
          </p:cNvSpPr>
          <p:nvPr>
            <p:ph idx="1"/>
          </p:nvPr>
        </p:nvSpPr>
        <p:spPr/>
        <p:txBody>
          <a:bodyPr>
            <a:normAutofit/>
          </a:bodyPr>
          <a:lstStyle/>
          <a:p>
            <a:r>
              <a:rPr lang="en-US" altLang="zh-TW">
                <a:ea typeface="新細明體" charset="-120"/>
              </a:rPr>
              <a:t>A function is a series of statements that have been grouped together and given a name.</a:t>
            </a:r>
          </a:p>
          <a:p>
            <a:r>
              <a:rPr lang="en-US" altLang="zh-TW">
                <a:ea typeface="新細明體" charset="-120"/>
              </a:rPr>
              <a:t>Each function is essentially a small program, with its own declarations and statements.</a:t>
            </a:r>
          </a:p>
          <a:p>
            <a:r>
              <a:rPr lang="en-US" altLang="zh-TW">
                <a:ea typeface="新細明體" charset="-120"/>
              </a:rPr>
              <a:t>Advantages of functions:</a:t>
            </a:r>
          </a:p>
          <a:p>
            <a:pPr lvl="1"/>
            <a:r>
              <a:rPr lang="en-US" altLang="zh-TW">
                <a:ea typeface="新細明體" charset="-120"/>
              </a:rPr>
              <a:t>A program can be divided into small pieces that are easier to understand and modify.</a:t>
            </a:r>
          </a:p>
          <a:p>
            <a:pPr lvl="1"/>
            <a:r>
              <a:rPr lang="en-US" altLang="zh-TW">
                <a:ea typeface="新細明體" charset="-120"/>
              </a:rPr>
              <a:t>We can avoid duplicating code that’s used more than once.</a:t>
            </a:r>
          </a:p>
          <a:p>
            <a:pPr lvl="1"/>
            <a:r>
              <a:rPr lang="en-US" altLang="zh-TW">
                <a:ea typeface="新細明體" charset="-120"/>
              </a:rPr>
              <a:t>A function that was originally part of one program can be reused in other programs.</a:t>
            </a:r>
          </a:p>
          <a:p>
            <a:endParaRPr lang="en-US" altLang="zh-TW">
              <a:ea typeface="新細明體"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a:bodyPr>
          <a:lstStyle/>
          <a:p>
            <a:r>
              <a:rPr lang="en-US" altLang="zh-TW">
                <a:ea typeface="新細明體" charset="-120"/>
              </a:rPr>
              <a:t>Function Definitions</a:t>
            </a:r>
          </a:p>
        </p:txBody>
      </p:sp>
      <p:sp>
        <p:nvSpPr>
          <p:cNvPr id="32771" name="Content Placeholder 2"/>
          <p:cNvSpPr>
            <a:spLocks noGrp="1"/>
          </p:cNvSpPr>
          <p:nvPr>
            <p:ph idx="1"/>
          </p:nvPr>
        </p:nvSpPr>
        <p:spPr/>
        <p:txBody>
          <a:bodyPr/>
          <a:lstStyle/>
          <a:p>
            <a:r>
              <a:rPr lang="en-US" altLang="zh-TW" dirty="0">
                <a:ea typeface="新細明體" charset="-120"/>
              </a:rPr>
              <a:t>The </a:t>
            </a:r>
            <a:r>
              <a:rPr lang="en-US" altLang="zh-TW" b="1" dirty="0">
                <a:solidFill>
                  <a:srgbClr val="FF0000"/>
                </a:solidFill>
                <a:effectLst>
                  <a:outerShdw blurRad="38100" dist="38100" dir="2700000" algn="tl">
                    <a:srgbClr val="000000">
                      <a:alpha val="43137"/>
                    </a:srgbClr>
                  </a:outerShdw>
                </a:effectLst>
                <a:ea typeface="新細明體" charset="-120"/>
              </a:rPr>
              <a:t>body</a:t>
            </a:r>
            <a:r>
              <a:rPr lang="en-US" altLang="zh-TW" dirty="0">
                <a:ea typeface="新細明體" charset="-120"/>
              </a:rPr>
              <a:t> of a function whose return type is </a:t>
            </a:r>
            <a:r>
              <a:rPr lang="en-US" altLang="zh-TW" dirty="0">
                <a:latin typeface="Courier New" pitchFamily="49" charset="0"/>
                <a:ea typeface="新細明體" charset="-120"/>
                <a:cs typeface="Courier New" pitchFamily="49" charset="0"/>
              </a:rPr>
              <a:t>void</a:t>
            </a:r>
            <a:r>
              <a:rPr lang="en-US" altLang="zh-TW" dirty="0">
                <a:ea typeface="新細明體" charset="-120"/>
              </a:rPr>
              <a:t> (a “</a:t>
            </a:r>
            <a:r>
              <a:rPr lang="en-US" altLang="zh-TW" dirty="0">
                <a:latin typeface="Courier New" pitchFamily="49" charset="0"/>
                <a:ea typeface="新細明體" charset="-120"/>
                <a:cs typeface="Courier New" pitchFamily="49" charset="0"/>
              </a:rPr>
              <a:t>void</a:t>
            </a:r>
            <a:r>
              <a:rPr lang="en-US" altLang="zh-TW" dirty="0">
                <a:ea typeface="新細明體" charset="-120"/>
              </a:rPr>
              <a:t> function”) can be </a:t>
            </a:r>
            <a:r>
              <a:rPr lang="en-US" altLang="zh-TW" b="1" dirty="0">
                <a:solidFill>
                  <a:srgbClr val="FF0000"/>
                </a:solidFill>
                <a:effectLst>
                  <a:outerShdw blurRad="38100" dist="38100" dir="2700000" algn="tl">
                    <a:srgbClr val="000000">
                      <a:alpha val="43137"/>
                    </a:srgbClr>
                  </a:outerShdw>
                </a:effectLst>
                <a:ea typeface="新細明體" charset="-120"/>
              </a:rPr>
              <a:t>empty</a:t>
            </a:r>
            <a:r>
              <a:rPr lang="en-US" altLang="zh-TW" dirty="0">
                <a:ea typeface="新細明體" charset="-120"/>
              </a:rPr>
              <a:t>:</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dirty="0">
                <a:effectLst>
                  <a:glow rad="228600">
                    <a:schemeClr val="accent2">
                      <a:satMod val="175000"/>
                      <a:alpha val="40000"/>
                    </a:schemeClr>
                  </a:glow>
                </a:effectLst>
                <a:latin typeface="Courier New" pitchFamily="49" charset="0"/>
                <a:ea typeface="新細明體" charset="-120"/>
                <a:cs typeface="Courier New" pitchFamily="49" charset="0"/>
              </a:rPr>
              <a:t>void </a:t>
            </a:r>
            <a:r>
              <a:rPr lang="en-US" altLang="zh-TW" sz="2400" dirty="0" err="1">
                <a:effectLst>
                  <a:glow rad="228600">
                    <a:schemeClr val="accent2">
                      <a:satMod val="175000"/>
                      <a:alpha val="40000"/>
                    </a:schemeClr>
                  </a:glow>
                </a:effectLst>
                <a:latin typeface="Courier New" pitchFamily="49" charset="0"/>
                <a:ea typeface="新細明體" charset="-120"/>
                <a:cs typeface="Courier New" pitchFamily="49" charset="0"/>
              </a:rPr>
              <a:t>print_pun</a:t>
            </a:r>
            <a:r>
              <a:rPr lang="en-US" altLang="zh-TW" sz="2400" dirty="0">
                <a:effectLst>
                  <a:glow rad="228600">
                    <a:schemeClr val="accent2">
                      <a:satMod val="175000"/>
                      <a:alpha val="40000"/>
                    </a:schemeClr>
                  </a:glow>
                </a:effectLst>
                <a:latin typeface="Courier New" pitchFamily="49" charset="0"/>
                <a:ea typeface="新細明體" charset="-120"/>
                <a:cs typeface="Courier New" pitchFamily="49" charset="0"/>
              </a:rPr>
              <a:t>(void)</a:t>
            </a:r>
          </a:p>
          <a:p>
            <a:pPr>
              <a:lnSpc>
                <a:spcPct val="80000"/>
              </a:lnSpc>
              <a:spcBef>
                <a:spcPts val="600"/>
              </a:spcBef>
              <a:buNone/>
            </a:pPr>
            <a:r>
              <a:rPr lang="en-US" altLang="zh-TW" sz="2400" dirty="0">
                <a:effectLst>
                  <a:glow rad="228600">
                    <a:schemeClr val="accent2">
                      <a:satMod val="175000"/>
                      <a:alpha val="40000"/>
                    </a:schemeClr>
                  </a:glow>
                </a:effectLst>
                <a:latin typeface="Courier New" pitchFamily="49" charset="0"/>
                <a:ea typeface="新細明體" charset="-120"/>
                <a:cs typeface="Courier New" pitchFamily="49" charset="0"/>
              </a:rPr>
              <a:t>	{</a:t>
            </a:r>
          </a:p>
          <a:p>
            <a:pPr>
              <a:lnSpc>
                <a:spcPct val="80000"/>
              </a:lnSpc>
              <a:spcBef>
                <a:spcPts val="600"/>
              </a:spcBef>
              <a:buNone/>
            </a:pPr>
            <a:r>
              <a:rPr lang="en-US" altLang="zh-TW" sz="2400" dirty="0">
                <a:effectLst>
                  <a:glow rad="228600">
                    <a:schemeClr val="accent2">
                      <a:satMod val="175000"/>
                      <a:alpha val="40000"/>
                    </a:schemeClr>
                  </a:glow>
                </a:effectLst>
                <a:latin typeface="Courier New" pitchFamily="49" charset="0"/>
                <a:ea typeface="新細明體" charset="-120"/>
                <a:cs typeface="Courier New" pitchFamily="49" charset="0"/>
              </a:rPr>
              <a:t>	}</a:t>
            </a:r>
          </a:p>
          <a:p>
            <a:pPr marL="0" indent="0" algn="ctr">
              <a:buNone/>
            </a:pPr>
            <a:r>
              <a:rPr lang="en-US" altLang="zh-TW" sz="3600" dirty="0">
                <a:ea typeface="新細明體" charset="-120"/>
              </a:rPr>
              <a:t>Leaving the </a:t>
            </a:r>
            <a:r>
              <a:rPr lang="en-US" altLang="zh-TW" sz="3600" dirty="0">
                <a:solidFill>
                  <a:srgbClr val="FF0000"/>
                </a:solidFill>
                <a:ea typeface="新細明體" charset="-120"/>
              </a:rPr>
              <a:t>body empty </a:t>
            </a:r>
            <a:br>
              <a:rPr lang="en-US" altLang="zh-TW" sz="3600" dirty="0">
                <a:solidFill>
                  <a:srgbClr val="FF0000"/>
                </a:solidFill>
                <a:ea typeface="新細明體" charset="-120"/>
              </a:rPr>
            </a:br>
            <a:r>
              <a:rPr lang="en-US" altLang="zh-TW" sz="3600" dirty="0">
                <a:ea typeface="新細明體" charset="-120"/>
              </a:rPr>
              <a:t>may </a:t>
            </a:r>
            <a:r>
              <a:rPr lang="en-US" altLang="zh-TW" sz="3600" dirty="0">
                <a:solidFill>
                  <a:srgbClr val="FF0000"/>
                </a:solidFill>
                <a:effectLst>
                  <a:outerShdw blurRad="38100" dist="38100" dir="2700000" algn="tl">
                    <a:srgbClr val="000000">
                      <a:alpha val="43137"/>
                    </a:srgbClr>
                  </a:outerShdw>
                </a:effectLst>
                <a:ea typeface="新細明體" charset="-120"/>
              </a:rPr>
              <a:t>make sense </a:t>
            </a:r>
            <a:br>
              <a:rPr lang="en-US" altLang="zh-TW" sz="3600" dirty="0">
                <a:solidFill>
                  <a:srgbClr val="FF0000"/>
                </a:solidFill>
                <a:effectLst>
                  <a:outerShdw blurRad="38100" dist="38100" dir="2700000" algn="tl">
                    <a:srgbClr val="000000">
                      <a:alpha val="43137"/>
                    </a:srgbClr>
                  </a:outerShdw>
                </a:effectLst>
                <a:ea typeface="新細明體" charset="-120"/>
              </a:rPr>
            </a:br>
            <a:r>
              <a:rPr lang="en-US" altLang="zh-TW" sz="3600" dirty="0">
                <a:ea typeface="新細明體" charset="-120"/>
              </a:rPr>
              <a:t>as a temporary step </a:t>
            </a:r>
            <a:br>
              <a:rPr lang="en-US" altLang="zh-TW" sz="3600" dirty="0">
                <a:ea typeface="新細明體" charset="-120"/>
              </a:rPr>
            </a:br>
            <a:r>
              <a:rPr lang="en-US" altLang="zh-TW" sz="3600" dirty="0">
                <a:ea typeface="新細明體" charset="-120"/>
              </a:rPr>
              <a:t>during </a:t>
            </a:r>
            <a:r>
              <a:rPr lang="en-US" altLang="zh-TW" sz="3600" b="1" dirty="0">
                <a:ln w="22225">
                  <a:solidFill>
                    <a:schemeClr val="accent2"/>
                  </a:solidFill>
                  <a:prstDash val="solid"/>
                </a:ln>
                <a:solidFill>
                  <a:schemeClr val="accent2">
                    <a:lumMod val="40000"/>
                    <a:lumOff val="60000"/>
                  </a:schemeClr>
                </a:solidFill>
                <a:ea typeface="新細明體" charset="-120"/>
              </a:rPr>
              <a:t>program development</a:t>
            </a:r>
            <a:r>
              <a:rPr lang="en-US" altLang="zh-TW" sz="3600" dirty="0">
                <a:ea typeface="新細明體" charset="-12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mph" presetSubtype="0" fill="remove" nodeType="withEffect">
                                  <p:stCondLst>
                                    <p:cond delay="0"/>
                                  </p:stCondLst>
                                  <p:childTnLst>
                                    <p:anim calcmode="discrete" valueType="str">
                                      <p:cBhvr override="childStyle">
                                        <p:cTn id="6" dur="500" fill="hold"/>
                                        <p:tgtEl>
                                          <p:spTgt spid="32771">
                                            <p:txEl>
                                              <p:pRg st="4" end="4"/>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447800" y="1524000"/>
            <a:ext cx="8839200" cy="4419600"/>
          </a:xfrm>
        </p:spPr>
        <p:txBody>
          <a:bodyPr>
            <a:normAutofit/>
          </a:bodyPr>
          <a:lstStyle/>
          <a:p>
            <a:pPr marL="514350" indent="-514350">
              <a:buClr>
                <a:schemeClr val="tx1"/>
              </a:buClr>
              <a:buFont typeface="+mj-lt"/>
              <a:buAutoNum type="arabicParenR"/>
            </a:pPr>
            <a:r>
              <a:rPr lang="en-US" altLang="zh-TW" dirty="0"/>
              <a:t>#include &lt;</a:t>
            </a:r>
            <a:r>
              <a:rPr lang="en-US" altLang="zh-TW" dirty="0" err="1"/>
              <a:t>stdio.h</a:t>
            </a:r>
            <a:r>
              <a:rPr lang="en-US" altLang="zh-TW" dirty="0"/>
              <a:t>&gt;</a:t>
            </a:r>
          </a:p>
          <a:p>
            <a:pPr marL="514350" indent="-514350">
              <a:buClr>
                <a:schemeClr val="tx1"/>
              </a:buClr>
              <a:buFont typeface="+mj-lt"/>
              <a:buAutoNum type="arabicParenR"/>
            </a:pPr>
            <a:r>
              <a:rPr lang="en-US" altLang="zh-TW" dirty="0"/>
              <a:t>void </a:t>
            </a:r>
            <a:r>
              <a:rPr lang="en-US" altLang="zh-TW" dirty="0" err="1"/>
              <a:t>getInput</a:t>
            </a:r>
            <a:r>
              <a:rPr lang="en-US" altLang="zh-TW" dirty="0"/>
              <a:t>(){}</a:t>
            </a:r>
          </a:p>
          <a:p>
            <a:pPr marL="514350" indent="-514350">
              <a:buClr>
                <a:schemeClr val="tx1"/>
              </a:buClr>
              <a:buFont typeface="+mj-lt"/>
              <a:buAutoNum type="arabicParenR"/>
            </a:pPr>
            <a:r>
              <a:rPr lang="en-US" altLang="zh-TW" dirty="0" err="1"/>
              <a:t>int</a:t>
            </a:r>
            <a:r>
              <a:rPr lang="en-US" altLang="zh-TW" dirty="0"/>
              <a:t> </a:t>
            </a:r>
            <a:r>
              <a:rPr lang="en-US" altLang="zh-TW" dirty="0" err="1"/>
              <a:t>setProcess</a:t>
            </a:r>
            <a:r>
              <a:rPr lang="en-US" altLang="zh-TW" dirty="0"/>
              <a:t>(){return 1;}</a:t>
            </a:r>
          </a:p>
          <a:p>
            <a:pPr marL="514350" indent="-514350">
              <a:buClr>
                <a:schemeClr val="tx1"/>
              </a:buClr>
              <a:buFont typeface="+mj-lt"/>
              <a:buAutoNum type="arabicParenR"/>
            </a:pPr>
            <a:r>
              <a:rPr lang="en-US" altLang="zh-TW" dirty="0"/>
              <a:t>void </a:t>
            </a:r>
            <a:r>
              <a:rPr lang="en-US" altLang="zh-TW" dirty="0" err="1"/>
              <a:t>setOutput</a:t>
            </a:r>
            <a:r>
              <a:rPr lang="en-US" altLang="zh-TW" dirty="0"/>
              <a:t>(){}</a:t>
            </a:r>
          </a:p>
          <a:p>
            <a:pPr marL="514350" indent="-514350">
              <a:buClr>
                <a:schemeClr val="tx1"/>
              </a:buClr>
              <a:buFont typeface="+mj-lt"/>
              <a:buAutoNum type="arabicParenR"/>
            </a:pPr>
            <a:r>
              <a:rPr lang="en-US" altLang="zh-TW" dirty="0" err="1"/>
              <a:t>int</a:t>
            </a:r>
            <a:r>
              <a:rPr lang="en-US" altLang="zh-TW" dirty="0"/>
              <a:t> main()</a:t>
            </a:r>
          </a:p>
          <a:p>
            <a:pPr marL="514350" indent="-514350">
              <a:buClr>
                <a:schemeClr val="tx1"/>
              </a:buClr>
              <a:buFont typeface="+mj-lt"/>
              <a:buAutoNum type="arabicParenR"/>
            </a:pPr>
            <a:r>
              <a:rPr lang="en-US" altLang="zh-TW" dirty="0"/>
              <a:t>{</a:t>
            </a:r>
          </a:p>
          <a:p>
            <a:pPr marL="514350" indent="-514350">
              <a:buClr>
                <a:schemeClr val="tx1"/>
              </a:buClr>
              <a:buFont typeface="+mj-lt"/>
              <a:buAutoNum type="arabicParenR"/>
            </a:pPr>
            <a:r>
              <a:rPr lang="en-US" altLang="zh-TW" dirty="0"/>
              <a:t> 	</a:t>
            </a:r>
            <a:r>
              <a:rPr lang="en-US" altLang="zh-TW" dirty="0" err="1"/>
              <a:t>getInput</a:t>
            </a:r>
            <a:r>
              <a:rPr lang="en-US" altLang="zh-TW" dirty="0"/>
              <a:t>();		// I</a:t>
            </a:r>
          </a:p>
          <a:p>
            <a:pPr marL="514350" indent="-514350">
              <a:buClr>
                <a:schemeClr val="tx1"/>
              </a:buClr>
              <a:buFont typeface="+mj-lt"/>
              <a:buAutoNum type="arabicParenR"/>
            </a:pPr>
            <a:r>
              <a:rPr lang="en-US" altLang="zh-TW" dirty="0"/>
              <a:t> 	</a:t>
            </a:r>
            <a:r>
              <a:rPr lang="en-US" altLang="zh-TW" dirty="0" err="1"/>
              <a:t>setProcess</a:t>
            </a:r>
            <a:r>
              <a:rPr lang="en-US" altLang="zh-TW" dirty="0"/>
              <a:t>();		// P</a:t>
            </a:r>
          </a:p>
          <a:p>
            <a:pPr marL="514350" indent="-514350">
              <a:buClr>
                <a:schemeClr val="tx1"/>
              </a:buClr>
              <a:buFont typeface="+mj-lt"/>
              <a:buAutoNum type="arabicParenR"/>
            </a:pPr>
            <a:r>
              <a:rPr lang="en-US" altLang="zh-TW" dirty="0"/>
              <a:t> 	</a:t>
            </a:r>
            <a:r>
              <a:rPr lang="en-US" altLang="zh-TW" dirty="0" err="1"/>
              <a:t>setOutput</a:t>
            </a:r>
            <a:r>
              <a:rPr lang="en-US" altLang="zh-TW" dirty="0"/>
              <a:t>();		// O</a:t>
            </a:r>
          </a:p>
          <a:p>
            <a:pPr marL="514350" indent="-514350">
              <a:buClr>
                <a:schemeClr val="tx1"/>
              </a:buClr>
              <a:buFont typeface="+mj-lt"/>
              <a:buAutoNum type="arabicParenR"/>
            </a:pPr>
            <a:r>
              <a:rPr lang="en-US" altLang="zh-TW" dirty="0"/>
              <a:t> 	return 0;</a:t>
            </a:r>
          </a:p>
          <a:p>
            <a:pPr marL="514350" indent="-514350">
              <a:buClr>
                <a:schemeClr val="tx1"/>
              </a:buClr>
              <a:buFont typeface="+mj-lt"/>
              <a:buAutoNum type="arabicParenR"/>
            </a:pPr>
            <a:r>
              <a:rPr lang="en-US" altLang="zh-TW" dirty="0"/>
              <a:t>}</a:t>
            </a:r>
            <a:endParaRPr lang="zh-TW" altLang="en-US" dirty="0"/>
          </a:p>
        </p:txBody>
      </p:sp>
    </p:spTree>
    <p:extLst>
      <p:ext uri="{BB962C8B-B14F-4D97-AF65-F5344CB8AC3E}">
        <p14:creationId xmlns:p14="http://schemas.microsoft.com/office/powerpoint/2010/main" val="4176843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a:bodyPr>
          <a:lstStyle/>
          <a:p>
            <a:r>
              <a:rPr lang="en-US" altLang="zh-TW">
                <a:ea typeface="新細明體" charset="-120"/>
              </a:rPr>
              <a:t>Function Calls</a:t>
            </a:r>
          </a:p>
        </p:txBody>
      </p:sp>
      <p:sp>
        <p:nvSpPr>
          <p:cNvPr id="33795" name="Content Placeholder 2"/>
          <p:cNvSpPr>
            <a:spLocks noGrp="1"/>
          </p:cNvSpPr>
          <p:nvPr>
            <p:ph idx="1"/>
          </p:nvPr>
        </p:nvSpPr>
        <p:spPr/>
        <p:txBody>
          <a:bodyPr/>
          <a:lstStyle/>
          <a:p>
            <a:r>
              <a:rPr lang="en-US" altLang="zh-TW" dirty="0">
                <a:ea typeface="新細明體" charset="-120"/>
              </a:rPr>
              <a:t>A function call consists of a function name followed by a list of </a:t>
            </a:r>
            <a:r>
              <a:rPr lang="en-US" altLang="zh-TW" dirty="0">
                <a:solidFill>
                  <a:srgbClr val="FF0000"/>
                </a:solidFill>
                <a:effectLst>
                  <a:outerShdw blurRad="38100" dist="38100" dir="2700000" algn="tl">
                    <a:srgbClr val="000000">
                      <a:alpha val="43137"/>
                    </a:srgbClr>
                  </a:outerShdw>
                </a:effectLst>
                <a:ea typeface="新細明體" charset="-120"/>
              </a:rPr>
              <a:t>arguments</a:t>
            </a:r>
            <a:r>
              <a:rPr lang="en-US" altLang="zh-TW" dirty="0">
                <a:ea typeface="新細明體" charset="-120"/>
              </a:rPr>
              <a:t>, enclosed in parentheses:</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b="1" dirty="0">
                <a:solidFill>
                  <a:schemeClr val="tx2">
                    <a:lumMod val="50000"/>
                  </a:schemeClr>
                </a:solidFill>
                <a:effectLst>
                  <a:glow rad="635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average(</a:t>
            </a:r>
            <a:r>
              <a:rPr lang="en-US" altLang="zh-TW" dirty="0">
                <a:solidFill>
                  <a:srgbClr val="FF0000"/>
                </a:solidFill>
                <a:effectLst>
                  <a:outerShdw blurRad="38100" dist="38100" dir="2700000" algn="tl">
                    <a:srgbClr val="000000">
                      <a:alpha val="43137"/>
                    </a:srgbClr>
                  </a:outerShdw>
                </a:effectLst>
                <a:ea typeface="新細明體" charset="-120"/>
              </a:rPr>
              <a:t>x</a:t>
            </a:r>
            <a:r>
              <a:rPr lang="en-US" altLang="zh-TW" sz="2400" b="1" dirty="0">
                <a:solidFill>
                  <a:schemeClr val="tx2">
                    <a:lumMod val="50000"/>
                  </a:schemeClr>
                </a:solidFill>
                <a:effectLst>
                  <a:glow rad="635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dirty="0">
                <a:solidFill>
                  <a:srgbClr val="FF0000"/>
                </a:solidFill>
                <a:effectLst>
                  <a:outerShdw blurRad="38100" dist="38100" dir="2700000" algn="tl">
                    <a:srgbClr val="000000">
                      <a:alpha val="43137"/>
                    </a:srgbClr>
                  </a:outerShdw>
                </a:effectLst>
                <a:ea typeface="新細明體" charset="-120"/>
              </a:rPr>
              <a:t>y</a:t>
            </a:r>
            <a:r>
              <a:rPr lang="en-US" altLang="zh-TW" sz="2400" b="1" dirty="0">
                <a:solidFill>
                  <a:schemeClr val="tx2">
                    <a:lumMod val="50000"/>
                  </a:schemeClr>
                </a:solidFill>
                <a:effectLst>
                  <a:glow rad="635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p>
          <a:p>
            <a:pPr>
              <a:lnSpc>
                <a:spcPct val="80000"/>
              </a:lnSpc>
              <a:spcBef>
                <a:spcPts val="600"/>
              </a:spcBef>
              <a:buNone/>
            </a:pPr>
            <a:r>
              <a:rPr lang="en-US" altLang="zh-TW" sz="2400" b="1" dirty="0">
                <a:solidFill>
                  <a:schemeClr val="tx2">
                    <a:lumMod val="50000"/>
                  </a:schemeClr>
                </a:solidFill>
                <a:effectLst>
                  <a:glow rad="635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solidFill>
                  <a:schemeClr val="tx2">
                    <a:lumMod val="50000"/>
                  </a:schemeClr>
                </a:solidFill>
                <a:effectLst>
                  <a:glow rad="635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printCount</a:t>
            </a:r>
            <a:r>
              <a:rPr lang="en-US" altLang="zh-TW" sz="2400" b="1" dirty="0">
                <a:solidFill>
                  <a:schemeClr val="tx2">
                    <a:lumMod val="50000"/>
                  </a:schemeClr>
                </a:solidFill>
                <a:effectLst>
                  <a:glow rad="635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dirty="0" err="1">
                <a:solidFill>
                  <a:srgbClr val="FF0000"/>
                </a:solidFill>
                <a:effectLst>
                  <a:outerShdw blurRad="38100" dist="38100" dir="2700000" algn="tl">
                    <a:srgbClr val="000000">
                      <a:alpha val="43137"/>
                    </a:srgbClr>
                  </a:outerShdw>
                </a:effectLst>
                <a:ea typeface="新細明體" charset="-120"/>
              </a:rPr>
              <a:t>i</a:t>
            </a:r>
            <a:r>
              <a:rPr lang="en-US" altLang="zh-TW" sz="2400" b="1" dirty="0">
                <a:solidFill>
                  <a:schemeClr val="tx2">
                    <a:lumMod val="50000"/>
                  </a:schemeClr>
                </a:solidFill>
                <a:effectLst>
                  <a:glow rad="635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p>
          <a:p>
            <a:pPr>
              <a:lnSpc>
                <a:spcPct val="80000"/>
              </a:lnSpc>
              <a:spcBef>
                <a:spcPts val="600"/>
              </a:spcBef>
              <a:buNone/>
            </a:pPr>
            <a:r>
              <a:rPr lang="en-US" altLang="zh-TW" sz="2400" b="1" dirty="0">
                <a:solidFill>
                  <a:schemeClr val="tx2">
                    <a:lumMod val="50000"/>
                  </a:schemeClr>
                </a:solidFill>
                <a:effectLst>
                  <a:glow rad="635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solidFill>
                  <a:schemeClr val="tx2">
                    <a:lumMod val="50000"/>
                  </a:schemeClr>
                </a:solidFill>
                <a:effectLst>
                  <a:glow rad="635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printPun</a:t>
            </a:r>
            <a:r>
              <a:rPr lang="en-US" altLang="zh-TW" sz="2400" b="1" dirty="0">
                <a:solidFill>
                  <a:schemeClr val="tx2">
                    <a:lumMod val="50000"/>
                  </a:schemeClr>
                </a:solidFill>
                <a:effectLst>
                  <a:glow rad="635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p>
          <a:p>
            <a:r>
              <a:rPr lang="en-US" altLang="zh-TW" dirty="0">
                <a:ea typeface="新細明體" charset="-120"/>
              </a:rPr>
              <a:t>If the parentheses are missing, the function won’t be called:</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printPun</a:t>
            </a:r>
            <a:r>
              <a:rPr lang="en-US" altLang="zh-TW" sz="2400" dirty="0">
                <a:latin typeface="Courier New" pitchFamily="49" charset="0"/>
                <a:ea typeface="新細明體" charset="-120"/>
                <a:cs typeface="Courier New" pitchFamily="49" charset="0"/>
              </a:rPr>
              <a:t>;   /*** WRONG ***/</a:t>
            </a:r>
          </a:p>
          <a:p>
            <a:pPr>
              <a:buFontTx/>
              <a:buNone/>
            </a:pPr>
            <a:r>
              <a:rPr lang="en-US" altLang="zh-TW" dirty="0">
                <a:ea typeface="新細明體" charset="-120"/>
              </a:rPr>
              <a:t>	This statement is legal but has no effect.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a:bodyPr>
          <a:lstStyle/>
          <a:p>
            <a:r>
              <a:rPr lang="en-US" altLang="zh-TW">
                <a:ea typeface="新細明體" charset="-120"/>
              </a:rPr>
              <a:t>Function Calls</a:t>
            </a:r>
          </a:p>
        </p:txBody>
      </p:sp>
      <p:sp>
        <p:nvSpPr>
          <p:cNvPr id="34819" name="Content Placeholder 2"/>
          <p:cNvSpPr>
            <a:spLocks noGrp="1"/>
          </p:cNvSpPr>
          <p:nvPr>
            <p:ph idx="1"/>
          </p:nvPr>
        </p:nvSpPr>
        <p:spPr/>
        <p:txBody>
          <a:bodyPr/>
          <a:lstStyle/>
          <a:p>
            <a:r>
              <a:rPr lang="en-US" altLang="zh-TW" dirty="0">
                <a:ea typeface="新細明體" charset="-120"/>
              </a:rPr>
              <a:t>A call of a </a:t>
            </a:r>
            <a:r>
              <a:rPr lang="en-US" altLang="zh-TW" b="1" dirty="0">
                <a:solidFill>
                  <a:schemeClr val="tx2">
                    <a:lumMod val="50000"/>
                  </a:schemeClr>
                </a:solidFill>
                <a:effectLst>
                  <a:glow rad="63500">
                    <a:schemeClr val="accent5">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void</a:t>
            </a:r>
            <a:r>
              <a:rPr lang="en-US" altLang="zh-TW" dirty="0">
                <a:ea typeface="新細明體" charset="-120"/>
              </a:rPr>
              <a:t> function is always followed by a semicolon to turn it into a statement:</a:t>
            </a:r>
          </a:p>
          <a:p>
            <a:pPr>
              <a:lnSpc>
                <a:spcPct val="80000"/>
              </a:lnSpc>
              <a:spcBef>
                <a:spcPts val="1000"/>
              </a:spcBef>
              <a:buNone/>
            </a:pPr>
            <a:r>
              <a:rPr lang="en-US" altLang="zh-TW" sz="2200" dirty="0">
                <a:latin typeface="Courier New" pitchFamily="49" charset="0"/>
                <a:ea typeface="新細明體" charset="-120"/>
                <a:cs typeface="Courier New" pitchFamily="49" charset="0"/>
              </a:rPr>
              <a:t>	</a:t>
            </a:r>
            <a:r>
              <a:rPr lang="en-US" altLang="zh-TW" sz="2200" dirty="0" err="1">
                <a:effectLst>
                  <a:glow rad="228600">
                    <a:schemeClr val="accent1">
                      <a:satMod val="175000"/>
                      <a:alpha val="40000"/>
                    </a:schemeClr>
                  </a:glow>
                </a:effectLst>
                <a:latin typeface="Courier New" pitchFamily="49" charset="0"/>
                <a:ea typeface="新細明體" charset="-120"/>
                <a:cs typeface="Courier New" pitchFamily="49" charset="0"/>
              </a:rPr>
              <a:t>printCount</a:t>
            </a:r>
            <a:r>
              <a:rPr lang="en-US" altLang="zh-TW" sz="2200" dirty="0">
                <a:effectLst>
                  <a:glow rad="228600">
                    <a:schemeClr val="accent1">
                      <a:satMod val="175000"/>
                      <a:alpha val="40000"/>
                    </a:schemeClr>
                  </a:glow>
                </a:effectLst>
                <a:latin typeface="Courier New" pitchFamily="49" charset="0"/>
                <a:ea typeface="新細明體" charset="-120"/>
                <a:cs typeface="Courier New" pitchFamily="49" charset="0"/>
              </a:rPr>
              <a:t>(</a:t>
            </a:r>
            <a:r>
              <a:rPr lang="en-US" altLang="zh-TW" sz="2200" dirty="0" err="1">
                <a:effectLst>
                  <a:glow rad="228600">
                    <a:schemeClr val="accent1">
                      <a:satMod val="175000"/>
                      <a:alpha val="40000"/>
                    </a:schemeClr>
                  </a:glow>
                </a:effectLst>
                <a:latin typeface="Courier New" pitchFamily="49" charset="0"/>
                <a:ea typeface="新細明體" charset="-120"/>
                <a:cs typeface="Courier New" pitchFamily="49" charset="0"/>
              </a:rPr>
              <a:t>i</a:t>
            </a:r>
            <a:r>
              <a:rPr lang="en-US" altLang="zh-TW" sz="2200" dirty="0">
                <a:effectLst>
                  <a:glow rad="228600">
                    <a:schemeClr val="accent1">
                      <a:satMod val="175000"/>
                      <a:alpha val="40000"/>
                    </a:schemeClr>
                  </a:glow>
                </a:effectLst>
                <a:latin typeface="Courier New" pitchFamily="49" charset="0"/>
                <a:ea typeface="新細明體" charset="-120"/>
                <a:cs typeface="Courier New" pitchFamily="49" charset="0"/>
              </a:rPr>
              <a:t>);</a:t>
            </a:r>
          </a:p>
          <a:p>
            <a:pPr>
              <a:lnSpc>
                <a:spcPct val="80000"/>
              </a:lnSpc>
              <a:spcBef>
                <a:spcPts val="600"/>
              </a:spcBef>
              <a:buNone/>
            </a:pPr>
            <a:r>
              <a:rPr lang="en-US" altLang="zh-TW" sz="2200" dirty="0">
                <a:effectLst>
                  <a:glow rad="228600">
                    <a:schemeClr val="accent1">
                      <a:satMod val="175000"/>
                      <a:alpha val="40000"/>
                    </a:schemeClr>
                  </a:glow>
                </a:effectLst>
                <a:latin typeface="Courier New" pitchFamily="49" charset="0"/>
                <a:ea typeface="新細明體" charset="-120"/>
                <a:cs typeface="Courier New" pitchFamily="49" charset="0"/>
              </a:rPr>
              <a:t>	</a:t>
            </a:r>
            <a:r>
              <a:rPr lang="en-US" altLang="zh-TW" sz="2200" dirty="0" err="1">
                <a:effectLst>
                  <a:glow rad="228600">
                    <a:schemeClr val="accent1">
                      <a:satMod val="175000"/>
                      <a:alpha val="40000"/>
                    </a:schemeClr>
                  </a:glow>
                </a:effectLst>
                <a:latin typeface="Courier New" pitchFamily="49" charset="0"/>
                <a:ea typeface="新細明體" charset="-120"/>
                <a:cs typeface="Courier New" pitchFamily="49" charset="0"/>
              </a:rPr>
              <a:t>printPun</a:t>
            </a:r>
            <a:r>
              <a:rPr lang="en-US" altLang="zh-TW" sz="2200" dirty="0">
                <a:effectLst>
                  <a:glow rad="228600">
                    <a:schemeClr val="accent1">
                      <a:satMod val="175000"/>
                      <a:alpha val="40000"/>
                    </a:schemeClr>
                  </a:glow>
                </a:effectLst>
                <a:latin typeface="Courier New" pitchFamily="49" charset="0"/>
                <a:ea typeface="新細明體" charset="-120"/>
                <a:cs typeface="Courier New" pitchFamily="49" charset="0"/>
              </a:rPr>
              <a:t>();</a:t>
            </a:r>
          </a:p>
          <a:p>
            <a:r>
              <a:rPr lang="en-US" altLang="zh-TW" dirty="0">
                <a:ea typeface="新細明體" charset="-120"/>
              </a:rPr>
              <a:t>A call of a </a:t>
            </a:r>
            <a:r>
              <a:rPr lang="en-US" altLang="zh-TW" b="1" dirty="0">
                <a:solidFill>
                  <a:schemeClr val="tx2">
                    <a:lumMod val="50000"/>
                  </a:schemeClr>
                </a:solidFill>
                <a:effectLst>
                  <a:glow rad="63500">
                    <a:schemeClr val="accent5">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non-void</a:t>
            </a:r>
            <a:r>
              <a:rPr lang="en-US" altLang="zh-TW" dirty="0">
                <a:ea typeface="新細明體" charset="-120"/>
              </a:rPr>
              <a:t> function produces a value that can be stored in a </a:t>
            </a:r>
            <a:r>
              <a:rPr lang="en-US" altLang="zh-TW" b="1" dirty="0">
                <a:solidFill>
                  <a:srgbClr val="FF0000"/>
                </a:solidFill>
                <a:ea typeface="新細明體" charset="-120"/>
              </a:rPr>
              <a:t>variable</a:t>
            </a:r>
            <a:r>
              <a:rPr lang="en-US" altLang="zh-TW" dirty="0">
                <a:ea typeface="新細明體" charset="-120"/>
              </a:rPr>
              <a:t>, tested, printed, or used in some other way:</a:t>
            </a:r>
          </a:p>
          <a:p>
            <a:pPr>
              <a:lnSpc>
                <a:spcPct val="80000"/>
              </a:lnSpc>
              <a:spcBef>
                <a:spcPts val="1000"/>
              </a:spcBef>
              <a:buNone/>
            </a:pPr>
            <a:r>
              <a:rPr lang="en-US" altLang="zh-TW" sz="2200" dirty="0">
                <a:latin typeface="Courier New" pitchFamily="49" charset="0"/>
                <a:ea typeface="新細明體" charset="-120"/>
                <a:cs typeface="Courier New" pitchFamily="49" charset="0"/>
              </a:rPr>
              <a:t>	</a:t>
            </a:r>
            <a:r>
              <a:rPr lang="en-US" altLang="zh-TW" b="1" dirty="0" err="1">
                <a:solidFill>
                  <a:srgbClr val="FF0000"/>
                </a:solidFill>
                <a:ea typeface="新細明體" charset="-120"/>
              </a:rPr>
              <a:t>avg</a:t>
            </a:r>
            <a:r>
              <a:rPr lang="en-US" altLang="zh-TW" sz="2200" dirty="0">
                <a:latin typeface="Courier New" pitchFamily="49" charset="0"/>
                <a:ea typeface="新細明體" charset="-120"/>
                <a:cs typeface="Courier New" pitchFamily="49" charset="0"/>
              </a:rPr>
              <a:t> = </a:t>
            </a:r>
            <a:r>
              <a:rPr lang="en-US" altLang="zh-TW" sz="2200" dirty="0">
                <a:ln w="18415" cmpd="sng">
                  <a:solidFill>
                    <a:srgbClr val="FFFFFF"/>
                  </a:solidFill>
                  <a:prstDash val="solid"/>
                </a:ln>
                <a:solidFill>
                  <a:srgbClr val="FFFFFF"/>
                </a:solidFill>
                <a:effectLst>
                  <a:glow rad="101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average(x, y)</a:t>
            </a:r>
            <a:r>
              <a:rPr lang="en-US" altLang="zh-TW" sz="2200" dirty="0">
                <a:latin typeface="Courier New" pitchFamily="49" charset="0"/>
                <a:ea typeface="新細明體" charset="-120"/>
                <a:cs typeface="Courier New" pitchFamily="49" charset="0"/>
              </a:rPr>
              <a:t>;</a:t>
            </a:r>
          </a:p>
          <a:p>
            <a:pPr>
              <a:lnSpc>
                <a:spcPct val="80000"/>
              </a:lnSpc>
              <a:spcBef>
                <a:spcPts val="600"/>
              </a:spcBef>
              <a:buNone/>
            </a:pPr>
            <a:r>
              <a:rPr lang="en-US" altLang="zh-TW" sz="2200" dirty="0">
                <a:latin typeface="Courier New" pitchFamily="49" charset="0"/>
                <a:ea typeface="新細明體" charset="-120"/>
                <a:cs typeface="Courier New" pitchFamily="49" charset="0"/>
              </a:rPr>
              <a:t>	if (</a:t>
            </a:r>
            <a:r>
              <a:rPr lang="en-US" altLang="zh-TW" sz="2200" dirty="0">
                <a:ln w="18415" cmpd="sng">
                  <a:solidFill>
                    <a:srgbClr val="FFFFFF"/>
                  </a:solidFill>
                  <a:prstDash val="solid"/>
                </a:ln>
                <a:solidFill>
                  <a:srgbClr val="FFFFFF"/>
                </a:solidFill>
                <a:effectLst>
                  <a:glow rad="101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average(x, y) </a:t>
            </a:r>
            <a:r>
              <a:rPr lang="en-US" altLang="zh-TW" sz="2200" dirty="0">
                <a:latin typeface="Courier New" pitchFamily="49" charset="0"/>
                <a:ea typeface="新細明體" charset="-120"/>
                <a:cs typeface="Courier New" pitchFamily="49" charset="0"/>
              </a:rPr>
              <a:t>&gt; 0)</a:t>
            </a:r>
          </a:p>
          <a:p>
            <a:pPr>
              <a:lnSpc>
                <a:spcPct val="80000"/>
              </a:lnSpc>
              <a:spcBef>
                <a:spcPts val="600"/>
              </a:spcBef>
              <a:buNone/>
            </a:pPr>
            <a:r>
              <a:rPr lang="en-US" altLang="zh-TW" sz="2200" dirty="0">
                <a:latin typeface="Courier New" pitchFamily="49" charset="0"/>
                <a:ea typeface="新細明體" charset="-120"/>
                <a:cs typeface="Courier New" pitchFamily="49" charset="0"/>
              </a:rPr>
              <a:t>	  </a:t>
            </a:r>
            <a:r>
              <a:rPr lang="en-US" altLang="zh-TW" sz="2200" dirty="0" err="1">
                <a:latin typeface="Courier New" pitchFamily="49" charset="0"/>
                <a:ea typeface="新細明體" charset="-120"/>
                <a:cs typeface="Courier New" pitchFamily="49" charset="0"/>
              </a:rPr>
              <a:t>printf</a:t>
            </a:r>
            <a:r>
              <a:rPr lang="en-US" altLang="zh-TW" sz="2200" dirty="0">
                <a:latin typeface="Courier New" pitchFamily="49" charset="0"/>
                <a:ea typeface="新細明體" charset="-120"/>
                <a:cs typeface="Courier New" pitchFamily="49" charset="0"/>
              </a:rPr>
              <a:t>("Average is positive\n");</a:t>
            </a:r>
          </a:p>
          <a:p>
            <a:pPr>
              <a:lnSpc>
                <a:spcPct val="80000"/>
              </a:lnSpc>
              <a:spcBef>
                <a:spcPts val="600"/>
              </a:spcBef>
              <a:buNone/>
            </a:pPr>
            <a:r>
              <a:rPr lang="en-US" altLang="zh-TW" sz="2200" dirty="0">
                <a:latin typeface="Courier New" pitchFamily="49" charset="0"/>
                <a:ea typeface="新細明體" charset="-120"/>
                <a:cs typeface="Courier New" pitchFamily="49" charset="0"/>
              </a:rPr>
              <a:t>	</a:t>
            </a:r>
            <a:r>
              <a:rPr lang="en-US" altLang="zh-TW" sz="2200" dirty="0" err="1">
                <a:latin typeface="Courier New" pitchFamily="49" charset="0"/>
                <a:ea typeface="新細明體" charset="-120"/>
                <a:cs typeface="Courier New" pitchFamily="49" charset="0"/>
              </a:rPr>
              <a:t>printf</a:t>
            </a:r>
            <a:r>
              <a:rPr lang="en-US" altLang="zh-TW" sz="2200" dirty="0">
                <a:latin typeface="Courier New" pitchFamily="49" charset="0"/>
                <a:ea typeface="新細明體" charset="-120"/>
                <a:cs typeface="Courier New" pitchFamily="49" charset="0"/>
              </a:rPr>
              <a:t>("The average is %g\n",</a:t>
            </a:r>
            <a:r>
              <a:rPr lang="en-US" altLang="zh-TW" sz="1800" dirty="0">
                <a:latin typeface="Courier New" pitchFamily="49" charset="0"/>
                <a:ea typeface="新細明體" charset="-120"/>
                <a:cs typeface="Courier New" pitchFamily="49" charset="0"/>
              </a:rPr>
              <a:t> </a:t>
            </a:r>
            <a:r>
              <a:rPr lang="en-US" altLang="zh-TW" sz="2200" dirty="0">
                <a:ln w="18415" cmpd="sng">
                  <a:solidFill>
                    <a:srgbClr val="FFFFFF"/>
                  </a:solidFill>
                  <a:prstDash val="solid"/>
                </a:ln>
                <a:solidFill>
                  <a:srgbClr val="FFFFFF"/>
                </a:solidFill>
                <a:effectLst>
                  <a:glow rad="101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average(x, y));</a:t>
            </a:r>
          </a:p>
          <a:p>
            <a:endParaRPr lang="en-US" altLang="zh-TW" dirty="0">
              <a:ea typeface="新細明體" charset="-12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a:bodyPr>
          <a:lstStyle/>
          <a:p>
            <a:r>
              <a:rPr lang="en-US" altLang="zh-TW">
                <a:ea typeface="新細明體" charset="-120"/>
              </a:rPr>
              <a:t>Function Calls</a:t>
            </a:r>
          </a:p>
        </p:txBody>
      </p:sp>
      <p:sp>
        <p:nvSpPr>
          <p:cNvPr id="35843" name="Content Placeholder 2"/>
          <p:cNvSpPr>
            <a:spLocks noGrp="1"/>
          </p:cNvSpPr>
          <p:nvPr>
            <p:ph idx="1"/>
          </p:nvPr>
        </p:nvSpPr>
        <p:spPr/>
        <p:txBody>
          <a:bodyPr/>
          <a:lstStyle/>
          <a:p>
            <a:r>
              <a:rPr lang="en-US" altLang="zh-TW" dirty="0">
                <a:ea typeface="新細明體" charset="-120"/>
              </a:rPr>
              <a:t>The value returned by a </a:t>
            </a:r>
            <a:r>
              <a:rPr lang="en-US" altLang="zh-TW" b="1" dirty="0">
                <a:solidFill>
                  <a:schemeClr val="tx2">
                    <a:lumMod val="50000"/>
                  </a:schemeClr>
                </a:solidFill>
                <a:effectLst>
                  <a:glow rad="63500">
                    <a:schemeClr val="accent5">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non-void function </a:t>
            </a:r>
            <a:r>
              <a:rPr lang="en-US" altLang="zh-TW" dirty="0">
                <a:ea typeface="新細明體" charset="-120"/>
              </a:rPr>
              <a:t>can always be </a:t>
            </a:r>
            <a:r>
              <a:rPr lang="en-US" altLang="zh-TW" dirty="0">
                <a:solidFill>
                  <a:srgbClr val="FF0000"/>
                </a:solidFill>
                <a:effectLst>
                  <a:outerShdw blurRad="38100" dist="38100" dir="2700000" algn="tl">
                    <a:srgbClr val="000000">
                      <a:alpha val="43137"/>
                    </a:srgbClr>
                  </a:outerShdw>
                </a:effectLst>
                <a:ea typeface="新細明體" charset="-120"/>
              </a:rPr>
              <a:t>discarded</a:t>
            </a:r>
            <a:r>
              <a:rPr lang="en-US" altLang="zh-TW" dirty="0">
                <a:ea typeface="新細明體" charset="-120"/>
              </a:rPr>
              <a:t> if it’s not needed:</a:t>
            </a:r>
          </a:p>
          <a:p>
            <a:pPr>
              <a:lnSpc>
                <a:spcPct val="80000"/>
              </a:lnSpc>
              <a:spcBef>
                <a:spcPts val="1200"/>
              </a:spcBef>
              <a:buNone/>
            </a:pPr>
            <a:r>
              <a:rPr lang="en-US" altLang="zh-TW" sz="2200" dirty="0">
                <a:latin typeface="Courier New" pitchFamily="49" charset="0"/>
                <a:ea typeface="新細明體" charset="-120"/>
                <a:cs typeface="Courier New" pitchFamily="49" charset="0"/>
              </a:rPr>
              <a:t>	</a:t>
            </a:r>
            <a:r>
              <a:rPr lang="en-US" altLang="zh-TW" sz="2200"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average(x, y);  </a:t>
            </a:r>
            <a:r>
              <a:rPr lang="en-US" altLang="zh-TW" sz="22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discards return value */</a:t>
            </a:r>
          </a:p>
          <a:p>
            <a:pPr>
              <a:buFontTx/>
              <a:buNone/>
            </a:pPr>
            <a:r>
              <a:rPr lang="en-US" altLang="zh-TW" dirty="0">
                <a:ea typeface="新細明體" charset="-120"/>
              </a:rPr>
              <a:t>	This call is an example of an expression statement: a statement that evaluates an expression but then discards the result.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a:bodyPr>
          <a:lstStyle/>
          <a:p>
            <a:r>
              <a:rPr lang="en-US" altLang="zh-TW">
                <a:ea typeface="新細明體" charset="-120"/>
              </a:rPr>
              <a:t>Function Calls</a:t>
            </a:r>
          </a:p>
        </p:txBody>
      </p:sp>
      <p:sp>
        <p:nvSpPr>
          <p:cNvPr id="36867" name="Content Placeholder 2"/>
          <p:cNvSpPr>
            <a:spLocks noGrp="1"/>
          </p:cNvSpPr>
          <p:nvPr>
            <p:ph idx="1"/>
          </p:nvPr>
        </p:nvSpPr>
        <p:spPr/>
        <p:txBody>
          <a:bodyPr/>
          <a:lstStyle/>
          <a:p>
            <a:r>
              <a:rPr lang="en-US" altLang="zh-TW" dirty="0">
                <a:ea typeface="新細明體" charset="-120"/>
              </a:rPr>
              <a:t>Ignoring the return value of </a:t>
            </a:r>
            <a:r>
              <a:rPr lang="en-US" altLang="zh-TW" dirty="0">
                <a:latin typeface="Courier New" pitchFamily="49" charset="0"/>
                <a:ea typeface="新細明體" charset="-120"/>
                <a:cs typeface="Courier New" pitchFamily="49" charset="0"/>
              </a:rPr>
              <a:t>average</a:t>
            </a:r>
            <a:r>
              <a:rPr lang="en-US" altLang="zh-TW" dirty="0">
                <a:ea typeface="新細明體" charset="-120"/>
              </a:rPr>
              <a:t> is an odd thing to do, but for some functions it makes sense.</a:t>
            </a:r>
          </a:p>
          <a:p>
            <a:r>
              <a:rPr lang="en-US" altLang="zh-TW" dirty="0" err="1">
                <a:latin typeface="Courier New" pitchFamily="49" charset="0"/>
                <a:ea typeface="新細明體" charset="-120"/>
                <a:cs typeface="Courier New" pitchFamily="49" charset="0"/>
              </a:rPr>
              <a:t>printf</a:t>
            </a:r>
            <a:r>
              <a:rPr lang="en-US" altLang="zh-TW" dirty="0">
                <a:ea typeface="新細明體" charset="-120"/>
              </a:rPr>
              <a:t> returns the number of characters that it prints.</a:t>
            </a:r>
          </a:p>
          <a:p>
            <a:r>
              <a:rPr lang="en-US" altLang="zh-TW" dirty="0">
                <a:ea typeface="新細明體" charset="-120"/>
              </a:rPr>
              <a:t>After the following call, </a:t>
            </a:r>
            <a:r>
              <a:rPr lang="en-US" altLang="zh-TW" dirty="0" err="1">
                <a:latin typeface="Courier New" pitchFamily="49" charset="0"/>
                <a:ea typeface="新細明體" charset="-120"/>
                <a:cs typeface="Courier New" pitchFamily="49" charset="0"/>
              </a:rPr>
              <a:t>num_chars</a:t>
            </a:r>
            <a:r>
              <a:rPr lang="en-US" altLang="zh-TW" dirty="0">
                <a:ea typeface="新細明體" charset="-120"/>
              </a:rPr>
              <a:t> will have the value 9:</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b="1" dirty="0" err="1">
                <a:effectLst>
                  <a:glow rad="101600">
                    <a:schemeClr val="accent5">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num_chars</a:t>
            </a:r>
            <a:r>
              <a:rPr lang="en-US" altLang="zh-TW" sz="2400" b="1" dirty="0">
                <a:effectLst>
                  <a:glow rad="101600">
                    <a:schemeClr val="accent5">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 </a:t>
            </a:r>
            <a:r>
              <a:rPr lang="en-US" altLang="zh-TW" sz="2400" b="1" dirty="0" err="1">
                <a:effectLst>
                  <a:glow rad="101600">
                    <a:schemeClr val="accent5">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2400" b="1" dirty="0">
                <a:effectLst>
                  <a:glow rad="101600">
                    <a:schemeClr val="accent5">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("Hi, Mom!\n");</a:t>
            </a:r>
          </a:p>
          <a:p>
            <a:r>
              <a:rPr lang="en-US" altLang="zh-TW" dirty="0">
                <a:ea typeface="新細明體" charset="-120"/>
              </a:rPr>
              <a:t>We’ll normally </a:t>
            </a:r>
            <a:r>
              <a:rPr lang="en-US" altLang="zh-TW" dirty="0">
                <a:solidFill>
                  <a:srgbClr val="FF0000"/>
                </a:solidFill>
                <a:effectLst>
                  <a:outerShdw blurRad="38100" dist="38100" dir="2700000" algn="tl">
                    <a:srgbClr val="000000">
                      <a:alpha val="43137"/>
                    </a:srgbClr>
                  </a:outerShdw>
                </a:effectLst>
                <a:ea typeface="新細明體" charset="-120"/>
              </a:rPr>
              <a:t>discard</a:t>
            </a:r>
            <a:r>
              <a:rPr lang="en-US" altLang="zh-TW" dirty="0">
                <a:ea typeface="新細明體" charset="-120"/>
              </a:rPr>
              <a:t> </a:t>
            </a:r>
            <a:r>
              <a:rPr lang="en-US" altLang="zh-TW" dirty="0" err="1">
                <a:latin typeface="Courier New" pitchFamily="49" charset="0"/>
                <a:ea typeface="新細明體" charset="-120"/>
                <a:cs typeface="Courier New" pitchFamily="49" charset="0"/>
              </a:rPr>
              <a:t>printf</a:t>
            </a:r>
            <a:r>
              <a:rPr lang="en-US" altLang="zh-TW" dirty="0" err="1">
                <a:ea typeface="新細明體" charset="-120"/>
              </a:rPr>
              <a:t>’s</a:t>
            </a:r>
            <a:r>
              <a:rPr lang="en-US" altLang="zh-TW" dirty="0">
                <a:ea typeface="新細明體" charset="-120"/>
              </a:rPr>
              <a:t> return value:</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printf</a:t>
            </a:r>
            <a:r>
              <a:rPr lang="en-US" altLang="zh-TW" sz="2400" dirty="0">
                <a:latin typeface="Courier New" pitchFamily="49" charset="0"/>
                <a:ea typeface="新細明體" charset="-120"/>
                <a:cs typeface="Courier New" pitchFamily="49" charset="0"/>
              </a:rPr>
              <a:t>("Hi, Mom!\n");</a:t>
            </a:r>
          </a:p>
          <a:p>
            <a:pPr>
              <a:lnSpc>
                <a:spcPct val="80000"/>
              </a:lnSpc>
              <a:spcBef>
                <a:spcPts val="600"/>
              </a:spcBef>
              <a:buNone/>
            </a:pPr>
            <a:r>
              <a:rPr lang="en-US" altLang="zh-TW" sz="2400" dirty="0">
                <a:latin typeface="Courier New" pitchFamily="49" charset="0"/>
                <a:ea typeface="新細明體" charset="-120"/>
                <a:cs typeface="Courier New" pitchFamily="49" charset="0"/>
              </a:rPr>
              <a:t>	  /* discards return value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a:bodyPr>
          <a:lstStyle/>
          <a:p>
            <a:r>
              <a:rPr lang="en-US" altLang="zh-TW">
                <a:ea typeface="新細明體" charset="-120"/>
              </a:rPr>
              <a:t>Function Calls</a:t>
            </a:r>
          </a:p>
        </p:txBody>
      </p:sp>
      <p:sp>
        <p:nvSpPr>
          <p:cNvPr id="37891" name="Content Placeholder 2"/>
          <p:cNvSpPr>
            <a:spLocks noGrp="1"/>
          </p:cNvSpPr>
          <p:nvPr>
            <p:ph idx="1"/>
          </p:nvPr>
        </p:nvSpPr>
        <p:spPr/>
        <p:txBody>
          <a:bodyPr/>
          <a:lstStyle/>
          <a:p>
            <a:r>
              <a:rPr lang="en-US" altLang="zh-TW">
                <a:ea typeface="新細明體" charset="-120"/>
              </a:rPr>
              <a:t>To make it clear that we’re deliberately discarding the return value of a function, C allows us to put </a:t>
            </a:r>
            <a:r>
              <a:rPr lang="en-US" altLang="zh-TW">
                <a:latin typeface="Courier New" pitchFamily="49" charset="0"/>
                <a:ea typeface="新細明體" charset="-120"/>
                <a:cs typeface="Courier New" pitchFamily="49" charset="0"/>
              </a:rPr>
              <a:t>(void)</a:t>
            </a:r>
            <a:r>
              <a:rPr lang="en-US" altLang="zh-TW">
                <a:ea typeface="新細明體" charset="-120"/>
              </a:rPr>
              <a:t> before the call:</a:t>
            </a:r>
          </a:p>
          <a:p>
            <a:pPr>
              <a:lnSpc>
                <a:spcPct val="80000"/>
              </a:lnSpc>
              <a:spcBef>
                <a:spcPts val="1200"/>
              </a:spcBef>
              <a:buNone/>
            </a:pPr>
            <a:r>
              <a:rPr lang="en-US" altLang="zh-TW" sz="2400">
                <a:latin typeface="Courier New" pitchFamily="49" charset="0"/>
                <a:ea typeface="新細明體" charset="-120"/>
                <a:cs typeface="Courier New" pitchFamily="49" charset="0"/>
              </a:rPr>
              <a:t>	(void) printf("Hi, Mom!\n");</a:t>
            </a:r>
          </a:p>
          <a:p>
            <a:r>
              <a:rPr lang="en-US" altLang="zh-TW">
                <a:ea typeface="新細明體" charset="-120"/>
              </a:rPr>
              <a:t>Using </a:t>
            </a:r>
            <a:r>
              <a:rPr lang="en-US" altLang="zh-TW">
                <a:latin typeface="Courier New" pitchFamily="49" charset="0"/>
                <a:ea typeface="新細明體" charset="-120"/>
                <a:cs typeface="Courier New" pitchFamily="49" charset="0"/>
              </a:rPr>
              <a:t>(void)</a:t>
            </a:r>
            <a:r>
              <a:rPr lang="en-US" altLang="zh-TW">
                <a:ea typeface="新細明體" charset="-120"/>
              </a:rPr>
              <a:t> makes it clear to others that you deliberately discarded the return value, not just forgot that there was one.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Autofit/>
          </a:bodyPr>
          <a:lstStyle/>
          <a:p>
            <a:r>
              <a:rPr lang="en-US" altLang="zh-TW" sz="3200" dirty="0">
                <a:ea typeface="新細明體" charset="-120"/>
              </a:rPr>
              <a:t>Program: </a:t>
            </a:r>
            <a:r>
              <a:rPr lang="en-US" altLang="zh-TW" sz="2800" dirty="0">
                <a:ea typeface="新細明體" charset="-120"/>
              </a:rPr>
              <a:t>Testing</a:t>
            </a:r>
            <a:r>
              <a:rPr lang="en-US" altLang="zh-TW" sz="3200" dirty="0">
                <a:ea typeface="新細明體" charset="-120"/>
              </a:rPr>
              <a:t> Whether a Number Is Prime</a:t>
            </a:r>
          </a:p>
        </p:txBody>
      </p:sp>
      <p:sp>
        <p:nvSpPr>
          <p:cNvPr id="38915" name="Content Placeholder 2"/>
          <p:cNvSpPr>
            <a:spLocks noGrp="1"/>
          </p:cNvSpPr>
          <p:nvPr>
            <p:ph idx="1"/>
          </p:nvPr>
        </p:nvSpPr>
        <p:spPr/>
        <p:txBody>
          <a:bodyPr/>
          <a:lstStyle/>
          <a:p>
            <a:r>
              <a:rPr lang="en-US" altLang="zh-TW" dirty="0">
                <a:ea typeface="新細明體" charset="-120"/>
              </a:rPr>
              <a:t>The </a:t>
            </a:r>
            <a:r>
              <a:rPr lang="en-US" altLang="zh-TW" dirty="0" err="1">
                <a:latin typeface="Courier New" pitchFamily="49" charset="0"/>
                <a:ea typeface="新細明體" charset="-120"/>
                <a:cs typeface="Courier New" pitchFamily="49" charset="0"/>
              </a:rPr>
              <a:t>prime.c</a:t>
            </a:r>
            <a:r>
              <a:rPr lang="en-US" altLang="zh-TW" dirty="0">
                <a:ea typeface="新細明體" charset="-120"/>
              </a:rPr>
              <a:t> program tests whether a number is prime:</a:t>
            </a:r>
          </a:p>
          <a:p>
            <a:pPr>
              <a:lnSpc>
                <a:spcPct val="80000"/>
              </a:lnSpc>
              <a:spcBef>
                <a:spcPts val="1200"/>
              </a:spcBef>
              <a:buNone/>
            </a:pPr>
            <a:r>
              <a:rPr lang="en-US" altLang="zh-TW" sz="2400" dirty="0">
                <a:latin typeface="Courier New" pitchFamily="49" charset="0"/>
                <a:ea typeface="新細明體" charset="-120"/>
                <a:cs typeface="Courier New" pitchFamily="49" charset="0"/>
              </a:rPr>
              <a:t>	Enter a number: </a:t>
            </a:r>
            <a:r>
              <a:rPr lang="en-US" altLang="zh-TW" sz="2400" u="sng" dirty="0">
                <a:latin typeface="Courier New" pitchFamily="49" charset="0"/>
                <a:ea typeface="新細明體" charset="-120"/>
                <a:cs typeface="Courier New" pitchFamily="49" charset="0"/>
              </a:rPr>
              <a:t>34</a:t>
            </a:r>
          </a:p>
          <a:p>
            <a:pPr>
              <a:lnSpc>
                <a:spcPct val="80000"/>
              </a:lnSpc>
              <a:spcBef>
                <a:spcPts val="600"/>
              </a:spcBef>
              <a:buNone/>
            </a:pPr>
            <a:r>
              <a:rPr lang="en-US" altLang="zh-TW" sz="2400" dirty="0">
                <a:latin typeface="Courier New" pitchFamily="49" charset="0"/>
                <a:ea typeface="新細明體" charset="-120"/>
                <a:cs typeface="Courier New" pitchFamily="49" charset="0"/>
              </a:rPr>
              <a:t>	Not prime</a:t>
            </a:r>
          </a:p>
          <a:p>
            <a:r>
              <a:rPr lang="en-US" altLang="zh-TW" dirty="0">
                <a:ea typeface="新細明體" charset="-120"/>
              </a:rPr>
              <a:t>The program uses a function named </a:t>
            </a:r>
            <a:r>
              <a:rPr lang="en-US" altLang="zh-TW" dirty="0" err="1">
                <a:latin typeface="Courier New" pitchFamily="49" charset="0"/>
                <a:ea typeface="新細明體" charset="-120"/>
                <a:cs typeface="Courier New" pitchFamily="49" charset="0"/>
              </a:rPr>
              <a:t>isPrime</a:t>
            </a:r>
            <a:r>
              <a:rPr lang="en-US" altLang="zh-TW" dirty="0">
                <a:ea typeface="新細明體" charset="-120"/>
              </a:rPr>
              <a:t> that returns </a:t>
            </a:r>
            <a:r>
              <a:rPr lang="en-US" altLang="zh-TW" dirty="0">
                <a:latin typeface="Courier New" pitchFamily="49" charset="0"/>
                <a:ea typeface="新細明體" charset="-120"/>
                <a:cs typeface="Courier New" pitchFamily="49" charset="0"/>
              </a:rPr>
              <a:t>true</a:t>
            </a:r>
            <a:r>
              <a:rPr lang="en-US" altLang="zh-TW" dirty="0">
                <a:ea typeface="新細明體" charset="-120"/>
              </a:rPr>
              <a:t> if its parameter is a prime number and </a:t>
            </a:r>
            <a:r>
              <a:rPr lang="en-US" altLang="zh-TW" dirty="0">
                <a:latin typeface="Courier New" pitchFamily="49" charset="0"/>
                <a:ea typeface="新細明體" charset="-120"/>
                <a:cs typeface="Courier New" pitchFamily="49" charset="0"/>
              </a:rPr>
              <a:t>false</a:t>
            </a:r>
            <a:r>
              <a:rPr lang="en-US" altLang="zh-TW" dirty="0">
                <a:ea typeface="新細明體" charset="-120"/>
              </a:rPr>
              <a:t> if it isn’t.</a:t>
            </a:r>
          </a:p>
          <a:p>
            <a:r>
              <a:rPr lang="en-US" altLang="zh-TW" dirty="0" err="1">
                <a:latin typeface="Courier New" pitchFamily="49" charset="0"/>
                <a:ea typeface="新細明體" charset="-120"/>
                <a:cs typeface="Courier New" pitchFamily="49" charset="0"/>
              </a:rPr>
              <a:t>isPrime</a:t>
            </a:r>
            <a:r>
              <a:rPr lang="en-US" altLang="zh-TW" dirty="0">
                <a:ea typeface="新細明體" charset="-120"/>
              </a:rPr>
              <a:t> divides its parameter </a:t>
            </a:r>
            <a:r>
              <a:rPr lang="en-US" altLang="zh-TW" dirty="0">
                <a:latin typeface="Courier New" pitchFamily="49" charset="0"/>
                <a:ea typeface="新細明體" charset="-120"/>
                <a:cs typeface="Courier New" pitchFamily="49" charset="0"/>
              </a:rPr>
              <a:t>n</a:t>
            </a:r>
            <a:r>
              <a:rPr lang="en-US" altLang="zh-TW" dirty="0">
                <a:ea typeface="新細明體" charset="-120"/>
              </a:rPr>
              <a:t> by each of the numbers between 2 and the square root of </a:t>
            </a:r>
            <a:r>
              <a:rPr lang="en-US" altLang="zh-TW" dirty="0">
                <a:latin typeface="Courier New" pitchFamily="49" charset="0"/>
                <a:ea typeface="新細明體" charset="-120"/>
                <a:cs typeface="Courier New" pitchFamily="49" charset="0"/>
              </a:rPr>
              <a:t>n</a:t>
            </a:r>
            <a:r>
              <a:rPr lang="en-US" altLang="zh-TW" dirty="0">
                <a:ea typeface="新細明體" charset="-120"/>
              </a:rPr>
              <a:t>; if the remainder is ever 0, </a:t>
            </a:r>
            <a:r>
              <a:rPr lang="en-US" altLang="zh-TW" dirty="0">
                <a:latin typeface="Courier New" pitchFamily="49" charset="0"/>
                <a:ea typeface="新細明體" charset="-120"/>
                <a:cs typeface="Courier New" pitchFamily="49" charset="0"/>
              </a:rPr>
              <a:t>n</a:t>
            </a:r>
            <a:r>
              <a:rPr lang="en-US" altLang="zh-TW" dirty="0">
                <a:ea typeface="新細明體" charset="-120"/>
              </a:rPr>
              <a:t> isn’t prime.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a:xfrm>
            <a:off x="1524000" y="0"/>
            <a:ext cx="9144000" cy="6324600"/>
          </a:xfrm>
        </p:spPr>
        <p:txBody>
          <a:bodyPr>
            <a:normAutofit lnSpcReduction="10000"/>
          </a:bodyPr>
          <a:lstStyle/>
          <a:p>
            <a:pPr marL="342900" indent="-342900">
              <a:spcBef>
                <a:spcPts val="0"/>
              </a:spcBef>
              <a:buFont typeface="+mj-lt"/>
              <a:buAutoNum type="arabicPeriod"/>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#include &lt;</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stdbool.h</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&gt;   /* C99 only */</a:t>
            </a:r>
          </a:p>
          <a:p>
            <a:pPr marL="342900" indent="-342900">
              <a:spcBef>
                <a:spcPts val="0"/>
              </a:spcBef>
              <a:buFont typeface="+mj-lt"/>
              <a:buAutoNum type="arabicPeriod"/>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#include &lt;</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stdio.h</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&gt;</a:t>
            </a:r>
          </a:p>
          <a:p>
            <a:pPr marL="342900" indent="-342900">
              <a:spcBef>
                <a:spcPts val="0"/>
              </a:spcBef>
              <a:buFont typeface="+mj-lt"/>
              <a:buAutoNum type="arabicPeriod"/>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bool </a:t>
            </a:r>
            <a:r>
              <a:rPr lang="en-US" altLang="zh-TW" sz="2400" b="1" dirty="0" err="1">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isPrime</a:t>
            </a:r>
            <a:r>
              <a:rPr lang="en-US" altLang="zh-TW" sz="24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400" b="1" dirty="0" err="1">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n</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342900" indent="-342900">
              <a:spcBef>
                <a:spcPts val="0"/>
              </a:spcBef>
              <a:buFont typeface="+mj-lt"/>
              <a:buAutoNum type="arabicPeriod"/>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342900" indent="-342900">
              <a:spcBef>
                <a:spcPts val="0"/>
              </a:spcBef>
              <a:buFont typeface="+mj-lt"/>
              <a:buAutoNum type="arabicPeriod"/>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divisor;</a:t>
            </a:r>
          </a:p>
          <a:p>
            <a:pPr marL="342900" indent="-342900">
              <a:spcBef>
                <a:spcPts val="0"/>
              </a:spcBef>
              <a:buFont typeface="+mj-lt"/>
              <a:buAutoNum type="arabicPeriod"/>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if (</a:t>
            </a:r>
            <a:r>
              <a:rPr lang="en-US" altLang="zh-TW" sz="24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n</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&lt;= 1)    return false;</a:t>
            </a:r>
          </a:p>
          <a:p>
            <a:pPr marL="342900" indent="-342900">
              <a:spcBef>
                <a:spcPts val="0"/>
              </a:spcBef>
              <a:buFont typeface="+mj-lt"/>
              <a:buAutoNum type="arabicPeriod"/>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for(divisor= 2; divisor* divisor &lt;= </a:t>
            </a:r>
            <a:r>
              <a:rPr lang="en-US" altLang="zh-TW" sz="24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n</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divisor++)</a:t>
            </a:r>
          </a:p>
          <a:p>
            <a:pPr marL="342900" indent="-342900">
              <a:spcBef>
                <a:spcPts val="0"/>
              </a:spcBef>
              <a:buFont typeface="+mj-lt"/>
              <a:buAutoNum type="arabicPeriod"/>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if (</a:t>
            </a:r>
            <a:r>
              <a:rPr lang="en-US" altLang="zh-TW" sz="24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n</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 divisor == 0)  return false;</a:t>
            </a:r>
          </a:p>
          <a:p>
            <a:pPr marL="342900" indent="-342900">
              <a:spcBef>
                <a:spcPts val="0"/>
              </a:spcBef>
              <a:buFont typeface="+mj-lt"/>
              <a:buAutoNum type="arabicPeriod"/>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return true;</a:t>
            </a:r>
          </a:p>
          <a:p>
            <a:pPr marL="342900" indent="-342900">
              <a:spcBef>
                <a:spcPts val="0"/>
              </a:spcBef>
              <a:buFont typeface="+mj-lt"/>
              <a:buAutoNum type="arabicPeriod"/>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p>
          <a:p>
            <a:pPr marL="342900" indent="-342900">
              <a:spcBef>
                <a:spcPts val="0"/>
              </a:spcBef>
              <a:buFont typeface="+mj-lt"/>
              <a:buAutoNum type="arabicPeriod" startAt="17"/>
            </a:pP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main(void)</a:t>
            </a:r>
          </a:p>
          <a:p>
            <a:pPr marL="342900" indent="-342900">
              <a:spcBef>
                <a:spcPts val="0"/>
              </a:spcBef>
              <a:buFont typeface="+mj-lt"/>
              <a:buAutoNum type="arabicPeriod" startAt="17"/>
            </a:pPr>
            <a:r>
              <a:rPr lang="en-US" altLang="zh-TW" sz="2400" dirty="0">
                <a:latin typeface="Courier New" pitchFamily="49" charset="0"/>
                <a:ea typeface="新細明體" charset="-120"/>
                <a:cs typeface="Courier New" pitchFamily="49" charset="0"/>
              </a:rPr>
              <a:t>{</a:t>
            </a:r>
          </a:p>
          <a:p>
            <a:pPr marL="342900" indent="-342900">
              <a:spcBef>
                <a:spcPts val="0"/>
              </a:spcBef>
              <a:buFont typeface="+mj-lt"/>
              <a:buAutoNum type="arabicPeriod" startAt="17"/>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n;</a:t>
            </a:r>
          </a:p>
          <a:p>
            <a:pPr marL="342900" indent="-342900">
              <a:spcBef>
                <a:spcPts val="0"/>
              </a:spcBef>
              <a:buFont typeface="+mj-lt"/>
              <a:buAutoNum type="arabicPeriod" startAt="17"/>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printf</a:t>
            </a:r>
            <a:r>
              <a:rPr lang="en-US" altLang="zh-TW" sz="2400" dirty="0">
                <a:latin typeface="Courier New" pitchFamily="49" charset="0"/>
                <a:ea typeface="新細明體" charset="-120"/>
                <a:cs typeface="Courier New" pitchFamily="49" charset="0"/>
              </a:rPr>
              <a:t>("Enter a number: ");</a:t>
            </a:r>
          </a:p>
          <a:p>
            <a:pPr marL="342900" indent="-342900">
              <a:spcBef>
                <a:spcPts val="0"/>
              </a:spcBef>
              <a:buFont typeface="+mj-lt"/>
              <a:buAutoNum type="arabicPeriod" startAt="17"/>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scanf</a:t>
            </a:r>
            <a:r>
              <a:rPr lang="en-US" altLang="zh-TW" sz="2400" dirty="0">
                <a:latin typeface="Courier New" pitchFamily="49" charset="0"/>
                <a:ea typeface="新細明體" charset="-120"/>
                <a:cs typeface="Courier New" pitchFamily="49" charset="0"/>
              </a:rPr>
              <a:t>("%d", &amp;n);</a:t>
            </a:r>
          </a:p>
          <a:p>
            <a:pPr marL="342900" indent="-342900">
              <a:spcBef>
                <a:spcPts val="0"/>
              </a:spcBef>
              <a:buFont typeface="+mj-lt"/>
              <a:buAutoNum type="arabicPeriod" startAt="17"/>
            </a:pPr>
            <a:r>
              <a:rPr lang="en-US" altLang="zh-TW" sz="2800" dirty="0">
                <a:latin typeface="Courier New" pitchFamily="49" charset="0"/>
                <a:ea typeface="新細明體" charset="-120"/>
                <a:cs typeface="Courier New" pitchFamily="49" charset="0"/>
              </a:rPr>
              <a:t>  if (</a:t>
            </a:r>
            <a:r>
              <a:rPr lang="en-US" altLang="zh-TW" sz="2800" b="1" dirty="0" err="1">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isPrime</a:t>
            </a:r>
            <a:r>
              <a:rPr lang="en-US" altLang="zh-TW" sz="2800" dirty="0">
                <a:latin typeface="Courier New" pitchFamily="49" charset="0"/>
                <a:ea typeface="新細明體" charset="-120"/>
                <a:cs typeface="Courier New" pitchFamily="49" charset="0"/>
              </a:rPr>
              <a:t>(n))    </a:t>
            </a:r>
            <a:r>
              <a:rPr lang="en-US" altLang="zh-TW" sz="2800" dirty="0" err="1">
                <a:latin typeface="Courier New" pitchFamily="49" charset="0"/>
                <a:ea typeface="新細明體" charset="-120"/>
                <a:cs typeface="Courier New" pitchFamily="49" charset="0"/>
              </a:rPr>
              <a:t>printf</a:t>
            </a:r>
            <a:r>
              <a:rPr lang="en-US" altLang="zh-TW" sz="2800" dirty="0">
                <a:latin typeface="Courier New" pitchFamily="49" charset="0"/>
                <a:ea typeface="新細明體" charset="-120"/>
                <a:cs typeface="Courier New" pitchFamily="49" charset="0"/>
              </a:rPr>
              <a:t>("Prime\n");</a:t>
            </a:r>
          </a:p>
          <a:p>
            <a:pPr marL="342900" indent="-342900">
              <a:spcBef>
                <a:spcPts val="0"/>
              </a:spcBef>
              <a:buFont typeface="+mj-lt"/>
              <a:buAutoNum type="arabicPeriod" startAt="17"/>
            </a:pPr>
            <a:r>
              <a:rPr lang="en-US" altLang="zh-TW" sz="2400" dirty="0">
                <a:latin typeface="Courier New" pitchFamily="49" charset="0"/>
                <a:ea typeface="新細明體" charset="-120"/>
                <a:cs typeface="Courier New" pitchFamily="49" charset="0"/>
              </a:rPr>
              <a:t>  else    </a:t>
            </a:r>
            <a:r>
              <a:rPr lang="en-US" altLang="zh-TW" sz="2400" dirty="0" err="1">
                <a:latin typeface="Courier New" pitchFamily="49" charset="0"/>
                <a:ea typeface="新細明體" charset="-120"/>
                <a:cs typeface="Courier New" pitchFamily="49" charset="0"/>
              </a:rPr>
              <a:t>printf</a:t>
            </a:r>
            <a:r>
              <a:rPr lang="en-US" altLang="zh-TW" sz="2400" dirty="0">
                <a:latin typeface="Courier New" pitchFamily="49" charset="0"/>
                <a:ea typeface="新細明體" charset="-120"/>
                <a:cs typeface="Courier New" pitchFamily="49" charset="0"/>
              </a:rPr>
              <a:t>("Not prime\n");</a:t>
            </a:r>
          </a:p>
          <a:p>
            <a:pPr marL="342900" indent="-342900">
              <a:spcBef>
                <a:spcPts val="0"/>
              </a:spcBef>
              <a:buFont typeface="+mj-lt"/>
              <a:buAutoNum type="arabicPeriod" startAt="17"/>
            </a:pPr>
            <a:r>
              <a:rPr lang="en-US" altLang="zh-TW" sz="2400" dirty="0">
                <a:latin typeface="Courier New" pitchFamily="49" charset="0"/>
                <a:ea typeface="新細明體" charset="-120"/>
                <a:cs typeface="Courier New" pitchFamily="49" charset="0"/>
              </a:rPr>
              <a:t>  return 0;</a:t>
            </a:r>
          </a:p>
          <a:p>
            <a:pPr marL="342900" indent="-342900">
              <a:spcBef>
                <a:spcPts val="0"/>
              </a:spcBef>
              <a:buFont typeface="+mj-lt"/>
              <a:buAutoNum type="arabicPeriod" startAt="17"/>
            </a:pPr>
            <a:r>
              <a:rPr lang="en-US" altLang="zh-TW" sz="2400" dirty="0">
                <a:latin typeface="Courier New" pitchFamily="49" charset="0"/>
                <a:ea typeface="新細明體" charset="-120"/>
                <a:cs typeface="Courier New" pitchFamily="49" charset="0"/>
              </a:rPr>
              <a:t>} </a:t>
            </a:r>
          </a:p>
          <a:p>
            <a:pPr marL="342900" indent="-342900">
              <a:spcBef>
                <a:spcPts val="0"/>
              </a:spcBef>
              <a:buFont typeface="+mj-lt"/>
              <a:buAutoNum type="arabicPeriod"/>
            </a:pPr>
            <a:endPar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endParaRPr>
          </a:p>
        </p:txBody>
      </p:sp>
      <p:sp>
        <p:nvSpPr>
          <p:cNvPr id="2" name="矩形 1"/>
          <p:cNvSpPr/>
          <p:nvPr/>
        </p:nvSpPr>
        <p:spPr>
          <a:xfrm>
            <a:off x="8839200" y="685801"/>
            <a:ext cx="1524000"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altLang="zh-TW" sz="3200" dirty="0" err="1"/>
              <a:t>prime.c</a:t>
            </a:r>
            <a:endParaRPr lang="en-US" altLang="zh-TW" sz="3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600200" y="10298"/>
            <a:ext cx="8991600" cy="6390503"/>
          </a:xfrm>
          <a:effectLst>
            <a:glow rad="139700">
              <a:schemeClr val="accent5">
                <a:satMod val="175000"/>
                <a:alpha val="40000"/>
              </a:schemeClr>
            </a:glow>
          </a:effectLst>
        </p:spPr>
        <p:txBody>
          <a:bodyPr>
            <a:noAutofit/>
          </a:bodyPr>
          <a:lstStyle/>
          <a:p>
            <a:pPr marL="514350" indent="-514350">
              <a:spcBef>
                <a:spcPts val="0"/>
              </a:spcBef>
              <a:buFont typeface="+mj-lt"/>
              <a:buAutoNum type="arabicParenR"/>
            </a:pPr>
            <a:r>
              <a:rPr lang="en-US" altLang="zh-TW" sz="2000" dirty="0"/>
              <a:t>#include &lt;</a:t>
            </a:r>
            <a:r>
              <a:rPr lang="en-US" altLang="zh-TW" sz="2000" dirty="0" err="1"/>
              <a:t>stdio.h</a:t>
            </a:r>
            <a:r>
              <a:rPr lang="en-US" altLang="zh-TW" sz="2000" dirty="0"/>
              <a:t>&gt;</a:t>
            </a:r>
          </a:p>
          <a:p>
            <a:pPr marL="514350" indent="-514350">
              <a:spcBef>
                <a:spcPts val="0"/>
              </a:spcBef>
              <a:buFont typeface="+mj-lt"/>
              <a:buAutoNum type="arabicParenR"/>
            </a:pPr>
            <a:r>
              <a:rPr lang="en-US" altLang="zh-TW" sz="2400" dirty="0" err="1">
                <a:effectLst>
                  <a:glow rad="139700">
                    <a:schemeClr val="accent6">
                      <a:satMod val="175000"/>
                      <a:alpha val="40000"/>
                    </a:schemeClr>
                  </a:glow>
                  <a:outerShdw blurRad="38100" dist="38100" dir="2700000" algn="tl">
                    <a:srgbClr val="000000">
                      <a:alpha val="43137"/>
                    </a:srgbClr>
                  </a:outerShdw>
                </a:effectLst>
              </a:rPr>
              <a:t>int</a:t>
            </a:r>
            <a:r>
              <a:rPr lang="en-US" altLang="zh-TW" sz="2400" dirty="0">
                <a:effectLst>
                  <a:glow rad="139700">
                    <a:schemeClr val="accent6">
                      <a:satMod val="175000"/>
                      <a:alpha val="40000"/>
                    </a:schemeClr>
                  </a:glow>
                  <a:outerShdw blurRad="38100" dist="38100" dir="2700000" algn="tl">
                    <a:srgbClr val="000000">
                      <a:alpha val="43137"/>
                    </a:srgbClr>
                  </a:outerShdw>
                </a:effectLst>
              </a:rPr>
              <a:t> </a:t>
            </a:r>
            <a:r>
              <a:rPr lang="en-US" altLang="zh-TW" sz="2400" dirty="0" err="1">
                <a:effectLst>
                  <a:glow rad="139700">
                    <a:schemeClr val="accent6">
                      <a:satMod val="175000"/>
                      <a:alpha val="40000"/>
                    </a:schemeClr>
                  </a:glow>
                  <a:outerShdw blurRad="38100" dist="38100" dir="2700000" algn="tl">
                    <a:srgbClr val="000000">
                      <a:alpha val="43137"/>
                    </a:srgbClr>
                  </a:outerShdw>
                </a:effectLst>
              </a:rPr>
              <a:t>isPrime</a:t>
            </a:r>
            <a:r>
              <a:rPr lang="en-US" altLang="zh-TW" sz="2400" dirty="0">
                <a:effectLst>
                  <a:glow rad="139700">
                    <a:schemeClr val="accent6">
                      <a:satMod val="175000"/>
                      <a:alpha val="40000"/>
                    </a:schemeClr>
                  </a:glow>
                  <a:outerShdw blurRad="38100" dist="38100" dir="2700000" algn="tl">
                    <a:srgbClr val="000000">
                      <a:alpha val="43137"/>
                    </a:srgbClr>
                  </a:outerShdw>
                </a:effectLst>
              </a:rPr>
              <a:t>(</a:t>
            </a:r>
            <a:r>
              <a:rPr lang="en-US" altLang="zh-TW" sz="2400" dirty="0" err="1">
                <a:effectLst>
                  <a:glow rad="139700">
                    <a:schemeClr val="accent6">
                      <a:satMod val="175000"/>
                      <a:alpha val="40000"/>
                    </a:schemeClr>
                  </a:glow>
                  <a:outerShdw blurRad="38100" dist="38100" dir="2700000" algn="tl">
                    <a:srgbClr val="000000">
                      <a:alpha val="43137"/>
                    </a:srgbClr>
                  </a:outerShdw>
                </a:effectLst>
              </a:rPr>
              <a:t>int</a:t>
            </a:r>
            <a:r>
              <a:rPr lang="en-US" altLang="zh-TW" sz="2400" dirty="0">
                <a:effectLst>
                  <a:glow rad="139700">
                    <a:schemeClr val="accent6">
                      <a:satMod val="175000"/>
                      <a:alpha val="40000"/>
                    </a:schemeClr>
                  </a:glow>
                  <a:outerShdw blurRad="38100" dist="38100" dir="2700000" algn="tl">
                    <a:srgbClr val="000000">
                      <a:alpha val="43137"/>
                    </a:srgbClr>
                  </a:outerShdw>
                </a:effectLst>
              </a:rPr>
              <a:t> n);</a:t>
            </a:r>
          </a:p>
          <a:p>
            <a:pPr marL="514350" indent="-514350">
              <a:spcBef>
                <a:spcPts val="0"/>
              </a:spcBef>
              <a:buFont typeface="+mj-lt"/>
              <a:buAutoNum type="arabicParenR"/>
            </a:pPr>
            <a:r>
              <a:rPr lang="en-US" altLang="zh-TW" sz="2000" dirty="0" err="1"/>
              <a:t>int</a:t>
            </a:r>
            <a:r>
              <a:rPr lang="en-US" altLang="zh-TW" sz="2000" dirty="0"/>
              <a:t> main() {</a:t>
            </a:r>
          </a:p>
          <a:p>
            <a:pPr marL="514350" indent="-514350">
              <a:spcBef>
                <a:spcPts val="0"/>
              </a:spcBef>
              <a:buFont typeface="+mj-lt"/>
              <a:buAutoNum type="arabicParenR"/>
            </a:pPr>
            <a:r>
              <a:rPr lang="en-US" altLang="zh-TW" sz="2000" dirty="0"/>
              <a:t>    </a:t>
            </a:r>
            <a:r>
              <a:rPr lang="en-US" altLang="zh-TW" sz="2000" dirty="0" err="1"/>
              <a:t>int</a:t>
            </a:r>
            <a:r>
              <a:rPr lang="en-US" altLang="zh-TW" sz="2000" dirty="0"/>
              <a:t> n, </a:t>
            </a:r>
            <a:r>
              <a:rPr lang="en-US" altLang="zh-TW" sz="2000" dirty="0" err="1"/>
              <a:t>i</a:t>
            </a:r>
            <a:r>
              <a:rPr lang="en-US" altLang="zh-TW" sz="2000" dirty="0"/>
              <a:t>;</a:t>
            </a:r>
          </a:p>
          <a:p>
            <a:pPr marL="514350" indent="-514350">
              <a:spcBef>
                <a:spcPts val="0"/>
              </a:spcBef>
              <a:buFont typeface="+mj-lt"/>
              <a:buAutoNum type="arabicParenR"/>
            </a:pPr>
            <a:r>
              <a:rPr lang="en-US" altLang="zh-TW" sz="2000" dirty="0"/>
              <a:t>    </a:t>
            </a:r>
            <a:r>
              <a:rPr lang="en-US" altLang="zh-TW" sz="2000" dirty="0" err="1"/>
              <a:t>printf</a:t>
            </a:r>
            <a:r>
              <a:rPr lang="en-US" altLang="zh-TW" sz="2000" dirty="0"/>
              <a:t>("Enter a positive integer: ");</a:t>
            </a:r>
          </a:p>
          <a:p>
            <a:pPr marL="514350" indent="-514350">
              <a:spcBef>
                <a:spcPts val="0"/>
              </a:spcBef>
              <a:buFont typeface="+mj-lt"/>
              <a:buAutoNum type="arabicParenR"/>
            </a:pPr>
            <a:r>
              <a:rPr lang="en-US" altLang="zh-TW" sz="2000" dirty="0"/>
              <a:t>    </a:t>
            </a:r>
            <a:r>
              <a:rPr lang="en-US" altLang="zh-TW" sz="2000" dirty="0" err="1"/>
              <a:t>scanf</a:t>
            </a:r>
            <a:r>
              <a:rPr lang="en-US" altLang="zh-TW" sz="2000" dirty="0"/>
              <a:t>("%</a:t>
            </a:r>
            <a:r>
              <a:rPr lang="en-US" altLang="zh-TW" sz="2000" dirty="0" err="1"/>
              <a:t>d",&amp;n</a:t>
            </a:r>
            <a:r>
              <a:rPr lang="en-US" altLang="zh-TW" sz="2000" dirty="0"/>
              <a:t>);</a:t>
            </a:r>
          </a:p>
          <a:p>
            <a:pPr marL="514350" indent="-514350">
              <a:spcBef>
                <a:spcPts val="0"/>
              </a:spcBef>
              <a:buFont typeface="+mj-lt"/>
              <a:buAutoNum type="arabicParenR"/>
            </a:pPr>
            <a:r>
              <a:rPr lang="en-US" altLang="zh-TW" sz="2000" dirty="0"/>
              <a:t>    for(</a:t>
            </a:r>
            <a:r>
              <a:rPr lang="en-US" altLang="zh-TW" sz="2000" dirty="0" err="1"/>
              <a:t>i</a:t>
            </a:r>
            <a:r>
              <a:rPr lang="en-US" altLang="zh-TW" sz="2000" dirty="0"/>
              <a:t>=2; </a:t>
            </a:r>
            <a:r>
              <a:rPr lang="en-US" altLang="zh-TW" sz="2000" dirty="0" err="1"/>
              <a:t>i</a:t>
            </a:r>
            <a:r>
              <a:rPr lang="en-US" altLang="zh-TW" sz="2000" dirty="0"/>
              <a:t>&lt;=n/2; ++</a:t>
            </a:r>
            <a:r>
              <a:rPr lang="en-US" altLang="zh-TW" sz="2000" dirty="0" err="1"/>
              <a:t>i</a:t>
            </a:r>
            <a:r>
              <a:rPr lang="en-US" altLang="zh-TW" sz="2000" dirty="0"/>
              <a:t>)    {</a:t>
            </a:r>
          </a:p>
          <a:p>
            <a:pPr marL="514350" indent="-514350">
              <a:spcBef>
                <a:spcPts val="0"/>
              </a:spcBef>
              <a:buFont typeface="+mj-lt"/>
              <a:buAutoNum type="arabicParenR"/>
            </a:pPr>
            <a:r>
              <a:rPr lang="en-US" altLang="zh-TW" sz="2000" dirty="0"/>
              <a:t>        if (</a:t>
            </a:r>
            <a:r>
              <a:rPr lang="en-US" altLang="zh-TW" sz="2000" dirty="0" err="1"/>
              <a:t>i</a:t>
            </a:r>
            <a:r>
              <a:rPr lang="en-US" altLang="zh-TW" sz="2400" dirty="0" err="1">
                <a:effectLst>
                  <a:glow rad="139700">
                    <a:schemeClr val="accent6">
                      <a:satMod val="175000"/>
                      <a:alpha val="40000"/>
                    </a:schemeClr>
                  </a:glow>
                  <a:outerShdw blurRad="38100" dist="38100" dir="2700000" algn="tl">
                    <a:srgbClr val="000000">
                      <a:alpha val="43137"/>
                    </a:srgbClr>
                  </a:outerShdw>
                </a:effectLst>
              </a:rPr>
              <a:t>sPrime</a:t>
            </a:r>
            <a:r>
              <a:rPr lang="en-US" altLang="zh-TW" sz="2000" dirty="0"/>
              <a:t>(</a:t>
            </a:r>
            <a:r>
              <a:rPr lang="en-US" altLang="zh-TW" sz="2000" dirty="0" err="1"/>
              <a:t>i</a:t>
            </a:r>
            <a:r>
              <a:rPr lang="en-US" altLang="zh-TW" sz="2000" dirty="0"/>
              <a:t>) &amp;&amp;  </a:t>
            </a:r>
            <a:r>
              <a:rPr lang="en-US" altLang="zh-TW" sz="2400" dirty="0" err="1">
                <a:effectLst>
                  <a:glow rad="139700">
                    <a:schemeClr val="accent6">
                      <a:satMod val="175000"/>
                      <a:alpha val="40000"/>
                    </a:schemeClr>
                  </a:glow>
                  <a:outerShdw blurRad="38100" dist="38100" dir="2700000" algn="tl">
                    <a:srgbClr val="000000">
                      <a:alpha val="43137"/>
                    </a:srgbClr>
                  </a:outerShdw>
                </a:effectLst>
              </a:rPr>
              <a:t>isPrime</a:t>
            </a:r>
            <a:r>
              <a:rPr lang="en-US" altLang="zh-TW" sz="2000" dirty="0"/>
              <a:t>(n-</a:t>
            </a:r>
            <a:r>
              <a:rPr lang="en-US" altLang="zh-TW" sz="2000" dirty="0" err="1"/>
              <a:t>i</a:t>
            </a:r>
            <a:r>
              <a:rPr lang="en-US" altLang="zh-TW" sz="2000" dirty="0"/>
              <a:t>))            {</a:t>
            </a:r>
          </a:p>
          <a:p>
            <a:pPr marL="514350" indent="-514350">
              <a:spcBef>
                <a:spcPts val="0"/>
              </a:spcBef>
              <a:buFont typeface="+mj-lt"/>
              <a:buAutoNum type="arabicParenR"/>
            </a:pPr>
            <a:r>
              <a:rPr lang="en-US" altLang="zh-TW" sz="2000" dirty="0"/>
              <a:t>                </a:t>
            </a:r>
            <a:r>
              <a:rPr lang="en-US" altLang="zh-TW" sz="2000" dirty="0" err="1"/>
              <a:t>printf</a:t>
            </a:r>
            <a:r>
              <a:rPr lang="en-US" altLang="zh-TW" sz="2000" dirty="0"/>
              <a:t>("%d = %d + %d\n", n, </a:t>
            </a:r>
            <a:r>
              <a:rPr lang="en-US" altLang="zh-TW" sz="2000" dirty="0" err="1"/>
              <a:t>i</a:t>
            </a:r>
            <a:r>
              <a:rPr lang="en-US" altLang="zh-TW" sz="2000" dirty="0"/>
              <a:t>, n-</a:t>
            </a:r>
            <a:r>
              <a:rPr lang="en-US" altLang="zh-TW" sz="2000" dirty="0" err="1"/>
              <a:t>i</a:t>
            </a:r>
            <a:r>
              <a:rPr lang="en-US" altLang="zh-TW" sz="2000" dirty="0"/>
              <a:t>);</a:t>
            </a:r>
          </a:p>
          <a:p>
            <a:pPr marL="514350" indent="-514350">
              <a:spcBef>
                <a:spcPts val="0"/>
              </a:spcBef>
              <a:buFont typeface="+mj-lt"/>
              <a:buAutoNum type="arabicParenR"/>
            </a:pPr>
            <a:r>
              <a:rPr lang="en-US" altLang="zh-TW" sz="2000" dirty="0"/>
              <a:t>                return 1;</a:t>
            </a:r>
          </a:p>
          <a:p>
            <a:pPr marL="514350" indent="-514350">
              <a:spcBef>
                <a:spcPts val="0"/>
              </a:spcBef>
              <a:buFont typeface="+mj-lt"/>
              <a:buAutoNum type="arabicParenR"/>
            </a:pPr>
            <a:r>
              <a:rPr lang="en-US" altLang="zh-TW" sz="2000" dirty="0"/>
              <a:t>            }</a:t>
            </a:r>
          </a:p>
          <a:p>
            <a:pPr marL="514350" indent="-514350">
              <a:spcBef>
                <a:spcPts val="0"/>
              </a:spcBef>
              <a:buFont typeface="+mj-lt"/>
              <a:buAutoNum type="arabicParenR"/>
            </a:pPr>
            <a:r>
              <a:rPr lang="en-US" altLang="zh-TW" sz="2000" dirty="0"/>
              <a:t>    }</a:t>
            </a:r>
          </a:p>
          <a:p>
            <a:pPr marL="514350" indent="-514350">
              <a:spcBef>
                <a:spcPts val="0"/>
              </a:spcBef>
              <a:buFont typeface="+mj-lt"/>
              <a:buAutoNum type="arabicParenR"/>
            </a:pPr>
            <a:r>
              <a:rPr lang="en-US" altLang="zh-TW" sz="2000" dirty="0"/>
              <a:t>    </a:t>
            </a:r>
            <a:r>
              <a:rPr lang="en-US" altLang="zh-TW" sz="2000" dirty="0" err="1"/>
              <a:t>printf</a:t>
            </a:r>
            <a:r>
              <a:rPr lang="en-US" altLang="zh-TW" sz="2000" dirty="0"/>
              <a:t>("%d can't be expressed as sum of two prime </a:t>
            </a:r>
            <a:r>
              <a:rPr lang="en-US" altLang="zh-TW" sz="2000" dirty="0" err="1"/>
              <a:t>numbers.",n</a:t>
            </a:r>
            <a:r>
              <a:rPr lang="en-US" altLang="zh-TW" sz="2000" dirty="0"/>
              <a:t>);</a:t>
            </a:r>
          </a:p>
          <a:p>
            <a:pPr marL="514350" indent="-514350">
              <a:spcBef>
                <a:spcPts val="0"/>
              </a:spcBef>
              <a:buFont typeface="+mj-lt"/>
              <a:buAutoNum type="arabicParenR"/>
            </a:pPr>
            <a:r>
              <a:rPr lang="en-US" altLang="zh-TW" sz="2000" dirty="0"/>
              <a:t>    return 0;</a:t>
            </a:r>
          </a:p>
          <a:p>
            <a:pPr marL="514350" indent="-514350">
              <a:spcBef>
                <a:spcPts val="0"/>
              </a:spcBef>
              <a:buFont typeface="+mj-lt"/>
              <a:buAutoNum type="arabicParenR"/>
            </a:pPr>
            <a:r>
              <a:rPr lang="en-US" altLang="zh-TW" sz="2000" dirty="0"/>
              <a:t>}</a:t>
            </a:r>
          </a:p>
          <a:p>
            <a:pPr marL="514350" indent="-514350">
              <a:spcBef>
                <a:spcPts val="0"/>
              </a:spcBef>
              <a:buFont typeface="+mj-lt"/>
              <a:buAutoNum type="arabicParenR"/>
            </a:pPr>
            <a:r>
              <a:rPr lang="en-US" altLang="zh-TW" sz="2400" dirty="0" err="1">
                <a:effectLst>
                  <a:glow rad="139700">
                    <a:schemeClr val="accent6">
                      <a:satMod val="175000"/>
                      <a:alpha val="40000"/>
                    </a:schemeClr>
                  </a:glow>
                  <a:outerShdw blurRad="38100" dist="38100" dir="2700000" algn="tl">
                    <a:srgbClr val="000000">
                      <a:alpha val="43137"/>
                    </a:srgbClr>
                  </a:outerShdw>
                </a:effectLst>
              </a:rPr>
              <a:t>int</a:t>
            </a:r>
            <a:r>
              <a:rPr lang="en-US" altLang="zh-TW" sz="2400" dirty="0">
                <a:effectLst>
                  <a:glow rad="139700">
                    <a:schemeClr val="accent6">
                      <a:satMod val="175000"/>
                      <a:alpha val="40000"/>
                    </a:schemeClr>
                  </a:glow>
                  <a:outerShdw blurRad="38100" dist="38100" dir="2700000" algn="tl">
                    <a:srgbClr val="000000">
                      <a:alpha val="43137"/>
                    </a:srgbClr>
                  </a:outerShdw>
                </a:effectLst>
              </a:rPr>
              <a:t> </a:t>
            </a:r>
            <a:r>
              <a:rPr lang="en-US" altLang="zh-TW" sz="2400" dirty="0" err="1">
                <a:effectLst>
                  <a:glow rad="139700">
                    <a:schemeClr val="accent6">
                      <a:satMod val="175000"/>
                      <a:alpha val="40000"/>
                    </a:schemeClr>
                  </a:glow>
                  <a:outerShdw blurRad="38100" dist="38100" dir="2700000" algn="tl">
                    <a:srgbClr val="000000">
                      <a:alpha val="43137"/>
                    </a:srgbClr>
                  </a:outerShdw>
                </a:effectLst>
              </a:rPr>
              <a:t>isPrime</a:t>
            </a:r>
            <a:r>
              <a:rPr lang="en-US" altLang="zh-TW" sz="2400" dirty="0">
                <a:effectLst>
                  <a:glow rad="139700">
                    <a:schemeClr val="accent6">
                      <a:satMod val="175000"/>
                      <a:alpha val="40000"/>
                    </a:schemeClr>
                  </a:glow>
                  <a:outerShdw blurRad="38100" dist="38100" dir="2700000" algn="tl">
                    <a:srgbClr val="000000">
                      <a:alpha val="43137"/>
                    </a:srgbClr>
                  </a:outerShdw>
                </a:effectLst>
              </a:rPr>
              <a:t>(</a:t>
            </a:r>
            <a:r>
              <a:rPr lang="en-US" altLang="zh-TW" sz="2400" dirty="0" err="1">
                <a:effectLst>
                  <a:glow rad="139700">
                    <a:schemeClr val="accent6">
                      <a:satMod val="175000"/>
                      <a:alpha val="40000"/>
                    </a:schemeClr>
                  </a:glow>
                  <a:outerShdw blurRad="38100" dist="38100" dir="2700000" algn="tl">
                    <a:srgbClr val="000000">
                      <a:alpha val="43137"/>
                    </a:srgbClr>
                  </a:outerShdw>
                </a:effectLst>
              </a:rPr>
              <a:t>int</a:t>
            </a:r>
            <a:r>
              <a:rPr lang="en-US" altLang="zh-TW" sz="2400" dirty="0">
                <a:effectLst>
                  <a:glow rad="139700">
                    <a:schemeClr val="accent6">
                      <a:satMod val="175000"/>
                      <a:alpha val="40000"/>
                    </a:schemeClr>
                  </a:glow>
                  <a:outerShdw blurRad="38100" dist="38100" dir="2700000" algn="tl">
                    <a:srgbClr val="000000">
                      <a:alpha val="43137"/>
                    </a:srgbClr>
                  </a:outerShdw>
                </a:effectLst>
              </a:rPr>
              <a:t> n) {     </a:t>
            </a:r>
            <a:r>
              <a:rPr lang="en-US" altLang="zh-TW" sz="2000" dirty="0"/>
              <a:t>/* Function to check prime number */</a:t>
            </a:r>
          </a:p>
          <a:p>
            <a:pPr marL="514350" indent="-514350">
              <a:spcBef>
                <a:spcPts val="0"/>
              </a:spcBef>
              <a:buFont typeface="+mj-lt"/>
              <a:buAutoNum type="arabicParenR"/>
            </a:pPr>
            <a:r>
              <a:rPr lang="en-US" altLang="zh-TW" sz="2000" dirty="0"/>
              <a:t>   for(</a:t>
            </a:r>
            <a:r>
              <a:rPr lang="en-US" altLang="zh-TW" sz="2000" dirty="0" err="1"/>
              <a:t>int</a:t>
            </a:r>
            <a:r>
              <a:rPr lang="en-US" altLang="zh-TW" sz="2000" dirty="0"/>
              <a:t> </a:t>
            </a:r>
            <a:r>
              <a:rPr lang="en-US" altLang="zh-TW" sz="2000" dirty="0" err="1"/>
              <a:t>i</a:t>
            </a:r>
            <a:r>
              <a:rPr lang="en-US" altLang="zh-TW" sz="2000" dirty="0"/>
              <a:t>=2; </a:t>
            </a:r>
            <a:r>
              <a:rPr lang="en-US" altLang="zh-TW" sz="2000" dirty="0" err="1"/>
              <a:t>i</a:t>
            </a:r>
            <a:r>
              <a:rPr lang="en-US" altLang="zh-TW" sz="2000" dirty="0"/>
              <a:t>&lt;=n/2; ++</a:t>
            </a:r>
            <a:r>
              <a:rPr lang="en-US" altLang="zh-TW" sz="2000" dirty="0" err="1"/>
              <a:t>i</a:t>
            </a:r>
            <a:r>
              <a:rPr lang="en-US" altLang="zh-TW" sz="2000" dirty="0"/>
              <a:t>)       if(</a:t>
            </a:r>
            <a:r>
              <a:rPr lang="en-US" altLang="zh-TW" sz="2000" dirty="0" err="1"/>
              <a:t>n%i</a:t>
            </a:r>
            <a:r>
              <a:rPr lang="en-US" altLang="zh-TW" sz="2000" dirty="0"/>
              <a:t>==0)</a:t>
            </a:r>
            <a:r>
              <a:rPr lang="zh-TW" altLang="en-US" sz="2000" dirty="0"/>
              <a:t> </a:t>
            </a:r>
            <a:r>
              <a:rPr lang="en-US" altLang="zh-TW" sz="2000" dirty="0"/>
              <a:t>return false;</a:t>
            </a:r>
          </a:p>
          <a:p>
            <a:pPr marL="514350" indent="-514350">
              <a:spcBef>
                <a:spcPts val="0"/>
              </a:spcBef>
              <a:buFont typeface="+mj-lt"/>
              <a:buAutoNum type="arabicParenR"/>
            </a:pPr>
            <a:r>
              <a:rPr lang="en-US" altLang="zh-TW" sz="2000" dirty="0"/>
              <a:t>   return true;</a:t>
            </a:r>
          </a:p>
          <a:p>
            <a:pPr marL="514350" indent="-514350">
              <a:spcBef>
                <a:spcPts val="0"/>
              </a:spcBef>
              <a:buFont typeface="+mj-lt"/>
              <a:buAutoNum type="arabicParenR"/>
            </a:pPr>
            <a:r>
              <a:rPr lang="en-US" altLang="zh-TW" sz="2000" dirty="0"/>
              <a:t>}</a:t>
            </a:r>
            <a:endParaRPr lang="zh-TW" altLang="en-US" sz="2000" dirty="0"/>
          </a:p>
        </p:txBody>
      </p:sp>
    </p:spTree>
    <p:extLst>
      <p:ext uri="{BB962C8B-B14F-4D97-AF65-F5344CB8AC3E}">
        <p14:creationId xmlns:p14="http://schemas.microsoft.com/office/powerpoint/2010/main" val="1925054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r>
              <a:rPr lang="en-US" altLang="zh-TW" dirty="0">
                <a:ea typeface="新細明體" charset="-120"/>
              </a:rPr>
              <a:t>Defining and Calling Functions</a:t>
            </a:r>
          </a:p>
        </p:txBody>
      </p:sp>
      <p:sp>
        <p:nvSpPr>
          <p:cNvPr id="15363" name="Content Placeholder 2"/>
          <p:cNvSpPr>
            <a:spLocks noGrp="1"/>
          </p:cNvSpPr>
          <p:nvPr>
            <p:ph idx="1"/>
          </p:nvPr>
        </p:nvSpPr>
        <p:spPr/>
        <p:txBody>
          <a:bodyPr/>
          <a:lstStyle/>
          <a:p>
            <a:r>
              <a:rPr lang="en-US" altLang="zh-TW">
                <a:ea typeface="新細明體" charset="-120"/>
              </a:rPr>
              <a:t>Before we go over the formal rules for defining a function, let’s look at three simple programs that define functions.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normAutofit/>
          </a:bodyPr>
          <a:lstStyle/>
          <a:p>
            <a:r>
              <a:rPr lang="en-US" altLang="zh-TW">
                <a:ea typeface="新細明體" charset="-120"/>
              </a:rPr>
              <a:t>Function Declarations</a:t>
            </a:r>
          </a:p>
        </p:txBody>
      </p:sp>
      <p:sp>
        <p:nvSpPr>
          <p:cNvPr id="41987" name="Content Placeholder 2"/>
          <p:cNvSpPr>
            <a:spLocks noGrp="1"/>
          </p:cNvSpPr>
          <p:nvPr>
            <p:ph idx="1"/>
          </p:nvPr>
        </p:nvSpPr>
        <p:spPr/>
        <p:txBody>
          <a:bodyPr/>
          <a:lstStyle/>
          <a:p>
            <a:r>
              <a:rPr lang="en-US" altLang="zh-TW">
                <a:ea typeface="新細明體" charset="-120"/>
              </a:rPr>
              <a:t>C doesn’t require that the definition of a function precede its calls.</a:t>
            </a:r>
          </a:p>
          <a:p>
            <a:r>
              <a:rPr lang="en-US" altLang="zh-TW">
                <a:ea typeface="新細明體" charset="-120"/>
              </a:rPr>
              <a:t>Suppose that we rearrange the </a:t>
            </a:r>
            <a:r>
              <a:rPr lang="en-US" altLang="zh-TW">
                <a:latin typeface="Courier New" pitchFamily="49" charset="0"/>
                <a:ea typeface="新細明體" charset="-120"/>
                <a:cs typeface="Courier New" pitchFamily="49" charset="0"/>
              </a:rPr>
              <a:t>average.c</a:t>
            </a:r>
            <a:r>
              <a:rPr lang="en-US" altLang="zh-TW">
                <a:ea typeface="新細明體" charset="-120"/>
              </a:rPr>
              <a:t> program by putting the definition of </a:t>
            </a:r>
            <a:r>
              <a:rPr lang="en-US" altLang="zh-TW">
                <a:latin typeface="Courier New" pitchFamily="49" charset="0"/>
                <a:ea typeface="新細明體" charset="-120"/>
                <a:cs typeface="Courier New" pitchFamily="49" charset="0"/>
              </a:rPr>
              <a:t>average</a:t>
            </a:r>
            <a:r>
              <a:rPr lang="en-US" altLang="zh-TW">
                <a:ea typeface="新細明體" charset="-120"/>
              </a:rPr>
              <a:t> </a:t>
            </a:r>
            <a:r>
              <a:rPr lang="en-US" altLang="zh-TW" i="1">
                <a:ea typeface="新細明體" charset="-120"/>
              </a:rPr>
              <a:t>after</a:t>
            </a:r>
            <a:r>
              <a:rPr lang="en-US" altLang="zh-TW">
                <a:ea typeface="新細明體" charset="-120"/>
              </a:rPr>
              <a:t> the definition of </a:t>
            </a:r>
            <a:r>
              <a:rPr lang="en-US" altLang="zh-TW">
                <a:latin typeface="Courier New" pitchFamily="49" charset="0"/>
                <a:ea typeface="新細明體" charset="-120"/>
                <a:cs typeface="Courier New" pitchFamily="49" charset="0"/>
              </a:rPr>
              <a:t>main</a:t>
            </a:r>
            <a:r>
              <a:rPr lang="en-US" altLang="zh-TW">
                <a:ea typeface="新細明體" charset="-120"/>
                <a:cs typeface="Courier New" pitchFamily="49"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normAutofit/>
          </a:bodyPr>
          <a:lstStyle/>
          <a:p>
            <a:r>
              <a:rPr lang="en-US" altLang="zh-TW" dirty="0">
                <a:ea typeface="新細明體" charset="-120"/>
              </a:rPr>
              <a:t>Function Declarations</a:t>
            </a:r>
          </a:p>
        </p:txBody>
      </p:sp>
      <p:sp>
        <p:nvSpPr>
          <p:cNvPr id="43011" name="Content Placeholder 2"/>
          <p:cNvSpPr>
            <a:spLocks noGrp="1"/>
          </p:cNvSpPr>
          <p:nvPr>
            <p:ph idx="1"/>
          </p:nvPr>
        </p:nvSpPr>
        <p:spPr/>
        <p:txBody>
          <a:bodyPr>
            <a:normAutofit lnSpcReduction="10000"/>
          </a:bodyPr>
          <a:lstStyle/>
          <a:p>
            <a:pPr>
              <a:lnSpc>
                <a:spcPct val="80000"/>
              </a:lnSpc>
              <a:spcBef>
                <a:spcPts val="400"/>
              </a:spcBef>
              <a:buNone/>
            </a:pPr>
            <a:r>
              <a:rPr lang="en-US" altLang="zh-TW" sz="1800" dirty="0">
                <a:latin typeface="Courier New" pitchFamily="49" charset="0"/>
                <a:ea typeface="新細明體" charset="-120"/>
                <a:cs typeface="Courier New" pitchFamily="49" charset="0"/>
              </a:rPr>
              <a:t>#include &lt;</a:t>
            </a:r>
            <a:r>
              <a:rPr lang="en-US" altLang="zh-TW" sz="1800" dirty="0" err="1">
                <a:latin typeface="Courier New" pitchFamily="49" charset="0"/>
                <a:ea typeface="新細明體" charset="-120"/>
                <a:cs typeface="Courier New" pitchFamily="49" charset="0"/>
              </a:rPr>
              <a:t>stdio.h</a:t>
            </a:r>
            <a:r>
              <a:rPr lang="en-US" altLang="zh-TW" sz="1800" dirty="0">
                <a:latin typeface="Courier New" pitchFamily="49" charset="0"/>
                <a:ea typeface="新細明體" charset="-120"/>
                <a:cs typeface="Courier New" pitchFamily="49" charset="0"/>
              </a:rPr>
              <a:t>&gt;</a:t>
            </a:r>
          </a:p>
          <a:p>
            <a:pPr>
              <a:lnSpc>
                <a:spcPct val="70000"/>
              </a:lnSpc>
              <a:spcBef>
                <a:spcPct val="0"/>
              </a:spcBef>
              <a:buFontTx/>
              <a:buNone/>
            </a:pPr>
            <a:r>
              <a:rPr lang="en-US" altLang="zh-TW" sz="1800" dirty="0">
                <a:latin typeface="Courier New" pitchFamily="49" charset="0"/>
                <a:ea typeface="新細明體" charset="-120"/>
                <a:cs typeface="Courier New" pitchFamily="49" charset="0"/>
              </a:rPr>
              <a:t>	 </a:t>
            </a:r>
          </a:p>
          <a:p>
            <a:pPr>
              <a:lnSpc>
                <a:spcPct val="80000"/>
              </a:lnSpc>
              <a:spcBef>
                <a:spcPts val="400"/>
              </a:spcBef>
              <a:buNone/>
            </a:pPr>
            <a:r>
              <a:rPr lang="en-US" altLang="zh-TW" sz="1800" dirty="0" err="1">
                <a:latin typeface="Courier New" pitchFamily="49" charset="0"/>
                <a:ea typeface="新細明體" charset="-120"/>
                <a:cs typeface="Courier New" pitchFamily="49" charset="0"/>
              </a:rPr>
              <a:t>int</a:t>
            </a:r>
            <a:r>
              <a:rPr lang="en-US" altLang="zh-TW" sz="1800" dirty="0">
                <a:latin typeface="Courier New" pitchFamily="49" charset="0"/>
                <a:ea typeface="新細明體" charset="-120"/>
                <a:cs typeface="Courier New" pitchFamily="49" charset="0"/>
              </a:rPr>
              <a:t> main(void)</a:t>
            </a:r>
          </a:p>
          <a:p>
            <a:pPr>
              <a:lnSpc>
                <a:spcPct val="70000"/>
              </a:lnSpc>
              <a:spcBef>
                <a:spcPts val="400"/>
              </a:spcBef>
              <a:buNone/>
            </a:pPr>
            <a:r>
              <a:rPr lang="en-US" altLang="zh-TW" sz="1800" dirty="0">
                <a:latin typeface="Courier New" pitchFamily="49" charset="0"/>
                <a:ea typeface="新細明體" charset="-120"/>
                <a:cs typeface="Courier New" pitchFamily="49" charset="0"/>
              </a:rPr>
              <a:t>{</a:t>
            </a:r>
          </a:p>
          <a:p>
            <a:pPr>
              <a:lnSpc>
                <a:spcPct val="70000"/>
              </a:lnSpc>
              <a:spcBef>
                <a:spcPts val="400"/>
              </a:spcBef>
              <a:buNone/>
            </a:pPr>
            <a:r>
              <a:rPr lang="en-US" altLang="zh-TW" sz="1800" dirty="0">
                <a:latin typeface="Courier New" pitchFamily="49" charset="0"/>
                <a:ea typeface="新細明體" charset="-120"/>
                <a:cs typeface="Courier New" pitchFamily="49" charset="0"/>
              </a:rPr>
              <a:t>  double x, y, z;</a:t>
            </a:r>
          </a:p>
          <a:p>
            <a:pPr>
              <a:lnSpc>
                <a:spcPct val="70000"/>
              </a:lnSpc>
              <a:spcBef>
                <a:spcPct val="0"/>
              </a:spcBef>
              <a:buFontTx/>
              <a:buNone/>
            </a:pPr>
            <a:r>
              <a:rPr lang="en-US" altLang="zh-TW" sz="1800" dirty="0">
                <a:latin typeface="Courier New" pitchFamily="49" charset="0"/>
                <a:ea typeface="新細明體" charset="-120"/>
                <a:cs typeface="Courier New" pitchFamily="49" charset="0"/>
              </a:rPr>
              <a:t>	 </a:t>
            </a:r>
          </a:p>
          <a:p>
            <a:pPr>
              <a:lnSpc>
                <a:spcPct val="80000"/>
              </a:lnSpc>
              <a:spcBef>
                <a:spcPts val="400"/>
              </a:spcBef>
              <a:buNone/>
            </a:pPr>
            <a:r>
              <a:rPr lang="en-US" altLang="zh-TW" sz="1800" dirty="0">
                <a:latin typeface="Courier New" pitchFamily="49" charset="0"/>
                <a:ea typeface="新細明體" charset="-120"/>
                <a:cs typeface="Courier New" pitchFamily="49" charset="0"/>
              </a:rPr>
              <a:t>  </a:t>
            </a:r>
            <a:r>
              <a:rPr lang="en-US" altLang="zh-TW" sz="1800" dirty="0" err="1">
                <a:latin typeface="Courier New" pitchFamily="49" charset="0"/>
                <a:ea typeface="新細明體" charset="-120"/>
                <a:cs typeface="Courier New" pitchFamily="49" charset="0"/>
              </a:rPr>
              <a:t>printf</a:t>
            </a:r>
            <a:r>
              <a:rPr lang="en-US" altLang="zh-TW" sz="1800" dirty="0">
                <a:latin typeface="Courier New" pitchFamily="49" charset="0"/>
                <a:ea typeface="新細明體" charset="-120"/>
                <a:cs typeface="Courier New" pitchFamily="49" charset="0"/>
              </a:rPr>
              <a:t>("Enter three numbers: ");</a:t>
            </a:r>
          </a:p>
          <a:p>
            <a:pPr>
              <a:lnSpc>
                <a:spcPct val="80000"/>
              </a:lnSpc>
              <a:spcBef>
                <a:spcPts val="400"/>
              </a:spcBef>
              <a:buNone/>
            </a:pPr>
            <a:r>
              <a:rPr lang="en-US" altLang="zh-TW" sz="1800" dirty="0">
                <a:latin typeface="Courier New" pitchFamily="49" charset="0"/>
                <a:ea typeface="新細明體" charset="-120"/>
                <a:cs typeface="Courier New" pitchFamily="49" charset="0"/>
              </a:rPr>
              <a:t>  </a:t>
            </a:r>
            <a:r>
              <a:rPr lang="en-US" altLang="zh-TW" sz="1800" dirty="0" err="1">
                <a:latin typeface="Courier New" pitchFamily="49" charset="0"/>
                <a:ea typeface="新細明體" charset="-120"/>
                <a:cs typeface="Courier New" pitchFamily="49" charset="0"/>
              </a:rPr>
              <a:t>scanf</a:t>
            </a:r>
            <a:r>
              <a:rPr lang="en-US" altLang="zh-TW" sz="1800" dirty="0">
                <a:latin typeface="Courier New" pitchFamily="49" charset="0"/>
                <a:ea typeface="新細明體" charset="-120"/>
                <a:cs typeface="Courier New" pitchFamily="49" charset="0"/>
              </a:rPr>
              <a:t>("%</a:t>
            </a:r>
            <a:r>
              <a:rPr lang="en-US" altLang="zh-TW" sz="1800" dirty="0" err="1">
                <a:latin typeface="Courier New" pitchFamily="49" charset="0"/>
                <a:ea typeface="新細明體" charset="-120"/>
                <a:cs typeface="Courier New" pitchFamily="49" charset="0"/>
              </a:rPr>
              <a:t>lf%lf%lf</a:t>
            </a:r>
            <a:r>
              <a:rPr lang="en-US" altLang="zh-TW" sz="1800" dirty="0">
                <a:latin typeface="Courier New" pitchFamily="49" charset="0"/>
                <a:ea typeface="新細明體" charset="-120"/>
                <a:cs typeface="Courier New" pitchFamily="49" charset="0"/>
              </a:rPr>
              <a:t>", &amp;x, &amp;y, &amp;z);</a:t>
            </a:r>
          </a:p>
          <a:p>
            <a:pPr>
              <a:lnSpc>
                <a:spcPct val="80000"/>
              </a:lnSpc>
              <a:spcBef>
                <a:spcPts val="400"/>
              </a:spcBef>
              <a:buNone/>
            </a:pPr>
            <a:r>
              <a:rPr lang="en-US" altLang="zh-TW" sz="1800" dirty="0">
                <a:latin typeface="Courier New" pitchFamily="49" charset="0"/>
                <a:ea typeface="新細明體" charset="-120"/>
                <a:cs typeface="Courier New" pitchFamily="49" charset="0"/>
              </a:rPr>
              <a:t>  </a:t>
            </a:r>
            <a:r>
              <a:rPr lang="en-US" altLang="zh-TW" sz="1800" dirty="0" err="1">
                <a:latin typeface="Courier New" pitchFamily="49" charset="0"/>
                <a:ea typeface="新細明體" charset="-120"/>
                <a:cs typeface="Courier New" pitchFamily="49" charset="0"/>
              </a:rPr>
              <a:t>printf</a:t>
            </a:r>
            <a:r>
              <a:rPr lang="en-US" altLang="zh-TW" sz="1800" dirty="0">
                <a:latin typeface="Courier New" pitchFamily="49" charset="0"/>
                <a:ea typeface="新細明體" charset="-120"/>
                <a:cs typeface="Courier New" pitchFamily="49" charset="0"/>
              </a:rPr>
              <a:t>("Average of %g and %g: %g\n", x, y, </a:t>
            </a:r>
            <a:r>
              <a:rPr lang="en-US" altLang="zh-TW" sz="18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average(x</a:t>
            </a:r>
            <a:r>
              <a:rPr lang="en-US" altLang="zh-TW" sz="1800" dirty="0">
                <a:latin typeface="Courier New" pitchFamily="49" charset="0"/>
                <a:ea typeface="新細明體" charset="-120"/>
                <a:cs typeface="Courier New" pitchFamily="49" charset="0"/>
              </a:rPr>
              <a:t>, y));</a:t>
            </a:r>
          </a:p>
          <a:p>
            <a:pPr>
              <a:lnSpc>
                <a:spcPct val="80000"/>
              </a:lnSpc>
              <a:spcBef>
                <a:spcPts val="400"/>
              </a:spcBef>
              <a:buNone/>
            </a:pPr>
            <a:r>
              <a:rPr lang="en-US" altLang="zh-TW" sz="1800" dirty="0">
                <a:latin typeface="Courier New" pitchFamily="49" charset="0"/>
                <a:ea typeface="新細明體" charset="-120"/>
                <a:cs typeface="Courier New" pitchFamily="49" charset="0"/>
              </a:rPr>
              <a:t>  </a:t>
            </a:r>
            <a:r>
              <a:rPr lang="en-US" altLang="zh-TW" sz="1800" dirty="0" err="1">
                <a:latin typeface="Courier New" pitchFamily="49" charset="0"/>
                <a:ea typeface="新細明體" charset="-120"/>
                <a:cs typeface="Courier New" pitchFamily="49" charset="0"/>
              </a:rPr>
              <a:t>printf</a:t>
            </a:r>
            <a:r>
              <a:rPr lang="en-US" altLang="zh-TW" sz="1800" dirty="0">
                <a:latin typeface="Courier New" pitchFamily="49" charset="0"/>
                <a:ea typeface="新細明體" charset="-120"/>
                <a:cs typeface="Courier New" pitchFamily="49" charset="0"/>
              </a:rPr>
              <a:t>("Average of %g and %g: %g\n", y, z, </a:t>
            </a:r>
            <a:r>
              <a:rPr lang="en-US" altLang="zh-TW" sz="18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average</a:t>
            </a:r>
            <a:r>
              <a:rPr lang="en-US" altLang="zh-TW" sz="1800" dirty="0">
                <a:latin typeface="Courier New" pitchFamily="49" charset="0"/>
                <a:ea typeface="新細明體" charset="-120"/>
                <a:cs typeface="Courier New" pitchFamily="49" charset="0"/>
              </a:rPr>
              <a:t>(y, z));</a:t>
            </a:r>
          </a:p>
          <a:p>
            <a:pPr>
              <a:lnSpc>
                <a:spcPct val="80000"/>
              </a:lnSpc>
              <a:spcBef>
                <a:spcPts val="400"/>
              </a:spcBef>
              <a:buNone/>
            </a:pPr>
            <a:r>
              <a:rPr lang="en-US" altLang="zh-TW" sz="1800" dirty="0">
                <a:latin typeface="Courier New" pitchFamily="49" charset="0"/>
                <a:ea typeface="新細明體" charset="-120"/>
                <a:cs typeface="Courier New" pitchFamily="49" charset="0"/>
              </a:rPr>
              <a:t>  </a:t>
            </a:r>
            <a:r>
              <a:rPr lang="en-US" altLang="zh-TW" sz="1800" dirty="0" err="1">
                <a:latin typeface="Courier New" pitchFamily="49" charset="0"/>
                <a:ea typeface="新細明體" charset="-120"/>
                <a:cs typeface="Courier New" pitchFamily="49" charset="0"/>
              </a:rPr>
              <a:t>printf</a:t>
            </a:r>
            <a:r>
              <a:rPr lang="en-US" altLang="zh-TW" sz="1800" dirty="0">
                <a:latin typeface="Courier New" pitchFamily="49" charset="0"/>
                <a:ea typeface="新細明體" charset="-120"/>
                <a:cs typeface="Courier New" pitchFamily="49" charset="0"/>
              </a:rPr>
              <a:t>("Average of %g and %g: %g\n", x, z, </a:t>
            </a:r>
            <a:r>
              <a:rPr lang="en-US" altLang="zh-TW" sz="18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average</a:t>
            </a:r>
            <a:r>
              <a:rPr lang="en-US" altLang="zh-TW" sz="1800" dirty="0">
                <a:latin typeface="Courier New" pitchFamily="49" charset="0"/>
                <a:ea typeface="新細明體" charset="-120"/>
                <a:cs typeface="Courier New" pitchFamily="49" charset="0"/>
              </a:rPr>
              <a:t>(x, z));</a:t>
            </a:r>
          </a:p>
          <a:p>
            <a:pPr>
              <a:lnSpc>
                <a:spcPct val="70000"/>
              </a:lnSpc>
              <a:spcBef>
                <a:spcPct val="0"/>
              </a:spcBef>
              <a:buFontTx/>
              <a:buNone/>
            </a:pPr>
            <a:r>
              <a:rPr lang="en-US" altLang="zh-TW" sz="1800" dirty="0">
                <a:latin typeface="Courier New" pitchFamily="49" charset="0"/>
                <a:ea typeface="新細明體" charset="-120"/>
                <a:cs typeface="Courier New" pitchFamily="49" charset="0"/>
              </a:rPr>
              <a:t>	 </a:t>
            </a:r>
          </a:p>
          <a:p>
            <a:pPr>
              <a:lnSpc>
                <a:spcPct val="70000"/>
              </a:lnSpc>
              <a:spcBef>
                <a:spcPts val="400"/>
              </a:spcBef>
              <a:buNone/>
            </a:pPr>
            <a:r>
              <a:rPr lang="en-US" altLang="zh-TW" sz="1800" dirty="0">
                <a:latin typeface="Courier New" pitchFamily="49" charset="0"/>
                <a:ea typeface="新細明體" charset="-120"/>
                <a:cs typeface="Courier New" pitchFamily="49" charset="0"/>
              </a:rPr>
              <a:t>  return 0;</a:t>
            </a:r>
          </a:p>
          <a:p>
            <a:pPr>
              <a:lnSpc>
                <a:spcPct val="70000"/>
              </a:lnSpc>
              <a:spcBef>
                <a:spcPts val="400"/>
              </a:spcBef>
              <a:buNone/>
            </a:pPr>
            <a:r>
              <a:rPr lang="en-US" altLang="zh-TW" sz="1800" dirty="0">
                <a:latin typeface="Courier New" pitchFamily="49" charset="0"/>
                <a:ea typeface="新細明體" charset="-120"/>
                <a:cs typeface="Courier New" pitchFamily="49" charset="0"/>
              </a:rPr>
              <a:t>}</a:t>
            </a:r>
          </a:p>
          <a:p>
            <a:pPr>
              <a:lnSpc>
                <a:spcPct val="70000"/>
              </a:lnSpc>
              <a:spcBef>
                <a:spcPct val="0"/>
              </a:spcBef>
              <a:buFontTx/>
              <a:buNone/>
            </a:pPr>
            <a:r>
              <a:rPr lang="en-US" altLang="zh-TW" sz="1800" dirty="0">
                <a:latin typeface="Courier New" pitchFamily="49" charset="0"/>
                <a:ea typeface="新細明體" charset="-120"/>
                <a:cs typeface="Courier New" pitchFamily="49" charset="0"/>
              </a:rPr>
              <a:t> </a:t>
            </a:r>
          </a:p>
          <a:p>
            <a:pPr>
              <a:lnSpc>
                <a:spcPct val="80000"/>
              </a:lnSpc>
              <a:spcBef>
                <a:spcPts val="400"/>
              </a:spcBef>
              <a:buNone/>
            </a:pPr>
            <a:r>
              <a:rPr lang="en-US" altLang="zh-TW" sz="1800" dirty="0">
                <a:latin typeface="Courier New" pitchFamily="49" charset="0"/>
                <a:ea typeface="新細明體" charset="-120"/>
                <a:cs typeface="Courier New" pitchFamily="49" charset="0"/>
              </a:rPr>
              <a:t>double </a:t>
            </a:r>
            <a:r>
              <a:rPr lang="en-US" altLang="zh-TW" sz="18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average</a:t>
            </a:r>
            <a:r>
              <a:rPr lang="en-US" altLang="zh-TW" sz="1800" dirty="0">
                <a:latin typeface="Courier New" pitchFamily="49" charset="0"/>
                <a:ea typeface="新細明體" charset="-120"/>
                <a:cs typeface="Courier New" pitchFamily="49" charset="0"/>
              </a:rPr>
              <a:t>(double a, double b)</a:t>
            </a:r>
          </a:p>
          <a:p>
            <a:pPr>
              <a:lnSpc>
                <a:spcPct val="70000"/>
              </a:lnSpc>
              <a:spcBef>
                <a:spcPts val="400"/>
              </a:spcBef>
              <a:buNone/>
            </a:pPr>
            <a:r>
              <a:rPr lang="en-US" altLang="zh-TW" sz="1800" dirty="0">
                <a:latin typeface="Courier New" pitchFamily="49" charset="0"/>
                <a:ea typeface="新細明體" charset="-120"/>
                <a:cs typeface="Courier New" pitchFamily="49" charset="0"/>
              </a:rPr>
              <a:t>{</a:t>
            </a:r>
          </a:p>
          <a:p>
            <a:pPr>
              <a:lnSpc>
                <a:spcPct val="70000"/>
              </a:lnSpc>
              <a:spcBef>
                <a:spcPts val="400"/>
              </a:spcBef>
              <a:buNone/>
            </a:pPr>
            <a:r>
              <a:rPr lang="en-US" altLang="zh-TW" sz="1800" dirty="0">
                <a:latin typeface="Courier New" pitchFamily="49" charset="0"/>
                <a:ea typeface="新細明體" charset="-120"/>
                <a:cs typeface="Courier New" pitchFamily="49" charset="0"/>
              </a:rPr>
              <a:t>  return (a + b) / 2;</a:t>
            </a:r>
          </a:p>
          <a:p>
            <a:pPr>
              <a:lnSpc>
                <a:spcPct val="70000"/>
              </a:lnSpc>
              <a:spcBef>
                <a:spcPts val="400"/>
              </a:spcBef>
              <a:buNone/>
            </a:pPr>
            <a:r>
              <a:rPr lang="en-US" altLang="zh-TW" sz="1800" dirty="0">
                <a:latin typeface="Courier New" pitchFamily="49" charset="0"/>
                <a:ea typeface="新細明體" charset="-120"/>
                <a:cs typeface="Courier New" pitchFamily="49" charset="0"/>
              </a:rPr>
              <a:t>}</a:t>
            </a:r>
          </a:p>
        </p:txBody>
      </p:sp>
      <p:sp>
        <p:nvSpPr>
          <p:cNvPr id="2" name="矩形 1"/>
          <p:cNvSpPr/>
          <p:nvPr/>
        </p:nvSpPr>
        <p:spPr>
          <a:xfrm>
            <a:off x="5562600" y="2133600"/>
            <a:ext cx="4345344" cy="646331"/>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r>
              <a:rPr lang="en-US" altLang="zh-TW" dirty="0"/>
              <a:t>call-before-definition problem:</a:t>
            </a:r>
          </a:p>
          <a:p>
            <a:r>
              <a:rPr lang="en-US" altLang="zh-TW" dirty="0"/>
              <a:t>Compiling error</a:t>
            </a:r>
          </a:p>
        </p:txBody>
      </p:sp>
      <p:sp>
        <p:nvSpPr>
          <p:cNvPr id="3" name="向下箭號 2"/>
          <p:cNvSpPr/>
          <p:nvPr/>
        </p:nvSpPr>
        <p:spPr>
          <a:xfrm>
            <a:off x="7543800" y="2831606"/>
            <a:ext cx="685800" cy="6858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ltLang="zh-TW" dirty="0"/>
          </a:p>
          <a:p>
            <a:pPr algn="ctr"/>
            <a:endParaRPr lang="en-US" altLang="zh-TW" dirty="0"/>
          </a:p>
          <a:p>
            <a:pPr algn="ctr"/>
            <a:endParaRPr lang="en-US" altLang="zh-TW" dirty="0"/>
          </a:p>
          <a:p>
            <a:pPr algn="ctr"/>
            <a:endParaRPr lang="en-US" altLang="zh-TW" dirty="0"/>
          </a:p>
          <a:p>
            <a:pPr algn="ctr"/>
            <a:endParaRPr lang="en-US" altLang="zh-TW" dirty="0"/>
          </a:p>
          <a:p>
            <a:pPr algn="ctr"/>
            <a:endParaRPr lang="zh-TW"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a:bodyPr>
          <a:lstStyle/>
          <a:p>
            <a:r>
              <a:rPr lang="en-US" altLang="zh-TW">
                <a:ea typeface="新細明體" charset="-120"/>
              </a:rPr>
              <a:t>Function Declarations</a:t>
            </a:r>
          </a:p>
        </p:txBody>
      </p:sp>
      <p:sp>
        <p:nvSpPr>
          <p:cNvPr id="44035" name="Content Placeholder 2"/>
          <p:cNvSpPr>
            <a:spLocks noGrp="1"/>
          </p:cNvSpPr>
          <p:nvPr>
            <p:ph idx="1"/>
          </p:nvPr>
        </p:nvSpPr>
        <p:spPr/>
        <p:txBody>
          <a:bodyPr/>
          <a:lstStyle/>
          <a:p>
            <a:r>
              <a:rPr lang="en-US" altLang="zh-TW" dirty="0">
                <a:ea typeface="新細明體" charset="-120"/>
              </a:rPr>
              <a:t>When the compiler encounters the first call of </a:t>
            </a:r>
            <a:r>
              <a:rPr lang="en-US" altLang="zh-TW" dirty="0">
                <a:latin typeface="Courier New" pitchFamily="49" charset="0"/>
                <a:ea typeface="新細明體" charset="-120"/>
                <a:cs typeface="Courier New" pitchFamily="49" charset="0"/>
              </a:rPr>
              <a:t>average</a:t>
            </a:r>
            <a:r>
              <a:rPr lang="en-US" altLang="zh-TW" dirty="0">
                <a:ea typeface="新細明體" charset="-120"/>
              </a:rPr>
              <a:t> in </a:t>
            </a:r>
            <a:r>
              <a:rPr lang="en-US" altLang="zh-TW" dirty="0">
                <a:latin typeface="Courier New" pitchFamily="49" charset="0"/>
                <a:ea typeface="新細明體" charset="-120"/>
                <a:cs typeface="Courier New" pitchFamily="49" charset="0"/>
              </a:rPr>
              <a:t>main</a:t>
            </a:r>
            <a:r>
              <a:rPr lang="en-US" altLang="zh-TW" dirty="0">
                <a:ea typeface="新細明體" charset="-120"/>
              </a:rPr>
              <a:t>, it has no information about the function.</a:t>
            </a:r>
          </a:p>
          <a:p>
            <a:r>
              <a:rPr lang="en-US" altLang="zh-TW" dirty="0">
                <a:ea typeface="新細明體" charset="-120"/>
              </a:rPr>
              <a:t>Instead of producing an error message, the compiler assumes that </a:t>
            </a:r>
            <a:r>
              <a:rPr lang="en-US" altLang="zh-TW" dirty="0">
                <a:latin typeface="Courier New" pitchFamily="49" charset="0"/>
                <a:ea typeface="新細明體" charset="-120"/>
                <a:cs typeface="Courier New" pitchFamily="49" charset="0"/>
              </a:rPr>
              <a:t>average</a:t>
            </a:r>
            <a:r>
              <a:rPr lang="en-US" altLang="zh-TW" dirty="0">
                <a:ea typeface="新細明體" charset="-120"/>
              </a:rPr>
              <a:t> returns an </a:t>
            </a:r>
            <a:r>
              <a:rPr lang="en-US" altLang="zh-TW" dirty="0">
                <a:latin typeface="Courier New" pitchFamily="49" charset="0"/>
                <a:ea typeface="新細明體" charset="-120"/>
                <a:cs typeface="Courier New" pitchFamily="49" charset="0"/>
              </a:rPr>
              <a:t>int</a:t>
            </a:r>
            <a:r>
              <a:rPr lang="en-US" altLang="zh-TW" dirty="0">
                <a:ea typeface="新細明體" charset="-120"/>
              </a:rPr>
              <a:t> value.</a:t>
            </a:r>
          </a:p>
          <a:p>
            <a:r>
              <a:rPr lang="en-US" altLang="zh-TW" dirty="0">
                <a:ea typeface="新細明體" charset="-120"/>
              </a:rPr>
              <a:t>We say that the compiler has created an </a:t>
            </a:r>
            <a:r>
              <a:rPr lang="en-US" altLang="zh-TW" b="1" i="1" dirty="0">
                <a:ea typeface="新細明體" charset="-120"/>
              </a:rPr>
              <a:t>implicit declaration</a:t>
            </a:r>
            <a:r>
              <a:rPr lang="en-US" altLang="zh-TW" dirty="0">
                <a:ea typeface="新細明體" charset="-120"/>
              </a:rPr>
              <a:t> of the function.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a:bodyPr>
          <a:lstStyle/>
          <a:p>
            <a:r>
              <a:rPr lang="en-US" altLang="zh-TW">
                <a:ea typeface="新細明體" charset="-120"/>
              </a:rPr>
              <a:t>Function Declarations</a:t>
            </a:r>
          </a:p>
        </p:txBody>
      </p:sp>
      <p:sp>
        <p:nvSpPr>
          <p:cNvPr id="45059" name="Content Placeholder 2"/>
          <p:cNvSpPr>
            <a:spLocks noGrp="1"/>
          </p:cNvSpPr>
          <p:nvPr>
            <p:ph idx="1"/>
          </p:nvPr>
        </p:nvSpPr>
        <p:spPr/>
        <p:txBody>
          <a:bodyPr/>
          <a:lstStyle/>
          <a:p>
            <a:r>
              <a:rPr lang="en-US" altLang="zh-TW">
                <a:ea typeface="新細明體" charset="-120"/>
              </a:rPr>
              <a:t>The compiler is unable to check that we’re passing </a:t>
            </a:r>
            <a:r>
              <a:rPr lang="en-US" altLang="zh-TW">
                <a:latin typeface="Courier New" pitchFamily="49" charset="0"/>
                <a:ea typeface="新細明體" charset="-120"/>
                <a:cs typeface="Courier New" pitchFamily="49" charset="0"/>
              </a:rPr>
              <a:t>average</a:t>
            </a:r>
            <a:r>
              <a:rPr lang="en-US" altLang="zh-TW">
                <a:ea typeface="新細明體" charset="-120"/>
              </a:rPr>
              <a:t> the right number of arguments and that the arguments have the proper type.</a:t>
            </a:r>
          </a:p>
          <a:p>
            <a:r>
              <a:rPr lang="en-US" altLang="zh-TW">
                <a:ea typeface="新細明體" charset="-120"/>
              </a:rPr>
              <a:t>Instead, it performs the default argument promotions and hopes for the best.</a:t>
            </a:r>
          </a:p>
          <a:p>
            <a:r>
              <a:rPr lang="en-US" altLang="zh-TW">
                <a:ea typeface="新細明體" charset="-120"/>
              </a:rPr>
              <a:t>When it encounters the definition of </a:t>
            </a:r>
            <a:r>
              <a:rPr lang="en-US" altLang="zh-TW">
                <a:latin typeface="Courier New" pitchFamily="49" charset="0"/>
                <a:ea typeface="新細明體" charset="-120"/>
                <a:cs typeface="Courier New" pitchFamily="49" charset="0"/>
              </a:rPr>
              <a:t>average</a:t>
            </a:r>
            <a:r>
              <a:rPr lang="en-US" altLang="zh-TW">
                <a:ea typeface="新細明體" charset="-120"/>
              </a:rPr>
              <a:t> later in the program, the compiler notices that the function’s return type is actually </a:t>
            </a:r>
            <a:r>
              <a:rPr lang="en-US" altLang="zh-TW">
                <a:latin typeface="Courier New" pitchFamily="49" charset="0"/>
                <a:ea typeface="新細明體" charset="-120"/>
                <a:cs typeface="Courier New" pitchFamily="49" charset="0"/>
              </a:rPr>
              <a:t>double</a:t>
            </a:r>
            <a:r>
              <a:rPr lang="en-US" altLang="zh-TW">
                <a:ea typeface="新細明體" charset="-120"/>
              </a:rPr>
              <a:t>, not </a:t>
            </a:r>
            <a:r>
              <a:rPr lang="en-US" altLang="zh-TW">
                <a:latin typeface="Courier New" pitchFamily="49" charset="0"/>
                <a:ea typeface="新細明體" charset="-120"/>
                <a:cs typeface="Courier New" pitchFamily="49" charset="0"/>
              </a:rPr>
              <a:t>int</a:t>
            </a:r>
            <a:r>
              <a:rPr lang="en-US" altLang="zh-TW">
                <a:ea typeface="新細明體" charset="-120"/>
              </a:rPr>
              <a:t>, and so we get an error message.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a:bodyPr>
          <a:lstStyle/>
          <a:p>
            <a:r>
              <a:rPr lang="en-US" altLang="zh-TW">
                <a:ea typeface="新細明體" charset="-120"/>
              </a:rPr>
              <a:t>Function Declarations</a:t>
            </a:r>
          </a:p>
        </p:txBody>
      </p:sp>
      <p:sp>
        <p:nvSpPr>
          <p:cNvPr id="46083" name="Content Placeholder 2"/>
          <p:cNvSpPr>
            <a:spLocks noGrp="1"/>
          </p:cNvSpPr>
          <p:nvPr>
            <p:ph idx="1"/>
          </p:nvPr>
        </p:nvSpPr>
        <p:spPr/>
        <p:txBody>
          <a:bodyPr/>
          <a:lstStyle/>
          <a:p>
            <a:r>
              <a:rPr lang="en-US" altLang="zh-TW" dirty="0">
                <a:ea typeface="新細明體" charset="-120"/>
              </a:rPr>
              <a:t>One way to avoid the problem of call-before-definition is to arrange the program so that</a:t>
            </a:r>
            <a:r>
              <a:rPr lang="en-US" altLang="zh-TW" u="sng" dirty="0">
                <a:solidFill>
                  <a:srgbClr val="FF0000"/>
                </a:solidFill>
                <a:effectLst>
                  <a:outerShdw blurRad="38100" dist="38100" dir="2700000" algn="tl">
                    <a:srgbClr val="000000">
                      <a:alpha val="43137"/>
                    </a:srgbClr>
                  </a:outerShdw>
                </a:effectLst>
                <a:ea typeface="新細明體" charset="-120"/>
              </a:rPr>
              <a:t> the definition of each function </a:t>
            </a:r>
            <a:r>
              <a:rPr lang="en-US" altLang="zh-TW" u="sng" dirty="0">
                <a:solidFill>
                  <a:srgbClr val="FFC000"/>
                </a:solidFill>
                <a:effectLst>
                  <a:outerShdw blurRad="38100" dist="38100" dir="2700000" algn="tl">
                    <a:srgbClr val="000000">
                      <a:alpha val="43137"/>
                    </a:srgbClr>
                  </a:outerShdw>
                </a:effectLst>
                <a:ea typeface="新細明體" charset="-120"/>
              </a:rPr>
              <a:t>precedes</a:t>
            </a:r>
            <a:r>
              <a:rPr lang="en-US" altLang="zh-TW" u="sng" dirty="0">
                <a:solidFill>
                  <a:srgbClr val="FF0000"/>
                </a:solidFill>
                <a:effectLst>
                  <a:outerShdw blurRad="38100" dist="38100" dir="2700000" algn="tl">
                    <a:srgbClr val="000000">
                      <a:alpha val="43137"/>
                    </a:srgbClr>
                  </a:outerShdw>
                </a:effectLst>
                <a:ea typeface="新細明體" charset="-120"/>
              </a:rPr>
              <a:t> all its calls.</a:t>
            </a:r>
          </a:p>
          <a:p>
            <a:r>
              <a:rPr lang="en-US" altLang="zh-TW" dirty="0">
                <a:ea typeface="新細明體" charset="-120"/>
              </a:rPr>
              <a:t>Unfortunately, such an arrangement doesn’t always exist.</a:t>
            </a:r>
          </a:p>
          <a:p>
            <a:r>
              <a:rPr lang="en-US" altLang="zh-TW" dirty="0">
                <a:ea typeface="新細明體" charset="-120"/>
              </a:rPr>
              <a:t>Even when it does, it may make the program harder to understand by putting its function definitions in an unnatural order.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a:bodyPr>
          <a:lstStyle/>
          <a:p>
            <a:r>
              <a:rPr lang="en-US" altLang="zh-TW">
                <a:ea typeface="新細明體" charset="-120"/>
              </a:rPr>
              <a:t>Function Declarations</a:t>
            </a:r>
          </a:p>
        </p:txBody>
      </p:sp>
      <p:sp>
        <p:nvSpPr>
          <p:cNvPr id="47107" name="Content Placeholder 2"/>
          <p:cNvSpPr>
            <a:spLocks noGrp="1"/>
          </p:cNvSpPr>
          <p:nvPr>
            <p:ph idx="1"/>
          </p:nvPr>
        </p:nvSpPr>
        <p:spPr/>
        <p:txBody>
          <a:bodyPr>
            <a:normAutofit/>
          </a:bodyPr>
          <a:lstStyle/>
          <a:p>
            <a:r>
              <a:rPr lang="en-US" altLang="zh-TW" sz="2600" dirty="0">
                <a:ea typeface="新細明體" charset="-120"/>
              </a:rPr>
              <a:t>Fortunately, C offers a better solution: declare each function before calling it.</a:t>
            </a:r>
          </a:p>
          <a:p>
            <a:r>
              <a:rPr lang="en-US" altLang="zh-TW" sz="2600" dirty="0">
                <a:ea typeface="新細明體" charset="-120"/>
              </a:rPr>
              <a:t>A </a:t>
            </a:r>
            <a:r>
              <a:rPr lang="en-US" altLang="zh-TW" sz="2600" b="1" i="1" dirty="0">
                <a:effectLst>
                  <a:glow rad="139700">
                    <a:schemeClr val="accent6">
                      <a:satMod val="175000"/>
                      <a:alpha val="40000"/>
                    </a:schemeClr>
                  </a:glow>
                  <a:outerShdw blurRad="38100" dist="38100" dir="2700000" algn="tl">
                    <a:srgbClr val="000000">
                      <a:alpha val="43137"/>
                    </a:srgbClr>
                  </a:outerShdw>
                </a:effectLst>
                <a:ea typeface="新細明體" charset="-120"/>
              </a:rPr>
              <a:t>function declaration</a:t>
            </a:r>
            <a:r>
              <a:rPr lang="en-US" altLang="zh-TW" sz="2600" dirty="0">
                <a:effectLst>
                  <a:glow rad="139700">
                    <a:schemeClr val="accent6">
                      <a:satMod val="175000"/>
                      <a:alpha val="40000"/>
                    </a:schemeClr>
                  </a:glow>
                  <a:outerShdw blurRad="38100" dist="38100" dir="2700000" algn="tl">
                    <a:srgbClr val="000000">
                      <a:alpha val="43137"/>
                    </a:srgbClr>
                  </a:outerShdw>
                </a:effectLst>
                <a:ea typeface="新細明體" charset="-120"/>
              </a:rPr>
              <a:t> </a:t>
            </a:r>
            <a:r>
              <a:rPr lang="en-US" altLang="zh-TW" sz="2600" dirty="0">
                <a:ea typeface="新細明體" charset="-120"/>
              </a:rPr>
              <a:t>provides the compiler with a brief glimpse at a function whose full definition will appear later.</a:t>
            </a:r>
          </a:p>
          <a:p>
            <a:r>
              <a:rPr lang="en-US" altLang="zh-TW" sz="2600" dirty="0">
                <a:ea typeface="新細明體" charset="-120"/>
              </a:rPr>
              <a:t>General form of a </a:t>
            </a:r>
            <a:r>
              <a:rPr lang="en-US" altLang="zh-TW" sz="2600" dirty="0">
                <a:ln w="18415" cmpd="sng">
                  <a:solidFill>
                    <a:srgbClr val="FFFFFF"/>
                  </a:solidFill>
                  <a:prstDash val="solid"/>
                </a:ln>
                <a:solidFill>
                  <a:srgbClr val="FFFFFF"/>
                </a:solidFill>
                <a:effectLst>
                  <a:glow rad="139700">
                    <a:schemeClr val="accent2">
                      <a:satMod val="175000"/>
                      <a:alpha val="40000"/>
                    </a:schemeClr>
                  </a:glow>
                  <a:outerShdw blurRad="63500" dir="3600000" algn="tl" rotWithShape="0">
                    <a:srgbClr val="000000">
                      <a:alpha val="70000"/>
                    </a:srgbClr>
                  </a:outerShdw>
                </a:effectLst>
                <a:ea typeface="新細明體" charset="-120"/>
              </a:rPr>
              <a:t>function declaration</a:t>
            </a:r>
            <a:r>
              <a:rPr lang="en-US" altLang="zh-TW" sz="2600" dirty="0">
                <a:ea typeface="新細明體" charset="-120"/>
              </a:rPr>
              <a:t>:</a:t>
            </a:r>
          </a:p>
          <a:p>
            <a:pPr>
              <a:lnSpc>
                <a:spcPct val="80000"/>
              </a:lnSpc>
              <a:spcBef>
                <a:spcPts val="1200"/>
              </a:spcBef>
              <a:buNone/>
            </a:pPr>
            <a:r>
              <a:rPr lang="en-US" altLang="zh-TW" sz="2800" i="1" dirty="0">
                <a:ea typeface="新細明體" charset="-120"/>
              </a:rPr>
              <a:t>	</a:t>
            </a:r>
            <a:r>
              <a:rPr lang="en-US" altLang="zh-TW" sz="2800" b="1" i="1" dirty="0">
                <a:solidFill>
                  <a:srgbClr val="FFC000"/>
                </a:solidFill>
                <a:effectLst>
                  <a:outerShdw blurRad="38100" dist="38100" dir="2700000" algn="tl">
                    <a:srgbClr val="000000">
                      <a:alpha val="43137"/>
                    </a:srgbClr>
                  </a:outerShdw>
                </a:effectLst>
                <a:ea typeface="新細明體" charset="-120"/>
              </a:rPr>
              <a:t>return-type</a:t>
            </a:r>
            <a:r>
              <a:rPr lang="en-US" altLang="zh-TW" sz="2800" dirty="0">
                <a:latin typeface="Courier New" pitchFamily="49" charset="0"/>
                <a:ea typeface="新細明體" charset="-120"/>
                <a:cs typeface="Courier New" pitchFamily="49" charset="0"/>
              </a:rPr>
              <a:t> </a:t>
            </a:r>
            <a:r>
              <a:rPr lang="en-US" altLang="zh-TW" sz="2800" b="1" i="1" dirty="0">
                <a:solidFill>
                  <a:srgbClr val="FF0000"/>
                </a:solidFill>
                <a:effectLst>
                  <a:outerShdw blurRad="38100" dist="38100" dir="2700000" algn="tl">
                    <a:srgbClr val="000000">
                      <a:alpha val="43137"/>
                    </a:srgbClr>
                  </a:outerShdw>
                </a:effectLst>
                <a:ea typeface="新細明體" charset="-120"/>
              </a:rPr>
              <a:t>function-name</a:t>
            </a:r>
            <a:r>
              <a:rPr lang="en-US" altLang="zh-TW" sz="2800" dirty="0">
                <a:latin typeface="Courier New" pitchFamily="49" charset="0"/>
                <a:ea typeface="新細明體" charset="-120"/>
                <a:cs typeface="Courier New" pitchFamily="49" charset="0"/>
              </a:rPr>
              <a:t> ( </a:t>
            </a:r>
            <a:r>
              <a:rPr lang="en-US" altLang="zh-TW" sz="2800" b="1" i="1" dirty="0">
                <a:solidFill>
                  <a:srgbClr val="00B0F0"/>
                </a:solidFill>
                <a:effectLst>
                  <a:outerShdw blurRad="38100" dist="38100" dir="2700000" algn="tl">
                    <a:srgbClr val="000000">
                      <a:alpha val="43137"/>
                    </a:srgbClr>
                  </a:outerShdw>
                </a:effectLst>
                <a:ea typeface="新細明體" charset="-120"/>
              </a:rPr>
              <a:t>parameters</a:t>
            </a:r>
            <a:r>
              <a:rPr lang="en-US" altLang="zh-TW" sz="2800" dirty="0">
                <a:latin typeface="Courier New" pitchFamily="49" charset="0"/>
                <a:ea typeface="新細明體" charset="-120"/>
                <a:cs typeface="Courier New" pitchFamily="49" charset="0"/>
              </a:rPr>
              <a:t> ) </a:t>
            </a:r>
            <a:r>
              <a:rPr lang="en-US" altLang="zh-TW" sz="3200" b="1" i="1" dirty="0">
                <a:effectLst>
                  <a:glow rad="139700">
                    <a:schemeClr val="accent6">
                      <a:satMod val="175000"/>
                      <a:alpha val="40000"/>
                    </a:schemeClr>
                  </a:glow>
                  <a:outerShdw blurRad="38100" dist="38100" dir="2700000" algn="tl">
                    <a:srgbClr val="000000">
                      <a:alpha val="43137"/>
                    </a:srgbClr>
                  </a:outerShdw>
                </a:effectLst>
                <a:ea typeface="新細明體" charset="-120"/>
              </a:rPr>
              <a:t>;</a:t>
            </a:r>
          </a:p>
          <a:p>
            <a:r>
              <a:rPr lang="en-US" altLang="zh-TW" sz="2600" dirty="0">
                <a:ea typeface="新細明體" charset="-120"/>
              </a:rPr>
              <a:t>The declaration of a function must be consistent with the function’s definition.</a:t>
            </a:r>
          </a:p>
          <a:p>
            <a:r>
              <a:rPr lang="en-US" altLang="zh-TW" sz="2600" dirty="0">
                <a:ea typeface="新細明體" charset="-120"/>
              </a:rPr>
              <a:t>Here’s the </a:t>
            </a:r>
            <a:r>
              <a:rPr lang="en-US" altLang="zh-TW" sz="2400" dirty="0" err="1">
                <a:latin typeface="Courier New" pitchFamily="49" charset="0"/>
                <a:ea typeface="新細明體" charset="-120"/>
                <a:cs typeface="Courier New" pitchFamily="49" charset="0"/>
              </a:rPr>
              <a:t>average.c</a:t>
            </a:r>
            <a:r>
              <a:rPr lang="en-US" altLang="zh-TW" sz="2600" dirty="0">
                <a:ea typeface="新細明體" charset="-120"/>
              </a:rPr>
              <a:t> program with a declaration of </a:t>
            </a:r>
            <a:r>
              <a:rPr lang="en-US" altLang="zh-TW" sz="2600" dirty="0">
                <a:latin typeface="Courier New" pitchFamily="49" charset="0"/>
                <a:ea typeface="新細明體" charset="-120"/>
                <a:cs typeface="Courier New" pitchFamily="49" charset="0"/>
              </a:rPr>
              <a:t>average</a:t>
            </a:r>
            <a:r>
              <a:rPr lang="en-US" altLang="zh-TW" sz="2600" dirty="0">
                <a:ea typeface="新細明體" charset="-120"/>
              </a:rPr>
              <a:t> added.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38200" y="2133600"/>
            <a:ext cx="8991600"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 name="Rounded Rectangle 5"/>
          <p:cNvSpPr/>
          <p:nvPr/>
        </p:nvSpPr>
        <p:spPr>
          <a:xfrm>
            <a:off x="838200" y="5073112"/>
            <a:ext cx="9144000" cy="1066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8130" name="Title 1"/>
          <p:cNvSpPr>
            <a:spLocks noGrp="1"/>
          </p:cNvSpPr>
          <p:nvPr>
            <p:ph type="title"/>
          </p:nvPr>
        </p:nvSpPr>
        <p:spPr/>
        <p:txBody>
          <a:bodyPr>
            <a:normAutofit/>
          </a:bodyPr>
          <a:lstStyle/>
          <a:p>
            <a:r>
              <a:rPr lang="en-US" altLang="zh-TW" dirty="0">
                <a:ea typeface="新細明體" charset="-120"/>
              </a:rPr>
              <a:t>Function Declarations</a:t>
            </a:r>
          </a:p>
        </p:txBody>
      </p:sp>
      <p:sp>
        <p:nvSpPr>
          <p:cNvPr id="48131" name="Content Placeholder 2"/>
          <p:cNvSpPr>
            <a:spLocks noGrp="1"/>
          </p:cNvSpPr>
          <p:nvPr>
            <p:ph idx="1"/>
          </p:nvPr>
        </p:nvSpPr>
        <p:spPr/>
        <p:txBody>
          <a:bodyPr>
            <a:normAutofit lnSpcReduction="10000"/>
          </a:bodyPr>
          <a:lstStyle/>
          <a:p>
            <a:pPr marL="342900" indent="-342900">
              <a:lnSpc>
                <a:spcPct val="80000"/>
              </a:lnSpc>
              <a:spcBef>
                <a:spcPts val="300"/>
              </a:spcBef>
              <a:buFont typeface="+mj-lt"/>
              <a:buAutoNum type="arabicParenR"/>
            </a:pPr>
            <a:r>
              <a:rPr lang="en-US" altLang="zh-TW" sz="1800" dirty="0">
                <a:latin typeface="Courier New" pitchFamily="49" charset="0"/>
                <a:ea typeface="新細明體" charset="-120"/>
                <a:cs typeface="Courier New" pitchFamily="49" charset="0"/>
              </a:rPr>
              <a:t>#include &lt;</a:t>
            </a:r>
            <a:r>
              <a:rPr lang="en-US" altLang="zh-TW" sz="1800" dirty="0" err="1">
                <a:latin typeface="Courier New" pitchFamily="49" charset="0"/>
                <a:ea typeface="新細明體" charset="-120"/>
                <a:cs typeface="Courier New" pitchFamily="49" charset="0"/>
              </a:rPr>
              <a:t>stdio.h</a:t>
            </a:r>
            <a:r>
              <a:rPr lang="en-US" altLang="zh-TW" sz="1800" dirty="0">
                <a:latin typeface="Courier New" pitchFamily="49" charset="0"/>
                <a:ea typeface="新細明體" charset="-120"/>
                <a:cs typeface="Courier New" pitchFamily="49" charset="0"/>
              </a:rPr>
              <a:t>&gt;</a:t>
            </a:r>
          </a:p>
          <a:p>
            <a:pPr marL="342900" indent="-342900">
              <a:lnSpc>
                <a:spcPct val="60000"/>
              </a:lnSpc>
              <a:spcBef>
                <a:spcPct val="0"/>
              </a:spcBef>
              <a:buFont typeface="+mj-lt"/>
              <a:buAutoNum type="arabicParenR"/>
            </a:pPr>
            <a:r>
              <a:rPr lang="en-US" altLang="zh-TW" sz="1800" dirty="0">
                <a:latin typeface="Courier New" pitchFamily="49" charset="0"/>
                <a:ea typeface="新細明體" charset="-120"/>
                <a:cs typeface="Courier New" pitchFamily="49" charset="0"/>
              </a:rPr>
              <a:t>	 </a:t>
            </a:r>
          </a:p>
          <a:p>
            <a:pPr marL="342900" indent="-342900">
              <a:lnSpc>
                <a:spcPct val="80000"/>
              </a:lnSpc>
              <a:spcBef>
                <a:spcPts val="30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double average(double a, double b);   </a:t>
            </a:r>
            <a:r>
              <a:rPr lang="en-US" altLang="zh-TW" sz="1800" dirty="0">
                <a:latin typeface="Courier New" pitchFamily="49" charset="0"/>
                <a:ea typeface="新細明體" charset="-120"/>
                <a:cs typeface="Courier New" pitchFamily="49" charset="0"/>
              </a:rPr>
              <a:t>/* DECLARATION */</a:t>
            </a:r>
          </a:p>
          <a:p>
            <a:pPr marL="342900" indent="-342900">
              <a:lnSpc>
                <a:spcPct val="60000"/>
              </a:lnSpc>
              <a:spcBef>
                <a:spcPct val="0"/>
              </a:spcBef>
              <a:buFont typeface="+mj-lt"/>
              <a:buAutoNum type="arabicParenR"/>
            </a:pPr>
            <a:r>
              <a:rPr lang="en-US" altLang="zh-TW" sz="1800" dirty="0">
                <a:latin typeface="Courier New" pitchFamily="49" charset="0"/>
                <a:ea typeface="新細明體" charset="-120"/>
                <a:cs typeface="Courier New" pitchFamily="49" charset="0"/>
              </a:rPr>
              <a:t>	 </a:t>
            </a:r>
          </a:p>
          <a:p>
            <a:pPr marL="342900" indent="-342900">
              <a:lnSpc>
                <a:spcPct val="80000"/>
              </a:lnSpc>
              <a:spcBef>
                <a:spcPts val="300"/>
              </a:spcBef>
              <a:buFont typeface="+mj-lt"/>
              <a:buAutoNum type="arabicParenR"/>
            </a:pPr>
            <a:r>
              <a:rPr lang="en-US" altLang="zh-TW" sz="1800" dirty="0" err="1">
                <a:latin typeface="Courier New" pitchFamily="49" charset="0"/>
                <a:ea typeface="新細明體" charset="-120"/>
                <a:cs typeface="Courier New" pitchFamily="49" charset="0"/>
              </a:rPr>
              <a:t>int</a:t>
            </a:r>
            <a:r>
              <a:rPr lang="en-US" altLang="zh-TW" sz="1800" dirty="0">
                <a:latin typeface="Courier New" pitchFamily="49" charset="0"/>
                <a:ea typeface="新細明體" charset="-120"/>
                <a:cs typeface="Courier New" pitchFamily="49" charset="0"/>
              </a:rPr>
              <a:t> main(void)</a:t>
            </a:r>
          </a:p>
          <a:p>
            <a:pPr marL="342900" indent="-342900">
              <a:lnSpc>
                <a:spcPct val="80000"/>
              </a:lnSpc>
              <a:spcBef>
                <a:spcPts val="300"/>
              </a:spcBef>
              <a:buFont typeface="+mj-lt"/>
              <a:buAutoNum type="arabicParenR"/>
            </a:pPr>
            <a:r>
              <a:rPr lang="en-US" altLang="zh-TW" sz="1800" dirty="0">
                <a:latin typeface="Courier New" pitchFamily="49" charset="0"/>
                <a:ea typeface="新細明體" charset="-120"/>
                <a:cs typeface="Courier New" pitchFamily="49" charset="0"/>
              </a:rPr>
              <a:t>{</a:t>
            </a:r>
          </a:p>
          <a:p>
            <a:pPr marL="342900" indent="-342900">
              <a:lnSpc>
                <a:spcPct val="60000"/>
              </a:lnSpc>
              <a:spcBef>
                <a:spcPct val="0"/>
              </a:spcBef>
              <a:buFont typeface="+mj-lt"/>
              <a:buAutoNum type="arabicParenR"/>
            </a:pPr>
            <a:r>
              <a:rPr lang="en-US" altLang="zh-TW" sz="1800" dirty="0">
                <a:latin typeface="Courier New" pitchFamily="49" charset="0"/>
                <a:ea typeface="新細明體" charset="-120"/>
                <a:cs typeface="Courier New" pitchFamily="49" charset="0"/>
              </a:rPr>
              <a:t>  double x, y, z;</a:t>
            </a:r>
          </a:p>
          <a:p>
            <a:pPr marL="342900" indent="-342900">
              <a:lnSpc>
                <a:spcPct val="60000"/>
              </a:lnSpc>
              <a:spcBef>
                <a:spcPct val="0"/>
              </a:spcBef>
              <a:buFont typeface="+mj-lt"/>
              <a:buAutoNum type="arabicParenR"/>
            </a:pPr>
            <a:r>
              <a:rPr lang="en-US" altLang="zh-TW" sz="1800" dirty="0">
                <a:latin typeface="Courier New" pitchFamily="49" charset="0"/>
                <a:ea typeface="新細明體" charset="-120"/>
                <a:cs typeface="Courier New" pitchFamily="49" charset="0"/>
              </a:rPr>
              <a:t>	 </a:t>
            </a:r>
          </a:p>
          <a:p>
            <a:pPr marL="342900" indent="-342900">
              <a:lnSpc>
                <a:spcPct val="80000"/>
              </a:lnSpc>
              <a:spcBef>
                <a:spcPts val="300"/>
              </a:spcBef>
              <a:buFont typeface="+mj-lt"/>
              <a:buAutoNum type="arabicParenR"/>
            </a:pPr>
            <a:r>
              <a:rPr lang="en-US" altLang="zh-TW" sz="1800" dirty="0">
                <a:latin typeface="Courier New" pitchFamily="49" charset="0"/>
                <a:ea typeface="新細明體" charset="-120"/>
                <a:cs typeface="Courier New" pitchFamily="49" charset="0"/>
              </a:rPr>
              <a:t>  </a:t>
            </a:r>
            <a:r>
              <a:rPr lang="en-US" altLang="zh-TW" sz="1800" dirty="0" err="1">
                <a:latin typeface="Courier New" pitchFamily="49" charset="0"/>
                <a:ea typeface="新細明體" charset="-120"/>
                <a:cs typeface="Courier New" pitchFamily="49" charset="0"/>
              </a:rPr>
              <a:t>printf</a:t>
            </a:r>
            <a:r>
              <a:rPr lang="en-US" altLang="zh-TW" sz="1800" dirty="0">
                <a:latin typeface="Courier New" pitchFamily="49" charset="0"/>
                <a:ea typeface="新細明體" charset="-120"/>
                <a:cs typeface="Courier New" pitchFamily="49" charset="0"/>
              </a:rPr>
              <a:t>("Enter three numbers: ");</a:t>
            </a:r>
          </a:p>
          <a:p>
            <a:pPr marL="342900" indent="-342900">
              <a:lnSpc>
                <a:spcPct val="80000"/>
              </a:lnSpc>
              <a:spcBef>
                <a:spcPts val="300"/>
              </a:spcBef>
              <a:buFont typeface="+mj-lt"/>
              <a:buAutoNum type="arabicParenR"/>
            </a:pPr>
            <a:r>
              <a:rPr lang="en-US" altLang="zh-TW" sz="1800" dirty="0">
                <a:latin typeface="Courier New" pitchFamily="49" charset="0"/>
                <a:ea typeface="新細明體" charset="-120"/>
                <a:cs typeface="Courier New" pitchFamily="49" charset="0"/>
              </a:rPr>
              <a:t>  </a:t>
            </a:r>
            <a:r>
              <a:rPr lang="en-US" altLang="zh-TW" sz="1800" dirty="0" err="1">
                <a:latin typeface="Courier New" pitchFamily="49" charset="0"/>
                <a:ea typeface="新細明體" charset="-120"/>
                <a:cs typeface="Courier New" pitchFamily="49" charset="0"/>
              </a:rPr>
              <a:t>scanf</a:t>
            </a:r>
            <a:r>
              <a:rPr lang="en-US" altLang="zh-TW" sz="1800" dirty="0">
                <a:latin typeface="Courier New" pitchFamily="49" charset="0"/>
                <a:ea typeface="新細明體" charset="-120"/>
                <a:cs typeface="Courier New" pitchFamily="49" charset="0"/>
              </a:rPr>
              <a:t>("%</a:t>
            </a:r>
            <a:r>
              <a:rPr lang="en-US" altLang="zh-TW" sz="1800" dirty="0" err="1">
                <a:latin typeface="Courier New" pitchFamily="49" charset="0"/>
                <a:ea typeface="新細明體" charset="-120"/>
                <a:cs typeface="Courier New" pitchFamily="49" charset="0"/>
              </a:rPr>
              <a:t>lf%lf%lf</a:t>
            </a:r>
            <a:r>
              <a:rPr lang="en-US" altLang="zh-TW" sz="1800" dirty="0">
                <a:latin typeface="Courier New" pitchFamily="49" charset="0"/>
                <a:ea typeface="新細明體" charset="-120"/>
                <a:cs typeface="Courier New" pitchFamily="49" charset="0"/>
              </a:rPr>
              <a:t>", &amp;x, &amp;y, &amp;z);</a:t>
            </a:r>
          </a:p>
          <a:p>
            <a:pPr marL="342900" indent="-342900">
              <a:lnSpc>
                <a:spcPct val="80000"/>
              </a:lnSpc>
              <a:spcBef>
                <a:spcPts val="300"/>
              </a:spcBef>
              <a:buFont typeface="+mj-lt"/>
              <a:buAutoNum type="arabicParenR"/>
            </a:pPr>
            <a:r>
              <a:rPr lang="en-US" altLang="zh-TW" sz="1800" dirty="0">
                <a:latin typeface="Courier New" pitchFamily="49" charset="0"/>
                <a:ea typeface="新細明體" charset="-120"/>
                <a:cs typeface="Courier New" pitchFamily="49" charset="0"/>
              </a:rPr>
              <a:t>  </a:t>
            </a:r>
            <a:r>
              <a:rPr lang="en-US" altLang="zh-TW" sz="1800" dirty="0" err="1">
                <a:latin typeface="Courier New" pitchFamily="49" charset="0"/>
                <a:ea typeface="新細明體" charset="-120"/>
                <a:cs typeface="Courier New" pitchFamily="49" charset="0"/>
              </a:rPr>
              <a:t>printf</a:t>
            </a:r>
            <a:r>
              <a:rPr lang="en-US" altLang="zh-TW" sz="1800" dirty="0">
                <a:latin typeface="Courier New" pitchFamily="49" charset="0"/>
                <a:ea typeface="新細明體" charset="-120"/>
                <a:cs typeface="Courier New" pitchFamily="49" charset="0"/>
              </a:rPr>
              <a:t>("Average of %g and %g: %g\n", x, y, average(x, y));</a:t>
            </a:r>
          </a:p>
          <a:p>
            <a:pPr marL="342900" indent="-342900">
              <a:lnSpc>
                <a:spcPct val="80000"/>
              </a:lnSpc>
              <a:spcBef>
                <a:spcPts val="300"/>
              </a:spcBef>
              <a:buFont typeface="+mj-lt"/>
              <a:buAutoNum type="arabicParenR"/>
            </a:pPr>
            <a:r>
              <a:rPr lang="en-US" altLang="zh-TW" sz="1800" dirty="0">
                <a:latin typeface="Courier New" pitchFamily="49" charset="0"/>
                <a:ea typeface="新細明體" charset="-120"/>
                <a:cs typeface="Courier New" pitchFamily="49" charset="0"/>
              </a:rPr>
              <a:t>  </a:t>
            </a:r>
            <a:r>
              <a:rPr lang="en-US" altLang="zh-TW" sz="1800" dirty="0" err="1">
                <a:latin typeface="Courier New" pitchFamily="49" charset="0"/>
                <a:ea typeface="新細明體" charset="-120"/>
                <a:cs typeface="Courier New" pitchFamily="49" charset="0"/>
              </a:rPr>
              <a:t>printf</a:t>
            </a:r>
            <a:r>
              <a:rPr lang="en-US" altLang="zh-TW" sz="1800" dirty="0">
                <a:latin typeface="Courier New" pitchFamily="49" charset="0"/>
                <a:ea typeface="新細明體" charset="-120"/>
                <a:cs typeface="Courier New" pitchFamily="49" charset="0"/>
              </a:rPr>
              <a:t>("Average of %g and %g: %g\n", y, z, average(y, z));</a:t>
            </a:r>
          </a:p>
          <a:p>
            <a:pPr marL="342900" indent="-342900">
              <a:lnSpc>
                <a:spcPct val="80000"/>
              </a:lnSpc>
              <a:spcBef>
                <a:spcPts val="300"/>
              </a:spcBef>
              <a:buFont typeface="+mj-lt"/>
              <a:buAutoNum type="arabicParenR"/>
            </a:pPr>
            <a:r>
              <a:rPr lang="en-US" altLang="zh-TW" sz="1800" dirty="0">
                <a:latin typeface="Courier New" pitchFamily="49" charset="0"/>
                <a:ea typeface="新細明體" charset="-120"/>
                <a:cs typeface="Courier New" pitchFamily="49" charset="0"/>
              </a:rPr>
              <a:t>  </a:t>
            </a:r>
            <a:r>
              <a:rPr lang="en-US" altLang="zh-TW" sz="1800" dirty="0" err="1">
                <a:latin typeface="Courier New" pitchFamily="49" charset="0"/>
                <a:ea typeface="新細明體" charset="-120"/>
                <a:cs typeface="Courier New" pitchFamily="49" charset="0"/>
              </a:rPr>
              <a:t>printf</a:t>
            </a:r>
            <a:r>
              <a:rPr lang="en-US" altLang="zh-TW" sz="1800" dirty="0">
                <a:latin typeface="Courier New" pitchFamily="49" charset="0"/>
                <a:ea typeface="新細明體" charset="-120"/>
                <a:cs typeface="Courier New" pitchFamily="49" charset="0"/>
              </a:rPr>
              <a:t>("Average of %g and %g: %g\n", x, z, average(x, z));</a:t>
            </a:r>
          </a:p>
          <a:p>
            <a:pPr marL="342900" indent="-342900">
              <a:lnSpc>
                <a:spcPct val="60000"/>
              </a:lnSpc>
              <a:spcBef>
                <a:spcPct val="0"/>
              </a:spcBef>
              <a:buFont typeface="+mj-lt"/>
              <a:buAutoNum type="arabicParenR"/>
            </a:pPr>
            <a:r>
              <a:rPr lang="en-US" altLang="zh-TW" sz="1800" dirty="0">
                <a:latin typeface="Courier New" pitchFamily="49" charset="0"/>
                <a:ea typeface="新細明體" charset="-120"/>
                <a:cs typeface="Courier New" pitchFamily="49" charset="0"/>
              </a:rPr>
              <a:t>	 </a:t>
            </a:r>
          </a:p>
          <a:p>
            <a:pPr marL="342900" indent="-342900">
              <a:lnSpc>
                <a:spcPct val="80000"/>
              </a:lnSpc>
              <a:spcBef>
                <a:spcPts val="300"/>
              </a:spcBef>
              <a:buFont typeface="+mj-lt"/>
              <a:buAutoNum type="arabicParenR"/>
            </a:pPr>
            <a:r>
              <a:rPr lang="en-US" altLang="zh-TW" sz="1800" dirty="0">
                <a:latin typeface="Courier New" pitchFamily="49" charset="0"/>
                <a:ea typeface="新細明體" charset="-120"/>
                <a:cs typeface="Courier New" pitchFamily="49" charset="0"/>
              </a:rPr>
              <a:t>  return 0;</a:t>
            </a:r>
          </a:p>
          <a:p>
            <a:pPr marL="342900" indent="-342900">
              <a:lnSpc>
                <a:spcPct val="60000"/>
              </a:lnSpc>
              <a:spcBef>
                <a:spcPct val="0"/>
              </a:spcBef>
              <a:buFont typeface="+mj-lt"/>
              <a:buAutoNum type="arabicParenR"/>
            </a:pPr>
            <a:r>
              <a:rPr lang="en-US" altLang="zh-TW" sz="1800" dirty="0">
                <a:latin typeface="Courier New" pitchFamily="49" charset="0"/>
                <a:ea typeface="新細明體" charset="-120"/>
                <a:cs typeface="Courier New" pitchFamily="49" charset="0"/>
              </a:rPr>
              <a:t>}</a:t>
            </a:r>
          </a:p>
          <a:p>
            <a:pPr marL="342900" indent="-342900">
              <a:lnSpc>
                <a:spcPct val="60000"/>
              </a:lnSpc>
              <a:spcBef>
                <a:spcPct val="0"/>
              </a:spcBef>
              <a:buFont typeface="+mj-lt"/>
              <a:buAutoNum type="arabicParenR"/>
            </a:pPr>
            <a:r>
              <a:rPr lang="en-US" altLang="zh-TW" sz="1800" dirty="0">
                <a:latin typeface="Courier New" pitchFamily="49" charset="0"/>
                <a:ea typeface="新細明體" charset="-120"/>
                <a:cs typeface="Courier New" pitchFamily="49" charset="0"/>
              </a:rPr>
              <a:t>	 </a:t>
            </a:r>
          </a:p>
          <a:p>
            <a:pPr marL="342900" indent="-342900">
              <a:lnSpc>
                <a:spcPct val="80000"/>
              </a:lnSpc>
              <a:spcBef>
                <a:spcPts val="300"/>
              </a:spcBef>
              <a:buFont typeface="+mj-lt"/>
              <a:buAutoNum type="arabicParenR"/>
            </a:pPr>
            <a:r>
              <a:rPr lang="en-US" altLang="zh-TW" sz="1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double average(double a, double b)    </a:t>
            </a:r>
            <a:r>
              <a:rPr lang="en-US" altLang="zh-TW" sz="1800" dirty="0">
                <a:latin typeface="Courier New" pitchFamily="49" charset="0"/>
                <a:ea typeface="新細明體" charset="-120"/>
                <a:cs typeface="Courier New" pitchFamily="49" charset="0"/>
              </a:rPr>
              <a:t>/* DEFINITION */</a:t>
            </a:r>
          </a:p>
          <a:p>
            <a:pPr marL="342900" indent="-342900">
              <a:lnSpc>
                <a:spcPct val="80000"/>
              </a:lnSpc>
              <a:spcBef>
                <a:spcPts val="300"/>
              </a:spcBef>
              <a:buFont typeface="+mj-lt"/>
              <a:buAutoNum type="arabicParenR"/>
            </a:pPr>
            <a:r>
              <a:rPr lang="en-US" altLang="zh-TW" sz="1800" dirty="0">
                <a:latin typeface="Courier New" pitchFamily="49" charset="0"/>
                <a:ea typeface="新細明體" charset="-120"/>
                <a:cs typeface="Courier New" pitchFamily="49" charset="0"/>
              </a:rPr>
              <a:t>{</a:t>
            </a:r>
          </a:p>
          <a:p>
            <a:pPr marL="342900" indent="-342900">
              <a:lnSpc>
                <a:spcPct val="80000"/>
              </a:lnSpc>
              <a:spcBef>
                <a:spcPts val="300"/>
              </a:spcBef>
              <a:buFont typeface="+mj-lt"/>
              <a:buAutoNum type="arabicParenR"/>
            </a:pPr>
            <a:r>
              <a:rPr lang="en-US" altLang="zh-TW" sz="1800" dirty="0">
                <a:latin typeface="Courier New" pitchFamily="49" charset="0"/>
                <a:ea typeface="新細明體" charset="-120"/>
                <a:cs typeface="Courier New" pitchFamily="49" charset="0"/>
              </a:rPr>
              <a:t>  return (a + b) / 2;</a:t>
            </a:r>
          </a:p>
          <a:p>
            <a:pPr marL="342900" indent="-342900">
              <a:lnSpc>
                <a:spcPct val="60000"/>
              </a:lnSpc>
              <a:spcBef>
                <a:spcPct val="0"/>
              </a:spcBef>
              <a:buFont typeface="+mj-lt"/>
              <a:buAutoNum type="arabicParenR"/>
            </a:pPr>
            <a:r>
              <a:rPr lang="en-US" altLang="zh-TW" sz="1800" dirty="0">
                <a:latin typeface="Courier New" pitchFamily="49" charset="0"/>
                <a:ea typeface="新細明體" charset="-120"/>
                <a:cs typeface="Courier New" pitchFamily="49"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normAutofit/>
          </a:bodyPr>
          <a:lstStyle/>
          <a:p>
            <a:r>
              <a:rPr lang="en-US" altLang="zh-TW">
                <a:ea typeface="新細明體" charset="-120"/>
              </a:rPr>
              <a:t>Function Declarations</a:t>
            </a:r>
          </a:p>
        </p:txBody>
      </p:sp>
      <p:sp>
        <p:nvSpPr>
          <p:cNvPr id="49155" name="Content Placeholder 2"/>
          <p:cNvSpPr>
            <a:spLocks noGrp="1"/>
          </p:cNvSpPr>
          <p:nvPr>
            <p:ph idx="1"/>
          </p:nvPr>
        </p:nvSpPr>
        <p:spPr/>
        <p:txBody>
          <a:bodyPr/>
          <a:lstStyle/>
          <a:p>
            <a:r>
              <a:rPr lang="en-US" altLang="zh-TW" dirty="0">
                <a:ea typeface="新細明體" charset="-120"/>
              </a:rPr>
              <a:t>Function declarations of the kind we’re discussing are known as </a:t>
            </a:r>
            <a:r>
              <a:rPr lang="en-US" altLang="zh-TW" b="1" i="1" u="sng" dirty="0">
                <a:ea typeface="新細明體" charset="-120"/>
              </a:rPr>
              <a:t>function prototypes</a:t>
            </a:r>
            <a:r>
              <a:rPr lang="en-US" altLang="zh-TW" b="1" i="1" dirty="0">
                <a:ea typeface="新細明體" charset="-120"/>
              </a:rPr>
              <a:t>.</a:t>
            </a:r>
            <a:r>
              <a:rPr lang="en-US" altLang="zh-TW" dirty="0">
                <a:ea typeface="新細明體" charset="-120"/>
              </a:rPr>
              <a:t> </a:t>
            </a:r>
          </a:p>
          <a:p>
            <a:r>
              <a:rPr lang="en-US" altLang="zh-TW" dirty="0">
                <a:ea typeface="新細明體" charset="-120"/>
              </a:rPr>
              <a:t>C also has an older style of function declaration in which the parentheses are left empty.</a:t>
            </a:r>
          </a:p>
          <a:p>
            <a:r>
              <a:rPr lang="en-US" altLang="zh-TW" dirty="0">
                <a:ea typeface="新細明體" charset="-120"/>
              </a:rPr>
              <a:t>A function prototype </a:t>
            </a:r>
            <a:r>
              <a:rPr lang="en-US" altLang="zh-TW" b="1" dirty="0">
                <a:solidFill>
                  <a:srgbClr val="FF0000"/>
                </a:solidFill>
                <a:effectLst>
                  <a:outerShdw blurRad="38100" dist="38100" dir="2700000" algn="tl">
                    <a:srgbClr val="000000">
                      <a:alpha val="43137"/>
                    </a:srgbClr>
                  </a:outerShdw>
                </a:effectLst>
                <a:ea typeface="新細明體" charset="-120"/>
              </a:rPr>
              <a:t>doesn’t have to specify the names </a:t>
            </a:r>
            <a:r>
              <a:rPr lang="en-US" altLang="zh-TW" dirty="0">
                <a:ea typeface="新細明體" charset="-120"/>
              </a:rPr>
              <a:t>of the function’s parameters, as long as their types are present:</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3600" dirty="0">
                <a:ln w="18415" cmpd="sng">
                  <a:solidFill>
                    <a:srgbClr val="FFFFFF"/>
                  </a:solidFill>
                  <a:prstDash val="solid"/>
                </a:ln>
                <a:solidFill>
                  <a:srgbClr val="FFFFFF"/>
                </a:solidFill>
                <a:effectLst>
                  <a:glow rad="2286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double average(double, double);</a:t>
            </a:r>
            <a:endParaRPr lang="en-US" altLang="zh-TW" sz="2400" dirty="0">
              <a:effectLst>
                <a:glow rad="228600">
                  <a:schemeClr val="accent1">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endParaRPr>
          </a:p>
          <a:p>
            <a:r>
              <a:rPr lang="en-US" altLang="zh-TW" i="1" u="sng" dirty="0">
                <a:ea typeface="新細明體" charset="-120"/>
              </a:rPr>
              <a:t>It’s usually best </a:t>
            </a:r>
            <a:r>
              <a:rPr lang="en-US" altLang="zh-TW" b="1" i="1" u="sng" dirty="0">
                <a:solidFill>
                  <a:srgbClr val="FFC000"/>
                </a:solidFill>
                <a:effectLst>
                  <a:outerShdw blurRad="38100" dist="38100" dir="2700000" algn="tl">
                    <a:srgbClr val="000000">
                      <a:alpha val="43137"/>
                    </a:srgbClr>
                  </a:outerShdw>
                </a:effectLst>
                <a:ea typeface="新細明體" charset="-120"/>
              </a:rPr>
              <a:t>not</a:t>
            </a:r>
            <a:r>
              <a:rPr lang="en-US" altLang="zh-TW" i="1" u="sng" dirty="0">
                <a:ea typeface="新細明體" charset="-120"/>
              </a:rPr>
              <a:t> to omit parameter names.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normAutofit/>
          </a:bodyPr>
          <a:lstStyle/>
          <a:p>
            <a:r>
              <a:rPr lang="en-US" altLang="zh-TW">
                <a:ea typeface="新細明體" charset="-120"/>
              </a:rPr>
              <a:t>Function Declarations</a:t>
            </a:r>
          </a:p>
        </p:txBody>
      </p:sp>
      <p:sp>
        <p:nvSpPr>
          <p:cNvPr id="50179" name="Content Placeholder 2"/>
          <p:cNvSpPr>
            <a:spLocks noGrp="1"/>
          </p:cNvSpPr>
          <p:nvPr>
            <p:ph idx="1"/>
          </p:nvPr>
        </p:nvSpPr>
        <p:spPr/>
        <p:txBody>
          <a:bodyPr/>
          <a:lstStyle/>
          <a:p>
            <a:r>
              <a:rPr lang="en-US" altLang="zh-TW">
                <a:ea typeface="新細明體" charset="-120"/>
              </a:rPr>
              <a:t>C99 has adopted the rule that either a declaration or a definition of a function must be present prior to any call of the function.</a:t>
            </a:r>
          </a:p>
          <a:p>
            <a:r>
              <a:rPr lang="en-US" altLang="zh-TW">
                <a:ea typeface="新細明體" charset="-120"/>
              </a:rPr>
              <a:t>Calling a function for which the compiler has not yet seen a declaration or definition is an error.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a:bodyPr>
          <a:lstStyle/>
          <a:p>
            <a:r>
              <a:rPr lang="en-US" altLang="zh-TW" dirty="0">
                <a:ea typeface="新細明體" charset="-120"/>
              </a:rPr>
              <a:t>Arguments</a:t>
            </a:r>
          </a:p>
        </p:txBody>
      </p:sp>
      <p:sp>
        <p:nvSpPr>
          <p:cNvPr id="51203" name="Content Placeholder 2"/>
          <p:cNvSpPr>
            <a:spLocks noGrp="1"/>
          </p:cNvSpPr>
          <p:nvPr>
            <p:ph idx="1"/>
          </p:nvPr>
        </p:nvSpPr>
        <p:spPr/>
        <p:txBody>
          <a:bodyPr/>
          <a:lstStyle/>
          <a:p>
            <a:r>
              <a:rPr lang="en-US" altLang="zh-TW" dirty="0">
                <a:ea typeface="新細明體" charset="-120"/>
              </a:rPr>
              <a:t>In C, arguments are </a:t>
            </a:r>
            <a:r>
              <a:rPr lang="en-US" altLang="zh-TW" b="1" i="1" u="sng" dirty="0">
                <a:effectLst>
                  <a:outerShdw blurRad="38100" dist="38100" dir="2700000" algn="tl">
                    <a:srgbClr val="000000">
                      <a:alpha val="43137"/>
                    </a:srgbClr>
                  </a:outerShdw>
                </a:effectLst>
                <a:ea typeface="新細明體" charset="-120"/>
              </a:rPr>
              <a:t>passed by value</a:t>
            </a:r>
            <a:r>
              <a:rPr lang="en-US" altLang="zh-TW" b="1" i="1" dirty="0">
                <a:ea typeface="新細明體" charset="-120"/>
              </a:rPr>
              <a:t>:</a:t>
            </a:r>
            <a:r>
              <a:rPr lang="en-US" altLang="zh-TW" dirty="0">
                <a:ea typeface="新細明體" charset="-120"/>
              </a:rPr>
              <a:t> when a function is called, each argument is evaluated and its value assigned to the corresponding parameter.</a:t>
            </a:r>
          </a:p>
          <a:p>
            <a:r>
              <a:rPr lang="en-US" altLang="zh-TW" dirty="0">
                <a:ea typeface="新細明體" charset="-120"/>
              </a:rPr>
              <a:t>Since the parameter contains a copy of the argument’s value, any changes made to the parameter during the execution of the function don’t affect the argument.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altLang="zh-TW">
                <a:ea typeface="新細明體" charset="-120"/>
              </a:rPr>
              <a:t>Program: Computing Averages</a:t>
            </a:r>
          </a:p>
        </p:txBody>
      </p:sp>
      <p:sp>
        <p:nvSpPr>
          <p:cNvPr id="16387" name="Content Placeholder 2"/>
          <p:cNvSpPr>
            <a:spLocks noGrp="1"/>
          </p:cNvSpPr>
          <p:nvPr>
            <p:ph idx="1"/>
          </p:nvPr>
        </p:nvSpPr>
        <p:spPr/>
        <p:txBody>
          <a:bodyPr>
            <a:normAutofit/>
          </a:bodyPr>
          <a:lstStyle/>
          <a:p>
            <a:r>
              <a:rPr lang="en-US" altLang="zh-TW" dirty="0">
                <a:ea typeface="新細明體" charset="-120"/>
              </a:rPr>
              <a:t>A function named </a:t>
            </a:r>
            <a:r>
              <a:rPr lang="en-US" altLang="zh-TW" dirty="0">
                <a:latin typeface="Courier New" pitchFamily="49" charset="0"/>
                <a:ea typeface="新細明體" charset="-120"/>
                <a:cs typeface="Courier New" pitchFamily="49" charset="0"/>
              </a:rPr>
              <a:t>average</a:t>
            </a:r>
            <a:r>
              <a:rPr lang="en-US" altLang="zh-TW" dirty="0">
                <a:ea typeface="新細明體" charset="-120"/>
              </a:rPr>
              <a:t> that computes the average of two </a:t>
            </a:r>
            <a:r>
              <a:rPr lang="en-US" altLang="zh-TW" dirty="0">
                <a:latin typeface="Courier New" pitchFamily="49" charset="0"/>
                <a:ea typeface="新細明體" charset="-120"/>
                <a:cs typeface="Courier New" pitchFamily="49" charset="0"/>
              </a:rPr>
              <a:t>double</a:t>
            </a:r>
            <a:r>
              <a:rPr lang="en-US" altLang="zh-TW" dirty="0">
                <a:ea typeface="新細明體" charset="-120"/>
              </a:rPr>
              <a:t> values:</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double</a:t>
            </a:r>
            <a:r>
              <a:rPr lang="en-US" altLang="zh-TW" sz="2400" dirty="0">
                <a:latin typeface="Courier New" pitchFamily="49" charset="0"/>
                <a:ea typeface="新細明體" charset="-120"/>
                <a:cs typeface="Courier New" pitchFamily="49" charset="0"/>
              </a:rPr>
              <a:t> average(double </a:t>
            </a:r>
            <a:r>
              <a:rPr lang="en-US" altLang="zh-TW" b="1" i="1" dirty="0">
                <a:solidFill>
                  <a:srgbClr val="FFC000"/>
                </a:solidFill>
                <a:effectLst>
                  <a:outerShdw blurRad="38100" dist="38100" dir="2700000" algn="tl">
                    <a:srgbClr val="000000">
                      <a:alpha val="43137"/>
                    </a:srgbClr>
                  </a:outerShdw>
                </a:effectLst>
                <a:ea typeface="新細明體" charset="-120"/>
              </a:rPr>
              <a:t>a</a:t>
            </a:r>
            <a:r>
              <a:rPr lang="en-US" altLang="zh-TW" sz="2400" dirty="0">
                <a:latin typeface="Courier New" pitchFamily="49" charset="0"/>
                <a:ea typeface="新細明體" charset="-120"/>
                <a:cs typeface="Courier New" pitchFamily="49" charset="0"/>
              </a:rPr>
              <a:t>, double </a:t>
            </a:r>
            <a:r>
              <a:rPr lang="en-US" altLang="zh-TW" b="1" i="1" dirty="0">
                <a:solidFill>
                  <a:srgbClr val="FFC000"/>
                </a:solidFill>
                <a:effectLst>
                  <a:outerShdw blurRad="38100" dist="38100" dir="2700000" algn="tl">
                    <a:srgbClr val="000000">
                      <a:alpha val="43137"/>
                    </a:srgbClr>
                  </a:outerShdw>
                </a:effectLst>
                <a:ea typeface="新細明體" charset="-120"/>
              </a:rPr>
              <a:t>b</a:t>
            </a:r>
            <a:r>
              <a:rPr lang="en-US" altLang="zh-TW" sz="2400" dirty="0">
                <a:latin typeface="Courier New" pitchFamily="49" charset="0"/>
                <a:ea typeface="新細明體" charset="-120"/>
                <a:cs typeface="Courier New" pitchFamily="49" charset="0"/>
              </a:rPr>
              <a:t>)</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p>
          <a:p>
            <a:pPr>
              <a:lnSpc>
                <a:spcPct val="80000"/>
              </a:lnSpc>
              <a:spcBef>
                <a:spcPts val="600"/>
              </a:spcBef>
              <a:buNone/>
            </a:pPr>
            <a:r>
              <a:rPr lang="en-US" altLang="zh-TW" sz="2400" dirty="0">
                <a:latin typeface="Courier New" pitchFamily="49" charset="0"/>
                <a:ea typeface="新細明體" charset="-120"/>
                <a:cs typeface="Courier New" pitchFamily="49" charset="0"/>
              </a:rPr>
              <a:t>	  return (a + b) / 2;</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p>
          <a:p>
            <a:r>
              <a:rPr lang="en-US" altLang="zh-TW" dirty="0">
                <a:ea typeface="新細明體" charset="-120"/>
              </a:rPr>
              <a:t>The word </a:t>
            </a:r>
            <a:r>
              <a:rPr lang="en-US" altLang="zh-TW" sz="24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double</a:t>
            </a:r>
            <a:r>
              <a:rPr lang="en-US" altLang="zh-TW" dirty="0">
                <a:ea typeface="新細明體" charset="-120"/>
              </a:rPr>
              <a:t> at the beginning is the </a:t>
            </a:r>
            <a:r>
              <a:rPr lang="en-US" altLang="zh-TW" sz="32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return</a:t>
            </a:r>
            <a:r>
              <a:rPr lang="en-US" altLang="zh-TW" b="1" i="1" dirty="0">
                <a:ea typeface="新細明體" charset="-120"/>
              </a:rPr>
              <a:t> </a:t>
            </a:r>
            <a:r>
              <a:rPr lang="en-US" altLang="zh-TW" sz="24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type</a:t>
            </a:r>
            <a:r>
              <a:rPr lang="en-US" altLang="zh-TW" b="1" dirty="0">
                <a:ea typeface="新細明體" charset="-120"/>
              </a:rPr>
              <a:t> </a:t>
            </a:r>
            <a:r>
              <a:rPr lang="en-US" altLang="zh-TW" dirty="0">
                <a:ea typeface="新細明體" charset="-120"/>
              </a:rPr>
              <a:t>of </a:t>
            </a:r>
            <a:r>
              <a:rPr lang="en-US" altLang="zh-TW" dirty="0">
                <a:latin typeface="Courier New" pitchFamily="49" charset="0"/>
                <a:ea typeface="新細明體" charset="-120"/>
                <a:cs typeface="Courier New" pitchFamily="49" charset="0"/>
              </a:rPr>
              <a:t>average</a:t>
            </a:r>
            <a:r>
              <a:rPr lang="en-US" altLang="zh-TW" dirty="0">
                <a:ea typeface="新細明體" charset="-120"/>
              </a:rPr>
              <a:t>.</a:t>
            </a:r>
          </a:p>
          <a:p>
            <a:r>
              <a:rPr lang="en-US" altLang="zh-TW" dirty="0">
                <a:ea typeface="新細明體" charset="-120"/>
              </a:rPr>
              <a:t>The identifiers </a:t>
            </a:r>
            <a:r>
              <a:rPr lang="en-US" altLang="zh-TW" b="1" i="1" dirty="0">
                <a:solidFill>
                  <a:srgbClr val="FFC000"/>
                </a:solidFill>
                <a:effectLst>
                  <a:outerShdw blurRad="38100" dist="38100" dir="2700000" algn="tl">
                    <a:srgbClr val="000000">
                      <a:alpha val="43137"/>
                    </a:srgbClr>
                  </a:outerShdw>
                </a:effectLst>
                <a:ea typeface="新細明體" charset="-120"/>
              </a:rPr>
              <a:t>a</a:t>
            </a:r>
            <a:r>
              <a:rPr lang="en-US" altLang="zh-TW" dirty="0">
                <a:ea typeface="新細明體" charset="-120"/>
              </a:rPr>
              <a:t> and </a:t>
            </a:r>
            <a:r>
              <a:rPr lang="en-US" altLang="zh-TW" b="1" i="1" dirty="0">
                <a:solidFill>
                  <a:srgbClr val="FFC000"/>
                </a:solidFill>
                <a:effectLst>
                  <a:outerShdw blurRad="38100" dist="38100" dir="2700000" algn="tl">
                    <a:srgbClr val="000000">
                      <a:alpha val="43137"/>
                    </a:srgbClr>
                  </a:outerShdw>
                </a:effectLst>
                <a:ea typeface="新細明體" charset="-120"/>
              </a:rPr>
              <a:t>b</a:t>
            </a:r>
            <a:r>
              <a:rPr lang="en-US" altLang="zh-TW" dirty="0">
                <a:ea typeface="新細明體" charset="-120"/>
              </a:rPr>
              <a:t> (the function’s </a:t>
            </a:r>
            <a:r>
              <a:rPr lang="en-US" altLang="zh-TW" sz="4000" b="1" i="1" dirty="0">
                <a:solidFill>
                  <a:srgbClr val="FFC000"/>
                </a:solidFill>
                <a:effectLst>
                  <a:outerShdw blurRad="38100" dist="38100" dir="2700000" algn="tl">
                    <a:srgbClr val="000000">
                      <a:alpha val="43137"/>
                    </a:srgbClr>
                  </a:outerShdw>
                </a:effectLst>
                <a:ea typeface="新細明體" charset="-120"/>
              </a:rPr>
              <a:t>parameters</a:t>
            </a:r>
            <a:r>
              <a:rPr lang="en-US" altLang="zh-TW" dirty="0">
                <a:ea typeface="新細明體" charset="-120"/>
              </a:rPr>
              <a:t>) represent the numbers that will be supplied when </a:t>
            </a:r>
            <a:r>
              <a:rPr lang="en-US" altLang="zh-TW" dirty="0">
                <a:latin typeface="Courier New" pitchFamily="49" charset="0"/>
                <a:ea typeface="新細明體" charset="-120"/>
                <a:cs typeface="Courier New" pitchFamily="49" charset="0"/>
              </a:rPr>
              <a:t>average</a:t>
            </a:r>
            <a:r>
              <a:rPr lang="en-US" altLang="zh-TW" dirty="0">
                <a:ea typeface="新細明體" charset="-120"/>
              </a:rPr>
              <a:t> is called.</a:t>
            </a:r>
          </a:p>
          <a:p>
            <a:endParaRPr lang="en-US" altLang="zh-TW" dirty="0">
              <a:ea typeface="新細明體" charset="-12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normAutofit/>
          </a:bodyPr>
          <a:lstStyle/>
          <a:p>
            <a:r>
              <a:rPr lang="en-US" altLang="zh-TW">
                <a:ea typeface="新細明體" charset="-120"/>
              </a:rPr>
              <a:t>Arguments</a:t>
            </a:r>
          </a:p>
        </p:txBody>
      </p:sp>
      <p:sp>
        <p:nvSpPr>
          <p:cNvPr id="52227" name="Content Placeholder 2"/>
          <p:cNvSpPr>
            <a:spLocks noGrp="1"/>
          </p:cNvSpPr>
          <p:nvPr>
            <p:ph idx="1"/>
          </p:nvPr>
        </p:nvSpPr>
        <p:spPr/>
        <p:txBody>
          <a:bodyPr/>
          <a:lstStyle/>
          <a:p>
            <a:r>
              <a:rPr lang="en-US" altLang="zh-TW" dirty="0">
                <a:ea typeface="新細明體" charset="-120"/>
              </a:rPr>
              <a:t>The fact that arguments are passed by value has both advantages and disadvantages.</a:t>
            </a:r>
          </a:p>
          <a:p>
            <a:r>
              <a:rPr lang="en-US" altLang="zh-TW" dirty="0">
                <a:ea typeface="新細明體" charset="-120"/>
              </a:rPr>
              <a:t>Since a parameter can be modified without affecting the corresponding argument, we can use parameters as variables within the function, reducing the number of genuine variables needed.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rmAutofit/>
          </a:bodyPr>
          <a:lstStyle/>
          <a:p>
            <a:r>
              <a:rPr lang="en-US" altLang="zh-TW">
                <a:ea typeface="新細明體" charset="-120"/>
              </a:rPr>
              <a:t>Arguments</a:t>
            </a:r>
          </a:p>
        </p:txBody>
      </p:sp>
      <p:sp>
        <p:nvSpPr>
          <p:cNvPr id="53251" name="Content Placeholder 2"/>
          <p:cNvSpPr>
            <a:spLocks noGrp="1"/>
          </p:cNvSpPr>
          <p:nvPr>
            <p:ph idx="1"/>
          </p:nvPr>
        </p:nvSpPr>
        <p:spPr/>
        <p:txBody>
          <a:bodyPr/>
          <a:lstStyle/>
          <a:p>
            <a:r>
              <a:rPr lang="en-US" altLang="zh-TW" dirty="0">
                <a:ea typeface="新細明體" charset="-120"/>
              </a:rPr>
              <a:t>Consider the following function, which raises a number </a:t>
            </a:r>
            <a:r>
              <a:rPr lang="en-US" altLang="zh-TW" dirty="0">
                <a:latin typeface="Courier New" pitchFamily="49" charset="0"/>
                <a:ea typeface="新細明體" charset="-120"/>
                <a:cs typeface="Courier New" pitchFamily="49" charset="0"/>
              </a:rPr>
              <a:t>x</a:t>
            </a:r>
            <a:r>
              <a:rPr lang="en-US" altLang="zh-TW" dirty="0">
                <a:ea typeface="新細明體" charset="-120"/>
              </a:rPr>
              <a:t> to a power </a:t>
            </a:r>
            <a:r>
              <a:rPr lang="en-US" altLang="zh-TW" dirty="0">
                <a:latin typeface="Courier New" pitchFamily="49" charset="0"/>
                <a:ea typeface="新細明體" charset="-120"/>
                <a:cs typeface="Courier New" pitchFamily="49" charset="0"/>
              </a:rPr>
              <a:t>n</a:t>
            </a:r>
            <a:r>
              <a:rPr lang="en-US" altLang="zh-TW" dirty="0">
                <a:ea typeface="新細明體" charset="-120"/>
              </a:rPr>
              <a:t>: </a:t>
            </a:r>
            <a:r>
              <a:rPr lang="en-US" altLang="zh-TW" i="1" dirty="0" err="1">
                <a:effectLst>
                  <a:outerShdw blurRad="38100" dist="38100" dir="2700000" algn="tl">
                    <a:srgbClr val="000000">
                      <a:alpha val="43137"/>
                    </a:srgbClr>
                  </a:outerShdw>
                </a:effectLst>
                <a:ea typeface="新細明體" charset="-120"/>
              </a:rPr>
              <a:t>x</a:t>
            </a:r>
            <a:r>
              <a:rPr lang="en-US" altLang="zh-TW" i="1" baseline="30000" dirty="0" err="1">
                <a:effectLst>
                  <a:outerShdw blurRad="38100" dist="38100" dir="2700000" algn="tl">
                    <a:srgbClr val="000000">
                      <a:alpha val="43137"/>
                    </a:srgbClr>
                  </a:outerShdw>
                </a:effectLst>
                <a:ea typeface="新細明體" charset="-120"/>
              </a:rPr>
              <a:t>n</a:t>
            </a:r>
            <a:endParaRPr lang="en-US" altLang="zh-TW" i="1" baseline="30000" dirty="0">
              <a:effectLst>
                <a:outerShdw blurRad="38100" dist="38100" dir="2700000" algn="tl">
                  <a:srgbClr val="000000">
                    <a:alpha val="43137"/>
                  </a:srgbClr>
                </a:outerShdw>
              </a:effectLst>
              <a:ea typeface="新細明體" charset="-120"/>
            </a:endParaRPr>
          </a:p>
          <a:p>
            <a:pPr marL="457200" indent="-457200">
              <a:lnSpc>
                <a:spcPct val="80000"/>
              </a:lnSpc>
              <a:spcBef>
                <a:spcPts val="1200"/>
              </a:spcBef>
              <a:buClr>
                <a:schemeClr val="tx1"/>
              </a:buClr>
              <a:buFont typeface="+mj-lt"/>
              <a:buAutoNum type="arabicParenR"/>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power(</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x, </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n)</a:t>
            </a:r>
          </a:p>
          <a:p>
            <a:pPr marL="457200" indent="-457200">
              <a:lnSpc>
                <a:spcPct val="80000"/>
              </a:lnSpc>
              <a:spcBef>
                <a:spcPts val="600"/>
              </a:spcBef>
              <a:buClr>
                <a:schemeClr val="tx1"/>
              </a:buClr>
              <a:buFont typeface="+mj-lt"/>
              <a:buAutoNum type="arabicParenR"/>
            </a:pPr>
            <a:r>
              <a:rPr lang="en-US" altLang="zh-TW" sz="2400" dirty="0">
                <a:latin typeface="Courier New" pitchFamily="49" charset="0"/>
                <a:ea typeface="新細明體" charset="-120"/>
                <a:cs typeface="Courier New" pitchFamily="49" charset="0"/>
              </a:rPr>
              <a:t>	{</a:t>
            </a:r>
          </a:p>
          <a:p>
            <a:pPr marL="457200" indent="-457200">
              <a:lnSpc>
                <a:spcPct val="80000"/>
              </a:lnSpc>
              <a:spcBef>
                <a:spcPts val="600"/>
              </a:spcBef>
              <a:buClr>
                <a:schemeClr val="tx1"/>
              </a:buClr>
              <a:buFont typeface="+mj-lt"/>
              <a:buAutoNum type="arabicParenR"/>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result = 1;</a:t>
            </a:r>
          </a:p>
          <a:p>
            <a:pPr marL="457200" indent="-457200">
              <a:lnSpc>
                <a:spcPct val="80000"/>
              </a:lnSpc>
              <a:spcBef>
                <a:spcPct val="0"/>
              </a:spcBef>
              <a:buClr>
                <a:schemeClr val="tx1"/>
              </a:buClr>
              <a:buFont typeface="+mj-lt"/>
              <a:buAutoNum type="arabicParenR"/>
            </a:pPr>
            <a:r>
              <a:rPr lang="en-US" altLang="zh-TW" sz="2400" dirty="0">
                <a:latin typeface="Courier New" pitchFamily="49" charset="0"/>
                <a:ea typeface="新細明體" charset="-120"/>
                <a:cs typeface="Courier New" pitchFamily="49" charset="0"/>
              </a:rPr>
              <a:t>	 </a:t>
            </a:r>
          </a:p>
          <a:p>
            <a:pPr marL="457200" indent="-457200">
              <a:lnSpc>
                <a:spcPct val="80000"/>
              </a:lnSpc>
              <a:spcBef>
                <a:spcPts val="600"/>
              </a:spcBef>
              <a:buClr>
                <a:schemeClr val="tx1"/>
              </a:buClr>
              <a:buFont typeface="+mj-lt"/>
              <a:buAutoNum type="arabicParenR"/>
            </a:pPr>
            <a:r>
              <a:rPr lang="en-US" altLang="zh-TW" sz="2400" dirty="0">
                <a:latin typeface="Courier New" pitchFamily="49" charset="0"/>
                <a:ea typeface="新細明體" charset="-120"/>
                <a:cs typeface="Courier New" pitchFamily="49" charset="0"/>
              </a:rPr>
              <a:t>	  for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 1;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&lt;= n;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a:t>
            </a:r>
          </a:p>
          <a:p>
            <a:pPr marL="457200" indent="-457200">
              <a:lnSpc>
                <a:spcPct val="80000"/>
              </a:lnSpc>
              <a:spcBef>
                <a:spcPts val="600"/>
              </a:spcBef>
              <a:buClr>
                <a:schemeClr val="tx1"/>
              </a:buClr>
              <a:buFont typeface="+mj-lt"/>
              <a:buAutoNum type="arabicParenR"/>
            </a:pPr>
            <a:r>
              <a:rPr lang="en-US" altLang="zh-TW" sz="2400" dirty="0">
                <a:latin typeface="Courier New" pitchFamily="49" charset="0"/>
                <a:ea typeface="新細明體" charset="-120"/>
                <a:cs typeface="Courier New" pitchFamily="49" charset="0"/>
              </a:rPr>
              <a:t>	    result = result * x;</a:t>
            </a:r>
          </a:p>
          <a:p>
            <a:pPr marL="457200" indent="-457200">
              <a:lnSpc>
                <a:spcPct val="80000"/>
              </a:lnSpc>
              <a:spcBef>
                <a:spcPct val="0"/>
              </a:spcBef>
              <a:buClr>
                <a:schemeClr val="tx1"/>
              </a:buClr>
              <a:buFont typeface="+mj-lt"/>
              <a:buAutoNum type="arabicParenR"/>
            </a:pPr>
            <a:r>
              <a:rPr lang="en-US" altLang="zh-TW" sz="2400" dirty="0">
                <a:latin typeface="Courier New" pitchFamily="49" charset="0"/>
                <a:ea typeface="新細明體" charset="-120"/>
                <a:cs typeface="Courier New" pitchFamily="49" charset="0"/>
              </a:rPr>
              <a:t>	 </a:t>
            </a:r>
          </a:p>
          <a:p>
            <a:pPr marL="457200" indent="-457200">
              <a:lnSpc>
                <a:spcPct val="80000"/>
              </a:lnSpc>
              <a:spcBef>
                <a:spcPts val="600"/>
              </a:spcBef>
              <a:buClr>
                <a:schemeClr val="tx1"/>
              </a:buClr>
              <a:buFont typeface="+mj-lt"/>
              <a:buAutoNum type="arabicParenR"/>
            </a:pPr>
            <a:r>
              <a:rPr lang="en-US" altLang="zh-TW" sz="2400" dirty="0">
                <a:latin typeface="Courier New" pitchFamily="49" charset="0"/>
                <a:ea typeface="新細明體" charset="-120"/>
                <a:cs typeface="Courier New" pitchFamily="49" charset="0"/>
              </a:rPr>
              <a:t>	  return result;</a:t>
            </a:r>
          </a:p>
          <a:p>
            <a:pPr marL="457200" indent="-457200">
              <a:lnSpc>
                <a:spcPct val="80000"/>
              </a:lnSpc>
              <a:spcBef>
                <a:spcPts val="600"/>
              </a:spcBef>
              <a:buClr>
                <a:schemeClr val="tx1"/>
              </a:buClr>
              <a:buFont typeface="+mj-lt"/>
              <a:buAutoNum type="arabicParenR"/>
            </a:pPr>
            <a:r>
              <a:rPr lang="en-US" altLang="zh-TW" sz="2400" dirty="0">
                <a:latin typeface="Courier New" pitchFamily="49" charset="0"/>
                <a:ea typeface="新細明體" charset="-120"/>
                <a:cs typeface="Courier New" pitchFamily="49" charset="0"/>
              </a:rPr>
              <a:t>	}</a:t>
            </a:r>
          </a:p>
        </p:txBody>
      </p:sp>
      <p:sp>
        <p:nvSpPr>
          <p:cNvPr id="2" name="橢圓形圖說文字 1"/>
          <p:cNvSpPr/>
          <p:nvPr/>
        </p:nvSpPr>
        <p:spPr>
          <a:xfrm>
            <a:off x="6776545" y="2869324"/>
            <a:ext cx="1981200" cy="1295400"/>
          </a:xfrm>
          <a:prstGeom prst="wedgeEllipseCallout">
            <a:avLst>
              <a:gd name="adj1" fmla="val -174339"/>
              <a:gd name="adj2" fmla="val -7501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a:ea typeface="新細明體" charset="-120"/>
              </a:rPr>
              <a:t>passed by </a:t>
            </a:r>
            <a:br>
              <a:rPr lang="en-US" altLang="zh-TW" dirty="0">
                <a:ea typeface="新細明體" charset="-120"/>
              </a:rPr>
            </a:br>
            <a:r>
              <a:rPr lang="en-US" altLang="zh-TW" dirty="0">
                <a:ea typeface="新細明體" charset="-120"/>
              </a:rPr>
              <a:t>value</a:t>
            </a:r>
            <a:endParaRPr lang="zh-TW" altLang="en-US" dirty="0"/>
          </a:p>
        </p:txBody>
      </p:sp>
      <p:sp>
        <p:nvSpPr>
          <p:cNvPr id="5" name="橢圓形圖說文字 1"/>
          <p:cNvSpPr/>
          <p:nvPr/>
        </p:nvSpPr>
        <p:spPr>
          <a:xfrm>
            <a:off x="6781800" y="2819400"/>
            <a:ext cx="1981200" cy="1295400"/>
          </a:xfrm>
          <a:prstGeom prst="wedgeEllipseCallout">
            <a:avLst>
              <a:gd name="adj1" fmla="val -116779"/>
              <a:gd name="adj2" fmla="val -71368"/>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a:ea typeface="新細明體" charset="-120"/>
              </a:rPr>
              <a:t>passed by </a:t>
            </a:r>
            <a:br>
              <a:rPr lang="en-US" altLang="zh-TW" dirty="0">
                <a:ea typeface="新細明體" charset="-120"/>
              </a:rPr>
            </a:br>
            <a:r>
              <a:rPr lang="en-US" altLang="zh-TW" dirty="0">
                <a:ea typeface="新細明體" charset="-120"/>
              </a:rPr>
              <a:t>value</a:t>
            </a:r>
            <a:endParaRPr lang="zh-TW"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normAutofit/>
          </a:bodyPr>
          <a:lstStyle/>
          <a:p>
            <a:r>
              <a:rPr lang="en-US" altLang="zh-TW">
                <a:ea typeface="新細明體" charset="-120"/>
              </a:rPr>
              <a:t>Arguments</a:t>
            </a:r>
          </a:p>
        </p:txBody>
      </p:sp>
      <p:sp>
        <p:nvSpPr>
          <p:cNvPr id="54275" name="Content Placeholder 2"/>
          <p:cNvSpPr>
            <a:spLocks noGrp="1"/>
          </p:cNvSpPr>
          <p:nvPr>
            <p:ph idx="1"/>
          </p:nvPr>
        </p:nvSpPr>
        <p:spPr/>
        <p:txBody>
          <a:bodyPr/>
          <a:lstStyle/>
          <a:p>
            <a:r>
              <a:rPr lang="en-US" altLang="zh-TW" dirty="0">
                <a:ea typeface="新細明體" charset="-120"/>
              </a:rPr>
              <a:t>Since </a:t>
            </a:r>
            <a:r>
              <a:rPr lang="en-US" altLang="zh-TW" dirty="0">
                <a:latin typeface="Courier New" pitchFamily="49" charset="0"/>
                <a:ea typeface="新細明體" charset="-120"/>
                <a:cs typeface="Courier New" pitchFamily="49" charset="0"/>
              </a:rPr>
              <a:t>n</a:t>
            </a:r>
            <a:r>
              <a:rPr lang="en-US" altLang="zh-TW" dirty="0">
                <a:ea typeface="新細明體" charset="-120"/>
              </a:rPr>
              <a:t> is a </a:t>
            </a:r>
            <a:r>
              <a:rPr lang="en-US" altLang="zh-TW" i="1" dirty="0">
                <a:effectLst>
                  <a:glow rad="139700">
                    <a:schemeClr val="accent6">
                      <a:satMod val="175000"/>
                      <a:alpha val="40000"/>
                    </a:schemeClr>
                  </a:glow>
                  <a:outerShdw blurRad="38100" dist="38100" dir="2700000" algn="tl">
                    <a:srgbClr val="000000">
                      <a:alpha val="43137"/>
                    </a:srgbClr>
                  </a:outerShdw>
                </a:effectLst>
                <a:ea typeface="新細明體" charset="-120"/>
              </a:rPr>
              <a:t>copy</a:t>
            </a:r>
            <a:r>
              <a:rPr lang="en-US" altLang="zh-TW" dirty="0">
                <a:effectLst>
                  <a:glow rad="139700">
                    <a:schemeClr val="accent6">
                      <a:satMod val="175000"/>
                      <a:alpha val="40000"/>
                    </a:schemeClr>
                  </a:glow>
                  <a:outerShdw blurRad="38100" dist="38100" dir="2700000" algn="tl">
                    <a:srgbClr val="000000">
                      <a:alpha val="43137"/>
                    </a:srgbClr>
                  </a:outerShdw>
                </a:effectLst>
                <a:ea typeface="新細明體" charset="-120"/>
              </a:rPr>
              <a:t> </a:t>
            </a:r>
            <a:r>
              <a:rPr lang="en-US" altLang="zh-TW" dirty="0">
                <a:ea typeface="新細明體" charset="-120"/>
              </a:rPr>
              <a:t>of the original exponent, the function can safely modify it, removing the need for </a:t>
            </a:r>
            <a:r>
              <a:rPr lang="en-US" altLang="zh-TW" dirty="0" err="1">
                <a:latin typeface="Courier New" pitchFamily="49" charset="0"/>
                <a:ea typeface="新細明體" charset="-120"/>
                <a:cs typeface="Courier New" pitchFamily="49" charset="0"/>
              </a:rPr>
              <a:t>i</a:t>
            </a:r>
            <a:r>
              <a:rPr lang="en-US" altLang="zh-TW" dirty="0">
                <a:ea typeface="新細明體" charset="-120"/>
              </a:rPr>
              <a:t>:</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power(</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x, </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a:t>
            </a:r>
            <a:r>
              <a:rPr lang="en-US" altLang="zh-TW" sz="24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n</a:t>
            </a:r>
            <a:r>
              <a:rPr lang="en-US" altLang="zh-TW" sz="2400" dirty="0">
                <a:latin typeface="Courier New" pitchFamily="49" charset="0"/>
                <a:ea typeface="新細明體" charset="-120"/>
                <a:cs typeface="Courier New" pitchFamily="49" charset="0"/>
              </a:rPr>
              <a:t>)</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result</a:t>
            </a:r>
            <a:r>
              <a:rPr lang="en-US" altLang="zh-TW" sz="2400" dirty="0">
                <a:latin typeface="Courier New" pitchFamily="49" charset="0"/>
                <a:ea typeface="新細明體" charset="-120"/>
                <a:cs typeface="Courier New" pitchFamily="49" charset="0"/>
              </a:rPr>
              <a:t> = 1;</a:t>
            </a:r>
          </a:p>
          <a:p>
            <a:pPr>
              <a:lnSpc>
                <a:spcPct val="80000"/>
              </a:lnSpc>
              <a:spcBef>
                <a:spcPct val="0"/>
              </a:spcBef>
              <a:buFontTx/>
              <a:buNone/>
            </a:pPr>
            <a:r>
              <a:rPr lang="en-US" altLang="zh-TW" sz="2400" dirty="0">
                <a:latin typeface="Courier New" pitchFamily="49" charset="0"/>
                <a:ea typeface="新細明體" charset="-120"/>
                <a:cs typeface="Courier New" pitchFamily="49" charset="0"/>
              </a:rPr>
              <a:t>	 </a:t>
            </a:r>
          </a:p>
          <a:p>
            <a:pPr>
              <a:lnSpc>
                <a:spcPct val="80000"/>
              </a:lnSpc>
              <a:spcBef>
                <a:spcPts val="600"/>
              </a:spcBef>
              <a:buNone/>
            </a:pPr>
            <a:r>
              <a:rPr lang="en-US" altLang="zh-TW" sz="2400" dirty="0">
                <a:latin typeface="Courier New" pitchFamily="49" charset="0"/>
                <a:ea typeface="新細明體" charset="-120"/>
                <a:cs typeface="Courier New" pitchFamily="49" charset="0"/>
              </a:rPr>
              <a:t>	  while (</a:t>
            </a:r>
            <a:r>
              <a:rPr lang="en-US" altLang="zh-TW" sz="24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n</a:t>
            </a:r>
            <a:r>
              <a:rPr lang="en-US" altLang="zh-TW" sz="2400" dirty="0">
                <a:latin typeface="Courier New" pitchFamily="49" charset="0"/>
                <a:ea typeface="新細明體" charset="-120"/>
                <a:cs typeface="Courier New" pitchFamily="49" charset="0"/>
              </a:rPr>
              <a:t>-- &gt; 0)</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result</a:t>
            </a:r>
            <a:r>
              <a:rPr lang="en-US" altLang="zh-TW" sz="2400" dirty="0">
                <a:latin typeface="Courier New" pitchFamily="49" charset="0"/>
                <a:ea typeface="新細明體" charset="-120"/>
                <a:cs typeface="Courier New" pitchFamily="49" charset="0"/>
              </a:rPr>
              <a:t> =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result</a:t>
            </a:r>
            <a:r>
              <a:rPr lang="en-US" altLang="zh-TW" sz="2400" dirty="0">
                <a:latin typeface="Courier New" pitchFamily="49" charset="0"/>
                <a:ea typeface="新細明體" charset="-120"/>
                <a:cs typeface="Courier New" pitchFamily="49" charset="0"/>
              </a:rPr>
              <a:t> * x;</a:t>
            </a:r>
          </a:p>
          <a:p>
            <a:pPr>
              <a:lnSpc>
                <a:spcPct val="80000"/>
              </a:lnSpc>
              <a:spcBef>
                <a:spcPct val="0"/>
              </a:spcBef>
              <a:buFontTx/>
              <a:buNone/>
            </a:pPr>
            <a:r>
              <a:rPr lang="en-US" altLang="zh-TW" sz="2400" dirty="0">
                <a:latin typeface="Courier New" pitchFamily="49" charset="0"/>
                <a:ea typeface="新細明體" charset="-120"/>
                <a:cs typeface="Courier New" pitchFamily="49" charset="0"/>
              </a:rPr>
              <a:t>	 </a:t>
            </a:r>
          </a:p>
          <a:p>
            <a:pPr>
              <a:lnSpc>
                <a:spcPct val="80000"/>
              </a:lnSpc>
              <a:spcBef>
                <a:spcPts val="600"/>
              </a:spcBef>
              <a:buNone/>
            </a:pPr>
            <a:r>
              <a:rPr lang="en-US" altLang="zh-TW" sz="2400" dirty="0">
                <a:latin typeface="Courier New" pitchFamily="49" charset="0"/>
                <a:ea typeface="新細明體" charset="-120"/>
                <a:cs typeface="Courier New" pitchFamily="49" charset="0"/>
              </a:rPr>
              <a:t>	  return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result</a:t>
            </a:r>
            <a:r>
              <a:rPr lang="en-US" altLang="zh-TW" sz="2400" dirty="0">
                <a:latin typeface="Courier New" pitchFamily="49" charset="0"/>
                <a:ea typeface="新細明體" charset="-120"/>
                <a:cs typeface="Courier New" pitchFamily="49" charset="0"/>
              </a:rPr>
              <a:t>;</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normAutofit/>
          </a:bodyPr>
          <a:lstStyle/>
          <a:p>
            <a:r>
              <a:rPr lang="en-US" altLang="zh-TW" dirty="0">
                <a:ea typeface="新細明體" charset="-120"/>
              </a:rPr>
              <a:t>Arguments</a:t>
            </a:r>
          </a:p>
        </p:txBody>
      </p:sp>
      <p:sp>
        <p:nvSpPr>
          <p:cNvPr id="55299" name="Content Placeholder 2"/>
          <p:cNvSpPr>
            <a:spLocks noGrp="1"/>
          </p:cNvSpPr>
          <p:nvPr>
            <p:ph idx="1"/>
          </p:nvPr>
        </p:nvSpPr>
        <p:spPr/>
        <p:txBody>
          <a:bodyPr>
            <a:normAutofit/>
          </a:bodyPr>
          <a:lstStyle/>
          <a:p>
            <a:r>
              <a:rPr lang="en-US" altLang="zh-TW" sz="2500" dirty="0">
                <a:ea typeface="新細明體" charset="-120"/>
              </a:rPr>
              <a:t>C’s requirement that arguments be passed by value makes it difficult to write certain kinds of functions.</a:t>
            </a:r>
          </a:p>
          <a:p>
            <a:r>
              <a:rPr lang="en-US" altLang="zh-TW" sz="2500" dirty="0">
                <a:ea typeface="新細明體" charset="-120"/>
              </a:rPr>
              <a:t>Suppose that we need a function that will decompose a </a:t>
            </a:r>
            <a:r>
              <a:rPr lang="en-US" altLang="zh-TW" sz="2500" dirty="0">
                <a:latin typeface="Courier New" pitchFamily="49" charset="0"/>
                <a:ea typeface="新細明體" charset="-120"/>
                <a:cs typeface="Courier New" pitchFamily="49" charset="0"/>
              </a:rPr>
              <a:t>double</a:t>
            </a:r>
            <a:r>
              <a:rPr lang="en-US" altLang="zh-TW" sz="2500" dirty="0">
                <a:ea typeface="新細明體" charset="-120"/>
              </a:rPr>
              <a:t> value into an integer part and a fractional part.</a:t>
            </a:r>
          </a:p>
          <a:p>
            <a:r>
              <a:rPr lang="en-US" altLang="zh-TW" sz="2500" dirty="0">
                <a:ea typeface="新細明體" charset="-120"/>
              </a:rPr>
              <a:t>Since </a:t>
            </a:r>
            <a:r>
              <a:rPr lang="en-US" altLang="zh-TW" sz="2500" b="1" dirty="0">
                <a:solidFill>
                  <a:srgbClr val="FFC000"/>
                </a:solidFill>
                <a:effectLst>
                  <a:outerShdw blurRad="38100" dist="38100" dir="2700000" algn="tl">
                    <a:srgbClr val="000000">
                      <a:alpha val="43137"/>
                    </a:srgbClr>
                  </a:outerShdw>
                </a:effectLst>
                <a:ea typeface="新細明體" charset="-120"/>
              </a:rPr>
              <a:t>a function </a:t>
            </a:r>
            <a:r>
              <a:rPr lang="en-US" altLang="zh-TW" sz="2500" b="1" dirty="0">
                <a:solidFill>
                  <a:srgbClr val="FF0000"/>
                </a:solidFill>
                <a:effectLst>
                  <a:outerShdw blurRad="38100" dist="38100" dir="2700000" algn="tl">
                    <a:srgbClr val="000000">
                      <a:alpha val="43137"/>
                    </a:srgbClr>
                  </a:outerShdw>
                </a:effectLst>
                <a:ea typeface="新細明體" charset="-120"/>
              </a:rPr>
              <a:t>can’t</a:t>
            </a:r>
            <a:r>
              <a:rPr lang="en-US" altLang="zh-TW" sz="2500" b="1" dirty="0">
                <a:solidFill>
                  <a:srgbClr val="FFC000"/>
                </a:solidFill>
                <a:effectLst>
                  <a:outerShdw blurRad="38100" dist="38100" dir="2700000" algn="tl">
                    <a:srgbClr val="000000">
                      <a:alpha val="43137"/>
                    </a:srgbClr>
                  </a:outerShdw>
                </a:effectLst>
                <a:ea typeface="新細明體" charset="-120"/>
              </a:rPr>
              <a:t> </a:t>
            </a:r>
            <a:r>
              <a:rPr lang="en-US" altLang="zh-TW" sz="2500" b="1" i="1" dirty="0">
                <a:solidFill>
                  <a:srgbClr val="FFC000"/>
                </a:solidFill>
                <a:effectLst>
                  <a:outerShdw blurRad="38100" dist="38100" dir="2700000" algn="tl">
                    <a:srgbClr val="000000">
                      <a:alpha val="43137"/>
                    </a:srgbClr>
                  </a:outerShdw>
                </a:effectLst>
                <a:ea typeface="新細明體" charset="-120"/>
              </a:rPr>
              <a:t>return</a:t>
            </a:r>
            <a:r>
              <a:rPr lang="en-US" altLang="zh-TW" sz="2500" b="1" dirty="0">
                <a:solidFill>
                  <a:srgbClr val="FFC000"/>
                </a:solidFill>
                <a:effectLst>
                  <a:outerShdw blurRad="38100" dist="38100" dir="2700000" algn="tl">
                    <a:srgbClr val="000000">
                      <a:alpha val="43137"/>
                    </a:srgbClr>
                  </a:outerShdw>
                </a:effectLst>
                <a:ea typeface="新細明體" charset="-120"/>
              </a:rPr>
              <a:t> two numbers</a:t>
            </a:r>
            <a:r>
              <a:rPr lang="en-US" altLang="zh-TW" sz="2500" dirty="0">
                <a:ea typeface="新細明體" charset="-120"/>
              </a:rPr>
              <a:t>, we might try passing a pair of variables to the function and having it modify them:</a:t>
            </a:r>
          </a:p>
          <a:p>
            <a:pPr marL="457200" indent="-457200">
              <a:lnSpc>
                <a:spcPct val="80000"/>
              </a:lnSpc>
              <a:spcBef>
                <a:spcPts val="1000"/>
              </a:spcBef>
              <a:buFont typeface="+mj-lt"/>
              <a:buAutoNum type="arabicParenR"/>
            </a:pPr>
            <a:r>
              <a:rPr lang="en-US" altLang="zh-TW" sz="2000" dirty="0">
                <a:latin typeface="Courier New" pitchFamily="49" charset="0"/>
                <a:ea typeface="新細明體" charset="-120"/>
                <a:cs typeface="Courier New" pitchFamily="49" charset="0"/>
              </a:rPr>
              <a:t>	void decompose(double x, long </a:t>
            </a:r>
            <a:r>
              <a:rPr lang="en-US" altLang="zh-TW" sz="2000" dirty="0" err="1">
                <a:latin typeface="Courier New" pitchFamily="49" charset="0"/>
                <a:ea typeface="新細明體" charset="-120"/>
                <a:cs typeface="Courier New" pitchFamily="49" charset="0"/>
              </a:rPr>
              <a:t>intPart</a:t>
            </a:r>
            <a:r>
              <a:rPr lang="en-US" altLang="zh-TW" sz="2000" dirty="0">
                <a:latin typeface="Courier New" pitchFamily="49" charset="0"/>
                <a:ea typeface="新細明體" charset="-120"/>
                <a:cs typeface="Courier New" pitchFamily="49" charset="0"/>
              </a:rPr>
              <a:t>,</a:t>
            </a:r>
          </a:p>
          <a:p>
            <a:pPr marL="457200" indent="-457200">
              <a:lnSpc>
                <a:spcPct val="80000"/>
              </a:lnSpc>
              <a:spcBef>
                <a:spcPts val="600"/>
              </a:spcBef>
              <a:buFont typeface="+mj-lt"/>
              <a:buAutoNum type="arabicParenR"/>
            </a:pPr>
            <a:r>
              <a:rPr lang="en-US" altLang="zh-TW" sz="2000" dirty="0">
                <a:latin typeface="Courier New" pitchFamily="49" charset="0"/>
                <a:ea typeface="新細明體" charset="-120"/>
                <a:cs typeface="Courier New" pitchFamily="49" charset="0"/>
              </a:rPr>
              <a:t>	               double </a:t>
            </a:r>
            <a:r>
              <a:rPr lang="en-US" altLang="zh-TW" sz="2000" dirty="0" err="1">
                <a:latin typeface="Courier New" pitchFamily="49" charset="0"/>
                <a:ea typeface="新細明體" charset="-120"/>
                <a:cs typeface="Courier New" pitchFamily="49" charset="0"/>
              </a:rPr>
              <a:t>fracPart</a:t>
            </a:r>
            <a:r>
              <a:rPr lang="en-US" altLang="zh-TW" sz="2000" dirty="0">
                <a:latin typeface="Courier New" pitchFamily="49" charset="0"/>
                <a:ea typeface="新細明體" charset="-120"/>
                <a:cs typeface="Courier New" pitchFamily="49" charset="0"/>
              </a:rPr>
              <a:t>)</a:t>
            </a:r>
          </a:p>
          <a:p>
            <a:pPr marL="457200" indent="-457200">
              <a:lnSpc>
                <a:spcPct val="80000"/>
              </a:lnSpc>
              <a:spcBef>
                <a:spcPct val="0"/>
              </a:spcBef>
              <a:buFont typeface="+mj-lt"/>
              <a:buAutoNum type="arabicParenR"/>
            </a:pPr>
            <a:r>
              <a:rPr lang="en-US" altLang="zh-TW" sz="2000" dirty="0">
                <a:latin typeface="Courier New" pitchFamily="49" charset="0"/>
                <a:ea typeface="新細明體" charset="-120"/>
                <a:cs typeface="Courier New" pitchFamily="49" charset="0"/>
              </a:rPr>
              <a:t>	{</a:t>
            </a:r>
          </a:p>
          <a:p>
            <a:pPr marL="457200" indent="-457200">
              <a:lnSpc>
                <a:spcPct val="80000"/>
              </a:lnSpc>
              <a:spcBef>
                <a:spcPts val="300"/>
              </a:spcBef>
              <a:buFont typeface="+mj-lt"/>
              <a:buAutoNum type="arabicParenR"/>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intPart</a:t>
            </a:r>
            <a:r>
              <a:rPr lang="en-US" altLang="zh-TW" sz="2000" dirty="0">
                <a:latin typeface="Courier New" pitchFamily="49" charset="0"/>
                <a:ea typeface="新細明體" charset="-120"/>
                <a:cs typeface="Courier New" pitchFamily="49" charset="0"/>
              </a:rPr>
              <a:t> = (long) x;</a:t>
            </a:r>
          </a:p>
          <a:p>
            <a:pPr marL="457200" indent="-457200">
              <a:lnSpc>
                <a:spcPct val="80000"/>
              </a:lnSpc>
              <a:spcBef>
                <a:spcPts val="300"/>
              </a:spcBef>
              <a:buFont typeface="+mj-lt"/>
              <a:buAutoNum type="arabicParenR"/>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fracPart</a:t>
            </a:r>
            <a:r>
              <a:rPr lang="en-US" altLang="zh-TW" sz="2000" dirty="0">
                <a:latin typeface="Courier New" pitchFamily="49" charset="0"/>
                <a:ea typeface="新細明體" charset="-120"/>
                <a:cs typeface="Courier New" pitchFamily="49" charset="0"/>
              </a:rPr>
              <a:t> = x - </a:t>
            </a:r>
            <a:r>
              <a:rPr lang="en-US" altLang="zh-TW" sz="2000" dirty="0" err="1">
                <a:latin typeface="Courier New" pitchFamily="49" charset="0"/>
                <a:ea typeface="新細明體" charset="-120"/>
                <a:cs typeface="Courier New" pitchFamily="49" charset="0"/>
              </a:rPr>
              <a:t>intPart</a:t>
            </a:r>
            <a:r>
              <a:rPr lang="en-US" altLang="zh-TW" sz="2000" dirty="0">
                <a:latin typeface="Courier New" pitchFamily="49" charset="0"/>
                <a:ea typeface="新細明體" charset="-120"/>
                <a:cs typeface="Courier New" pitchFamily="49" charset="0"/>
              </a:rPr>
              <a:t>;</a:t>
            </a:r>
          </a:p>
          <a:p>
            <a:pPr marL="457200" indent="-457200">
              <a:lnSpc>
                <a:spcPct val="80000"/>
              </a:lnSpc>
              <a:spcBef>
                <a:spcPts val="300"/>
              </a:spcBef>
              <a:buFont typeface="+mj-lt"/>
              <a:buAutoNum type="arabicParenR"/>
            </a:pPr>
            <a:r>
              <a:rPr lang="en-US" altLang="zh-TW" sz="2000" dirty="0">
                <a:latin typeface="Courier New" pitchFamily="49" charset="0"/>
                <a:ea typeface="新細明體" charset="-120"/>
                <a:cs typeface="Courier New" pitchFamily="49" charset="0"/>
              </a:rPr>
              <a:t>	}</a:t>
            </a:r>
          </a:p>
        </p:txBody>
      </p:sp>
      <p:sp>
        <p:nvSpPr>
          <p:cNvPr id="2" name="橢圓形圖說文字 1"/>
          <p:cNvSpPr/>
          <p:nvPr/>
        </p:nvSpPr>
        <p:spPr>
          <a:xfrm>
            <a:off x="7086600" y="4724400"/>
            <a:ext cx="3124200" cy="1295400"/>
          </a:xfrm>
          <a:prstGeom prst="wedgeEllipseCallout">
            <a:avLst>
              <a:gd name="adj1" fmla="val -50101"/>
              <a:gd name="adj2" fmla="val -66544"/>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a:ea typeface="新細明體" charset="-120"/>
              </a:rPr>
              <a:t>won’t be affected by the </a:t>
            </a:r>
            <a:r>
              <a:rPr lang="en-US" altLang="zh-TW" dirty="0">
                <a:solidFill>
                  <a:srgbClr val="FF0000"/>
                </a:solidFill>
                <a:ea typeface="新細明體" charset="-120"/>
              </a:rPr>
              <a:t>assignments</a:t>
            </a:r>
            <a:endParaRPr lang="zh-TW" altLang="en-US" dirty="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normAutofit/>
          </a:bodyPr>
          <a:lstStyle/>
          <a:p>
            <a:r>
              <a:rPr lang="en-US" altLang="zh-TW">
                <a:ea typeface="新細明體" charset="-120"/>
              </a:rPr>
              <a:t>Arguments</a:t>
            </a:r>
          </a:p>
        </p:txBody>
      </p:sp>
      <p:sp>
        <p:nvSpPr>
          <p:cNvPr id="56323" name="Content Placeholder 2"/>
          <p:cNvSpPr>
            <a:spLocks noGrp="1"/>
          </p:cNvSpPr>
          <p:nvPr>
            <p:ph idx="1"/>
          </p:nvPr>
        </p:nvSpPr>
        <p:spPr/>
        <p:txBody>
          <a:bodyPr/>
          <a:lstStyle/>
          <a:p>
            <a:r>
              <a:rPr lang="en-US" altLang="zh-TW" dirty="0">
                <a:ea typeface="新細明體" charset="-120"/>
              </a:rPr>
              <a:t>A call of the function:</a:t>
            </a:r>
          </a:p>
          <a:p>
            <a:pPr>
              <a:lnSpc>
                <a:spcPct val="80000"/>
              </a:lnSpc>
              <a:spcBef>
                <a:spcPts val="1200"/>
              </a:spcBef>
              <a:buNone/>
            </a:pPr>
            <a:r>
              <a:rPr lang="en-US" altLang="zh-TW" sz="2400" dirty="0">
                <a:latin typeface="Courier New" pitchFamily="49" charset="0"/>
                <a:ea typeface="新細明體" charset="-120"/>
                <a:cs typeface="Courier New" pitchFamily="49" charset="0"/>
              </a:rPr>
              <a:t>	decompose(3.14159, </a:t>
            </a:r>
            <a:r>
              <a:rPr lang="en-US" altLang="zh-TW" sz="2400" b="1" dirty="0" err="1">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d</a:t>
            </a:r>
            <a:r>
              <a:rPr lang="en-US" altLang="zh-TW" sz="2400" dirty="0">
                <a:latin typeface="Courier New" pitchFamily="49" charset="0"/>
                <a:ea typeface="新細明體" charset="-120"/>
                <a:cs typeface="Courier New" pitchFamily="49" charset="0"/>
              </a:rPr>
              <a:t>);</a:t>
            </a:r>
          </a:p>
          <a:p>
            <a:r>
              <a:rPr lang="en-US" altLang="zh-TW" dirty="0">
                <a:ea typeface="新細明體" charset="-120"/>
                <a:cs typeface="Courier New" pitchFamily="49" charset="0"/>
              </a:rPr>
              <a:t>Unfortunately, </a:t>
            </a:r>
            <a:r>
              <a:rPr lang="en-US" altLang="zh-TW" sz="2400" b="1" dirty="0" err="1">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dirty="0">
                <a:ea typeface="新細明體" charset="-120"/>
              </a:rPr>
              <a:t> and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d</a:t>
            </a:r>
            <a:r>
              <a:rPr lang="en-US" altLang="zh-TW" dirty="0">
                <a:ea typeface="新細明體" charset="-120"/>
              </a:rPr>
              <a:t> won’t be affected by the assignments to </a:t>
            </a:r>
            <a:r>
              <a:rPr lang="en-US" altLang="zh-TW" sz="2400" b="1" dirty="0" err="1">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intPart</a:t>
            </a:r>
            <a:r>
              <a:rPr lang="en-US" altLang="zh-TW" dirty="0">
                <a:ea typeface="新細明體" charset="-120"/>
              </a:rPr>
              <a:t> and </a:t>
            </a:r>
            <a:r>
              <a:rPr lang="en-US" altLang="zh-TW" sz="24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fracPart</a:t>
            </a:r>
            <a:r>
              <a:rPr lang="en-US" altLang="zh-TW" dirty="0">
                <a:ea typeface="新細明體" charset="-120"/>
              </a:rPr>
              <a:t>.</a:t>
            </a:r>
          </a:p>
          <a:p>
            <a:r>
              <a:rPr lang="en-US" altLang="zh-TW" dirty="0">
                <a:ea typeface="新細明體" charset="-120"/>
              </a:rPr>
              <a:t>Chapter 11 shows how to make </a:t>
            </a:r>
            <a:r>
              <a:rPr lang="en-US" altLang="zh-TW" dirty="0">
                <a:latin typeface="Courier New" pitchFamily="49" charset="0"/>
                <a:ea typeface="新細明體" charset="-120"/>
                <a:cs typeface="Courier New" pitchFamily="49" charset="0"/>
              </a:rPr>
              <a:t>decompose</a:t>
            </a:r>
            <a:r>
              <a:rPr lang="en-US" altLang="zh-TW" dirty="0">
                <a:ea typeface="新細明體" charset="-120"/>
              </a:rPr>
              <a:t> work correctly.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rmAutofit/>
          </a:bodyPr>
          <a:lstStyle/>
          <a:p>
            <a:r>
              <a:rPr lang="en-US" altLang="zh-TW">
                <a:ea typeface="新細明體" charset="-120"/>
              </a:rPr>
              <a:t>Argument Conversions</a:t>
            </a:r>
          </a:p>
        </p:txBody>
      </p:sp>
      <p:sp>
        <p:nvSpPr>
          <p:cNvPr id="57347" name="Content Placeholder 2"/>
          <p:cNvSpPr>
            <a:spLocks noGrp="1"/>
          </p:cNvSpPr>
          <p:nvPr>
            <p:ph idx="1"/>
          </p:nvPr>
        </p:nvSpPr>
        <p:spPr/>
        <p:txBody>
          <a:bodyPr/>
          <a:lstStyle/>
          <a:p>
            <a:r>
              <a:rPr lang="en-US" altLang="zh-TW">
                <a:ea typeface="新細明體" charset="-120"/>
              </a:rPr>
              <a:t>C allows function calls in which the types of the arguments don’t match the types of the parameters.</a:t>
            </a:r>
          </a:p>
          <a:p>
            <a:r>
              <a:rPr lang="en-US" altLang="zh-TW">
                <a:ea typeface="新細明體" charset="-120"/>
              </a:rPr>
              <a:t>The rules governing how the arguments are converted depend on whether or not the compiler has seen a prototype for the function (or the function’s full definition) prior to the call.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normAutofit/>
          </a:bodyPr>
          <a:lstStyle/>
          <a:p>
            <a:r>
              <a:rPr lang="en-US" altLang="zh-TW">
                <a:ea typeface="新細明體" charset="-120"/>
              </a:rPr>
              <a:t>Argument Conversions</a:t>
            </a:r>
          </a:p>
        </p:txBody>
      </p:sp>
      <p:sp>
        <p:nvSpPr>
          <p:cNvPr id="58371" name="Content Placeholder 2"/>
          <p:cNvSpPr>
            <a:spLocks noGrp="1"/>
          </p:cNvSpPr>
          <p:nvPr>
            <p:ph idx="1"/>
          </p:nvPr>
        </p:nvSpPr>
        <p:spPr/>
        <p:txBody>
          <a:bodyPr/>
          <a:lstStyle/>
          <a:p>
            <a:r>
              <a:rPr lang="en-US" altLang="zh-TW" b="1" i="1">
                <a:ea typeface="新細明體" charset="-120"/>
              </a:rPr>
              <a:t>The compiler has encountered a prototype prior to the call.</a:t>
            </a:r>
          </a:p>
          <a:p>
            <a:r>
              <a:rPr lang="en-US" altLang="zh-TW">
                <a:ea typeface="新細明體" charset="-120"/>
              </a:rPr>
              <a:t>The value of each argument is implicitly converted to the type of the corresponding parameter as if by assignment.</a:t>
            </a:r>
          </a:p>
          <a:p>
            <a:r>
              <a:rPr lang="en-US" altLang="zh-TW">
                <a:ea typeface="新細明體" charset="-120"/>
              </a:rPr>
              <a:t>Example: If an </a:t>
            </a:r>
            <a:r>
              <a:rPr lang="en-US" altLang="zh-TW">
                <a:latin typeface="Courier New" pitchFamily="49" charset="0"/>
                <a:ea typeface="新細明體" charset="-120"/>
                <a:cs typeface="Courier New" pitchFamily="49" charset="0"/>
              </a:rPr>
              <a:t>int</a:t>
            </a:r>
            <a:r>
              <a:rPr lang="en-US" altLang="zh-TW">
                <a:ea typeface="新細明體" charset="-120"/>
              </a:rPr>
              <a:t> argument is passed to a function that was expecting a </a:t>
            </a:r>
            <a:r>
              <a:rPr lang="en-US" altLang="zh-TW">
                <a:latin typeface="Courier New" pitchFamily="49" charset="0"/>
                <a:ea typeface="新細明體" charset="-120"/>
                <a:cs typeface="Courier New" pitchFamily="49" charset="0"/>
              </a:rPr>
              <a:t>double</a:t>
            </a:r>
            <a:r>
              <a:rPr lang="en-US" altLang="zh-TW">
                <a:ea typeface="新細明體" charset="-120"/>
              </a:rPr>
              <a:t>, the argument is converted to </a:t>
            </a:r>
            <a:r>
              <a:rPr lang="en-US" altLang="zh-TW">
                <a:latin typeface="Courier New" pitchFamily="49" charset="0"/>
                <a:ea typeface="新細明體" charset="-120"/>
                <a:cs typeface="Courier New" pitchFamily="49" charset="0"/>
              </a:rPr>
              <a:t>double</a:t>
            </a:r>
            <a:r>
              <a:rPr lang="en-US" altLang="zh-TW">
                <a:ea typeface="新細明體" charset="-120"/>
              </a:rPr>
              <a:t> automatically.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a:bodyPr>
          <a:lstStyle/>
          <a:p>
            <a:r>
              <a:rPr lang="en-US" altLang="zh-TW" dirty="0">
                <a:ea typeface="新細明體" charset="-120"/>
              </a:rPr>
              <a:t>Argument Conversions</a:t>
            </a:r>
          </a:p>
        </p:txBody>
      </p:sp>
      <p:sp>
        <p:nvSpPr>
          <p:cNvPr id="3" name="Content Placeholder 2"/>
          <p:cNvSpPr>
            <a:spLocks noGrp="1"/>
          </p:cNvSpPr>
          <p:nvPr>
            <p:ph idx="1"/>
          </p:nvPr>
        </p:nvSpPr>
        <p:spPr/>
        <p:txBody>
          <a:bodyPr/>
          <a:lstStyle/>
          <a:p>
            <a:pPr>
              <a:defRPr/>
            </a:pPr>
            <a:r>
              <a:rPr lang="en-US" b="1" i="1" dirty="0"/>
              <a:t>The compiler has not encountered a prototype prior to the call.</a:t>
            </a:r>
          </a:p>
          <a:p>
            <a:pPr>
              <a:defRPr/>
            </a:pPr>
            <a:r>
              <a:rPr lang="en-US" dirty="0"/>
              <a:t>The compiler performs the </a:t>
            </a:r>
            <a:r>
              <a:rPr lang="en-US" b="1" i="1" dirty="0"/>
              <a:t>default argument promotions:</a:t>
            </a:r>
          </a:p>
          <a:p>
            <a:pPr lvl="1">
              <a:defRPr/>
            </a:pPr>
            <a:r>
              <a:rPr lang="en-US" dirty="0">
                <a:latin typeface="Courier New" pitchFamily="49" charset="0"/>
                <a:ea typeface="+mn-ea"/>
                <a:cs typeface="Courier New" pitchFamily="49" charset="0"/>
              </a:rPr>
              <a:t>float</a:t>
            </a:r>
            <a:r>
              <a:rPr lang="en-US" dirty="0">
                <a:ea typeface="+mn-ea"/>
                <a:cs typeface="+mn-cs"/>
              </a:rPr>
              <a:t> arguments are converted to </a:t>
            </a:r>
            <a:r>
              <a:rPr lang="en-US" dirty="0">
                <a:latin typeface="Courier New" pitchFamily="49" charset="0"/>
                <a:ea typeface="+mn-ea"/>
                <a:cs typeface="Courier New" pitchFamily="49" charset="0"/>
              </a:rPr>
              <a:t>double</a:t>
            </a:r>
            <a:r>
              <a:rPr lang="en-US" dirty="0">
                <a:ea typeface="+mn-ea"/>
                <a:cs typeface="+mn-cs"/>
              </a:rPr>
              <a:t>.</a:t>
            </a:r>
          </a:p>
          <a:p>
            <a:pPr lvl="1">
              <a:defRPr/>
            </a:pPr>
            <a:r>
              <a:rPr lang="en-US" dirty="0">
                <a:ea typeface="+mn-ea"/>
                <a:cs typeface="+mn-cs"/>
              </a:rPr>
              <a:t>The integral promotions are performed, causing </a:t>
            </a:r>
            <a:r>
              <a:rPr lang="en-US" dirty="0">
                <a:latin typeface="Courier New" pitchFamily="49" charset="0"/>
                <a:ea typeface="+mn-ea"/>
                <a:cs typeface="Courier New" pitchFamily="49" charset="0"/>
              </a:rPr>
              <a:t>char</a:t>
            </a:r>
            <a:r>
              <a:rPr lang="en-US" dirty="0">
                <a:ea typeface="+mn-ea"/>
                <a:cs typeface="+mn-cs"/>
              </a:rPr>
              <a:t> and </a:t>
            </a:r>
            <a:r>
              <a:rPr lang="en-US" dirty="0">
                <a:latin typeface="Courier New" pitchFamily="49" charset="0"/>
                <a:ea typeface="+mn-ea"/>
                <a:cs typeface="Courier New" pitchFamily="49" charset="0"/>
              </a:rPr>
              <a:t>short</a:t>
            </a:r>
            <a:r>
              <a:rPr lang="en-US" dirty="0">
                <a:ea typeface="+mn-ea"/>
                <a:cs typeface="+mn-cs"/>
              </a:rPr>
              <a:t> arguments to be converted to </a:t>
            </a:r>
            <a:r>
              <a:rPr lang="en-US" dirty="0">
                <a:latin typeface="Courier New" pitchFamily="49" charset="0"/>
                <a:ea typeface="+mn-ea"/>
                <a:cs typeface="Courier New" pitchFamily="49" charset="0"/>
              </a:rPr>
              <a:t>int</a:t>
            </a:r>
            <a:r>
              <a:rPr lang="en-US" dirty="0">
                <a:ea typeface="+mn-ea"/>
                <a:cs typeface="+mn-cs"/>
              </a:rPr>
              <a:t>. (In C99, the integer promotions are performed.)</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normAutofit/>
          </a:bodyPr>
          <a:lstStyle/>
          <a:p>
            <a:r>
              <a:rPr lang="en-US" altLang="zh-TW">
                <a:ea typeface="新細明體" charset="-120"/>
              </a:rPr>
              <a:t>Argument Conversions</a:t>
            </a:r>
          </a:p>
        </p:txBody>
      </p:sp>
      <p:sp>
        <p:nvSpPr>
          <p:cNvPr id="60419" name="Content Placeholder 2"/>
          <p:cNvSpPr>
            <a:spLocks noGrp="1"/>
          </p:cNvSpPr>
          <p:nvPr>
            <p:ph idx="1"/>
          </p:nvPr>
        </p:nvSpPr>
        <p:spPr/>
        <p:txBody>
          <a:bodyPr>
            <a:normAutofit fontScale="92500" lnSpcReduction="10000"/>
          </a:bodyPr>
          <a:lstStyle/>
          <a:p>
            <a:r>
              <a:rPr lang="en-US" altLang="zh-TW" sz="2300" dirty="0">
                <a:ea typeface="新細明體" charset="-120"/>
              </a:rPr>
              <a:t>Relying on the default argument promotions is </a:t>
            </a:r>
            <a:r>
              <a:rPr lang="en-US" altLang="zh-TW" sz="2300" dirty="0">
                <a:solidFill>
                  <a:srgbClr val="FF0000"/>
                </a:solidFill>
                <a:effectLst>
                  <a:outerShdw blurRad="38100" dist="38100" dir="2700000" algn="tl">
                    <a:srgbClr val="000000">
                      <a:alpha val="43137"/>
                    </a:srgbClr>
                  </a:outerShdw>
                </a:effectLst>
                <a:ea typeface="新細明體" charset="-120"/>
              </a:rPr>
              <a:t>dangerous</a:t>
            </a:r>
            <a:r>
              <a:rPr lang="en-US" altLang="zh-TW" sz="2300" dirty="0">
                <a:ea typeface="新細明體" charset="-120"/>
              </a:rPr>
              <a:t>.</a:t>
            </a:r>
          </a:p>
          <a:p>
            <a:r>
              <a:rPr lang="en-US" altLang="zh-TW" sz="2300" dirty="0">
                <a:ea typeface="新細明體" charset="-120"/>
              </a:rPr>
              <a:t>Example:</a:t>
            </a:r>
          </a:p>
          <a:p>
            <a:pPr marL="457200" indent="-457200">
              <a:lnSpc>
                <a:spcPct val="80000"/>
              </a:lnSpc>
              <a:spcBef>
                <a:spcPts val="800"/>
              </a:spcBef>
              <a:buFont typeface="+mj-lt"/>
              <a:buAutoNum type="arabicParenR"/>
            </a:pPr>
            <a:r>
              <a:rPr lang="en-US" altLang="zh-TW" sz="1900" dirty="0">
                <a:latin typeface="Courier New" pitchFamily="49" charset="0"/>
                <a:ea typeface="新細明體" charset="-120"/>
                <a:cs typeface="Courier New" pitchFamily="49" charset="0"/>
              </a:rPr>
              <a:t>	#include &lt;</a:t>
            </a:r>
            <a:r>
              <a:rPr lang="en-US" altLang="zh-TW" sz="1900" dirty="0" err="1">
                <a:latin typeface="Courier New" pitchFamily="49" charset="0"/>
                <a:ea typeface="新細明體" charset="-120"/>
                <a:cs typeface="Courier New" pitchFamily="49" charset="0"/>
              </a:rPr>
              <a:t>stdio.h</a:t>
            </a:r>
            <a:r>
              <a:rPr lang="en-US" altLang="zh-TW" sz="1900" dirty="0">
                <a:latin typeface="Courier New" pitchFamily="49" charset="0"/>
                <a:ea typeface="新細明體" charset="-120"/>
                <a:cs typeface="Courier New" pitchFamily="49" charset="0"/>
              </a:rPr>
              <a:t>&gt;</a:t>
            </a:r>
          </a:p>
          <a:p>
            <a:pPr marL="457200" indent="-457200">
              <a:lnSpc>
                <a:spcPct val="50000"/>
              </a:lnSpc>
              <a:spcBef>
                <a:spcPct val="0"/>
              </a:spcBef>
              <a:buFont typeface="+mj-lt"/>
              <a:buAutoNum type="arabicParenR"/>
            </a:pPr>
            <a:r>
              <a:rPr lang="en-US" altLang="zh-TW" sz="1900" dirty="0">
                <a:latin typeface="Courier New" pitchFamily="49" charset="0"/>
                <a:ea typeface="新細明體" charset="-120"/>
                <a:cs typeface="Courier New" pitchFamily="49" charset="0"/>
              </a:rPr>
              <a:t>	 </a:t>
            </a:r>
          </a:p>
          <a:p>
            <a:pPr marL="457200" indent="-457200">
              <a:lnSpc>
                <a:spcPct val="80000"/>
              </a:lnSpc>
              <a:spcBef>
                <a:spcPts val="300"/>
              </a:spcBef>
              <a:buFont typeface="+mj-lt"/>
              <a:buAutoNum type="arabicParenR"/>
            </a:pPr>
            <a:r>
              <a:rPr lang="en-US" altLang="zh-TW" sz="1900" dirty="0">
                <a:latin typeface="Courier New" pitchFamily="49" charset="0"/>
                <a:ea typeface="新細明體" charset="-120"/>
                <a:cs typeface="Courier New" pitchFamily="49" charset="0"/>
              </a:rPr>
              <a:t>	</a:t>
            </a:r>
            <a:r>
              <a:rPr lang="en-US" altLang="zh-TW" sz="1900" dirty="0" err="1">
                <a:latin typeface="Courier New" pitchFamily="49" charset="0"/>
                <a:ea typeface="新細明體" charset="-120"/>
                <a:cs typeface="Courier New" pitchFamily="49" charset="0"/>
              </a:rPr>
              <a:t>int</a:t>
            </a:r>
            <a:r>
              <a:rPr lang="en-US" altLang="zh-TW" sz="1900" dirty="0">
                <a:latin typeface="Courier New" pitchFamily="49" charset="0"/>
                <a:ea typeface="新細明體" charset="-120"/>
                <a:cs typeface="Courier New" pitchFamily="49" charset="0"/>
              </a:rPr>
              <a:t> main(void)</a:t>
            </a:r>
          </a:p>
          <a:p>
            <a:pPr marL="457200" indent="-457200">
              <a:lnSpc>
                <a:spcPct val="80000"/>
              </a:lnSpc>
              <a:spcBef>
                <a:spcPts val="300"/>
              </a:spcBef>
              <a:buFont typeface="+mj-lt"/>
              <a:buAutoNum type="arabicParenR"/>
            </a:pPr>
            <a:r>
              <a:rPr lang="en-US" altLang="zh-TW" sz="1900" dirty="0">
                <a:latin typeface="Courier New" pitchFamily="49" charset="0"/>
                <a:ea typeface="新細明體" charset="-120"/>
                <a:cs typeface="Courier New" pitchFamily="49" charset="0"/>
              </a:rPr>
              <a:t>	{</a:t>
            </a:r>
          </a:p>
          <a:p>
            <a:pPr marL="457200" indent="-457200">
              <a:lnSpc>
                <a:spcPct val="70000"/>
              </a:lnSpc>
              <a:spcBef>
                <a:spcPct val="0"/>
              </a:spcBef>
              <a:buFont typeface="+mj-lt"/>
              <a:buAutoNum type="arabicParenR"/>
            </a:pPr>
            <a:r>
              <a:rPr lang="en-US" altLang="zh-TW" sz="1900" dirty="0">
                <a:latin typeface="Courier New" pitchFamily="49" charset="0"/>
                <a:ea typeface="新細明體" charset="-120"/>
                <a:cs typeface="Courier New" pitchFamily="49" charset="0"/>
              </a:rPr>
              <a:t>	  double x = 3.0;</a:t>
            </a:r>
          </a:p>
          <a:p>
            <a:pPr marL="457200" indent="-457200">
              <a:lnSpc>
                <a:spcPct val="80000"/>
              </a:lnSpc>
              <a:spcBef>
                <a:spcPts val="300"/>
              </a:spcBef>
              <a:buFont typeface="+mj-lt"/>
              <a:buAutoNum type="arabicParenR"/>
            </a:pPr>
            <a:r>
              <a:rPr lang="en-US" altLang="zh-TW" sz="1900" dirty="0">
                <a:latin typeface="Courier New" pitchFamily="49" charset="0"/>
                <a:ea typeface="新細明體" charset="-120"/>
                <a:cs typeface="Courier New" pitchFamily="49" charset="0"/>
              </a:rPr>
              <a:t>	  </a:t>
            </a:r>
            <a:r>
              <a:rPr lang="en-US" altLang="zh-TW" sz="1900" dirty="0" err="1">
                <a:latin typeface="Courier New" pitchFamily="49" charset="0"/>
                <a:ea typeface="新細明體" charset="-120"/>
                <a:cs typeface="Courier New" pitchFamily="49" charset="0"/>
              </a:rPr>
              <a:t>printf</a:t>
            </a:r>
            <a:r>
              <a:rPr lang="en-US" altLang="zh-TW" sz="1900" dirty="0">
                <a:latin typeface="Courier New" pitchFamily="49" charset="0"/>
                <a:ea typeface="新細明體" charset="-120"/>
                <a:cs typeface="Courier New" pitchFamily="49" charset="0"/>
              </a:rPr>
              <a:t>("Square: </a:t>
            </a:r>
            <a:r>
              <a:rPr lang="en-US" altLang="zh-TW" sz="19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%d\n</a:t>
            </a:r>
            <a:r>
              <a:rPr lang="en-US" altLang="zh-TW" sz="1900" dirty="0">
                <a:latin typeface="Courier New" pitchFamily="49" charset="0"/>
                <a:ea typeface="新細明體" charset="-120"/>
                <a:cs typeface="Courier New" pitchFamily="49" charset="0"/>
              </a:rPr>
              <a:t>", </a:t>
            </a:r>
            <a:r>
              <a:rPr lang="en-US" altLang="zh-TW" sz="19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square(x</a:t>
            </a:r>
            <a:r>
              <a:rPr lang="en-US" altLang="zh-TW" sz="1900" dirty="0">
                <a:latin typeface="Courier New" pitchFamily="49" charset="0"/>
                <a:ea typeface="新細明體" charset="-120"/>
                <a:cs typeface="Courier New" pitchFamily="49" charset="0"/>
              </a:rPr>
              <a:t>));</a:t>
            </a:r>
          </a:p>
          <a:p>
            <a:pPr marL="457200" indent="-457200">
              <a:lnSpc>
                <a:spcPct val="70000"/>
              </a:lnSpc>
              <a:spcBef>
                <a:spcPct val="0"/>
              </a:spcBef>
              <a:buFont typeface="+mj-lt"/>
              <a:buAutoNum type="arabicParenR"/>
            </a:pPr>
            <a:r>
              <a:rPr lang="en-US" altLang="zh-TW" sz="1900" dirty="0">
                <a:latin typeface="Courier New" pitchFamily="49" charset="0"/>
                <a:ea typeface="新細明體" charset="-120"/>
                <a:cs typeface="Courier New" pitchFamily="49" charset="0"/>
              </a:rPr>
              <a:t>	 </a:t>
            </a:r>
          </a:p>
          <a:p>
            <a:pPr marL="457200" indent="-457200">
              <a:lnSpc>
                <a:spcPct val="70000"/>
              </a:lnSpc>
              <a:spcBef>
                <a:spcPct val="0"/>
              </a:spcBef>
              <a:buFont typeface="+mj-lt"/>
              <a:buAutoNum type="arabicParenR"/>
            </a:pPr>
            <a:r>
              <a:rPr lang="en-US" altLang="zh-TW" sz="1900" dirty="0">
                <a:latin typeface="Courier New" pitchFamily="49" charset="0"/>
                <a:ea typeface="新細明體" charset="-120"/>
                <a:cs typeface="Courier New" pitchFamily="49" charset="0"/>
              </a:rPr>
              <a:t>	  return 0;</a:t>
            </a:r>
          </a:p>
          <a:p>
            <a:pPr marL="457200" indent="-457200">
              <a:lnSpc>
                <a:spcPct val="70000"/>
              </a:lnSpc>
              <a:spcBef>
                <a:spcPct val="0"/>
              </a:spcBef>
              <a:buFont typeface="+mj-lt"/>
              <a:buAutoNum type="arabicParenR"/>
            </a:pPr>
            <a:r>
              <a:rPr lang="en-US" altLang="zh-TW" sz="1900" dirty="0">
                <a:latin typeface="Courier New" pitchFamily="49" charset="0"/>
                <a:ea typeface="新細明體" charset="-120"/>
                <a:cs typeface="Courier New" pitchFamily="49" charset="0"/>
              </a:rPr>
              <a:t>	}</a:t>
            </a:r>
          </a:p>
          <a:p>
            <a:pPr marL="457200" indent="-457200">
              <a:lnSpc>
                <a:spcPct val="60000"/>
              </a:lnSpc>
              <a:spcBef>
                <a:spcPct val="0"/>
              </a:spcBef>
              <a:buFont typeface="+mj-lt"/>
              <a:buAutoNum type="arabicParenR"/>
            </a:pPr>
            <a:r>
              <a:rPr lang="en-US" altLang="zh-TW" sz="1900" dirty="0">
                <a:latin typeface="Courier New" pitchFamily="49" charset="0"/>
                <a:ea typeface="新細明體" charset="-120"/>
                <a:cs typeface="Courier New" pitchFamily="49" charset="0"/>
              </a:rPr>
              <a:t>	 </a:t>
            </a:r>
          </a:p>
          <a:p>
            <a:pPr marL="457200" indent="-457200">
              <a:lnSpc>
                <a:spcPct val="80000"/>
              </a:lnSpc>
              <a:spcBef>
                <a:spcPts val="300"/>
              </a:spcBef>
              <a:buFont typeface="+mj-lt"/>
              <a:buAutoNum type="arabicParenR"/>
            </a:pPr>
            <a:r>
              <a:rPr lang="en-US" altLang="zh-TW" sz="1900" dirty="0">
                <a:latin typeface="Courier New" pitchFamily="49" charset="0"/>
                <a:ea typeface="新細明體" charset="-120"/>
                <a:cs typeface="Courier New" pitchFamily="49" charset="0"/>
              </a:rPr>
              <a:t>	</a:t>
            </a:r>
            <a:r>
              <a:rPr lang="en-US" altLang="zh-TW" sz="1900" dirty="0" err="1">
                <a:latin typeface="Courier New" pitchFamily="49" charset="0"/>
                <a:ea typeface="新細明體" charset="-120"/>
                <a:cs typeface="Courier New" pitchFamily="49" charset="0"/>
              </a:rPr>
              <a:t>int</a:t>
            </a:r>
            <a:r>
              <a:rPr lang="en-US" altLang="zh-TW" sz="1900" dirty="0">
                <a:latin typeface="Courier New" pitchFamily="49" charset="0"/>
                <a:ea typeface="新細明體" charset="-120"/>
                <a:cs typeface="Courier New" pitchFamily="49" charset="0"/>
              </a:rPr>
              <a:t> </a:t>
            </a:r>
            <a:r>
              <a:rPr lang="en-US" altLang="zh-TW" sz="19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square</a:t>
            </a:r>
            <a:r>
              <a:rPr lang="en-US" altLang="zh-TW" sz="1900" dirty="0">
                <a:latin typeface="Courier New" pitchFamily="49" charset="0"/>
                <a:ea typeface="新細明體" charset="-120"/>
                <a:cs typeface="Courier New" pitchFamily="49" charset="0"/>
              </a:rPr>
              <a:t>(</a:t>
            </a:r>
            <a:r>
              <a:rPr lang="en-US" altLang="zh-TW" sz="19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1900" dirty="0">
                <a:latin typeface="Courier New" pitchFamily="49" charset="0"/>
                <a:ea typeface="新細明體" charset="-120"/>
                <a:cs typeface="Courier New" pitchFamily="49" charset="0"/>
              </a:rPr>
              <a:t> n)</a:t>
            </a:r>
          </a:p>
          <a:p>
            <a:pPr marL="457200" indent="-457200">
              <a:lnSpc>
                <a:spcPct val="80000"/>
              </a:lnSpc>
              <a:spcBef>
                <a:spcPts val="300"/>
              </a:spcBef>
              <a:buFont typeface="+mj-lt"/>
              <a:buAutoNum type="arabicParenR"/>
            </a:pPr>
            <a:r>
              <a:rPr lang="en-US" altLang="zh-TW" sz="1900" dirty="0">
                <a:latin typeface="Courier New" pitchFamily="49" charset="0"/>
                <a:ea typeface="新細明體" charset="-120"/>
                <a:cs typeface="Courier New" pitchFamily="49" charset="0"/>
              </a:rPr>
              <a:t>	{</a:t>
            </a:r>
          </a:p>
          <a:p>
            <a:pPr marL="457200" indent="-457200">
              <a:lnSpc>
                <a:spcPct val="70000"/>
              </a:lnSpc>
              <a:spcBef>
                <a:spcPct val="0"/>
              </a:spcBef>
              <a:buFont typeface="+mj-lt"/>
              <a:buAutoNum type="arabicParenR"/>
            </a:pPr>
            <a:r>
              <a:rPr lang="en-US" altLang="zh-TW" sz="1900" dirty="0">
                <a:latin typeface="Courier New" pitchFamily="49" charset="0"/>
                <a:ea typeface="新細明體" charset="-120"/>
                <a:cs typeface="Courier New" pitchFamily="49" charset="0"/>
              </a:rPr>
              <a:t>	  return n * n;</a:t>
            </a:r>
          </a:p>
          <a:p>
            <a:pPr marL="457200" indent="-457200">
              <a:lnSpc>
                <a:spcPct val="70000"/>
              </a:lnSpc>
              <a:spcBef>
                <a:spcPct val="0"/>
              </a:spcBef>
              <a:buFont typeface="+mj-lt"/>
              <a:buAutoNum type="arabicParenR"/>
            </a:pPr>
            <a:r>
              <a:rPr lang="en-US" altLang="zh-TW" sz="1900" dirty="0">
                <a:latin typeface="Courier New" pitchFamily="49" charset="0"/>
                <a:ea typeface="新細明體" charset="-120"/>
                <a:cs typeface="Courier New" pitchFamily="49" charset="0"/>
              </a:rPr>
              <a:t>	}</a:t>
            </a:r>
          </a:p>
          <a:p>
            <a:r>
              <a:rPr lang="en-US" altLang="zh-TW" sz="2300" dirty="0">
                <a:solidFill>
                  <a:srgbClr val="000000"/>
                </a:solidFill>
                <a:ea typeface="新細明體" charset="-120"/>
              </a:rPr>
              <a:t>At the time </a:t>
            </a:r>
            <a:r>
              <a:rPr lang="en-US" altLang="zh-TW" sz="2300" dirty="0">
                <a:solidFill>
                  <a:srgbClr val="000000"/>
                </a:solidFill>
                <a:latin typeface="Courier New" pitchFamily="49" charset="0"/>
                <a:ea typeface="新細明體" charset="-120"/>
                <a:cs typeface="Courier New" pitchFamily="49" charset="0"/>
              </a:rPr>
              <a:t>square</a:t>
            </a:r>
            <a:r>
              <a:rPr lang="en-US" altLang="zh-TW" sz="2300" dirty="0">
                <a:solidFill>
                  <a:srgbClr val="000000"/>
                </a:solidFill>
                <a:ea typeface="新細明體" charset="-120"/>
              </a:rPr>
              <a:t> is called, the compiler doesn’t know that it expects an argument of type </a:t>
            </a:r>
            <a:r>
              <a:rPr lang="en-US" altLang="zh-TW" sz="2300" dirty="0">
                <a:solidFill>
                  <a:srgbClr val="000000"/>
                </a:solidFill>
                <a:latin typeface="Courier New" pitchFamily="49" charset="0"/>
                <a:ea typeface="新細明體" charset="-120"/>
                <a:cs typeface="Courier New" pitchFamily="49" charset="0"/>
              </a:rPr>
              <a:t>int</a:t>
            </a:r>
            <a:r>
              <a:rPr lang="en-US" altLang="zh-TW" sz="2300" dirty="0">
                <a:solidFill>
                  <a:srgbClr val="000000"/>
                </a:solidFill>
                <a:ea typeface="新細明體" charset="-120"/>
              </a:rPr>
              <a:t>.</a:t>
            </a:r>
          </a:p>
          <a:p>
            <a:pPr>
              <a:lnSpc>
                <a:spcPct val="80000"/>
              </a:lnSpc>
              <a:spcBef>
                <a:spcPct val="0"/>
              </a:spcBef>
              <a:buFontTx/>
              <a:buNone/>
            </a:pPr>
            <a:endParaRPr lang="en-US" altLang="zh-TW" sz="1900" dirty="0">
              <a:latin typeface="Courier New" pitchFamily="49" charset="0"/>
              <a:ea typeface="新細明體" charset="-120"/>
              <a:cs typeface="Courier New"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normAutofit/>
          </a:bodyPr>
          <a:lstStyle/>
          <a:p>
            <a:r>
              <a:rPr lang="en-US" altLang="zh-TW">
                <a:ea typeface="新細明體" charset="-120"/>
              </a:rPr>
              <a:t>Argument Conversions</a:t>
            </a:r>
          </a:p>
        </p:txBody>
      </p:sp>
      <p:sp>
        <p:nvSpPr>
          <p:cNvPr id="61443" name="Content Placeholder 2"/>
          <p:cNvSpPr>
            <a:spLocks noGrp="1"/>
          </p:cNvSpPr>
          <p:nvPr>
            <p:ph idx="1"/>
          </p:nvPr>
        </p:nvSpPr>
        <p:spPr/>
        <p:txBody>
          <a:bodyPr>
            <a:normAutofit/>
          </a:bodyPr>
          <a:lstStyle/>
          <a:p>
            <a:r>
              <a:rPr lang="en-US" altLang="zh-TW" sz="2300" dirty="0">
                <a:ea typeface="新細明體" charset="-120"/>
              </a:rPr>
              <a:t>Instead, the compiler performs the default argument promotions on </a:t>
            </a:r>
            <a:r>
              <a:rPr lang="en-US" altLang="zh-TW" sz="2300" dirty="0">
                <a:latin typeface="Courier New" pitchFamily="49" charset="0"/>
                <a:ea typeface="新細明體" charset="-120"/>
                <a:cs typeface="Courier New" pitchFamily="49" charset="0"/>
              </a:rPr>
              <a:t>x</a:t>
            </a:r>
            <a:r>
              <a:rPr lang="en-US" altLang="zh-TW" sz="2300" dirty="0">
                <a:ea typeface="新細明體" charset="-120"/>
              </a:rPr>
              <a:t>, with no effect.</a:t>
            </a:r>
          </a:p>
          <a:p>
            <a:r>
              <a:rPr lang="en-US" altLang="zh-TW" sz="2300" dirty="0">
                <a:ea typeface="新細明體" charset="-120"/>
              </a:rPr>
              <a:t>Since it’s expecting an argument of type </a:t>
            </a:r>
            <a:r>
              <a:rPr lang="en-US" altLang="zh-TW" sz="2300" dirty="0" err="1">
                <a:latin typeface="Courier New" pitchFamily="49" charset="0"/>
                <a:ea typeface="新細明體" charset="-120"/>
                <a:cs typeface="Courier New" pitchFamily="49" charset="0"/>
              </a:rPr>
              <a:t>int</a:t>
            </a:r>
            <a:r>
              <a:rPr lang="en-US" altLang="zh-TW" sz="2300" dirty="0">
                <a:ea typeface="新細明體" charset="-120"/>
              </a:rPr>
              <a:t> but has been given a </a:t>
            </a:r>
            <a:r>
              <a:rPr lang="en-US" altLang="zh-TW" sz="2300" dirty="0">
                <a:latin typeface="Courier New" pitchFamily="49" charset="0"/>
                <a:ea typeface="新細明體" charset="-120"/>
                <a:cs typeface="Courier New" pitchFamily="49" charset="0"/>
              </a:rPr>
              <a:t>double</a:t>
            </a:r>
            <a:r>
              <a:rPr lang="en-US" altLang="zh-TW" sz="2300" dirty="0">
                <a:ea typeface="新細明體" charset="-120"/>
              </a:rPr>
              <a:t> value instead, the effect of calling </a:t>
            </a:r>
            <a:r>
              <a:rPr lang="en-US" altLang="zh-TW" sz="2300" dirty="0">
                <a:latin typeface="Courier New" pitchFamily="49" charset="0"/>
                <a:ea typeface="新細明體" charset="-120"/>
                <a:cs typeface="Courier New" pitchFamily="49" charset="0"/>
              </a:rPr>
              <a:t>square</a:t>
            </a:r>
            <a:r>
              <a:rPr lang="en-US" altLang="zh-TW" sz="2300" dirty="0">
                <a:ea typeface="新細明體" charset="-120"/>
              </a:rPr>
              <a:t> is undefined.</a:t>
            </a:r>
          </a:p>
          <a:p>
            <a:r>
              <a:rPr lang="en-US" altLang="zh-TW" sz="2300" dirty="0">
                <a:ea typeface="新細明體" charset="-120"/>
              </a:rPr>
              <a:t>The problem can be fixed by casting </a:t>
            </a:r>
            <a:r>
              <a:rPr lang="en-US" altLang="zh-TW" sz="2300" dirty="0">
                <a:latin typeface="Courier New" pitchFamily="49" charset="0"/>
                <a:ea typeface="新細明體" charset="-120"/>
                <a:cs typeface="Courier New" pitchFamily="49" charset="0"/>
              </a:rPr>
              <a:t>square</a:t>
            </a:r>
            <a:r>
              <a:rPr lang="en-US" altLang="zh-TW" sz="2300" dirty="0">
                <a:ea typeface="新細明體" charset="-120"/>
              </a:rPr>
              <a:t>’s argument to the proper type:</a:t>
            </a:r>
          </a:p>
          <a:p>
            <a:pPr>
              <a:lnSpc>
                <a:spcPct val="80000"/>
              </a:lnSpc>
              <a:spcBef>
                <a:spcPts val="1200"/>
              </a:spcBef>
              <a:buNone/>
            </a:pPr>
            <a:r>
              <a:rPr lang="en-US" altLang="zh-TW" sz="2800" dirty="0">
                <a:latin typeface="Courier New" pitchFamily="49" charset="0"/>
                <a:ea typeface="新細明體" charset="-120"/>
                <a:cs typeface="Courier New" pitchFamily="49" charset="0"/>
              </a:rPr>
              <a:t>	</a:t>
            </a:r>
            <a:r>
              <a:rPr lang="en-US" altLang="zh-TW" sz="2800" b="1" dirty="0" err="1">
                <a:effectLst>
                  <a:glow rad="139700">
                    <a:schemeClr val="accent5">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printf</a:t>
            </a:r>
            <a:r>
              <a:rPr lang="en-US" altLang="zh-TW" sz="2800" b="1" dirty="0">
                <a:effectLst>
                  <a:glow rad="139700">
                    <a:schemeClr val="accent5">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("Square: %d\n", square((</a:t>
            </a:r>
            <a:r>
              <a:rPr lang="en-US" altLang="zh-TW" sz="2800" b="1" dirty="0" err="1">
                <a:effectLst>
                  <a:glow rad="139700">
                    <a:schemeClr val="accent5">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800" b="1" dirty="0">
                <a:effectLst>
                  <a:glow rad="139700">
                    <a:schemeClr val="accent5">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x));</a:t>
            </a:r>
          </a:p>
          <a:p>
            <a:r>
              <a:rPr lang="en-US" altLang="zh-TW" sz="2300" dirty="0">
                <a:ea typeface="新細明體" charset="-120"/>
              </a:rPr>
              <a:t>A much better solution is to provide a prototype for </a:t>
            </a:r>
            <a:r>
              <a:rPr lang="en-US" altLang="zh-TW" sz="2300" dirty="0">
                <a:latin typeface="Courier New" pitchFamily="49" charset="0"/>
                <a:ea typeface="新細明體" charset="-120"/>
                <a:cs typeface="Courier New" pitchFamily="49" charset="0"/>
              </a:rPr>
              <a:t>square</a:t>
            </a:r>
            <a:r>
              <a:rPr lang="en-US" altLang="zh-TW" sz="2300" dirty="0">
                <a:ea typeface="新細明體" charset="-120"/>
              </a:rPr>
              <a:t> before calling it.</a:t>
            </a:r>
          </a:p>
          <a:p>
            <a:r>
              <a:rPr lang="en-US" altLang="zh-TW" sz="2300" dirty="0">
                <a:ea typeface="新細明體" charset="-120"/>
              </a:rPr>
              <a:t>In C99, calling </a:t>
            </a:r>
            <a:r>
              <a:rPr lang="en-US" altLang="zh-TW" sz="2300" dirty="0">
                <a:latin typeface="Courier New" pitchFamily="49" charset="0"/>
                <a:ea typeface="新細明體" charset="-120"/>
                <a:cs typeface="Courier New" pitchFamily="49" charset="0"/>
              </a:rPr>
              <a:t>square</a:t>
            </a:r>
            <a:r>
              <a:rPr lang="en-US" altLang="zh-TW" sz="2300" dirty="0">
                <a:ea typeface="新細明體" charset="-120"/>
              </a:rPr>
              <a:t> without first providing a declaration or definition of the function is an error.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r>
              <a:rPr lang="en-US" altLang="zh-TW">
                <a:ea typeface="新細明體" charset="-120"/>
              </a:rPr>
              <a:t>Program: Computing Averages</a:t>
            </a:r>
          </a:p>
        </p:txBody>
      </p:sp>
      <p:sp>
        <p:nvSpPr>
          <p:cNvPr id="17411" name="Content Placeholder 2"/>
          <p:cNvSpPr>
            <a:spLocks noGrp="1"/>
          </p:cNvSpPr>
          <p:nvPr>
            <p:ph idx="1"/>
          </p:nvPr>
        </p:nvSpPr>
        <p:spPr/>
        <p:txBody>
          <a:bodyPr/>
          <a:lstStyle/>
          <a:p>
            <a:r>
              <a:rPr lang="en-US" altLang="zh-TW">
                <a:ea typeface="新細明體" charset="-120"/>
              </a:rPr>
              <a:t>Every function has an executable part, called the </a:t>
            </a:r>
            <a:r>
              <a:rPr lang="en-US" altLang="zh-TW" b="1" i="1">
                <a:ea typeface="新細明體" charset="-120"/>
              </a:rPr>
              <a:t>body,</a:t>
            </a:r>
            <a:r>
              <a:rPr lang="en-US" altLang="zh-TW">
                <a:ea typeface="新細明體" charset="-120"/>
              </a:rPr>
              <a:t> which is enclosed in braces.</a:t>
            </a:r>
          </a:p>
          <a:p>
            <a:r>
              <a:rPr lang="en-US" altLang="zh-TW">
                <a:ea typeface="新細明體" charset="-120"/>
              </a:rPr>
              <a:t>The body of </a:t>
            </a:r>
            <a:r>
              <a:rPr lang="en-US" altLang="zh-TW">
                <a:latin typeface="Courier New" pitchFamily="49" charset="0"/>
                <a:ea typeface="新細明體" charset="-120"/>
                <a:cs typeface="Courier New" pitchFamily="49" charset="0"/>
              </a:rPr>
              <a:t>average</a:t>
            </a:r>
            <a:r>
              <a:rPr lang="en-US" altLang="zh-TW">
                <a:ea typeface="新細明體" charset="-120"/>
              </a:rPr>
              <a:t> consists of a single </a:t>
            </a:r>
            <a:r>
              <a:rPr lang="en-US" altLang="zh-TW">
                <a:latin typeface="Courier New" pitchFamily="49" charset="0"/>
                <a:ea typeface="新細明體" charset="-120"/>
                <a:cs typeface="Courier New" pitchFamily="49" charset="0"/>
              </a:rPr>
              <a:t>return</a:t>
            </a:r>
            <a:r>
              <a:rPr lang="en-US" altLang="zh-TW">
                <a:ea typeface="新細明體" charset="-120"/>
              </a:rPr>
              <a:t> statement.</a:t>
            </a:r>
          </a:p>
          <a:p>
            <a:r>
              <a:rPr lang="en-US" altLang="zh-TW">
                <a:ea typeface="新細明體" charset="-120"/>
              </a:rPr>
              <a:t>Executing this statement causes the function to “return” to the place from which it was called; the value of </a:t>
            </a:r>
            <a:r>
              <a:rPr lang="en-US" altLang="zh-TW">
                <a:latin typeface="Courier New" pitchFamily="49" charset="0"/>
                <a:ea typeface="新細明體" charset="-120"/>
                <a:cs typeface="Courier New" pitchFamily="49" charset="0"/>
              </a:rPr>
              <a:t>(a</a:t>
            </a:r>
            <a:r>
              <a:rPr lang="en-US" altLang="zh-TW">
                <a:ea typeface="新細明體" charset="-120"/>
              </a:rPr>
              <a:t> </a:t>
            </a:r>
            <a:r>
              <a:rPr lang="en-US" altLang="zh-TW">
                <a:latin typeface="Courier New" pitchFamily="49" charset="0"/>
                <a:ea typeface="新細明體" charset="-120"/>
                <a:cs typeface="Courier New" pitchFamily="49" charset="0"/>
              </a:rPr>
              <a:t>+</a:t>
            </a:r>
            <a:r>
              <a:rPr lang="en-US" altLang="zh-TW">
                <a:ea typeface="新細明體" charset="-120"/>
              </a:rPr>
              <a:t> </a:t>
            </a:r>
            <a:r>
              <a:rPr lang="en-US" altLang="zh-TW">
                <a:latin typeface="Courier New" pitchFamily="49" charset="0"/>
                <a:ea typeface="新細明體" charset="-120"/>
                <a:cs typeface="Courier New" pitchFamily="49" charset="0"/>
              </a:rPr>
              <a:t>b)</a:t>
            </a:r>
            <a:r>
              <a:rPr lang="en-US" altLang="zh-TW">
                <a:ea typeface="新細明體" charset="-120"/>
              </a:rPr>
              <a:t> </a:t>
            </a:r>
            <a:r>
              <a:rPr lang="en-US" altLang="zh-TW">
                <a:latin typeface="Courier New" pitchFamily="49" charset="0"/>
                <a:ea typeface="新細明體" charset="-120"/>
                <a:cs typeface="Courier New" pitchFamily="49" charset="0"/>
              </a:rPr>
              <a:t>/</a:t>
            </a:r>
            <a:r>
              <a:rPr lang="en-US" altLang="zh-TW">
                <a:ea typeface="新細明體" charset="-120"/>
              </a:rPr>
              <a:t> </a:t>
            </a:r>
            <a:r>
              <a:rPr lang="en-US" altLang="zh-TW">
                <a:latin typeface="Courier New" pitchFamily="49" charset="0"/>
                <a:ea typeface="新細明體" charset="-120"/>
                <a:cs typeface="Courier New" pitchFamily="49" charset="0"/>
              </a:rPr>
              <a:t>2</a:t>
            </a:r>
            <a:r>
              <a:rPr lang="en-US" altLang="zh-TW">
                <a:ea typeface="新細明體" charset="-120"/>
              </a:rPr>
              <a:t> will be the value returned by the function.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normAutofit/>
          </a:bodyPr>
          <a:lstStyle/>
          <a:p>
            <a:r>
              <a:rPr lang="en-US" altLang="zh-TW" dirty="0">
                <a:ea typeface="新細明體" charset="-120"/>
              </a:rPr>
              <a:t>Array Arguments</a:t>
            </a:r>
          </a:p>
        </p:txBody>
      </p:sp>
      <p:sp>
        <p:nvSpPr>
          <p:cNvPr id="62467" name="Content Placeholder 2"/>
          <p:cNvSpPr>
            <a:spLocks noGrp="1"/>
          </p:cNvSpPr>
          <p:nvPr>
            <p:ph idx="1"/>
          </p:nvPr>
        </p:nvSpPr>
        <p:spPr/>
        <p:txBody>
          <a:bodyPr>
            <a:normAutofit/>
          </a:bodyPr>
          <a:lstStyle/>
          <a:p>
            <a:r>
              <a:rPr lang="en-US" altLang="zh-TW" sz="2700" dirty="0">
                <a:ea typeface="新細明體" charset="-120"/>
              </a:rPr>
              <a:t>When a function parameter is a </a:t>
            </a:r>
            <a:r>
              <a:rPr lang="en-US" altLang="zh-TW" sz="2700" dirty="0">
                <a:effectLst>
                  <a:glow rad="63500">
                    <a:schemeClr val="accent1">
                      <a:satMod val="175000"/>
                      <a:alpha val="40000"/>
                    </a:schemeClr>
                  </a:glow>
                  <a:outerShdw blurRad="38100" dist="38100" dir="2700000" algn="tl">
                    <a:srgbClr val="000000">
                      <a:alpha val="43137"/>
                    </a:srgbClr>
                  </a:outerShdw>
                </a:effectLst>
                <a:ea typeface="新細明體" charset="-120"/>
              </a:rPr>
              <a:t>one-dimensional array</a:t>
            </a:r>
            <a:r>
              <a:rPr lang="en-US" altLang="zh-TW" sz="2700" dirty="0">
                <a:ea typeface="新細明體" charset="-120"/>
              </a:rPr>
              <a:t>, the </a:t>
            </a:r>
            <a:r>
              <a:rPr lang="en-US" altLang="zh-TW" sz="2700" i="1" u="sng" dirty="0">
                <a:effectLst>
                  <a:glow rad="139700">
                    <a:schemeClr val="accent6">
                      <a:satMod val="175000"/>
                      <a:alpha val="40000"/>
                    </a:schemeClr>
                  </a:glow>
                  <a:outerShdw blurRad="38100" dist="38100" dir="2700000" algn="tl">
                    <a:srgbClr val="000000">
                      <a:alpha val="43137"/>
                    </a:srgbClr>
                  </a:outerShdw>
                </a:effectLst>
                <a:ea typeface="新細明體" charset="-120"/>
              </a:rPr>
              <a:t>length</a:t>
            </a:r>
            <a:r>
              <a:rPr lang="en-US" altLang="zh-TW" sz="2700" i="1" u="sng" dirty="0">
                <a:ea typeface="新細明體" charset="-120"/>
              </a:rPr>
              <a:t> of the array can be left </a:t>
            </a:r>
            <a:r>
              <a:rPr lang="en-US" altLang="zh-TW" sz="2700" i="1" u="sng" dirty="0">
                <a:solidFill>
                  <a:srgbClr val="FF0000"/>
                </a:solidFill>
                <a:ea typeface="新細明體" charset="-120"/>
              </a:rPr>
              <a:t>unspecified</a:t>
            </a:r>
            <a:r>
              <a:rPr lang="en-US" altLang="zh-TW" sz="2700" dirty="0">
                <a:ea typeface="新細明體" charset="-120"/>
              </a:rPr>
              <a:t>:</a:t>
            </a:r>
          </a:p>
          <a:p>
            <a:pPr>
              <a:lnSpc>
                <a:spcPct val="80000"/>
              </a:lnSpc>
              <a:spcBef>
                <a:spcPts val="1200"/>
              </a:spcBef>
              <a:buNone/>
            </a:pPr>
            <a:r>
              <a:rPr lang="en-US" altLang="zh-TW" sz="2300" dirty="0">
                <a:latin typeface="Courier New" pitchFamily="49" charset="0"/>
                <a:ea typeface="新細明體" charset="-120"/>
                <a:cs typeface="Courier New" pitchFamily="49" charset="0"/>
              </a:rPr>
              <a:t>	</a:t>
            </a:r>
            <a:r>
              <a:rPr lang="en-US" altLang="zh-TW" sz="2300" dirty="0" err="1">
                <a:latin typeface="Courier New" pitchFamily="49" charset="0"/>
                <a:ea typeface="新細明體" charset="-120"/>
                <a:cs typeface="Courier New" pitchFamily="49" charset="0"/>
              </a:rPr>
              <a:t>int</a:t>
            </a:r>
            <a:r>
              <a:rPr lang="en-US" altLang="zh-TW" sz="2300" dirty="0">
                <a:latin typeface="Courier New" pitchFamily="49" charset="0"/>
                <a:ea typeface="新細明體" charset="-120"/>
                <a:cs typeface="Courier New" pitchFamily="49" charset="0"/>
              </a:rPr>
              <a:t> f(</a:t>
            </a:r>
            <a:r>
              <a:rPr lang="en-US" altLang="zh-TW" sz="2300" dirty="0" err="1">
                <a:latin typeface="Courier New" pitchFamily="49" charset="0"/>
                <a:ea typeface="新細明體" charset="-120"/>
                <a:cs typeface="Courier New" pitchFamily="49" charset="0"/>
              </a:rPr>
              <a:t>int</a:t>
            </a:r>
            <a:r>
              <a:rPr lang="en-US" altLang="zh-TW" sz="2300" dirty="0">
                <a:latin typeface="Courier New" pitchFamily="49" charset="0"/>
                <a:ea typeface="新細明體" charset="-120"/>
                <a:cs typeface="Courier New" pitchFamily="49" charset="0"/>
              </a:rPr>
              <a:t> a[])  /* no length specified */</a:t>
            </a:r>
          </a:p>
          <a:p>
            <a:pPr>
              <a:lnSpc>
                <a:spcPct val="80000"/>
              </a:lnSpc>
              <a:spcBef>
                <a:spcPts val="600"/>
              </a:spcBef>
              <a:buNone/>
            </a:pPr>
            <a:r>
              <a:rPr lang="en-US" altLang="zh-TW" sz="2300" dirty="0">
                <a:latin typeface="Courier New" pitchFamily="49" charset="0"/>
                <a:ea typeface="新細明體" charset="-120"/>
                <a:cs typeface="Courier New" pitchFamily="49" charset="0"/>
              </a:rPr>
              <a:t>	{</a:t>
            </a:r>
          </a:p>
          <a:p>
            <a:pPr>
              <a:lnSpc>
                <a:spcPct val="80000"/>
              </a:lnSpc>
              <a:spcBef>
                <a:spcPts val="600"/>
              </a:spcBef>
              <a:buNone/>
            </a:pPr>
            <a:r>
              <a:rPr lang="en-US" altLang="zh-TW" sz="2300" dirty="0">
                <a:latin typeface="Courier New" pitchFamily="49" charset="0"/>
                <a:ea typeface="新細明體" charset="-120"/>
                <a:cs typeface="Courier New" pitchFamily="49" charset="0"/>
              </a:rPr>
              <a:t>	  …</a:t>
            </a:r>
          </a:p>
          <a:p>
            <a:pPr>
              <a:lnSpc>
                <a:spcPct val="80000"/>
              </a:lnSpc>
              <a:spcBef>
                <a:spcPts val="600"/>
              </a:spcBef>
              <a:buNone/>
            </a:pPr>
            <a:r>
              <a:rPr lang="en-US" altLang="zh-TW" sz="2300" dirty="0">
                <a:latin typeface="Courier New" pitchFamily="49" charset="0"/>
                <a:ea typeface="新細明體" charset="-120"/>
                <a:cs typeface="Courier New" pitchFamily="49" charset="0"/>
              </a:rPr>
              <a:t>	}</a:t>
            </a:r>
          </a:p>
          <a:p>
            <a:r>
              <a:rPr lang="en-US" altLang="zh-TW" sz="2700" dirty="0">
                <a:ea typeface="新細明體" charset="-120"/>
              </a:rPr>
              <a:t>C </a:t>
            </a:r>
            <a:r>
              <a:rPr lang="en-US" altLang="zh-TW" sz="2700" b="1" dirty="0">
                <a:solidFill>
                  <a:srgbClr val="FF0000"/>
                </a:solidFill>
                <a:effectLst>
                  <a:outerShdw blurRad="38100" dist="38100" dir="2700000" algn="tl">
                    <a:srgbClr val="000000">
                      <a:alpha val="43137"/>
                    </a:srgbClr>
                  </a:outerShdw>
                </a:effectLst>
                <a:ea typeface="新細明體" charset="-120"/>
              </a:rPr>
              <a:t>doesn’t</a:t>
            </a:r>
            <a:r>
              <a:rPr lang="en-US" altLang="zh-TW" sz="2700" dirty="0">
                <a:ea typeface="新細明體" charset="-120"/>
              </a:rPr>
              <a:t> provide any easy way for a function to determine </a:t>
            </a:r>
            <a:r>
              <a:rPr lang="en-US" altLang="zh-TW" sz="2700" dirty="0">
                <a:ln w="0"/>
                <a:solidFill>
                  <a:schemeClr val="accent1"/>
                </a:solidFill>
                <a:effectLst>
                  <a:outerShdw blurRad="38100" dist="25400" dir="5400000" algn="ctr" rotWithShape="0">
                    <a:srgbClr val="6E747A">
                      <a:alpha val="43000"/>
                    </a:srgbClr>
                  </a:outerShdw>
                </a:effectLst>
                <a:ea typeface="新細明體" charset="-120"/>
              </a:rPr>
              <a:t>the </a:t>
            </a:r>
            <a:r>
              <a:rPr lang="en-US" altLang="zh-TW" sz="2700" b="1" u="sng" dirty="0">
                <a:ln w="0"/>
                <a:solidFill>
                  <a:schemeClr val="accent1"/>
                </a:solidFill>
                <a:effectLst>
                  <a:outerShdw blurRad="38100" dist="25400" dir="5400000" algn="ctr" rotWithShape="0">
                    <a:srgbClr val="6E747A">
                      <a:alpha val="43000"/>
                    </a:srgbClr>
                  </a:outerShdw>
                </a:effectLst>
                <a:ea typeface="新細明體" charset="-120"/>
              </a:rPr>
              <a:t>length</a:t>
            </a:r>
            <a:r>
              <a:rPr lang="en-US" altLang="zh-TW" sz="2700" dirty="0">
                <a:ln w="0"/>
                <a:solidFill>
                  <a:schemeClr val="accent1"/>
                </a:solidFill>
                <a:effectLst>
                  <a:outerShdw blurRad="38100" dist="25400" dir="5400000" algn="ctr" rotWithShape="0">
                    <a:srgbClr val="6E747A">
                      <a:alpha val="43000"/>
                    </a:srgbClr>
                  </a:outerShdw>
                </a:effectLst>
                <a:ea typeface="新細明體" charset="-120"/>
              </a:rPr>
              <a:t> of an array </a:t>
            </a:r>
            <a:r>
              <a:rPr lang="en-US" altLang="zh-TW" sz="2700" dirty="0">
                <a:ea typeface="新細明體" charset="-120"/>
              </a:rPr>
              <a:t>passed to it.</a:t>
            </a:r>
          </a:p>
          <a:p>
            <a:r>
              <a:rPr lang="en-US" altLang="zh-TW" sz="2700" dirty="0">
                <a:ea typeface="新細明體" charset="-120"/>
              </a:rPr>
              <a:t>Instead, we’ll </a:t>
            </a:r>
            <a:r>
              <a:rPr lang="en-US" altLang="zh-TW" sz="2700" dirty="0">
                <a:effectLst>
                  <a:glow rad="139700">
                    <a:schemeClr val="accent3">
                      <a:satMod val="175000"/>
                      <a:alpha val="40000"/>
                    </a:schemeClr>
                  </a:glow>
                </a:effectLst>
                <a:ea typeface="新細明體" charset="-120"/>
              </a:rPr>
              <a:t>have to supply the length</a:t>
            </a:r>
            <a:r>
              <a:rPr lang="en-US" altLang="zh-TW" sz="2700" dirty="0">
                <a:ea typeface="新細明體" charset="-120"/>
              </a:rPr>
              <a:t>—if the function needs it—as an additional argument.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normAutofit/>
          </a:bodyPr>
          <a:lstStyle/>
          <a:p>
            <a:r>
              <a:rPr lang="en-US" altLang="zh-TW" dirty="0">
                <a:ea typeface="新細明體" charset="-120"/>
              </a:rPr>
              <a:t>Array Arguments</a:t>
            </a:r>
          </a:p>
        </p:txBody>
      </p:sp>
      <p:sp>
        <p:nvSpPr>
          <p:cNvPr id="63491" name="Content Placeholder 2"/>
          <p:cNvSpPr>
            <a:spLocks noGrp="1"/>
          </p:cNvSpPr>
          <p:nvPr>
            <p:ph idx="1"/>
          </p:nvPr>
        </p:nvSpPr>
        <p:spPr>
          <a:xfrm>
            <a:off x="838200" y="1897062"/>
            <a:ext cx="10515600" cy="4351338"/>
          </a:xfrm>
        </p:spPr>
        <p:txBody>
          <a:bodyPr/>
          <a:lstStyle/>
          <a:p>
            <a:r>
              <a:rPr lang="en-US" altLang="zh-TW" dirty="0">
                <a:ea typeface="新細明體" charset="-120"/>
              </a:rPr>
              <a:t>Example:</a:t>
            </a:r>
          </a:p>
          <a:p>
            <a:pPr marL="457200" indent="-457200">
              <a:lnSpc>
                <a:spcPct val="80000"/>
              </a:lnSpc>
              <a:spcBef>
                <a:spcPts val="1200"/>
              </a:spcBef>
              <a:buFont typeface="+mj-lt"/>
              <a:buAutoNum type="arabicParenR"/>
            </a:pPr>
            <a:r>
              <a:rPr lang="en-US" altLang="zh-TW" sz="2300" dirty="0">
                <a:latin typeface="Courier New" pitchFamily="49" charset="0"/>
                <a:ea typeface="新細明體" charset="-120"/>
                <a:cs typeface="Courier New" pitchFamily="49" charset="0"/>
              </a:rPr>
              <a:t>	</a:t>
            </a:r>
            <a:r>
              <a:rPr lang="en-US" altLang="zh-TW" sz="2300" dirty="0" err="1">
                <a:latin typeface="Courier New" pitchFamily="49" charset="0"/>
                <a:ea typeface="新細明體" charset="-120"/>
                <a:cs typeface="Courier New" pitchFamily="49" charset="0"/>
              </a:rPr>
              <a:t>int</a:t>
            </a:r>
            <a:r>
              <a:rPr lang="en-US" altLang="zh-TW" sz="2300" dirty="0">
                <a:latin typeface="Courier New" pitchFamily="49" charset="0"/>
                <a:ea typeface="新細明體" charset="-120"/>
                <a:cs typeface="Courier New" pitchFamily="49" charset="0"/>
              </a:rPr>
              <a:t> </a:t>
            </a:r>
            <a:r>
              <a:rPr lang="en-US" altLang="zh-TW" sz="2300" dirty="0" err="1">
                <a:latin typeface="Courier New" pitchFamily="49" charset="0"/>
                <a:ea typeface="新細明體" charset="-120"/>
                <a:cs typeface="Courier New" pitchFamily="49" charset="0"/>
              </a:rPr>
              <a:t>sumArray</a:t>
            </a:r>
            <a:r>
              <a:rPr lang="en-US" altLang="zh-TW" sz="2300" dirty="0">
                <a:latin typeface="Courier New" pitchFamily="49" charset="0"/>
                <a:ea typeface="新細明體" charset="-120"/>
                <a:cs typeface="Courier New" pitchFamily="49" charset="0"/>
              </a:rPr>
              <a:t>(</a:t>
            </a:r>
            <a:r>
              <a:rPr lang="en-US" altLang="zh-TW" sz="2300" dirty="0" err="1">
                <a:latin typeface="Courier New" pitchFamily="49" charset="0"/>
                <a:ea typeface="新細明體" charset="-120"/>
                <a:cs typeface="Courier New" pitchFamily="49" charset="0"/>
              </a:rPr>
              <a:t>int</a:t>
            </a:r>
            <a:r>
              <a:rPr lang="en-US" altLang="zh-TW" sz="2300" dirty="0">
                <a:latin typeface="Courier New" pitchFamily="49" charset="0"/>
                <a:ea typeface="新細明體" charset="-120"/>
                <a:cs typeface="Courier New" pitchFamily="49" charset="0"/>
              </a:rPr>
              <a:t> a[], </a:t>
            </a:r>
            <a:r>
              <a:rPr lang="en-US" altLang="zh-TW" sz="2300" dirty="0" err="1">
                <a:latin typeface="Courier New" pitchFamily="49" charset="0"/>
                <a:ea typeface="新細明體" charset="-120"/>
                <a:cs typeface="Courier New" pitchFamily="49" charset="0"/>
              </a:rPr>
              <a:t>int</a:t>
            </a:r>
            <a:r>
              <a:rPr lang="en-US" altLang="zh-TW" sz="2300" dirty="0">
                <a:latin typeface="Courier New" pitchFamily="49" charset="0"/>
                <a:ea typeface="新細明體" charset="-120"/>
                <a:cs typeface="Courier New" pitchFamily="49" charset="0"/>
              </a:rPr>
              <a:t> </a:t>
            </a:r>
            <a:r>
              <a:rPr lang="en-US" altLang="zh-TW" sz="23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n</a:t>
            </a:r>
            <a:r>
              <a:rPr lang="en-US" altLang="zh-TW" sz="2300" dirty="0">
                <a:latin typeface="Courier New" pitchFamily="49" charset="0"/>
                <a:ea typeface="新細明體" charset="-120"/>
                <a:cs typeface="Courier New" pitchFamily="49" charset="0"/>
              </a:rPr>
              <a:t>)</a:t>
            </a:r>
          </a:p>
          <a:p>
            <a:pPr marL="457200" indent="-457200">
              <a:lnSpc>
                <a:spcPct val="80000"/>
              </a:lnSpc>
              <a:spcBef>
                <a:spcPts val="600"/>
              </a:spcBef>
              <a:buFont typeface="+mj-lt"/>
              <a:buAutoNum type="arabicParenR"/>
            </a:pPr>
            <a:r>
              <a:rPr lang="en-US" altLang="zh-TW" sz="2300" dirty="0">
                <a:latin typeface="Courier New" pitchFamily="49" charset="0"/>
                <a:ea typeface="新細明體" charset="-120"/>
                <a:cs typeface="Courier New" pitchFamily="49" charset="0"/>
              </a:rPr>
              <a:t>	{</a:t>
            </a:r>
          </a:p>
          <a:p>
            <a:pPr marL="457200" indent="-457200">
              <a:lnSpc>
                <a:spcPct val="70000"/>
              </a:lnSpc>
              <a:spcBef>
                <a:spcPct val="0"/>
              </a:spcBef>
              <a:buFont typeface="+mj-lt"/>
              <a:buAutoNum type="arabicParenR"/>
            </a:pPr>
            <a:r>
              <a:rPr lang="en-US" altLang="zh-TW" sz="2300" dirty="0">
                <a:latin typeface="Courier New" pitchFamily="49" charset="0"/>
                <a:ea typeface="新細明體" charset="-120"/>
                <a:cs typeface="Courier New" pitchFamily="49" charset="0"/>
              </a:rPr>
              <a:t>	  </a:t>
            </a:r>
            <a:r>
              <a:rPr lang="en-US" altLang="zh-TW" sz="2300" dirty="0" err="1">
                <a:latin typeface="Courier New" pitchFamily="49" charset="0"/>
                <a:ea typeface="新細明體" charset="-120"/>
                <a:cs typeface="Courier New" pitchFamily="49" charset="0"/>
              </a:rPr>
              <a:t>int</a:t>
            </a:r>
            <a:r>
              <a:rPr lang="en-US" altLang="zh-TW" sz="2300" dirty="0">
                <a:latin typeface="Courier New" pitchFamily="49" charset="0"/>
                <a:ea typeface="新細明體" charset="-120"/>
                <a:cs typeface="Courier New" pitchFamily="49" charset="0"/>
              </a:rPr>
              <a:t> </a:t>
            </a:r>
            <a:r>
              <a:rPr lang="en-US" altLang="zh-TW" sz="2300" dirty="0" err="1">
                <a:latin typeface="Courier New" pitchFamily="49" charset="0"/>
                <a:ea typeface="新細明體" charset="-120"/>
                <a:cs typeface="Courier New" pitchFamily="49" charset="0"/>
              </a:rPr>
              <a:t>i</a:t>
            </a:r>
            <a:r>
              <a:rPr lang="en-US" altLang="zh-TW" sz="2300" dirty="0">
                <a:latin typeface="Courier New" pitchFamily="49" charset="0"/>
                <a:ea typeface="新細明體" charset="-120"/>
                <a:cs typeface="Courier New" pitchFamily="49" charset="0"/>
              </a:rPr>
              <a:t>, sum = 0;</a:t>
            </a:r>
          </a:p>
          <a:p>
            <a:pPr marL="457200" indent="-457200">
              <a:lnSpc>
                <a:spcPct val="70000"/>
              </a:lnSpc>
              <a:spcBef>
                <a:spcPct val="0"/>
              </a:spcBef>
              <a:buFont typeface="+mj-lt"/>
              <a:buAutoNum type="arabicParenR"/>
            </a:pPr>
            <a:r>
              <a:rPr lang="en-US" altLang="zh-TW" sz="2300" dirty="0">
                <a:latin typeface="Courier New" pitchFamily="49" charset="0"/>
                <a:ea typeface="新細明體" charset="-120"/>
                <a:cs typeface="Courier New" pitchFamily="49" charset="0"/>
              </a:rPr>
              <a:t>	 </a:t>
            </a:r>
          </a:p>
          <a:p>
            <a:pPr marL="457200" indent="-457200">
              <a:lnSpc>
                <a:spcPct val="80000"/>
              </a:lnSpc>
              <a:spcBef>
                <a:spcPts val="600"/>
              </a:spcBef>
              <a:buFont typeface="+mj-lt"/>
              <a:buAutoNum type="arabicParenR"/>
            </a:pPr>
            <a:r>
              <a:rPr lang="en-US" altLang="zh-TW" sz="2300" dirty="0">
                <a:latin typeface="Courier New" pitchFamily="49" charset="0"/>
                <a:ea typeface="新細明體" charset="-120"/>
                <a:cs typeface="Courier New" pitchFamily="49" charset="0"/>
              </a:rPr>
              <a:t>	  for (</a:t>
            </a:r>
            <a:r>
              <a:rPr lang="en-US" altLang="zh-TW" sz="2300" dirty="0" err="1">
                <a:latin typeface="Courier New" pitchFamily="49" charset="0"/>
                <a:ea typeface="新細明體" charset="-120"/>
                <a:cs typeface="Courier New" pitchFamily="49" charset="0"/>
              </a:rPr>
              <a:t>i</a:t>
            </a:r>
            <a:r>
              <a:rPr lang="en-US" altLang="zh-TW" sz="2300" dirty="0">
                <a:latin typeface="Courier New" pitchFamily="49" charset="0"/>
                <a:ea typeface="新細明體" charset="-120"/>
                <a:cs typeface="Courier New" pitchFamily="49" charset="0"/>
              </a:rPr>
              <a:t> = 0; </a:t>
            </a:r>
            <a:r>
              <a:rPr lang="en-US" altLang="zh-TW" sz="2300" dirty="0" err="1">
                <a:latin typeface="Courier New" pitchFamily="49" charset="0"/>
                <a:ea typeface="新細明體" charset="-120"/>
                <a:cs typeface="Courier New" pitchFamily="49" charset="0"/>
              </a:rPr>
              <a:t>i</a:t>
            </a:r>
            <a:r>
              <a:rPr lang="en-US" altLang="zh-TW" sz="2300" dirty="0">
                <a:latin typeface="Courier New" pitchFamily="49" charset="0"/>
                <a:ea typeface="新細明體" charset="-120"/>
                <a:cs typeface="Courier New" pitchFamily="49" charset="0"/>
              </a:rPr>
              <a:t> &lt; </a:t>
            </a:r>
            <a:r>
              <a:rPr lang="en-US" altLang="zh-TW" sz="23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n</a:t>
            </a:r>
            <a:r>
              <a:rPr lang="en-US" altLang="zh-TW" sz="2300" dirty="0">
                <a:latin typeface="Courier New" pitchFamily="49" charset="0"/>
                <a:ea typeface="新細明體" charset="-120"/>
                <a:cs typeface="Courier New" pitchFamily="49" charset="0"/>
              </a:rPr>
              <a:t>; </a:t>
            </a:r>
            <a:r>
              <a:rPr lang="en-US" altLang="zh-TW" sz="2300" dirty="0" err="1">
                <a:latin typeface="Courier New" pitchFamily="49" charset="0"/>
                <a:ea typeface="新細明體" charset="-120"/>
                <a:cs typeface="Courier New" pitchFamily="49" charset="0"/>
              </a:rPr>
              <a:t>i</a:t>
            </a:r>
            <a:r>
              <a:rPr lang="en-US" altLang="zh-TW" sz="2300" dirty="0">
                <a:latin typeface="Courier New" pitchFamily="49" charset="0"/>
                <a:ea typeface="新細明體" charset="-120"/>
                <a:cs typeface="Courier New" pitchFamily="49" charset="0"/>
              </a:rPr>
              <a:t>++)</a:t>
            </a:r>
          </a:p>
          <a:p>
            <a:pPr marL="457200" indent="-457200">
              <a:lnSpc>
                <a:spcPct val="80000"/>
              </a:lnSpc>
              <a:spcBef>
                <a:spcPts val="600"/>
              </a:spcBef>
              <a:buFont typeface="+mj-lt"/>
              <a:buAutoNum type="arabicParenR"/>
            </a:pPr>
            <a:r>
              <a:rPr lang="en-US" altLang="zh-TW" sz="2300" dirty="0">
                <a:latin typeface="Courier New" pitchFamily="49" charset="0"/>
                <a:ea typeface="新細明體" charset="-120"/>
                <a:cs typeface="Courier New" pitchFamily="49" charset="0"/>
              </a:rPr>
              <a:t>	    sum += a[</a:t>
            </a:r>
            <a:r>
              <a:rPr lang="en-US" altLang="zh-TW" sz="2300" dirty="0" err="1">
                <a:latin typeface="Courier New" pitchFamily="49" charset="0"/>
                <a:ea typeface="新細明體" charset="-120"/>
                <a:cs typeface="Courier New" pitchFamily="49" charset="0"/>
              </a:rPr>
              <a:t>i</a:t>
            </a:r>
            <a:r>
              <a:rPr lang="en-US" altLang="zh-TW" sz="2300" dirty="0">
                <a:latin typeface="Courier New" pitchFamily="49" charset="0"/>
                <a:ea typeface="新細明體" charset="-120"/>
                <a:cs typeface="Courier New" pitchFamily="49" charset="0"/>
              </a:rPr>
              <a:t>];</a:t>
            </a:r>
          </a:p>
          <a:p>
            <a:pPr marL="457200" indent="-457200">
              <a:lnSpc>
                <a:spcPct val="70000"/>
              </a:lnSpc>
              <a:spcBef>
                <a:spcPct val="0"/>
              </a:spcBef>
              <a:buFont typeface="+mj-lt"/>
              <a:buAutoNum type="arabicParenR"/>
            </a:pPr>
            <a:r>
              <a:rPr lang="en-US" altLang="zh-TW" sz="2300" dirty="0">
                <a:latin typeface="Courier New" pitchFamily="49" charset="0"/>
                <a:ea typeface="新細明體" charset="-120"/>
                <a:cs typeface="Courier New" pitchFamily="49" charset="0"/>
              </a:rPr>
              <a:t>	 </a:t>
            </a:r>
          </a:p>
          <a:p>
            <a:pPr marL="457200" indent="-457200">
              <a:lnSpc>
                <a:spcPct val="70000"/>
              </a:lnSpc>
              <a:spcBef>
                <a:spcPts val="600"/>
              </a:spcBef>
              <a:buFont typeface="+mj-lt"/>
              <a:buAutoNum type="arabicParenR"/>
            </a:pPr>
            <a:r>
              <a:rPr lang="en-US" altLang="zh-TW" sz="2300" dirty="0">
                <a:latin typeface="Courier New" pitchFamily="49" charset="0"/>
                <a:ea typeface="新細明體" charset="-120"/>
                <a:cs typeface="Courier New" pitchFamily="49" charset="0"/>
              </a:rPr>
              <a:t>	  return sum;</a:t>
            </a:r>
          </a:p>
          <a:p>
            <a:pPr marL="457200" indent="-457200">
              <a:lnSpc>
                <a:spcPct val="70000"/>
              </a:lnSpc>
              <a:spcBef>
                <a:spcPct val="0"/>
              </a:spcBef>
              <a:buFont typeface="+mj-lt"/>
              <a:buAutoNum type="arabicParenR"/>
            </a:pPr>
            <a:r>
              <a:rPr lang="en-US" altLang="zh-TW" sz="2300" dirty="0">
                <a:latin typeface="Courier New" pitchFamily="49" charset="0"/>
                <a:ea typeface="新細明體" charset="-120"/>
                <a:cs typeface="Courier New" pitchFamily="49" charset="0"/>
              </a:rPr>
              <a:t>	}</a:t>
            </a:r>
          </a:p>
          <a:p>
            <a:r>
              <a:rPr lang="en-US" altLang="zh-TW" dirty="0">
                <a:solidFill>
                  <a:srgbClr val="000000"/>
                </a:solidFill>
                <a:ea typeface="新細明體" charset="-120"/>
              </a:rPr>
              <a:t>Since </a:t>
            </a:r>
            <a:r>
              <a:rPr lang="en-US" altLang="zh-TW" dirty="0" err="1">
                <a:solidFill>
                  <a:srgbClr val="000000"/>
                </a:solidFill>
                <a:latin typeface="Courier New" pitchFamily="49" charset="0"/>
                <a:ea typeface="新細明體" charset="-120"/>
                <a:cs typeface="Courier New" pitchFamily="49" charset="0"/>
              </a:rPr>
              <a:t>sumArray</a:t>
            </a:r>
            <a:r>
              <a:rPr lang="en-US" altLang="zh-TW" dirty="0">
                <a:solidFill>
                  <a:srgbClr val="000000"/>
                </a:solidFill>
                <a:ea typeface="新細明體" charset="-120"/>
              </a:rPr>
              <a:t> needs to know </a:t>
            </a:r>
            <a:r>
              <a:rPr lang="en-US" altLang="zh-TW" b="1" u="sng" dirty="0">
                <a:solidFill>
                  <a:srgbClr val="000000"/>
                </a:solidFill>
                <a:effectLst>
                  <a:outerShdw blurRad="38100" dist="38100" dir="2700000" algn="tl">
                    <a:srgbClr val="000000">
                      <a:alpha val="43137"/>
                    </a:srgbClr>
                  </a:outerShdw>
                </a:effectLst>
                <a:ea typeface="新細明體" charset="-120"/>
              </a:rPr>
              <a:t>the length of </a:t>
            </a:r>
            <a:r>
              <a:rPr lang="en-US" altLang="zh-TW" b="1" u="sng" dirty="0">
                <a:solidFill>
                  <a:srgbClr val="00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a:t>
            </a:r>
            <a:r>
              <a:rPr lang="en-US" altLang="zh-TW" dirty="0">
                <a:solidFill>
                  <a:srgbClr val="000000"/>
                </a:solidFill>
                <a:ea typeface="新細明體" charset="-120"/>
              </a:rPr>
              <a:t>, we must supply it as a second argument.</a:t>
            </a:r>
          </a:p>
          <a:p>
            <a:pPr>
              <a:lnSpc>
                <a:spcPct val="70000"/>
              </a:lnSpc>
              <a:spcBef>
                <a:spcPct val="0"/>
              </a:spcBef>
              <a:buFontTx/>
              <a:buNone/>
            </a:pPr>
            <a:endParaRPr lang="en-US" altLang="zh-TW" sz="2300" dirty="0">
              <a:latin typeface="Courier New" pitchFamily="49" charset="0"/>
              <a:ea typeface="新細明體" charset="-120"/>
              <a:cs typeface="Courier New" pitchFamily="49" charset="0"/>
            </a:endParaRPr>
          </a:p>
        </p:txBody>
      </p:sp>
      <p:sp>
        <p:nvSpPr>
          <p:cNvPr id="2" name="手繪多邊形 1"/>
          <p:cNvSpPr/>
          <p:nvPr/>
        </p:nvSpPr>
        <p:spPr>
          <a:xfrm>
            <a:off x="6065939" y="2667000"/>
            <a:ext cx="516731" cy="2228850"/>
          </a:xfrm>
          <a:custGeom>
            <a:avLst/>
            <a:gdLst>
              <a:gd name="connsiteX0" fmla="*/ 1278731 w 1278731"/>
              <a:gd name="connsiteY0" fmla="*/ 2228850 h 2228850"/>
              <a:gd name="connsiteX1" fmla="*/ 214312 w 1278731"/>
              <a:gd name="connsiteY1" fmla="*/ 1507331 h 2228850"/>
              <a:gd name="connsiteX2" fmla="*/ 378619 w 1278731"/>
              <a:gd name="connsiteY2" fmla="*/ 714375 h 2228850"/>
              <a:gd name="connsiteX3" fmla="*/ 0 w 1278731"/>
              <a:gd name="connsiteY3" fmla="*/ 0 h 2228850"/>
            </a:gdLst>
            <a:ahLst/>
            <a:cxnLst>
              <a:cxn ang="0">
                <a:pos x="connsiteX0" y="connsiteY0"/>
              </a:cxn>
              <a:cxn ang="0">
                <a:pos x="connsiteX1" y="connsiteY1"/>
              </a:cxn>
              <a:cxn ang="0">
                <a:pos x="connsiteX2" y="connsiteY2"/>
              </a:cxn>
              <a:cxn ang="0">
                <a:pos x="connsiteX3" y="connsiteY3"/>
              </a:cxn>
            </a:cxnLst>
            <a:rect l="l" t="t" r="r" b="b"/>
            <a:pathLst>
              <a:path w="1278731" h="2228850">
                <a:moveTo>
                  <a:pt x="1278731" y="2228850"/>
                </a:moveTo>
                <a:cubicBezTo>
                  <a:pt x="821531" y="1994296"/>
                  <a:pt x="364331" y="1759743"/>
                  <a:pt x="214312" y="1507331"/>
                </a:cubicBezTo>
                <a:cubicBezTo>
                  <a:pt x="64293" y="1254919"/>
                  <a:pt x="414338" y="965597"/>
                  <a:pt x="378619" y="714375"/>
                </a:cubicBezTo>
                <a:cubicBezTo>
                  <a:pt x="342900" y="463153"/>
                  <a:pt x="171450" y="231576"/>
                  <a:pt x="0" y="0"/>
                </a:cubicBezTo>
              </a:path>
            </a:pathLst>
          </a:custGeom>
          <a:ln w="34925">
            <a:headEnd type="none"/>
            <a:tailEnd type="stealt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TW"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normAutofit/>
          </a:bodyPr>
          <a:lstStyle/>
          <a:p>
            <a:r>
              <a:rPr lang="en-US" altLang="zh-TW">
                <a:ea typeface="新細明體" charset="-120"/>
              </a:rPr>
              <a:t>Array Arguments</a:t>
            </a:r>
          </a:p>
        </p:txBody>
      </p:sp>
      <p:sp>
        <p:nvSpPr>
          <p:cNvPr id="64515" name="Content Placeholder 2"/>
          <p:cNvSpPr>
            <a:spLocks noGrp="1"/>
          </p:cNvSpPr>
          <p:nvPr>
            <p:ph idx="1"/>
          </p:nvPr>
        </p:nvSpPr>
        <p:spPr/>
        <p:txBody>
          <a:bodyPr/>
          <a:lstStyle/>
          <a:p>
            <a:r>
              <a:rPr lang="en-US" altLang="zh-TW" dirty="0">
                <a:ea typeface="新細明體" charset="-120"/>
              </a:rPr>
              <a:t>The </a:t>
            </a:r>
            <a:r>
              <a:rPr lang="en-US" altLang="zh-TW" b="1" dirty="0">
                <a:solidFill>
                  <a:srgbClr val="FFC000"/>
                </a:solidFill>
                <a:effectLst>
                  <a:outerShdw blurRad="38100" dist="38100" dir="2700000" algn="tl">
                    <a:srgbClr val="000000">
                      <a:alpha val="43137"/>
                    </a:srgbClr>
                  </a:outerShdw>
                </a:effectLst>
                <a:ea typeface="新細明體" charset="-120"/>
              </a:rPr>
              <a:t>prototype</a:t>
            </a:r>
            <a:r>
              <a:rPr lang="en-US" altLang="zh-TW" dirty="0">
                <a:ea typeface="新細明體" charset="-120"/>
              </a:rPr>
              <a:t> for </a:t>
            </a:r>
            <a:r>
              <a:rPr lang="en-US" altLang="zh-TW" dirty="0" err="1">
                <a:latin typeface="Courier New" pitchFamily="49" charset="0"/>
                <a:ea typeface="新細明體" charset="-120"/>
                <a:cs typeface="Courier New" pitchFamily="49" charset="0"/>
              </a:rPr>
              <a:t>sumArray</a:t>
            </a:r>
            <a:r>
              <a:rPr lang="en-US" altLang="zh-TW" dirty="0">
                <a:ea typeface="新細明體" charset="-120"/>
              </a:rPr>
              <a:t> has the following appearance:</a:t>
            </a:r>
          </a:p>
          <a:p>
            <a:pPr>
              <a:lnSpc>
                <a:spcPct val="80000"/>
              </a:lnSpc>
              <a:spcBef>
                <a:spcPts val="1200"/>
              </a:spcBef>
              <a:buNone/>
            </a:pPr>
            <a:r>
              <a:rPr lang="en-US" altLang="zh-TW" sz="36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3600" b="1" dirty="0" err="1">
                <a:effectLst>
                  <a:glow rad="2286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3600" b="1" dirty="0">
                <a:effectLst>
                  <a:glow rad="2286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3600" b="1" dirty="0" err="1">
                <a:effectLst>
                  <a:glow rad="2286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sumArray</a:t>
            </a:r>
            <a:r>
              <a:rPr lang="en-US" altLang="zh-TW" sz="3600" b="1" dirty="0">
                <a:effectLst>
                  <a:glow rad="2286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3600" b="1" dirty="0" err="1">
                <a:effectLst>
                  <a:glow rad="2286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3600" b="1" dirty="0">
                <a:effectLst>
                  <a:glow rad="2286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 </a:t>
            </a:r>
            <a:r>
              <a:rPr lang="en-US" altLang="zh-TW" sz="3600" b="1" dirty="0" err="1">
                <a:effectLst>
                  <a:glow rad="2286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3600" b="1" dirty="0">
                <a:effectLst>
                  <a:glow rad="2286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n);</a:t>
            </a:r>
          </a:p>
          <a:p>
            <a:r>
              <a:rPr lang="en-US" altLang="zh-TW" dirty="0">
                <a:ea typeface="新細明體" charset="-120"/>
              </a:rPr>
              <a:t>As usual, we can omit the parameter names if we wish:</a:t>
            </a:r>
          </a:p>
          <a:p>
            <a:pPr>
              <a:lnSpc>
                <a:spcPct val="80000"/>
              </a:lnSpc>
              <a:spcBef>
                <a:spcPts val="1200"/>
              </a:spcBef>
              <a:buNone/>
            </a:pPr>
            <a:r>
              <a:rPr lang="en-US" altLang="zh-TW" sz="36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3600" b="1" dirty="0" err="1">
                <a:effectLst>
                  <a:glow rad="228600">
                    <a:schemeClr val="accent1">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3600" b="1" dirty="0">
                <a:effectLst>
                  <a:glow rad="228600">
                    <a:schemeClr val="accent1">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3600" b="1" dirty="0" err="1">
                <a:effectLst>
                  <a:glow rad="228600">
                    <a:schemeClr val="accent1">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sumArray</a:t>
            </a:r>
            <a:r>
              <a:rPr lang="en-US" altLang="zh-TW" sz="3600" b="1" dirty="0">
                <a:effectLst>
                  <a:glow rad="228600">
                    <a:schemeClr val="accent1">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3600" b="1" dirty="0" err="1">
                <a:effectLst>
                  <a:glow rad="228600">
                    <a:schemeClr val="accent1">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3600" b="1" dirty="0">
                <a:effectLst>
                  <a:glow rad="228600">
                    <a:schemeClr val="accent1">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 </a:t>
            </a:r>
            <a:r>
              <a:rPr lang="en-US" altLang="zh-TW" sz="3600" b="1" dirty="0" err="1">
                <a:effectLst>
                  <a:glow rad="228600">
                    <a:schemeClr val="accent1">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3600" b="1" dirty="0">
                <a:effectLst>
                  <a:glow rad="228600">
                    <a:schemeClr val="accent1">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normAutofit/>
          </a:bodyPr>
          <a:lstStyle/>
          <a:p>
            <a:r>
              <a:rPr lang="en-US" altLang="zh-TW">
                <a:ea typeface="新細明體" charset="-120"/>
              </a:rPr>
              <a:t>Array Arguments</a:t>
            </a:r>
          </a:p>
        </p:txBody>
      </p:sp>
      <p:sp>
        <p:nvSpPr>
          <p:cNvPr id="65539" name="Content Placeholder 2"/>
          <p:cNvSpPr>
            <a:spLocks noGrp="1"/>
          </p:cNvSpPr>
          <p:nvPr>
            <p:ph idx="1"/>
          </p:nvPr>
        </p:nvSpPr>
        <p:spPr/>
        <p:txBody>
          <a:bodyPr>
            <a:normAutofit/>
          </a:bodyPr>
          <a:lstStyle/>
          <a:p>
            <a:r>
              <a:rPr lang="en-US" altLang="zh-TW" sz="2400" dirty="0">
                <a:ea typeface="新細明體" charset="-120"/>
              </a:rPr>
              <a:t>When </a:t>
            </a:r>
            <a:r>
              <a:rPr lang="en-US" altLang="zh-TW" sz="2400" dirty="0" err="1">
                <a:latin typeface="Courier New" pitchFamily="49" charset="0"/>
                <a:ea typeface="新細明體" charset="-120"/>
                <a:cs typeface="Courier New" pitchFamily="49" charset="0"/>
              </a:rPr>
              <a:t>sumArray</a:t>
            </a:r>
            <a:r>
              <a:rPr lang="en-US" altLang="zh-TW" sz="2400" dirty="0">
                <a:ea typeface="新細明體" charset="-120"/>
              </a:rPr>
              <a:t> is called, the first argument will be the name of an array, and the second will be its length:</a:t>
            </a:r>
          </a:p>
          <a:p>
            <a:pPr marL="457200" indent="-457200">
              <a:lnSpc>
                <a:spcPct val="80000"/>
              </a:lnSpc>
              <a:spcBef>
                <a:spcPts val="120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#define </a:t>
            </a:r>
            <a:r>
              <a:rPr lang="en-US" altLang="zh-TW" sz="2000" b="1" dirty="0">
                <a:ln w="18415" cmpd="sng">
                  <a:solidFill>
                    <a:srgbClr val="FFFFFF"/>
                  </a:solidFill>
                  <a:prstDash val="solid"/>
                </a:ln>
                <a:solidFill>
                  <a:srgbClr val="FFFFFF"/>
                </a:solidFill>
                <a:effectLst>
                  <a:glow rad="101600">
                    <a:srgbClr val="FF0000">
                      <a:alpha val="60000"/>
                    </a:srgbClr>
                  </a:glow>
                  <a:outerShdw blurRad="38100" dist="38100" dir="2700000" algn="tl" rotWithShape="0">
                    <a:srgbClr val="000000">
                      <a:alpha val="43137"/>
                    </a:srgbClr>
                  </a:outerShdw>
                </a:effectLst>
                <a:latin typeface="Courier New" pitchFamily="49" charset="0"/>
                <a:ea typeface="新細明體" charset="-120"/>
                <a:cs typeface="Courier New" pitchFamily="49" charset="0"/>
              </a:rPr>
              <a:t>LEN</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100</a:t>
            </a:r>
          </a:p>
          <a:p>
            <a:pPr marL="457200" indent="-457200">
              <a:lnSpc>
                <a:spcPct val="80000"/>
              </a:lnSpc>
              <a:spcBef>
                <a:spcPct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pPr marL="457200" indent="-457200">
              <a:lnSpc>
                <a:spcPct val="80000"/>
              </a:lnSpc>
              <a:spcBef>
                <a:spcPts val="60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0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main(void)</a:t>
            </a:r>
          </a:p>
          <a:p>
            <a:pPr marL="457200" indent="-457200">
              <a:lnSpc>
                <a:spcPct val="80000"/>
              </a:lnSpc>
              <a:spcBef>
                <a:spcPts val="60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pPr marL="457200" indent="-457200">
              <a:lnSpc>
                <a:spcPct val="80000"/>
              </a:lnSpc>
              <a:spcBef>
                <a:spcPct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0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000" b="1" dirty="0">
                <a:ln w="18415" cmpd="sng">
                  <a:solidFill>
                    <a:srgbClr val="FFFFFF"/>
                  </a:solidFill>
                  <a:prstDash val="solid"/>
                </a:ln>
                <a:solidFill>
                  <a:srgbClr val="FFFFFF"/>
                </a:solidFill>
                <a:effectLst>
                  <a:glow rad="101600">
                    <a:srgbClr val="FF0000">
                      <a:alpha val="60000"/>
                    </a:srgbClr>
                  </a:glow>
                  <a:outerShdw blurRad="38100" dist="38100" dir="2700000" algn="tl" rotWithShape="0">
                    <a:srgbClr val="000000">
                      <a:alpha val="43137"/>
                    </a:srgbClr>
                  </a:outerShdw>
                </a:effectLst>
                <a:latin typeface="Courier New" pitchFamily="49" charset="0"/>
                <a:ea typeface="新細明體" charset="-120"/>
                <a:cs typeface="Courier New" pitchFamily="49" charset="0"/>
              </a:rPr>
              <a:t>b[LEN]</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total;</a:t>
            </a:r>
          </a:p>
          <a:p>
            <a:pPr marL="457200" indent="-457200">
              <a:lnSpc>
                <a:spcPct val="80000"/>
              </a:lnSpc>
              <a:spcBef>
                <a:spcPct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pPr marL="457200" indent="-457200">
              <a:lnSpc>
                <a:spcPct val="80000"/>
              </a:lnSpc>
              <a:spcBef>
                <a:spcPts val="60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total = </a:t>
            </a:r>
            <a:r>
              <a:rPr lang="en-US" altLang="zh-TW" sz="20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sumArray</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3200" b="1" dirty="0">
                <a:ln w="18415" cmpd="sng">
                  <a:solidFill>
                    <a:srgbClr val="FFFFFF"/>
                  </a:solidFill>
                  <a:prstDash val="solid"/>
                </a:ln>
                <a:solidFill>
                  <a:srgbClr val="FFFFFF"/>
                </a:solidFill>
                <a:effectLst>
                  <a:glow rad="101600">
                    <a:srgbClr val="FF0000">
                      <a:alpha val="60000"/>
                    </a:srgbClr>
                  </a:glow>
                  <a:outerShdw blurRad="38100" dist="38100" dir="2700000" algn="tl" rotWithShape="0">
                    <a:srgbClr val="000000">
                      <a:alpha val="43137"/>
                    </a:srgbClr>
                  </a:outerShdw>
                </a:effectLst>
                <a:latin typeface="Courier New" pitchFamily="49" charset="0"/>
                <a:ea typeface="新細明體" charset="-120"/>
                <a:cs typeface="Courier New" pitchFamily="49" charset="0"/>
              </a:rPr>
              <a:t>b</a:t>
            </a: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LEN);</a:t>
            </a:r>
          </a:p>
          <a:p>
            <a:pPr marL="457200" indent="-457200">
              <a:lnSpc>
                <a:spcPct val="80000"/>
              </a:lnSpc>
              <a:spcBef>
                <a:spcPct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pPr marL="457200" indent="-457200">
              <a:lnSpc>
                <a:spcPct val="80000"/>
              </a:lnSpc>
              <a:spcBef>
                <a:spcPct val="0"/>
              </a:spcBef>
              <a:buFont typeface="+mj-lt"/>
              <a:buAutoNum type="arabicParenR"/>
            </a:pPr>
            <a:r>
              <a:rPr lang="en-US" altLang="zh-TW" sz="20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r>
              <a:rPr lang="en-US" altLang="zh-TW" sz="2400" dirty="0">
                <a:ea typeface="新細明體" charset="-120"/>
              </a:rPr>
              <a:t>Notice that we </a:t>
            </a:r>
            <a:r>
              <a:rPr lang="en-US" altLang="zh-TW" sz="2400" b="1" dirty="0">
                <a:solidFill>
                  <a:srgbClr val="FFC000"/>
                </a:solidFill>
                <a:effectLst>
                  <a:outerShdw blurRad="38100" dist="38100" dir="2700000" algn="tl">
                    <a:srgbClr val="000000">
                      <a:alpha val="43137"/>
                    </a:srgbClr>
                  </a:outerShdw>
                </a:effectLst>
                <a:ea typeface="新細明體" charset="-120"/>
              </a:rPr>
              <a:t>don’t</a:t>
            </a:r>
            <a:r>
              <a:rPr lang="en-US" altLang="zh-TW" sz="2400" dirty="0">
                <a:ea typeface="新細明體" charset="-120"/>
              </a:rPr>
              <a:t> put brackets after an array name when passing it to a function:</a:t>
            </a:r>
          </a:p>
          <a:p>
            <a:pPr>
              <a:lnSpc>
                <a:spcPct val="80000"/>
              </a:lnSpc>
              <a:spcBef>
                <a:spcPts val="1200"/>
              </a:spcBef>
              <a:buNone/>
            </a:pPr>
            <a:r>
              <a:rPr lang="en-US" altLang="zh-TW" sz="2000" dirty="0">
                <a:latin typeface="Courier New" pitchFamily="49" charset="0"/>
                <a:ea typeface="新細明體" charset="-120"/>
                <a:cs typeface="Courier New" pitchFamily="49" charset="0"/>
              </a:rPr>
              <a:t>	total = </a:t>
            </a:r>
            <a:r>
              <a:rPr lang="en-US" altLang="zh-TW" sz="2000" dirty="0" err="1">
                <a:latin typeface="Courier New" pitchFamily="49" charset="0"/>
                <a:ea typeface="新細明體" charset="-120"/>
                <a:cs typeface="Courier New" pitchFamily="49" charset="0"/>
              </a:rPr>
              <a:t>sumArray</a:t>
            </a:r>
            <a:r>
              <a:rPr lang="en-US" altLang="zh-TW" sz="2000" dirty="0">
                <a:latin typeface="Courier New" pitchFamily="49" charset="0"/>
                <a:ea typeface="新細明體" charset="-120"/>
                <a:cs typeface="Courier New" pitchFamily="49" charset="0"/>
              </a:rPr>
              <a:t>(</a:t>
            </a:r>
            <a:r>
              <a:rPr lang="en-US" altLang="zh-TW" sz="2000" dirty="0">
                <a:ln w="18415" cmpd="sng">
                  <a:solidFill>
                    <a:srgbClr val="FFFFFF"/>
                  </a:solidFill>
                  <a:prstDash val="solid"/>
                </a:ln>
                <a:solidFill>
                  <a:srgbClr val="FFFFFF"/>
                </a:solidFill>
                <a:effectLst>
                  <a:glow rad="101600">
                    <a:srgbClr val="FF0000">
                      <a:alpha val="60000"/>
                    </a:srgbClr>
                  </a:glow>
                  <a:outerShdw blurRad="63500" dir="3600000" algn="tl" rotWithShape="0">
                    <a:srgbClr val="000000">
                      <a:alpha val="70000"/>
                    </a:srgbClr>
                  </a:outerShdw>
                </a:effectLst>
                <a:latin typeface="Courier New" pitchFamily="49" charset="0"/>
                <a:ea typeface="新細明體" charset="-120"/>
                <a:cs typeface="Courier New" pitchFamily="49" charset="0"/>
              </a:rPr>
              <a:t>b[]</a:t>
            </a:r>
            <a:r>
              <a:rPr lang="en-US" altLang="zh-TW" sz="2000" dirty="0">
                <a:latin typeface="Courier New" pitchFamily="49" charset="0"/>
                <a:ea typeface="新細明體" charset="-120"/>
                <a:cs typeface="Courier New" pitchFamily="49" charset="0"/>
              </a:rPr>
              <a:t>, LEN);   /*** </a:t>
            </a:r>
            <a:r>
              <a:rPr lang="en-US" altLang="zh-TW" sz="2000" dirty="0">
                <a:ln w="18415" cmpd="sng">
                  <a:solidFill>
                    <a:srgbClr val="FFFFFF"/>
                  </a:solidFill>
                  <a:prstDash val="solid"/>
                </a:ln>
                <a:solidFill>
                  <a:srgbClr val="FFFFFF"/>
                </a:solidFill>
                <a:effectLst>
                  <a:glow rad="101600">
                    <a:srgbClr val="FF0000">
                      <a:alpha val="60000"/>
                    </a:srgbClr>
                  </a:glow>
                  <a:outerShdw blurRad="63500" dir="3600000" algn="tl" rotWithShape="0">
                    <a:srgbClr val="000000">
                      <a:alpha val="70000"/>
                    </a:srgbClr>
                  </a:outerShdw>
                </a:effectLst>
                <a:latin typeface="Courier New" pitchFamily="49" charset="0"/>
                <a:ea typeface="新細明體" charset="-120"/>
                <a:cs typeface="Courier New" pitchFamily="49" charset="0"/>
              </a:rPr>
              <a:t>WRONG</a:t>
            </a:r>
            <a:r>
              <a:rPr lang="en-US" altLang="zh-TW" sz="2000" dirty="0">
                <a:latin typeface="Courier New" pitchFamily="49" charset="0"/>
                <a:ea typeface="新細明體" charset="-120"/>
                <a:cs typeface="Courier New" pitchFamily="49" charset="0"/>
              </a:rPr>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normAutofit/>
          </a:bodyPr>
          <a:lstStyle/>
          <a:p>
            <a:r>
              <a:rPr lang="en-US" altLang="zh-TW">
                <a:ea typeface="新細明體" charset="-120"/>
              </a:rPr>
              <a:t>Array Arguments</a:t>
            </a:r>
          </a:p>
        </p:txBody>
      </p:sp>
      <p:sp>
        <p:nvSpPr>
          <p:cNvPr id="66563" name="Content Placeholder 2"/>
          <p:cNvSpPr>
            <a:spLocks noGrp="1"/>
          </p:cNvSpPr>
          <p:nvPr>
            <p:ph idx="1"/>
          </p:nvPr>
        </p:nvSpPr>
        <p:spPr/>
        <p:txBody>
          <a:bodyPr/>
          <a:lstStyle/>
          <a:p>
            <a:r>
              <a:rPr lang="en-US" altLang="zh-TW">
                <a:ea typeface="新細明體" charset="-120"/>
              </a:rPr>
              <a:t>A function has no way to check that we’ve passed it the correct array length.</a:t>
            </a:r>
          </a:p>
          <a:p>
            <a:r>
              <a:rPr lang="en-US" altLang="zh-TW">
                <a:ea typeface="新細明體" charset="-120"/>
              </a:rPr>
              <a:t>We can exploit this fact by telling the function that the array is smaller than it really is.</a:t>
            </a:r>
          </a:p>
          <a:p>
            <a:r>
              <a:rPr lang="en-US" altLang="zh-TW">
                <a:ea typeface="新細明體" charset="-120"/>
              </a:rPr>
              <a:t>Suppose that we’ve only stored 50 numbers in the </a:t>
            </a:r>
            <a:r>
              <a:rPr lang="en-US" altLang="zh-TW">
                <a:latin typeface="Courier New" pitchFamily="49" charset="0"/>
                <a:ea typeface="新細明體" charset="-120"/>
                <a:cs typeface="Courier New" pitchFamily="49" charset="0"/>
              </a:rPr>
              <a:t>b</a:t>
            </a:r>
            <a:r>
              <a:rPr lang="en-US" altLang="zh-TW">
                <a:ea typeface="新細明體" charset="-120"/>
              </a:rPr>
              <a:t> array, even though it can hold 100.</a:t>
            </a:r>
          </a:p>
          <a:p>
            <a:r>
              <a:rPr lang="en-US" altLang="zh-TW">
                <a:ea typeface="新細明體" charset="-120"/>
              </a:rPr>
              <a:t>We can sum just the first 50 elements by writing</a:t>
            </a:r>
          </a:p>
          <a:p>
            <a:pPr>
              <a:lnSpc>
                <a:spcPct val="80000"/>
              </a:lnSpc>
              <a:spcBef>
                <a:spcPts val="1200"/>
              </a:spcBef>
              <a:buNone/>
            </a:pPr>
            <a:r>
              <a:rPr lang="en-US" altLang="zh-TW" sz="2400">
                <a:latin typeface="Courier New" pitchFamily="49" charset="0"/>
                <a:ea typeface="新細明體" charset="-120"/>
                <a:cs typeface="Courier New" pitchFamily="49" charset="0"/>
              </a:rPr>
              <a:t>	total = sum_array(b, 50);</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normAutofit/>
          </a:bodyPr>
          <a:lstStyle/>
          <a:p>
            <a:r>
              <a:rPr lang="en-US" altLang="zh-TW">
                <a:ea typeface="新細明體" charset="-120"/>
              </a:rPr>
              <a:t>Array Arguments</a:t>
            </a:r>
          </a:p>
        </p:txBody>
      </p:sp>
      <p:sp>
        <p:nvSpPr>
          <p:cNvPr id="67587" name="Content Placeholder 2"/>
          <p:cNvSpPr>
            <a:spLocks noGrp="1"/>
          </p:cNvSpPr>
          <p:nvPr>
            <p:ph idx="1"/>
          </p:nvPr>
        </p:nvSpPr>
        <p:spPr/>
        <p:txBody>
          <a:bodyPr/>
          <a:lstStyle/>
          <a:p>
            <a:r>
              <a:rPr lang="en-US" altLang="zh-TW">
                <a:ea typeface="新細明體" charset="-120"/>
              </a:rPr>
              <a:t>Be careful not to tell a function that an array argument is </a:t>
            </a:r>
            <a:r>
              <a:rPr lang="en-US" altLang="zh-TW" i="1">
                <a:ea typeface="新細明體" charset="-120"/>
              </a:rPr>
              <a:t>larger</a:t>
            </a:r>
            <a:r>
              <a:rPr lang="en-US" altLang="zh-TW">
                <a:ea typeface="新細明體" charset="-120"/>
              </a:rPr>
              <a:t> than it really is:</a:t>
            </a:r>
          </a:p>
          <a:p>
            <a:pPr>
              <a:lnSpc>
                <a:spcPct val="80000"/>
              </a:lnSpc>
              <a:spcBef>
                <a:spcPts val="1200"/>
              </a:spcBef>
              <a:buNone/>
            </a:pPr>
            <a:r>
              <a:rPr lang="en-US" altLang="zh-TW" sz="2200">
                <a:latin typeface="Courier New" pitchFamily="49" charset="0"/>
                <a:ea typeface="新細明體" charset="-120"/>
                <a:cs typeface="Courier New" pitchFamily="49" charset="0"/>
              </a:rPr>
              <a:t>	total</a:t>
            </a:r>
            <a:r>
              <a:rPr lang="en-US" altLang="zh-TW" sz="1600">
                <a:latin typeface="Courier New" pitchFamily="49" charset="0"/>
                <a:ea typeface="新細明體" charset="-120"/>
                <a:cs typeface="Courier New" pitchFamily="49" charset="0"/>
              </a:rPr>
              <a:t> </a:t>
            </a:r>
            <a:r>
              <a:rPr lang="en-US" altLang="zh-TW" sz="2200">
                <a:latin typeface="Courier New" pitchFamily="49" charset="0"/>
                <a:ea typeface="新細明體" charset="-120"/>
                <a:cs typeface="Courier New" pitchFamily="49" charset="0"/>
              </a:rPr>
              <a:t>=</a:t>
            </a:r>
            <a:r>
              <a:rPr lang="en-US" altLang="zh-TW" sz="1600">
                <a:latin typeface="Courier New" pitchFamily="49" charset="0"/>
                <a:ea typeface="新細明體" charset="-120"/>
                <a:cs typeface="Courier New" pitchFamily="49" charset="0"/>
              </a:rPr>
              <a:t> </a:t>
            </a:r>
            <a:r>
              <a:rPr lang="en-US" altLang="zh-TW" sz="2200">
                <a:latin typeface="Courier New" pitchFamily="49" charset="0"/>
                <a:ea typeface="新細明體" charset="-120"/>
                <a:cs typeface="Courier New" pitchFamily="49" charset="0"/>
              </a:rPr>
              <a:t>sum_array(b,</a:t>
            </a:r>
            <a:r>
              <a:rPr lang="en-US" altLang="zh-TW" sz="1600">
                <a:latin typeface="Courier New" pitchFamily="49" charset="0"/>
                <a:ea typeface="新細明體" charset="-120"/>
                <a:cs typeface="Courier New" pitchFamily="49" charset="0"/>
              </a:rPr>
              <a:t> </a:t>
            </a:r>
            <a:r>
              <a:rPr lang="en-US" altLang="zh-TW" sz="2200">
                <a:latin typeface="Courier New" pitchFamily="49" charset="0"/>
                <a:ea typeface="新細明體" charset="-120"/>
                <a:cs typeface="Courier New" pitchFamily="49" charset="0"/>
              </a:rPr>
              <a:t>150);</a:t>
            </a:r>
            <a:r>
              <a:rPr lang="en-US" altLang="zh-TW" sz="1600">
                <a:latin typeface="Courier New" pitchFamily="49" charset="0"/>
                <a:ea typeface="新細明體" charset="-120"/>
                <a:cs typeface="Courier New" pitchFamily="49" charset="0"/>
              </a:rPr>
              <a:t>    </a:t>
            </a:r>
            <a:r>
              <a:rPr lang="en-US" altLang="zh-TW" sz="2200">
                <a:latin typeface="Courier New" pitchFamily="49" charset="0"/>
                <a:ea typeface="新細明體" charset="-120"/>
                <a:cs typeface="Courier New" pitchFamily="49" charset="0"/>
              </a:rPr>
              <a:t>/***</a:t>
            </a:r>
            <a:r>
              <a:rPr lang="en-US" altLang="zh-TW" sz="1600">
                <a:latin typeface="Courier New" pitchFamily="49" charset="0"/>
                <a:ea typeface="新細明體" charset="-120"/>
                <a:cs typeface="Courier New" pitchFamily="49" charset="0"/>
              </a:rPr>
              <a:t> </a:t>
            </a:r>
            <a:r>
              <a:rPr lang="en-US" altLang="zh-TW" sz="2200">
                <a:latin typeface="Courier New" pitchFamily="49" charset="0"/>
                <a:ea typeface="新細明體" charset="-120"/>
                <a:cs typeface="Courier New" pitchFamily="49" charset="0"/>
              </a:rPr>
              <a:t>WRONG</a:t>
            </a:r>
            <a:r>
              <a:rPr lang="en-US" altLang="zh-TW" sz="1600">
                <a:latin typeface="Courier New" pitchFamily="49" charset="0"/>
                <a:ea typeface="新細明體" charset="-120"/>
                <a:cs typeface="Courier New" pitchFamily="49" charset="0"/>
              </a:rPr>
              <a:t> </a:t>
            </a:r>
            <a:r>
              <a:rPr lang="en-US" altLang="zh-TW" sz="2200">
                <a:latin typeface="Courier New" pitchFamily="49" charset="0"/>
                <a:ea typeface="新細明體" charset="-120"/>
                <a:cs typeface="Courier New" pitchFamily="49" charset="0"/>
              </a:rPr>
              <a:t>***/</a:t>
            </a:r>
          </a:p>
          <a:p>
            <a:pPr>
              <a:buFontTx/>
              <a:buNone/>
            </a:pPr>
            <a:r>
              <a:rPr lang="en-US" altLang="zh-TW">
                <a:ea typeface="新細明體" charset="-120"/>
              </a:rPr>
              <a:t>	</a:t>
            </a:r>
            <a:r>
              <a:rPr lang="en-US" altLang="zh-TW">
                <a:latin typeface="Courier New" pitchFamily="49" charset="0"/>
                <a:ea typeface="新細明體" charset="-120"/>
                <a:cs typeface="Courier New" pitchFamily="49" charset="0"/>
              </a:rPr>
              <a:t>sum_array</a:t>
            </a:r>
            <a:r>
              <a:rPr lang="en-US" altLang="zh-TW">
                <a:ea typeface="新細明體" charset="-120"/>
              </a:rPr>
              <a:t> will go past the end of the array, causing undefined behavior.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normAutofit/>
          </a:bodyPr>
          <a:lstStyle/>
          <a:p>
            <a:r>
              <a:rPr lang="en-US" altLang="zh-TW">
                <a:ea typeface="新細明體" charset="-120"/>
              </a:rPr>
              <a:t>Array Arguments</a:t>
            </a:r>
          </a:p>
        </p:txBody>
      </p:sp>
      <p:sp>
        <p:nvSpPr>
          <p:cNvPr id="68611" name="Content Placeholder 2"/>
          <p:cNvSpPr>
            <a:spLocks noGrp="1"/>
          </p:cNvSpPr>
          <p:nvPr>
            <p:ph idx="1"/>
          </p:nvPr>
        </p:nvSpPr>
        <p:spPr/>
        <p:txBody>
          <a:bodyPr/>
          <a:lstStyle/>
          <a:p>
            <a:r>
              <a:rPr lang="en-US" altLang="zh-TW" dirty="0">
                <a:ea typeface="新細明體" charset="-120"/>
              </a:rPr>
              <a:t>A function is allowed to </a:t>
            </a:r>
            <a:r>
              <a:rPr lang="en-US" altLang="zh-TW"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ea typeface="新細明體" charset="-120"/>
              </a:rPr>
              <a:t>change the elements of an array parameter</a:t>
            </a:r>
            <a:r>
              <a:rPr lang="en-US" altLang="zh-TW" dirty="0">
                <a:ea typeface="新細明體" charset="-120"/>
              </a:rPr>
              <a:t>, and the change is </a:t>
            </a:r>
            <a:r>
              <a:rPr lang="en-US" altLang="zh-TW" dirty="0">
                <a:effectLst>
                  <a:glow rad="101600">
                    <a:srgbClr val="FF0000">
                      <a:alpha val="60000"/>
                    </a:srgbClr>
                  </a:glow>
                </a:effectLst>
                <a:ea typeface="新細明體" charset="-120"/>
              </a:rPr>
              <a:t>reflected</a:t>
            </a:r>
            <a:r>
              <a:rPr lang="en-US" altLang="zh-TW" dirty="0">
                <a:ea typeface="新細明體" charset="-120"/>
              </a:rPr>
              <a:t> in the corresponding argument.</a:t>
            </a:r>
          </a:p>
          <a:p>
            <a:r>
              <a:rPr lang="en-US" altLang="zh-TW" dirty="0">
                <a:ea typeface="新細明體" charset="-120"/>
              </a:rPr>
              <a:t>A function that modifies an array by storing zero into each of its elements:</a:t>
            </a:r>
          </a:p>
          <a:p>
            <a:pPr marL="457200" indent="-457200">
              <a:lnSpc>
                <a:spcPct val="80000"/>
              </a:lnSpc>
              <a:spcBef>
                <a:spcPts val="1200"/>
              </a:spcBef>
              <a:buFont typeface="+mj-lt"/>
              <a:buAutoNum type="arabicParenR"/>
            </a:pPr>
            <a:r>
              <a:rPr lang="en-US" altLang="zh-TW" sz="2400" dirty="0">
                <a:latin typeface="Courier New" pitchFamily="49" charset="0"/>
                <a:ea typeface="新細明體" charset="-120"/>
                <a:cs typeface="Courier New" pitchFamily="49" charset="0"/>
              </a:rPr>
              <a:t>	void </a:t>
            </a:r>
            <a:r>
              <a:rPr lang="en-US" altLang="zh-TW" sz="2400" dirty="0" err="1">
                <a:latin typeface="Courier New" pitchFamily="49" charset="0"/>
                <a:ea typeface="新細明體" charset="-120"/>
                <a:cs typeface="Courier New" pitchFamily="49" charset="0"/>
              </a:rPr>
              <a:t>storeZeros</a:t>
            </a:r>
            <a:r>
              <a:rPr lang="en-US" altLang="zh-TW" sz="2400" dirty="0">
                <a:latin typeface="Courier New" pitchFamily="49" charset="0"/>
                <a:ea typeface="新細明體" charset="-120"/>
                <a:cs typeface="Courier New" pitchFamily="49" charset="0"/>
              </a:rPr>
              <a:t>(</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a:t>
            </a:r>
            <a:r>
              <a:rPr lang="en-US" altLang="zh-TW"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ea typeface="新細明體" charset="-120"/>
              </a:rPr>
              <a:t>a[ ]</a:t>
            </a: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n)</a:t>
            </a:r>
          </a:p>
          <a:p>
            <a:pPr marL="457200" indent="-457200">
              <a:lnSpc>
                <a:spcPct val="70000"/>
              </a:lnSpc>
              <a:spcBef>
                <a:spcPts val="600"/>
              </a:spcBef>
              <a:buFont typeface="+mj-lt"/>
              <a:buAutoNum type="arabicParenR"/>
            </a:pPr>
            <a:r>
              <a:rPr lang="en-US" altLang="zh-TW" sz="2400" dirty="0">
                <a:latin typeface="Courier New" pitchFamily="49" charset="0"/>
                <a:ea typeface="新細明體" charset="-120"/>
                <a:cs typeface="Courier New" pitchFamily="49" charset="0"/>
              </a:rPr>
              <a:t>	{</a:t>
            </a:r>
          </a:p>
          <a:p>
            <a:pPr marL="457200" indent="-457200">
              <a:lnSpc>
                <a:spcPct val="70000"/>
              </a:lnSpc>
              <a:spcBef>
                <a:spcPct val="0"/>
              </a:spcBef>
              <a:buFont typeface="+mj-lt"/>
              <a:buAutoNum type="arabicParenR"/>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a:t>
            </a:r>
          </a:p>
          <a:p>
            <a:pPr marL="457200" indent="-457200">
              <a:lnSpc>
                <a:spcPct val="70000"/>
              </a:lnSpc>
              <a:spcBef>
                <a:spcPct val="0"/>
              </a:spcBef>
              <a:buFont typeface="+mj-lt"/>
              <a:buAutoNum type="arabicParenR"/>
            </a:pPr>
            <a:r>
              <a:rPr lang="en-US" altLang="zh-TW" sz="2400" dirty="0">
                <a:latin typeface="Courier New" pitchFamily="49" charset="0"/>
                <a:ea typeface="新細明體" charset="-120"/>
                <a:cs typeface="Courier New" pitchFamily="49" charset="0"/>
              </a:rPr>
              <a:t>	 </a:t>
            </a:r>
          </a:p>
          <a:p>
            <a:pPr marL="457200" indent="-457200">
              <a:lnSpc>
                <a:spcPct val="80000"/>
              </a:lnSpc>
              <a:spcBef>
                <a:spcPts val="600"/>
              </a:spcBef>
              <a:buFont typeface="+mj-lt"/>
              <a:buAutoNum type="arabicParenR"/>
            </a:pPr>
            <a:r>
              <a:rPr lang="en-US" altLang="zh-TW" sz="2400" dirty="0">
                <a:latin typeface="Courier New" pitchFamily="49" charset="0"/>
                <a:ea typeface="新細明體" charset="-120"/>
                <a:cs typeface="Courier New" pitchFamily="49" charset="0"/>
              </a:rPr>
              <a:t>	  for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 0;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&lt; n;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a:t>
            </a:r>
          </a:p>
          <a:p>
            <a:pPr marL="457200" indent="-457200">
              <a:lnSpc>
                <a:spcPct val="80000"/>
              </a:lnSpc>
              <a:spcBef>
                <a:spcPts val="600"/>
              </a:spcBef>
              <a:buFont typeface="+mj-lt"/>
              <a:buAutoNum type="arabicParenR"/>
            </a:pPr>
            <a:r>
              <a:rPr lang="en-US" altLang="zh-TW" sz="2400" dirty="0">
                <a:latin typeface="Courier New" pitchFamily="49" charset="0"/>
                <a:ea typeface="新細明體" charset="-120"/>
                <a:cs typeface="Courier New" pitchFamily="49" charset="0"/>
              </a:rPr>
              <a:t>	    </a:t>
            </a:r>
            <a:r>
              <a:rPr lang="en-US" altLang="zh-TW"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ea typeface="新細明體" charset="-120"/>
              </a:rPr>
              <a:t>a[</a:t>
            </a:r>
            <a:r>
              <a:rPr lang="en-US" altLang="zh-TW" dirty="0" err="1">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ea typeface="新細明體" charset="-120"/>
              </a:rPr>
              <a:t>i</a:t>
            </a:r>
            <a:r>
              <a:rPr lang="en-US" altLang="zh-TW"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ea typeface="新細明體" charset="-120"/>
              </a:rPr>
              <a:t>]</a:t>
            </a:r>
            <a:r>
              <a:rPr lang="en-US" altLang="zh-TW" sz="2400" dirty="0">
                <a:latin typeface="Courier New" pitchFamily="49" charset="0"/>
                <a:ea typeface="新細明體" charset="-120"/>
                <a:cs typeface="Courier New" pitchFamily="49" charset="0"/>
              </a:rPr>
              <a:t> = 0;</a:t>
            </a:r>
          </a:p>
          <a:p>
            <a:pPr marL="457200" indent="-457200">
              <a:lnSpc>
                <a:spcPct val="70000"/>
              </a:lnSpc>
              <a:spcBef>
                <a:spcPct val="0"/>
              </a:spcBef>
              <a:buFont typeface="+mj-lt"/>
              <a:buAutoNum type="arabicParenR"/>
            </a:pPr>
            <a:r>
              <a:rPr lang="en-US" altLang="zh-TW" sz="2400" dirty="0">
                <a:latin typeface="Courier New" pitchFamily="49" charset="0"/>
                <a:ea typeface="新細明體" charset="-120"/>
                <a:cs typeface="Courier New" pitchFamily="49" charset="0"/>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normAutofit/>
          </a:bodyPr>
          <a:lstStyle/>
          <a:p>
            <a:r>
              <a:rPr lang="en-US" altLang="zh-TW">
                <a:ea typeface="新細明體" charset="-120"/>
              </a:rPr>
              <a:t>Array Arguments</a:t>
            </a:r>
          </a:p>
        </p:txBody>
      </p:sp>
      <p:sp>
        <p:nvSpPr>
          <p:cNvPr id="69635" name="Content Placeholder 2"/>
          <p:cNvSpPr>
            <a:spLocks noGrp="1"/>
          </p:cNvSpPr>
          <p:nvPr>
            <p:ph idx="1"/>
          </p:nvPr>
        </p:nvSpPr>
        <p:spPr/>
        <p:txBody>
          <a:bodyPr/>
          <a:lstStyle/>
          <a:p>
            <a:r>
              <a:rPr lang="en-US" altLang="zh-TW">
                <a:ea typeface="新細明體" charset="-120"/>
              </a:rPr>
              <a:t>A call of </a:t>
            </a:r>
            <a:r>
              <a:rPr lang="en-US" altLang="zh-TW">
                <a:latin typeface="Courier New" pitchFamily="49" charset="0"/>
                <a:ea typeface="新細明體" charset="-120"/>
                <a:cs typeface="Courier New" pitchFamily="49" charset="0"/>
              </a:rPr>
              <a:t>store_zeros</a:t>
            </a:r>
            <a:r>
              <a:rPr lang="en-US" altLang="zh-TW">
                <a:ea typeface="新細明體" charset="-120"/>
              </a:rPr>
              <a:t>:</a:t>
            </a:r>
          </a:p>
          <a:p>
            <a:pPr>
              <a:lnSpc>
                <a:spcPct val="80000"/>
              </a:lnSpc>
              <a:spcBef>
                <a:spcPts val="1200"/>
              </a:spcBef>
              <a:buNone/>
            </a:pPr>
            <a:r>
              <a:rPr lang="en-US" altLang="zh-TW" sz="2400">
                <a:latin typeface="Courier New" pitchFamily="49" charset="0"/>
                <a:ea typeface="新細明體" charset="-120"/>
                <a:cs typeface="Courier New" pitchFamily="49" charset="0"/>
              </a:rPr>
              <a:t>	store_zeros(b, 100);</a:t>
            </a:r>
          </a:p>
          <a:p>
            <a:r>
              <a:rPr lang="en-US" altLang="zh-TW">
                <a:ea typeface="新細明體" charset="-120"/>
              </a:rPr>
              <a:t>The ability to modify the elements of an array argument may seem to contradict the fact that C passes arguments by value.</a:t>
            </a:r>
          </a:p>
          <a:p>
            <a:r>
              <a:rPr lang="en-US" altLang="zh-TW">
                <a:ea typeface="新細明體" charset="-120"/>
              </a:rPr>
              <a:t>Chapter 12 explains why there’s actually no contradiction.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normAutofit/>
          </a:bodyPr>
          <a:lstStyle/>
          <a:p>
            <a:r>
              <a:rPr lang="en-US" altLang="zh-TW" dirty="0">
                <a:ea typeface="新細明體" charset="-120"/>
              </a:rPr>
              <a:t>Array Arguments</a:t>
            </a:r>
          </a:p>
        </p:txBody>
      </p:sp>
      <p:sp>
        <p:nvSpPr>
          <p:cNvPr id="70659" name="Content Placeholder 2"/>
          <p:cNvSpPr>
            <a:spLocks noGrp="1"/>
          </p:cNvSpPr>
          <p:nvPr>
            <p:ph idx="1"/>
          </p:nvPr>
        </p:nvSpPr>
        <p:spPr/>
        <p:txBody>
          <a:bodyPr>
            <a:normAutofit lnSpcReduction="10000"/>
          </a:bodyPr>
          <a:lstStyle/>
          <a:p>
            <a:r>
              <a:rPr lang="en-US" altLang="zh-TW" sz="2400" dirty="0">
                <a:ea typeface="新細明體" charset="-120"/>
              </a:rPr>
              <a:t>If a parameter is a multidimensional array, only the </a:t>
            </a:r>
            <a:r>
              <a:rPr lang="en-US" altLang="zh-TW" sz="2400" b="1" dirty="0">
                <a:solidFill>
                  <a:srgbClr val="FFC000"/>
                </a:solidFill>
                <a:effectLst>
                  <a:outerShdw blurRad="38100" dist="38100" dir="2700000" algn="tl">
                    <a:srgbClr val="000000">
                      <a:alpha val="43137"/>
                    </a:srgbClr>
                  </a:outerShdw>
                </a:effectLst>
                <a:ea typeface="新細明體" charset="-120"/>
              </a:rPr>
              <a:t>length</a:t>
            </a:r>
            <a:r>
              <a:rPr lang="en-US" altLang="zh-TW" sz="2400" dirty="0">
                <a:ea typeface="新細明體" charset="-120"/>
              </a:rPr>
              <a:t/>
            </a:r>
            <a:br>
              <a:rPr lang="en-US" altLang="zh-TW" sz="2400" dirty="0">
                <a:ea typeface="新細明體" charset="-120"/>
              </a:rPr>
            </a:br>
            <a:r>
              <a:rPr lang="en-US" altLang="zh-TW" sz="2400" dirty="0">
                <a:ea typeface="新細明體" charset="-120"/>
              </a:rPr>
              <a:t>of the </a:t>
            </a:r>
            <a:r>
              <a:rPr lang="en-US" altLang="zh-TW" sz="2400" b="1" dirty="0">
                <a:solidFill>
                  <a:srgbClr val="FFC000"/>
                </a:solidFill>
                <a:effectLst>
                  <a:outerShdw blurRad="38100" dist="38100" dir="2700000" algn="tl">
                    <a:srgbClr val="000000">
                      <a:alpha val="43137"/>
                    </a:srgbClr>
                  </a:outerShdw>
                </a:effectLst>
                <a:ea typeface="新細明體" charset="-120"/>
              </a:rPr>
              <a:t>first</a:t>
            </a:r>
            <a:r>
              <a:rPr lang="en-US" altLang="zh-TW" sz="2400" dirty="0">
                <a:ea typeface="新細明體" charset="-120"/>
              </a:rPr>
              <a:t> dimension may be omitted.</a:t>
            </a:r>
          </a:p>
          <a:p>
            <a:r>
              <a:rPr lang="en-US" altLang="zh-TW" sz="2400" dirty="0">
                <a:ea typeface="新細明體" charset="-120"/>
              </a:rPr>
              <a:t>If we revise </a:t>
            </a:r>
            <a:r>
              <a:rPr lang="en-US" altLang="zh-TW" sz="2400" dirty="0" err="1">
                <a:latin typeface="Courier New" pitchFamily="49" charset="0"/>
                <a:ea typeface="新細明體" charset="-120"/>
                <a:cs typeface="Courier New" pitchFamily="49" charset="0"/>
              </a:rPr>
              <a:t>sumArray</a:t>
            </a:r>
            <a:r>
              <a:rPr lang="en-US" altLang="zh-TW" sz="2400" dirty="0">
                <a:ea typeface="新細明體" charset="-120"/>
              </a:rPr>
              <a:t> so that </a:t>
            </a:r>
            <a:r>
              <a:rPr lang="en-US" altLang="zh-TW" sz="2400" dirty="0">
                <a:latin typeface="Courier New" pitchFamily="49" charset="0"/>
                <a:ea typeface="新細明體" charset="-120"/>
                <a:cs typeface="Courier New" pitchFamily="49" charset="0"/>
              </a:rPr>
              <a:t>a</a:t>
            </a:r>
            <a:r>
              <a:rPr lang="en-US" altLang="zh-TW" sz="2400" dirty="0">
                <a:ea typeface="新細明體" charset="-120"/>
              </a:rPr>
              <a:t> is a two-dimensional array, we must specify the number of columns in </a:t>
            </a:r>
            <a:r>
              <a:rPr lang="en-US" altLang="zh-TW" sz="2400" dirty="0">
                <a:latin typeface="Courier New" pitchFamily="49" charset="0"/>
                <a:ea typeface="新細明體" charset="-120"/>
                <a:cs typeface="Courier New" pitchFamily="49" charset="0"/>
              </a:rPr>
              <a:t>a</a:t>
            </a:r>
            <a:r>
              <a:rPr lang="en-US" altLang="zh-TW" sz="2400" dirty="0">
                <a:ea typeface="新細明體" charset="-120"/>
              </a:rPr>
              <a:t>:</a:t>
            </a:r>
          </a:p>
          <a:p>
            <a:pPr marL="457200" indent="-457200">
              <a:lnSpc>
                <a:spcPct val="80000"/>
              </a:lnSpc>
              <a:spcBef>
                <a:spcPts val="1000"/>
              </a:spcBef>
              <a:buClr>
                <a:schemeClr val="tx1"/>
              </a:buClr>
              <a:buFont typeface="+mj-lt"/>
              <a:buAutoNum type="arabicParenR"/>
            </a:pPr>
            <a:r>
              <a:rPr lang="en-US" altLang="zh-TW" sz="2000" dirty="0">
                <a:latin typeface="Courier New" pitchFamily="49" charset="0"/>
                <a:ea typeface="新細明體" charset="-120"/>
                <a:cs typeface="Courier New" pitchFamily="49" charset="0"/>
              </a:rPr>
              <a:t>	#define LEN 10</a:t>
            </a:r>
          </a:p>
          <a:p>
            <a:pPr marL="457200" indent="-457200">
              <a:lnSpc>
                <a:spcPct val="60000"/>
              </a:lnSpc>
              <a:spcBef>
                <a:spcPct val="0"/>
              </a:spcBef>
              <a:buClr>
                <a:schemeClr val="tx1"/>
              </a:buClr>
              <a:buFont typeface="+mj-lt"/>
              <a:buAutoNum type="arabicParenR"/>
            </a:pPr>
            <a:r>
              <a:rPr lang="en-US" altLang="zh-TW" sz="2000" dirty="0">
                <a:latin typeface="Courier New" pitchFamily="49" charset="0"/>
                <a:ea typeface="新細明體" charset="-120"/>
                <a:cs typeface="Courier New" pitchFamily="49" charset="0"/>
              </a:rPr>
              <a:t>	 </a:t>
            </a:r>
          </a:p>
          <a:p>
            <a:pPr marL="457200" indent="-457200">
              <a:lnSpc>
                <a:spcPct val="80000"/>
              </a:lnSpc>
              <a:spcBef>
                <a:spcPts val="600"/>
              </a:spcBef>
              <a:buClr>
                <a:schemeClr val="tx1"/>
              </a:buClr>
              <a:buFont typeface="+mj-lt"/>
              <a:buAutoNum type="arabicParenR"/>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int</a:t>
            </a:r>
            <a:r>
              <a:rPr lang="en-US" altLang="zh-TW" sz="16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sumTwoDimensionalArray</a:t>
            </a:r>
            <a:r>
              <a:rPr lang="en-US" altLang="zh-TW" sz="2000" dirty="0">
                <a:latin typeface="Courier New" pitchFamily="49" charset="0"/>
                <a:ea typeface="新細明體" charset="-120"/>
                <a:cs typeface="Courier New" pitchFamily="49" charset="0"/>
              </a:rPr>
              <a:t>(</a:t>
            </a:r>
            <a:r>
              <a:rPr lang="en-US" altLang="zh-TW" sz="2000" dirty="0" err="1">
                <a:latin typeface="Courier New" pitchFamily="49" charset="0"/>
                <a:ea typeface="新細明體" charset="-120"/>
                <a:cs typeface="Courier New" pitchFamily="49" charset="0"/>
              </a:rPr>
              <a:t>int</a:t>
            </a:r>
            <a:r>
              <a:rPr lang="en-US" altLang="zh-TW" sz="1600" dirty="0">
                <a:latin typeface="Courier New" pitchFamily="49" charset="0"/>
                <a:ea typeface="新細明體" charset="-120"/>
                <a:cs typeface="Courier New" pitchFamily="49" charset="0"/>
              </a:rPr>
              <a:t> </a:t>
            </a:r>
            <a:r>
              <a:rPr lang="en-US" altLang="zh-TW" sz="2000" dirty="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a[][</a:t>
            </a:r>
            <a:r>
              <a:rPr lang="en-US" altLang="zh-TW" sz="2000" dirty="0">
                <a:ln w="18415" cmpd="sng">
                  <a:solidFill>
                    <a:srgbClr val="FFFFFF"/>
                  </a:solidFill>
                  <a:prstDash val="solid"/>
                </a:ln>
                <a:solidFill>
                  <a:srgbClr val="FFC000"/>
                </a:solidFill>
                <a:effectLst>
                  <a:glow rad="228600">
                    <a:schemeClr val="accent3">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LEN</a:t>
            </a:r>
            <a:r>
              <a:rPr lang="en-US" altLang="zh-TW" sz="2000" dirty="0">
                <a:ln w="18415" cmpd="sng">
                  <a:solidFill>
                    <a:srgbClr val="FFFFFF"/>
                  </a:solidFill>
                  <a:prstDash val="solid"/>
                </a:ln>
                <a:solidFill>
                  <a:srgbClr val="FFFFFF"/>
                </a:solidFill>
                <a:effectLst>
                  <a:glow rad="228600">
                    <a:schemeClr val="accent3">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a:t>
            </a:r>
            <a:r>
              <a:rPr lang="en-US" altLang="zh-TW" sz="2000" dirty="0">
                <a:latin typeface="Courier New" pitchFamily="49" charset="0"/>
                <a:ea typeface="新細明體" charset="-120"/>
                <a:cs typeface="Courier New" pitchFamily="49" charset="0"/>
              </a:rPr>
              <a:t>,</a:t>
            </a:r>
            <a:r>
              <a:rPr lang="en-US" altLang="zh-TW" sz="16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int</a:t>
            </a:r>
            <a:r>
              <a:rPr lang="en-US" altLang="zh-TW" sz="1600" dirty="0">
                <a:latin typeface="Courier New" pitchFamily="49" charset="0"/>
                <a:ea typeface="新細明體" charset="-120"/>
                <a:cs typeface="Courier New" pitchFamily="49" charset="0"/>
              </a:rPr>
              <a:t> </a:t>
            </a:r>
            <a:r>
              <a:rPr lang="en-US" altLang="zh-TW" sz="20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n</a:t>
            </a:r>
            <a:r>
              <a:rPr lang="en-US" altLang="zh-TW" sz="2000" dirty="0">
                <a:latin typeface="Courier New" pitchFamily="49" charset="0"/>
                <a:ea typeface="新細明體" charset="-120"/>
                <a:cs typeface="Courier New" pitchFamily="49" charset="0"/>
              </a:rPr>
              <a:t>)</a:t>
            </a:r>
          </a:p>
          <a:p>
            <a:pPr marL="457200" indent="-457200">
              <a:lnSpc>
                <a:spcPct val="80000"/>
              </a:lnSpc>
              <a:spcBef>
                <a:spcPts val="600"/>
              </a:spcBef>
              <a:buClr>
                <a:schemeClr val="tx1"/>
              </a:buClr>
              <a:buFont typeface="+mj-lt"/>
              <a:buAutoNum type="arabicParenR"/>
            </a:pPr>
            <a:r>
              <a:rPr lang="en-US" altLang="zh-TW" sz="2000" dirty="0">
                <a:latin typeface="Courier New" pitchFamily="49" charset="0"/>
                <a:ea typeface="新細明體" charset="-120"/>
                <a:cs typeface="Courier New" pitchFamily="49" charset="0"/>
              </a:rPr>
              <a:t>	{</a:t>
            </a:r>
          </a:p>
          <a:p>
            <a:pPr marL="457200" indent="-457200">
              <a:lnSpc>
                <a:spcPct val="60000"/>
              </a:lnSpc>
              <a:spcBef>
                <a:spcPct val="0"/>
              </a:spcBef>
              <a:buClr>
                <a:schemeClr val="tx1"/>
              </a:buClr>
              <a:buFont typeface="+mj-lt"/>
              <a:buAutoNum type="arabicParenR"/>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int</a:t>
            </a: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i</a:t>
            </a:r>
            <a:r>
              <a:rPr lang="en-US" altLang="zh-TW" sz="2000" dirty="0">
                <a:latin typeface="Courier New" pitchFamily="49" charset="0"/>
                <a:ea typeface="新細明體" charset="-120"/>
                <a:cs typeface="Courier New" pitchFamily="49" charset="0"/>
              </a:rPr>
              <a:t>, j, </a:t>
            </a:r>
            <a:r>
              <a:rPr lang="en-US" altLang="zh-TW" sz="2000" b="1" dirty="0">
                <a:solidFill>
                  <a:srgbClr val="FF0000"/>
                </a:solidFill>
                <a:latin typeface="Courier New" pitchFamily="49" charset="0"/>
                <a:ea typeface="新細明體" charset="-120"/>
                <a:cs typeface="Courier New" pitchFamily="49" charset="0"/>
              </a:rPr>
              <a:t>sum</a:t>
            </a:r>
            <a:r>
              <a:rPr lang="en-US" altLang="zh-TW" sz="2000" dirty="0">
                <a:latin typeface="Courier New" pitchFamily="49" charset="0"/>
                <a:ea typeface="新細明體" charset="-120"/>
                <a:cs typeface="Courier New" pitchFamily="49" charset="0"/>
              </a:rPr>
              <a:t> = 0;</a:t>
            </a:r>
          </a:p>
          <a:p>
            <a:pPr marL="457200" indent="-457200">
              <a:lnSpc>
                <a:spcPct val="60000"/>
              </a:lnSpc>
              <a:spcBef>
                <a:spcPct val="0"/>
              </a:spcBef>
              <a:buClr>
                <a:schemeClr val="tx1"/>
              </a:buClr>
              <a:buFont typeface="+mj-lt"/>
              <a:buAutoNum type="arabicParenR"/>
            </a:pPr>
            <a:r>
              <a:rPr lang="en-US" altLang="zh-TW" sz="2000" dirty="0">
                <a:latin typeface="Courier New" pitchFamily="49" charset="0"/>
                <a:ea typeface="新細明體" charset="-120"/>
                <a:cs typeface="Courier New" pitchFamily="49" charset="0"/>
              </a:rPr>
              <a:t>	 </a:t>
            </a:r>
          </a:p>
          <a:p>
            <a:pPr marL="457200" indent="-457200">
              <a:lnSpc>
                <a:spcPct val="80000"/>
              </a:lnSpc>
              <a:spcBef>
                <a:spcPts val="600"/>
              </a:spcBef>
              <a:buClr>
                <a:schemeClr val="tx1"/>
              </a:buClr>
              <a:buFont typeface="+mj-lt"/>
              <a:buAutoNum type="arabicParenR"/>
            </a:pPr>
            <a:r>
              <a:rPr lang="en-US" altLang="zh-TW" sz="2000" dirty="0">
                <a:latin typeface="Courier New" pitchFamily="49" charset="0"/>
                <a:ea typeface="新細明體" charset="-120"/>
                <a:cs typeface="Courier New" pitchFamily="49" charset="0"/>
              </a:rPr>
              <a:t>	  for (</a:t>
            </a:r>
            <a:r>
              <a:rPr lang="en-US" altLang="zh-TW" sz="2000" dirty="0" err="1">
                <a:latin typeface="Courier New" pitchFamily="49" charset="0"/>
                <a:ea typeface="新細明體" charset="-120"/>
                <a:cs typeface="Courier New" pitchFamily="49" charset="0"/>
              </a:rPr>
              <a:t>i</a:t>
            </a:r>
            <a:r>
              <a:rPr lang="en-US" altLang="zh-TW" sz="2000" dirty="0">
                <a:latin typeface="Courier New" pitchFamily="49" charset="0"/>
                <a:ea typeface="新細明體" charset="-120"/>
                <a:cs typeface="Courier New" pitchFamily="49" charset="0"/>
              </a:rPr>
              <a:t> = 0; </a:t>
            </a:r>
            <a:r>
              <a:rPr lang="en-US" altLang="zh-TW" sz="2000" dirty="0" err="1">
                <a:latin typeface="Courier New" pitchFamily="49" charset="0"/>
                <a:ea typeface="新細明體" charset="-120"/>
                <a:cs typeface="Courier New" pitchFamily="49" charset="0"/>
              </a:rPr>
              <a:t>i</a:t>
            </a:r>
            <a:r>
              <a:rPr lang="en-US" altLang="zh-TW" sz="2000" dirty="0">
                <a:latin typeface="Courier New" pitchFamily="49" charset="0"/>
                <a:ea typeface="新細明體" charset="-120"/>
                <a:cs typeface="Courier New" pitchFamily="49" charset="0"/>
              </a:rPr>
              <a:t> &lt; </a:t>
            </a:r>
            <a:r>
              <a:rPr lang="en-US" altLang="zh-TW" sz="20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n</a:t>
            </a: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i</a:t>
            </a:r>
            <a:r>
              <a:rPr lang="en-US" altLang="zh-TW" sz="2000" dirty="0">
                <a:latin typeface="Courier New" pitchFamily="49" charset="0"/>
                <a:ea typeface="新細明體" charset="-120"/>
                <a:cs typeface="Courier New" pitchFamily="49" charset="0"/>
              </a:rPr>
              <a:t>++)</a:t>
            </a:r>
          </a:p>
          <a:p>
            <a:pPr marL="457200" indent="-457200">
              <a:lnSpc>
                <a:spcPct val="80000"/>
              </a:lnSpc>
              <a:spcBef>
                <a:spcPts val="600"/>
              </a:spcBef>
              <a:buClr>
                <a:schemeClr val="tx1"/>
              </a:buClr>
              <a:buFont typeface="+mj-lt"/>
              <a:buAutoNum type="arabicParenR"/>
            </a:pPr>
            <a:r>
              <a:rPr lang="en-US" altLang="zh-TW" sz="2000" dirty="0">
                <a:latin typeface="Courier New" pitchFamily="49" charset="0"/>
                <a:ea typeface="新細明體" charset="-120"/>
                <a:cs typeface="Courier New" pitchFamily="49" charset="0"/>
              </a:rPr>
              <a:t>	    for (j = 0; j &lt; </a:t>
            </a:r>
            <a:r>
              <a:rPr lang="en-US" altLang="zh-TW" sz="2000" dirty="0">
                <a:ln w="18415" cmpd="sng">
                  <a:solidFill>
                    <a:srgbClr val="FFFFFF"/>
                  </a:solidFill>
                  <a:prstDash val="solid"/>
                </a:ln>
                <a:solidFill>
                  <a:srgbClr val="FFC000"/>
                </a:solidFill>
                <a:effectLst>
                  <a:glow rad="228600">
                    <a:schemeClr val="accent3">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LEN</a:t>
            </a:r>
            <a:r>
              <a:rPr lang="en-US" altLang="zh-TW" sz="2000" dirty="0">
                <a:latin typeface="Courier New" pitchFamily="49" charset="0"/>
                <a:ea typeface="新細明體" charset="-120"/>
                <a:cs typeface="Courier New" pitchFamily="49" charset="0"/>
              </a:rPr>
              <a:t>; j++)</a:t>
            </a:r>
          </a:p>
          <a:p>
            <a:pPr marL="457200" indent="-457200">
              <a:lnSpc>
                <a:spcPct val="80000"/>
              </a:lnSpc>
              <a:spcBef>
                <a:spcPts val="600"/>
              </a:spcBef>
              <a:buClr>
                <a:schemeClr val="tx1"/>
              </a:buClr>
              <a:buFont typeface="+mj-lt"/>
              <a:buAutoNum type="arabicParenR"/>
            </a:pPr>
            <a:r>
              <a:rPr lang="en-US" altLang="zh-TW" sz="2000" dirty="0">
                <a:latin typeface="Courier New" pitchFamily="49" charset="0"/>
                <a:ea typeface="新細明體" charset="-120"/>
                <a:cs typeface="Courier New" pitchFamily="49" charset="0"/>
              </a:rPr>
              <a:t>	      sum += a[</a:t>
            </a:r>
            <a:r>
              <a:rPr lang="en-US" altLang="zh-TW" sz="20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000" dirty="0">
                <a:latin typeface="Courier New" pitchFamily="49" charset="0"/>
                <a:ea typeface="新細明體" charset="-120"/>
                <a:cs typeface="Courier New" pitchFamily="49" charset="0"/>
              </a:rPr>
              <a:t>][j];</a:t>
            </a:r>
          </a:p>
          <a:p>
            <a:pPr marL="457200" indent="-457200">
              <a:lnSpc>
                <a:spcPct val="60000"/>
              </a:lnSpc>
              <a:spcBef>
                <a:spcPct val="0"/>
              </a:spcBef>
              <a:buClr>
                <a:schemeClr val="tx1"/>
              </a:buClr>
              <a:buFont typeface="+mj-lt"/>
              <a:buAutoNum type="arabicParenR"/>
            </a:pPr>
            <a:r>
              <a:rPr lang="en-US" altLang="zh-TW" sz="2000" dirty="0">
                <a:latin typeface="Courier New" pitchFamily="49" charset="0"/>
                <a:ea typeface="新細明體" charset="-120"/>
                <a:cs typeface="Courier New" pitchFamily="49" charset="0"/>
              </a:rPr>
              <a:t>	 </a:t>
            </a:r>
          </a:p>
          <a:p>
            <a:pPr marL="457200" indent="-457200">
              <a:lnSpc>
                <a:spcPct val="60000"/>
              </a:lnSpc>
              <a:spcBef>
                <a:spcPct val="0"/>
              </a:spcBef>
              <a:buClr>
                <a:schemeClr val="tx1"/>
              </a:buClr>
              <a:buFont typeface="+mj-lt"/>
              <a:buAutoNum type="arabicParenR"/>
            </a:pPr>
            <a:r>
              <a:rPr lang="en-US" altLang="zh-TW" sz="2000" dirty="0">
                <a:latin typeface="Courier New" pitchFamily="49" charset="0"/>
                <a:ea typeface="新細明體" charset="-120"/>
                <a:cs typeface="Courier New" pitchFamily="49" charset="0"/>
              </a:rPr>
              <a:t>	  return </a:t>
            </a:r>
            <a:r>
              <a:rPr lang="en-US" altLang="zh-TW" sz="2000" b="1" dirty="0">
                <a:solidFill>
                  <a:srgbClr val="FF0000"/>
                </a:solidFill>
                <a:latin typeface="Courier New" pitchFamily="49" charset="0"/>
                <a:ea typeface="新細明體" charset="-120"/>
                <a:cs typeface="Courier New" pitchFamily="49" charset="0"/>
              </a:rPr>
              <a:t>sum</a:t>
            </a:r>
            <a:r>
              <a:rPr lang="en-US" altLang="zh-TW" sz="2000" dirty="0">
                <a:latin typeface="Courier New" pitchFamily="49" charset="0"/>
                <a:ea typeface="新細明體" charset="-120"/>
                <a:cs typeface="Courier New" pitchFamily="49" charset="0"/>
              </a:rPr>
              <a:t>;</a:t>
            </a:r>
          </a:p>
          <a:p>
            <a:pPr marL="457200" indent="-457200">
              <a:lnSpc>
                <a:spcPct val="60000"/>
              </a:lnSpc>
              <a:spcBef>
                <a:spcPct val="0"/>
              </a:spcBef>
              <a:buClr>
                <a:schemeClr val="tx1"/>
              </a:buClr>
              <a:buFont typeface="+mj-lt"/>
              <a:buAutoNum type="arabicParenR"/>
            </a:pPr>
            <a:r>
              <a:rPr lang="en-US" altLang="zh-TW" sz="2000" dirty="0">
                <a:latin typeface="Courier New" pitchFamily="49" charset="0"/>
                <a:ea typeface="新細明體" charset="-120"/>
                <a:cs typeface="Courier New" pitchFamily="49" charset="0"/>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normAutofit/>
          </a:bodyPr>
          <a:lstStyle/>
          <a:p>
            <a:r>
              <a:rPr lang="en-US" altLang="zh-TW">
                <a:ea typeface="新細明體" charset="-120"/>
              </a:rPr>
              <a:t>Array Arguments</a:t>
            </a:r>
          </a:p>
        </p:txBody>
      </p:sp>
      <p:sp>
        <p:nvSpPr>
          <p:cNvPr id="71683" name="Content Placeholder 2"/>
          <p:cNvSpPr>
            <a:spLocks noGrp="1"/>
          </p:cNvSpPr>
          <p:nvPr>
            <p:ph idx="1"/>
          </p:nvPr>
        </p:nvSpPr>
        <p:spPr/>
        <p:txBody>
          <a:bodyPr/>
          <a:lstStyle/>
          <a:p>
            <a:r>
              <a:rPr lang="en-US" altLang="zh-TW" dirty="0">
                <a:ea typeface="新細明體" charset="-120"/>
              </a:rPr>
              <a:t>Not being able to pass multidimensional arrays with an arbitrary number of columns can be a nuisance.</a:t>
            </a:r>
          </a:p>
          <a:p>
            <a:r>
              <a:rPr lang="en-US" altLang="zh-TW" dirty="0">
                <a:ea typeface="新細明體" charset="-120"/>
              </a:rPr>
              <a:t>We can often work around this difficulty by using arrays of pointers.</a:t>
            </a:r>
          </a:p>
          <a:p>
            <a:r>
              <a:rPr lang="en-US" altLang="zh-TW" dirty="0">
                <a:ea typeface="新細明體" charset="-120"/>
              </a:rPr>
              <a:t>C99’s variable-length array parameters provide an even better solution.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圓角矩形 1"/>
          <p:cNvSpPr/>
          <p:nvPr/>
        </p:nvSpPr>
        <p:spPr>
          <a:xfrm>
            <a:off x="1143000" y="4953000"/>
            <a:ext cx="89154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18434" name="Title 1"/>
          <p:cNvSpPr>
            <a:spLocks noGrp="1"/>
          </p:cNvSpPr>
          <p:nvPr>
            <p:ph type="title"/>
          </p:nvPr>
        </p:nvSpPr>
        <p:spPr/>
        <p:txBody>
          <a:bodyPr>
            <a:normAutofit/>
          </a:bodyPr>
          <a:lstStyle/>
          <a:p>
            <a:r>
              <a:rPr lang="en-US" altLang="zh-TW">
                <a:ea typeface="新細明體" charset="-120"/>
              </a:rPr>
              <a:t>Program: Computing Averages</a:t>
            </a:r>
          </a:p>
        </p:txBody>
      </p:sp>
      <p:sp>
        <p:nvSpPr>
          <p:cNvPr id="18435" name="Content Placeholder 2"/>
          <p:cNvSpPr>
            <a:spLocks noGrp="1"/>
          </p:cNvSpPr>
          <p:nvPr>
            <p:ph idx="1"/>
          </p:nvPr>
        </p:nvSpPr>
        <p:spPr/>
        <p:txBody>
          <a:bodyPr>
            <a:normAutofit/>
          </a:bodyPr>
          <a:lstStyle/>
          <a:p>
            <a:r>
              <a:rPr lang="en-US" altLang="zh-TW" dirty="0">
                <a:ea typeface="新細明體" charset="-120"/>
              </a:rPr>
              <a:t>A </a:t>
            </a:r>
            <a:r>
              <a:rPr lang="en-US" altLang="zh-TW"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ea typeface="新細明體" charset="-120"/>
              </a:rPr>
              <a:t>function call </a:t>
            </a:r>
            <a:r>
              <a:rPr lang="en-US" altLang="zh-TW" dirty="0">
                <a:ea typeface="新細明體" charset="-120"/>
              </a:rPr>
              <a:t>consists of a function name followed by a list of </a:t>
            </a:r>
            <a:r>
              <a:rPr lang="en-US" altLang="zh-TW" b="1" i="1" dirty="0">
                <a:effectLst>
                  <a:glow rad="228600">
                    <a:schemeClr val="accent6">
                      <a:satMod val="175000"/>
                      <a:alpha val="40000"/>
                    </a:schemeClr>
                  </a:glow>
                </a:effectLst>
                <a:ea typeface="新細明體" charset="-120"/>
              </a:rPr>
              <a:t>arguments</a:t>
            </a:r>
            <a:r>
              <a:rPr lang="en-US" altLang="zh-TW" b="1" i="1" dirty="0">
                <a:ea typeface="新細明體" charset="-120"/>
              </a:rPr>
              <a:t>.</a:t>
            </a:r>
          </a:p>
          <a:p>
            <a:pPr lvl="1"/>
            <a:r>
              <a:rPr lang="en-US" altLang="zh-TW" sz="2600"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ea typeface="新細明體" charset="-120"/>
              </a:rPr>
              <a:t>average</a:t>
            </a:r>
            <a:r>
              <a:rPr lang="en-US" altLang="zh-TW" dirty="0">
                <a:latin typeface="Courier New" pitchFamily="49" charset="0"/>
                <a:ea typeface="新細明體" charset="-120"/>
                <a:cs typeface="Courier New" pitchFamily="49" charset="0"/>
              </a:rPr>
              <a:t>(</a:t>
            </a:r>
            <a:r>
              <a:rPr lang="en-US" altLang="zh-TW" sz="2600" b="1" i="1" dirty="0">
                <a:effectLst>
                  <a:glow rad="228600">
                    <a:schemeClr val="accent6">
                      <a:satMod val="175000"/>
                      <a:alpha val="40000"/>
                    </a:schemeClr>
                  </a:glow>
                </a:effectLst>
                <a:ea typeface="新細明體" charset="-120"/>
              </a:rPr>
              <a:t>x</a:t>
            </a:r>
            <a:r>
              <a:rPr lang="en-US" altLang="zh-TW" dirty="0">
                <a:latin typeface="Courier New" pitchFamily="49" charset="0"/>
                <a:ea typeface="新細明體" charset="-120"/>
                <a:cs typeface="Courier New" pitchFamily="49" charset="0"/>
              </a:rPr>
              <a:t>,</a:t>
            </a:r>
            <a:r>
              <a:rPr lang="en-US" altLang="zh-TW" dirty="0">
                <a:ea typeface="新細明體" charset="-120"/>
              </a:rPr>
              <a:t> </a:t>
            </a:r>
            <a:r>
              <a:rPr lang="en-US" altLang="zh-TW" sz="2600" b="1" i="1" dirty="0">
                <a:effectLst>
                  <a:glow rad="228600">
                    <a:schemeClr val="accent6">
                      <a:satMod val="175000"/>
                      <a:alpha val="40000"/>
                    </a:schemeClr>
                  </a:glow>
                </a:effectLst>
                <a:ea typeface="新細明體" charset="-120"/>
              </a:rPr>
              <a:t>y</a:t>
            </a:r>
            <a:r>
              <a:rPr lang="en-US" altLang="zh-TW" dirty="0">
                <a:latin typeface="Courier New" pitchFamily="49" charset="0"/>
                <a:ea typeface="新細明體" charset="-120"/>
                <a:cs typeface="Courier New" pitchFamily="49" charset="0"/>
              </a:rPr>
              <a:t>)</a:t>
            </a:r>
            <a:r>
              <a:rPr lang="en-US" altLang="zh-TW" dirty="0">
                <a:ea typeface="新細明體" charset="-120"/>
              </a:rPr>
              <a:t> is a call of the </a:t>
            </a:r>
            <a:r>
              <a:rPr lang="en-US" altLang="zh-TW" dirty="0">
                <a:latin typeface="Courier New" pitchFamily="49" charset="0"/>
                <a:ea typeface="新細明體" charset="-120"/>
                <a:cs typeface="Courier New" pitchFamily="49" charset="0"/>
              </a:rPr>
              <a:t>average</a:t>
            </a:r>
            <a:r>
              <a:rPr lang="en-US" altLang="zh-TW" dirty="0">
                <a:ea typeface="新細明體" charset="-120"/>
              </a:rPr>
              <a:t> function.</a:t>
            </a:r>
          </a:p>
          <a:p>
            <a:r>
              <a:rPr lang="en-US" altLang="zh-TW" dirty="0">
                <a:ea typeface="新細明體" charset="-120"/>
              </a:rPr>
              <a:t>Arguments are used to supply information to a function.</a:t>
            </a:r>
          </a:p>
          <a:p>
            <a:pPr lvl="1">
              <a:lnSpc>
                <a:spcPct val="90000"/>
              </a:lnSpc>
            </a:pPr>
            <a:r>
              <a:rPr lang="en-US" altLang="zh-TW" dirty="0">
                <a:ea typeface="新細明體" charset="-120"/>
              </a:rPr>
              <a:t>The call </a:t>
            </a:r>
            <a:r>
              <a:rPr lang="en-US" altLang="zh-TW" sz="2600"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ea typeface="新細明體" charset="-120"/>
              </a:rPr>
              <a:t>average</a:t>
            </a:r>
            <a:r>
              <a:rPr lang="en-US" altLang="zh-TW" dirty="0">
                <a:latin typeface="Courier New" pitchFamily="49" charset="0"/>
                <a:ea typeface="新細明體" charset="-120"/>
                <a:cs typeface="Courier New" pitchFamily="49" charset="0"/>
              </a:rPr>
              <a:t>(</a:t>
            </a:r>
            <a:r>
              <a:rPr lang="en-US" altLang="zh-TW" sz="2600" b="1" i="1" dirty="0">
                <a:effectLst>
                  <a:glow rad="228600">
                    <a:schemeClr val="accent6">
                      <a:satMod val="175000"/>
                      <a:alpha val="40000"/>
                    </a:schemeClr>
                  </a:glow>
                </a:effectLst>
                <a:ea typeface="新細明體" charset="-120"/>
              </a:rPr>
              <a:t>x</a:t>
            </a:r>
            <a:r>
              <a:rPr lang="en-US" altLang="zh-TW" dirty="0">
                <a:latin typeface="Courier New" pitchFamily="49" charset="0"/>
                <a:ea typeface="新細明體" charset="-120"/>
                <a:cs typeface="Courier New" pitchFamily="49" charset="0"/>
              </a:rPr>
              <a:t>,</a:t>
            </a:r>
            <a:r>
              <a:rPr lang="en-US" altLang="zh-TW" dirty="0">
                <a:ea typeface="新細明體" charset="-120"/>
              </a:rPr>
              <a:t> </a:t>
            </a:r>
            <a:r>
              <a:rPr lang="en-US" altLang="zh-TW" sz="2600" b="1" i="1" dirty="0">
                <a:effectLst>
                  <a:glow rad="228600">
                    <a:schemeClr val="accent6">
                      <a:satMod val="175000"/>
                      <a:alpha val="40000"/>
                    </a:schemeClr>
                  </a:glow>
                </a:effectLst>
                <a:ea typeface="新細明體" charset="-120"/>
              </a:rPr>
              <a:t>y</a:t>
            </a:r>
            <a:r>
              <a:rPr lang="en-US" altLang="zh-TW" dirty="0">
                <a:latin typeface="Courier New" pitchFamily="49" charset="0"/>
                <a:ea typeface="新細明體" charset="-120"/>
                <a:cs typeface="Courier New" pitchFamily="49" charset="0"/>
              </a:rPr>
              <a:t>)</a:t>
            </a:r>
            <a:r>
              <a:rPr lang="en-US" altLang="zh-TW" dirty="0">
                <a:ea typeface="新細明體" charset="-120"/>
              </a:rPr>
              <a:t> causes the values of </a:t>
            </a:r>
            <a:r>
              <a:rPr lang="en-US" altLang="zh-TW" sz="2600" b="1" i="1" dirty="0">
                <a:effectLst>
                  <a:glow rad="228600">
                    <a:schemeClr val="accent6">
                      <a:satMod val="175000"/>
                      <a:alpha val="40000"/>
                    </a:schemeClr>
                  </a:glow>
                </a:effectLst>
                <a:ea typeface="新細明體" charset="-120"/>
              </a:rPr>
              <a:t>x</a:t>
            </a:r>
            <a:r>
              <a:rPr lang="en-US" altLang="zh-TW" dirty="0">
                <a:ea typeface="新細明體" charset="-120"/>
              </a:rPr>
              <a:t> and </a:t>
            </a:r>
            <a:r>
              <a:rPr lang="en-US" altLang="zh-TW" sz="2600" b="1" i="1" dirty="0">
                <a:effectLst>
                  <a:glow rad="228600">
                    <a:schemeClr val="accent6">
                      <a:satMod val="175000"/>
                      <a:alpha val="40000"/>
                    </a:schemeClr>
                  </a:glow>
                </a:effectLst>
                <a:ea typeface="新細明體" charset="-120"/>
              </a:rPr>
              <a:t>y</a:t>
            </a:r>
            <a:r>
              <a:rPr lang="en-US" altLang="zh-TW" dirty="0">
                <a:ea typeface="新細明體" charset="-120"/>
              </a:rPr>
              <a:t> to be copied into the parameters </a:t>
            </a:r>
            <a:r>
              <a:rPr lang="en-US" altLang="zh-TW" sz="2600" b="1" i="1" dirty="0">
                <a:effectLst>
                  <a:glow rad="228600">
                    <a:schemeClr val="accent6">
                      <a:satMod val="175000"/>
                      <a:alpha val="40000"/>
                    </a:schemeClr>
                  </a:glow>
                </a:effectLst>
                <a:ea typeface="新細明體" charset="-120"/>
              </a:rPr>
              <a:t>a</a:t>
            </a:r>
            <a:r>
              <a:rPr lang="en-US" altLang="zh-TW" dirty="0">
                <a:ea typeface="新細明體" charset="-120"/>
              </a:rPr>
              <a:t> and </a:t>
            </a:r>
            <a:r>
              <a:rPr lang="en-US" altLang="zh-TW" sz="2600" b="1" i="1" dirty="0">
                <a:effectLst>
                  <a:glow rad="228600">
                    <a:schemeClr val="accent6">
                      <a:satMod val="175000"/>
                      <a:alpha val="40000"/>
                    </a:schemeClr>
                  </a:glow>
                </a:effectLst>
                <a:ea typeface="新細明體" charset="-120"/>
              </a:rPr>
              <a:t>b</a:t>
            </a:r>
            <a:r>
              <a:rPr lang="en-US" altLang="zh-TW" dirty="0">
                <a:ea typeface="新細明體" charset="-120"/>
              </a:rPr>
              <a:t>.</a:t>
            </a:r>
          </a:p>
          <a:p>
            <a:r>
              <a:rPr lang="en-US" altLang="zh-TW" dirty="0">
                <a:ea typeface="新細明體" charset="-120"/>
              </a:rPr>
              <a:t>An argument doesn’t have to be a variable; any expression of a compatible type will do.</a:t>
            </a:r>
          </a:p>
          <a:p>
            <a:pPr lvl="1">
              <a:lnSpc>
                <a:spcPct val="90000"/>
              </a:lnSpc>
            </a:pPr>
            <a:r>
              <a:rPr lang="en-US" altLang="zh-TW" sz="2600"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ea typeface="新細明體" charset="-120"/>
              </a:rPr>
              <a:t>average</a:t>
            </a:r>
            <a:r>
              <a:rPr lang="en-US" altLang="zh-TW" dirty="0">
                <a:latin typeface="Courier New" pitchFamily="49" charset="0"/>
                <a:ea typeface="新細明體" charset="-120"/>
                <a:cs typeface="Courier New" pitchFamily="49" charset="0"/>
              </a:rPr>
              <a:t>(</a:t>
            </a:r>
            <a:r>
              <a:rPr lang="en-US" altLang="zh-TW" sz="2600" b="1" i="1" dirty="0">
                <a:effectLst>
                  <a:glow rad="228600">
                    <a:schemeClr val="accent6">
                      <a:satMod val="175000"/>
                      <a:alpha val="40000"/>
                    </a:schemeClr>
                  </a:glow>
                </a:effectLst>
                <a:ea typeface="新細明體" charset="-120"/>
              </a:rPr>
              <a:t>5.1</a:t>
            </a:r>
            <a:r>
              <a:rPr lang="en-US" altLang="zh-TW" dirty="0">
                <a:latin typeface="Courier New" pitchFamily="49" charset="0"/>
                <a:ea typeface="新細明體" charset="-120"/>
                <a:cs typeface="Courier New" pitchFamily="49" charset="0"/>
              </a:rPr>
              <a:t>,</a:t>
            </a:r>
            <a:r>
              <a:rPr lang="en-US" altLang="zh-TW" dirty="0">
                <a:ea typeface="新細明體" charset="-120"/>
              </a:rPr>
              <a:t> </a:t>
            </a:r>
            <a:r>
              <a:rPr lang="en-US" altLang="zh-TW" sz="2600" b="1" i="1" dirty="0">
                <a:effectLst>
                  <a:glow rad="228600">
                    <a:schemeClr val="accent6">
                      <a:satMod val="175000"/>
                      <a:alpha val="40000"/>
                    </a:schemeClr>
                  </a:glow>
                </a:effectLst>
                <a:ea typeface="新細明體" charset="-120"/>
              </a:rPr>
              <a:t>8.9</a:t>
            </a:r>
            <a:r>
              <a:rPr lang="en-US" altLang="zh-TW" dirty="0">
                <a:latin typeface="Courier New" pitchFamily="49" charset="0"/>
                <a:ea typeface="新細明體" charset="-120"/>
                <a:cs typeface="Courier New" pitchFamily="49" charset="0"/>
              </a:rPr>
              <a:t>)</a:t>
            </a:r>
            <a:r>
              <a:rPr lang="en-US" altLang="zh-TW" dirty="0">
                <a:ea typeface="新細明體" charset="-120"/>
              </a:rPr>
              <a:t> and </a:t>
            </a:r>
            <a:r>
              <a:rPr lang="en-US" altLang="zh-TW" sz="2600"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ea typeface="新細明體" charset="-120"/>
              </a:rPr>
              <a:t>average</a:t>
            </a:r>
            <a:r>
              <a:rPr lang="en-US" altLang="zh-TW" dirty="0">
                <a:latin typeface="Courier New" pitchFamily="49" charset="0"/>
                <a:ea typeface="新細明體" charset="-120"/>
                <a:cs typeface="Courier New" pitchFamily="49" charset="0"/>
              </a:rPr>
              <a:t>(</a:t>
            </a:r>
            <a:r>
              <a:rPr lang="en-US" altLang="zh-TW" sz="2600" b="1" i="1" dirty="0">
                <a:effectLst>
                  <a:glow rad="228600">
                    <a:schemeClr val="accent6">
                      <a:satMod val="175000"/>
                      <a:alpha val="40000"/>
                    </a:schemeClr>
                  </a:glow>
                </a:effectLst>
                <a:ea typeface="新細明體" charset="-120"/>
              </a:rPr>
              <a:t>x/2</a:t>
            </a:r>
            <a:r>
              <a:rPr lang="en-US" altLang="zh-TW" dirty="0">
                <a:latin typeface="Courier New" pitchFamily="49" charset="0"/>
                <a:ea typeface="新細明體" charset="-120"/>
                <a:cs typeface="Courier New" pitchFamily="49" charset="0"/>
              </a:rPr>
              <a:t>,</a:t>
            </a:r>
            <a:r>
              <a:rPr lang="en-US" altLang="zh-TW" dirty="0">
                <a:ea typeface="新細明體" charset="-120"/>
              </a:rPr>
              <a:t> </a:t>
            </a:r>
            <a:r>
              <a:rPr lang="en-US" altLang="zh-TW" sz="2600" b="1" i="1" dirty="0">
                <a:effectLst>
                  <a:glow rad="228600">
                    <a:schemeClr val="accent6">
                      <a:satMod val="175000"/>
                      <a:alpha val="40000"/>
                    </a:schemeClr>
                  </a:glow>
                </a:effectLst>
                <a:ea typeface="新細明體" charset="-120"/>
              </a:rPr>
              <a:t>y/3</a:t>
            </a:r>
            <a:r>
              <a:rPr lang="en-US" altLang="zh-TW" dirty="0">
                <a:latin typeface="Courier New" pitchFamily="49" charset="0"/>
                <a:ea typeface="新細明體" charset="-120"/>
                <a:cs typeface="Courier New" pitchFamily="49" charset="0"/>
              </a:rPr>
              <a:t>)</a:t>
            </a:r>
            <a:r>
              <a:rPr lang="en-US" altLang="zh-TW" dirty="0">
                <a:ea typeface="新細明體" charset="-120"/>
              </a:rPr>
              <a:t> are legal.</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Parameter Passing Sequence</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What is the Output Of Following Program ?</a:t>
            </a:r>
          </a:p>
          <a:p>
            <a:pPr marL="514350" indent="-514350">
              <a:buFont typeface="+mj-lt"/>
              <a:buAutoNum type="arabicParenR"/>
            </a:pPr>
            <a:r>
              <a:rPr lang="en-US" altLang="zh-TW" dirty="0"/>
              <a:t>#include&lt;</a:t>
            </a:r>
            <a:r>
              <a:rPr lang="en-US" altLang="zh-TW" dirty="0" err="1"/>
              <a:t>stdio.h</a:t>
            </a:r>
            <a:r>
              <a:rPr lang="en-US" altLang="zh-TW" dirty="0"/>
              <a:t>&gt;</a:t>
            </a:r>
          </a:p>
          <a:p>
            <a:pPr marL="514350" indent="-514350">
              <a:buFont typeface="+mj-lt"/>
              <a:buAutoNum type="arabicParenR"/>
            </a:pPr>
            <a:r>
              <a:rPr lang="en-US" altLang="zh-TW" dirty="0"/>
              <a:t>void </a:t>
            </a:r>
            <a:r>
              <a:rPr lang="en-US" altLang="zh-TW" dirty="0" err="1"/>
              <a:t>funct</a:t>
            </a:r>
            <a:r>
              <a:rPr lang="en-US" altLang="zh-TW" dirty="0"/>
              <a:t>(</a:t>
            </a:r>
            <a:r>
              <a:rPr lang="en-US" altLang="zh-TW" dirty="0" err="1"/>
              <a:t>int</a:t>
            </a:r>
            <a:r>
              <a:rPr lang="en-US" altLang="zh-TW" dirty="0"/>
              <a:t> </a:t>
            </a:r>
            <a:r>
              <a:rPr lang="en-US" altLang="zh-TW" dirty="0" err="1"/>
              <a:t>x,int</a:t>
            </a:r>
            <a:r>
              <a:rPr lang="en-US" altLang="zh-TW" dirty="0"/>
              <a:t> </a:t>
            </a:r>
            <a:r>
              <a:rPr lang="en-US" altLang="zh-TW" dirty="0" err="1"/>
              <a:t>y,int</a:t>
            </a:r>
            <a:r>
              <a:rPr lang="en-US" altLang="zh-TW" dirty="0"/>
              <a:t> z)</a:t>
            </a:r>
          </a:p>
          <a:p>
            <a:pPr marL="514350" indent="-514350">
              <a:buFont typeface="+mj-lt"/>
              <a:buAutoNum type="arabicParenR"/>
            </a:pPr>
            <a:r>
              <a:rPr lang="en-US" altLang="zh-TW" dirty="0"/>
              <a:t>{</a:t>
            </a:r>
          </a:p>
          <a:p>
            <a:pPr marL="514350" indent="-514350">
              <a:buFont typeface="+mj-lt"/>
              <a:buAutoNum type="arabicParenR"/>
            </a:pPr>
            <a:r>
              <a:rPr lang="en-US" altLang="zh-TW" dirty="0" err="1"/>
              <a:t>printf</a:t>
            </a:r>
            <a:r>
              <a:rPr lang="en-US" altLang="zh-TW" dirty="0"/>
              <a:t>("%</a:t>
            </a:r>
            <a:r>
              <a:rPr lang="en-US" altLang="zh-TW" dirty="0" err="1"/>
              <a:t>d%d%d</a:t>
            </a:r>
            <a:r>
              <a:rPr lang="en-US" altLang="zh-TW" dirty="0"/>
              <a:t>",</a:t>
            </a:r>
            <a:r>
              <a:rPr lang="en-US" altLang="zh-TW" dirty="0" err="1"/>
              <a:t>x,y,z</a:t>
            </a:r>
            <a:r>
              <a:rPr lang="en-US" altLang="zh-TW" dirty="0"/>
              <a:t>); // Output :17 16 17</a:t>
            </a:r>
            <a:endParaRPr lang="zh-TW" altLang="en-US" dirty="0"/>
          </a:p>
          <a:p>
            <a:pPr marL="514350" indent="-514350">
              <a:buFont typeface="+mj-lt"/>
              <a:buAutoNum type="arabicParenR"/>
            </a:pPr>
            <a:r>
              <a:rPr lang="en-US" altLang="zh-TW" dirty="0"/>
              <a:t>}</a:t>
            </a:r>
          </a:p>
          <a:p>
            <a:pPr marL="514350" indent="-514350">
              <a:buFont typeface="+mj-lt"/>
              <a:buAutoNum type="arabicParenR"/>
            </a:pPr>
            <a:endParaRPr lang="en-US" altLang="zh-TW" dirty="0"/>
          </a:p>
          <a:p>
            <a:pPr marL="514350" indent="-514350">
              <a:buFont typeface="+mj-lt"/>
              <a:buAutoNum type="arabicParenR"/>
            </a:pPr>
            <a:r>
              <a:rPr lang="en-US" altLang="zh-TW" dirty="0"/>
              <a:t>void main()</a:t>
            </a:r>
          </a:p>
          <a:p>
            <a:pPr marL="514350" indent="-514350">
              <a:buFont typeface="+mj-lt"/>
              <a:buAutoNum type="arabicParenR"/>
            </a:pPr>
            <a:r>
              <a:rPr lang="en-US" altLang="zh-TW" dirty="0"/>
              <a:t>{</a:t>
            </a:r>
          </a:p>
          <a:p>
            <a:pPr marL="514350" indent="-514350">
              <a:buFont typeface="+mj-lt"/>
              <a:buAutoNum type="arabicParenR"/>
            </a:pPr>
            <a:r>
              <a:rPr lang="en-US" altLang="zh-TW" dirty="0" err="1"/>
              <a:t>int</a:t>
            </a:r>
            <a:r>
              <a:rPr lang="en-US" altLang="zh-TW" dirty="0"/>
              <a:t> </a:t>
            </a:r>
            <a:r>
              <a:rPr lang="en-US" altLang="zh-TW" dirty="0" err="1"/>
              <a:t>var</a:t>
            </a:r>
            <a:r>
              <a:rPr lang="en-US" altLang="zh-TW" dirty="0"/>
              <a:t>=15;</a:t>
            </a:r>
          </a:p>
          <a:p>
            <a:pPr marL="514350" indent="-514350">
              <a:buFont typeface="+mj-lt"/>
              <a:buAutoNum type="arabicParenR"/>
            </a:pPr>
            <a:r>
              <a:rPr lang="en-US" altLang="zh-TW" dirty="0" err="1"/>
              <a:t>funct</a:t>
            </a:r>
            <a:r>
              <a:rPr lang="en-US" altLang="zh-TW" dirty="0"/>
              <a:t>(</a:t>
            </a:r>
            <a:r>
              <a:rPr lang="en-US" altLang="zh-TW" dirty="0" err="1"/>
              <a:t>var</a:t>
            </a:r>
            <a:r>
              <a:rPr lang="en-US" altLang="zh-TW" dirty="0"/>
              <a:t>, </a:t>
            </a:r>
            <a:r>
              <a:rPr lang="en-US" altLang="zh-TW" sz="2400" b="1" dirty="0" err="1">
                <a:solidFill>
                  <a:srgbClr val="FFC000"/>
                </a:solidFill>
                <a:effectLst>
                  <a:outerShdw blurRad="38100" dist="38100" dir="2700000" algn="tl">
                    <a:srgbClr val="000000">
                      <a:alpha val="43137"/>
                    </a:srgbClr>
                  </a:outerShdw>
                </a:effectLst>
                <a:latin typeface="Times New Roman" pitchFamily="18" charset="0"/>
              </a:rPr>
              <a:t>var</a:t>
            </a:r>
            <a:r>
              <a:rPr lang="en-US" altLang="zh-TW" sz="2400" b="1" dirty="0">
                <a:solidFill>
                  <a:srgbClr val="FFC000"/>
                </a:solidFill>
                <a:effectLst>
                  <a:outerShdw blurRad="38100" dist="38100" dir="2700000" algn="tl">
                    <a:srgbClr val="000000">
                      <a:alpha val="43137"/>
                    </a:srgbClr>
                  </a:outerShdw>
                </a:effectLst>
                <a:latin typeface="Times New Roman" pitchFamily="18" charset="0"/>
              </a:rPr>
              <a:t>++</a:t>
            </a:r>
            <a:r>
              <a:rPr lang="en-US" altLang="zh-TW" dirty="0"/>
              <a:t>, </a:t>
            </a:r>
            <a:r>
              <a:rPr lang="en-US" altLang="zh-TW" sz="2400" b="1" dirty="0">
                <a:solidFill>
                  <a:srgbClr val="FF0000"/>
                </a:solidFill>
                <a:effectLst>
                  <a:outerShdw blurRad="38100" dist="38100" dir="2700000" algn="tl">
                    <a:srgbClr val="000000">
                      <a:alpha val="43137"/>
                    </a:srgbClr>
                  </a:outerShdw>
                </a:effectLst>
                <a:latin typeface="Times New Roman" pitchFamily="18" charset="0"/>
              </a:rPr>
              <a:t>++</a:t>
            </a:r>
            <a:r>
              <a:rPr lang="en-US" altLang="zh-TW" b="1" dirty="0" err="1">
                <a:solidFill>
                  <a:srgbClr val="FF0000"/>
                </a:solidFill>
                <a:effectLst>
                  <a:outerShdw blurRad="38100" dist="38100" dir="2700000" algn="tl">
                    <a:srgbClr val="000000">
                      <a:alpha val="43137"/>
                    </a:srgbClr>
                  </a:outerShdw>
                </a:effectLst>
              </a:rPr>
              <a:t>var</a:t>
            </a:r>
            <a:r>
              <a:rPr lang="en-US" altLang="zh-TW" dirty="0"/>
              <a:t>);</a:t>
            </a:r>
          </a:p>
          <a:p>
            <a:pPr marL="514350" indent="-514350">
              <a:buFont typeface="+mj-lt"/>
              <a:buAutoNum type="arabicParenR"/>
            </a:pPr>
            <a:r>
              <a:rPr lang="en-US" altLang="zh-TW" dirty="0"/>
              <a:t>}</a:t>
            </a:r>
            <a:endParaRPr lang="zh-TW" altLang="en-US" dirty="0"/>
          </a:p>
        </p:txBody>
      </p:sp>
      <p:sp>
        <p:nvSpPr>
          <p:cNvPr id="5" name="矩形 4"/>
          <p:cNvSpPr/>
          <p:nvPr/>
        </p:nvSpPr>
        <p:spPr>
          <a:xfrm>
            <a:off x="5943600" y="3886200"/>
            <a:ext cx="4724400" cy="2031325"/>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altLang="zh-TW" dirty="0"/>
              <a:t>Explanation :</a:t>
            </a:r>
          </a:p>
          <a:p>
            <a:pPr lvl="1"/>
            <a:r>
              <a:rPr lang="en-US" altLang="zh-TW" dirty="0"/>
              <a:t>In C, parameters are passed in Right to Left direction.</a:t>
            </a:r>
          </a:p>
          <a:p>
            <a:r>
              <a:rPr lang="en-US" altLang="zh-TW" dirty="0"/>
              <a:t>Sequence of Passing Parameters –</a:t>
            </a:r>
          </a:p>
          <a:p>
            <a:pPr lvl="1"/>
            <a:r>
              <a:rPr lang="en-US" altLang="zh-TW" b="1" dirty="0">
                <a:solidFill>
                  <a:srgbClr val="FF0000"/>
                </a:solidFill>
                <a:effectLst>
                  <a:outerShdw blurRad="38100" dist="38100" dir="2700000" algn="tl">
                    <a:srgbClr val="000000">
                      <a:alpha val="43137"/>
                    </a:srgbClr>
                  </a:outerShdw>
                </a:effectLst>
              </a:rPr>
              <a:t>First</a:t>
            </a:r>
            <a:r>
              <a:rPr lang="en-US" altLang="zh-TW" dirty="0"/>
              <a:t>  : ++</a:t>
            </a:r>
            <a:r>
              <a:rPr lang="en-US" altLang="zh-TW" dirty="0" err="1"/>
              <a:t>var</a:t>
            </a:r>
            <a:r>
              <a:rPr lang="en-US" altLang="zh-TW" dirty="0"/>
              <a:t>   : Value = 16</a:t>
            </a:r>
          </a:p>
          <a:p>
            <a:pPr lvl="1"/>
            <a:r>
              <a:rPr lang="en-US" altLang="zh-TW" b="1" dirty="0">
                <a:solidFill>
                  <a:srgbClr val="FFC000"/>
                </a:solidFill>
                <a:effectLst>
                  <a:outerShdw blurRad="38100" dist="38100" dir="2700000" algn="tl">
                    <a:srgbClr val="000000">
                      <a:alpha val="43137"/>
                    </a:srgbClr>
                  </a:outerShdw>
                </a:effectLst>
              </a:rPr>
              <a:t>Second</a:t>
            </a:r>
            <a:r>
              <a:rPr lang="en-US" altLang="zh-TW" dirty="0"/>
              <a:t> : </a:t>
            </a:r>
            <a:r>
              <a:rPr lang="en-US" altLang="zh-TW" dirty="0" err="1"/>
              <a:t>var</a:t>
            </a:r>
            <a:r>
              <a:rPr lang="en-US" altLang="zh-TW" dirty="0"/>
              <a:t>++   : Value = 16</a:t>
            </a:r>
          </a:p>
          <a:p>
            <a:pPr lvl="1"/>
            <a:r>
              <a:rPr lang="en-US" altLang="zh-TW" dirty="0">
                <a:solidFill>
                  <a:schemeClr val="tx1"/>
                </a:solidFill>
              </a:rPr>
              <a:t>Third</a:t>
            </a:r>
            <a:r>
              <a:rPr lang="en-US" altLang="zh-TW" dirty="0"/>
              <a:t>  : </a:t>
            </a:r>
            <a:r>
              <a:rPr lang="en-US" altLang="zh-TW" dirty="0" err="1"/>
              <a:t>var</a:t>
            </a:r>
            <a:r>
              <a:rPr lang="en-US" altLang="zh-TW" dirty="0"/>
              <a:t>     : Value = 17</a:t>
            </a:r>
            <a:endParaRPr lang="zh-TW" altLang="en-US" dirty="0"/>
          </a:p>
        </p:txBody>
      </p:sp>
    </p:spTree>
    <p:extLst>
      <p:ext uri="{BB962C8B-B14F-4D97-AF65-F5344CB8AC3E}">
        <p14:creationId xmlns:p14="http://schemas.microsoft.com/office/powerpoint/2010/main" val="24725148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noAutofit/>
          </a:bodyPr>
          <a:lstStyle/>
          <a:p>
            <a:r>
              <a:rPr lang="en-US" altLang="zh-TW" sz="4000" dirty="0">
                <a:ea typeface="新細明體" charset="-120"/>
              </a:rPr>
              <a:t>Variable-Length Array Parameters (C99)</a:t>
            </a:r>
          </a:p>
        </p:txBody>
      </p:sp>
      <p:sp>
        <p:nvSpPr>
          <p:cNvPr id="72707" name="Content Placeholder 2"/>
          <p:cNvSpPr>
            <a:spLocks noGrp="1"/>
          </p:cNvSpPr>
          <p:nvPr>
            <p:ph idx="1"/>
          </p:nvPr>
        </p:nvSpPr>
        <p:spPr/>
        <p:txBody>
          <a:bodyPr>
            <a:normAutofit/>
          </a:bodyPr>
          <a:lstStyle/>
          <a:p>
            <a:r>
              <a:rPr lang="en-US" altLang="zh-TW" sz="2600" dirty="0">
                <a:ea typeface="新細明體" charset="-120"/>
              </a:rPr>
              <a:t>C99 allows the use of variable-length arrays as parameters.</a:t>
            </a:r>
          </a:p>
          <a:p>
            <a:r>
              <a:rPr lang="en-US" altLang="zh-TW" sz="2600" dirty="0">
                <a:ea typeface="新細明體" charset="-120"/>
              </a:rPr>
              <a:t>Consider the </a:t>
            </a:r>
            <a:r>
              <a:rPr lang="en-US" altLang="zh-TW" sz="2600" dirty="0" err="1">
                <a:latin typeface="Courier New" pitchFamily="49" charset="0"/>
                <a:ea typeface="新細明體" charset="-120"/>
                <a:cs typeface="Courier New" pitchFamily="49" charset="0"/>
              </a:rPr>
              <a:t>sum_array</a:t>
            </a:r>
            <a:r>
              <a:rPr lang="en-US" altLang="zh-TW" sz="2600" dirty="0">
                <a:ea typeface="新細明體" charset="-120"/>
              </a:rPr>
              <a:t> function:</a:t>
            </a:r>
          </a:p>
          <a:p>
            <a:pPr>
              <a:lnSpc>
                <a:spcPct val="80000"/>
              </a:lnSpc>
              <a:spcBef>
                <a:spcPts val="1200"/>
              </a:spcBef>
              <a:buNone/>
            </a:pPr>
            <a:r>
              <a:rPr lang="en-US" altLang="zh-TW" sz="2200" dirty="0">
                <a:latin typeface="Courier New" pitchFamily="49" charset="0"/>
                <a:ea typeface="新細明體" charset="-120"/>
                <a:cs typeface="Courier New" pitchFamily="49" charset="0"/>
              </a:rPr>
              <a:t>	int </a:t>
            </a:r>
            <a:r>
              <a:rPr lang="en-US" altLang="zh-TW" sz="2200" dirty="0" err="1">
                <a:latin typeface="Courier New" pitchFamily="49" charset="0"/>
                <a:ea typeface="新細明體" charset="-120"/>
                <a:cs typeface="Courier New" pitchFamily="49" charset="0"/>
              </a:rPr>
              <a:t>sum_array</a:t>
            </a:r>
            <a:r>
              <a:rPr lang="en-US" altLang="zh-TW" sz="2200" dirty="0">
                <a:latin typeface="Courier New" pitchFamily="49" charset="0"/>
                <a:ea typeface="新細明體" charset="-120"/>
                <a:cs typeface="Courier New" pitchFamily="49" charset="0"/>
              </a:rPr>
              <a:t>(int a[], int n)</a:t>
            </a:r>
          </a:p>
          <a:p>
            <a:pPr>
              <a:lnSpc>
                <a:spcPct val="80000"/>
              </a:lnSpc>
              <a:spcBef>
                <a:spcPts val="600"/>
              </a:spcBef>
              <a:buNone/>
            </a:pPr>
            <a:r>
              <a:rPr lang="en-US" altLang="zh-TW" sz="2200" dirty="0">
                <a:latin typeface="Courier New" pitchFamily="49" charset="0"/>
                <a:ea typeface="新細明體" charset="-120"/>
                <a:cs typeface="Courier New" pitchFamily="49" charset="0"/>
              </a:rPr>
              <a:t>	{</a:t>
            </a:r>
          </a:p>
          <a:p>
            <a:pPr>
              <a:lnSpc>
                <a:spcPct val="80000"/>
              </a:lnSpc>
              <a:spcBef>
                <a:spcPct val="0"/>
              </a:spcBef>
              <a:buFontTx/>
              <a:buNone/>
            </a:pPr>
            <a:r>
              <a:rPr lang="en-US" altLang="zh-TW" sz="2200" dirty="0">
                <a:latin typeface="Courier New" pitchFamily="49" charset="0"/>
                <a:ea typeface="新細明體" charset="-120"/>
                <a:cs typeface="Courier New" pitchFamily="49" charset="0"/>
              </a:rPr>
              <a:t>	  …</a:t>
            </a:r>
          </a:p>
          <a:p>
            <a:pPr>
              <a:lnSpc>
                <a:spcPct val="80000"/>
              </a:lnSpc>
              <a:spcBef>
                <a:spcPct val="0"/>
              </a:spcBef>
              <a:buFontTx/>
              <a:buNone/>
            </a:pPr>
            <a:r>
              <a:rPr lang="en-US" altLang="zh-TW" sz="2200" dirty="0">
                <a:latin typeface="Courier New" pitchFamily="49" charset="0"/>
                <a:ea typeface="新細明體" charset="-120"/>
                <a:cs typeface="Courier New" pitchFamily="49" charset="0"/>
              </a:rPr>
              <a:t>	}</a:t>
            </a:r>
          </a:p>
          <a:p>
            <a:pPr>
              <a:buFontTx/>
              <a:buNone/>
            </a:pPr>
            <a:r>
              <a:rPr lang="en-US" altLang="zh-TW" sz="2600" dirty="0">
                <a:ea typeface="新細明體" charset="-120"/>
              </a:rPr>
              <a:t>	As it stands now, there’s no direct link between </a:t>
            </a:r>
            <a:r>
              <a:rPr lang="en-US" altLang="zh-TW" sz="2600" dirty="0">
                <a:latin typeface="Courier New" pitchFamily="49" charset="0"/>
                <a:ea typeface="新細明體" charset="-120"/>
                <a:cs typeface="Courier New" pitchFamily="49" charset="0"/>
              </a:rPr>
              <a:t>n</a:t>
            </a:r>
            <a:r>
              <a:rPr lang="en-US" altLang="zh-TW" sz="2600" dirty="0">
                <a:ea typeface="新細明體" charset="-120"/>
              </a:rPr>
              <a:t> and the length of the array </a:t>
            </a:r>
            <a:r>
              <a:rPr lang="en-US" altLang="zh-TW" sz="2600" dirty="0">
                <a:latin typeface="Courier New" pitchFamily="49" charset="0"/>
                <a:ea typeface="新細明體" charset="-120"/>
                <a:cs typeface="Courier New" pitchFamily="49" charset="0"/>
              </a:rPr>
              <a:t>a</a:t>
            </a:r>
            <a:r>
              <a:rPr lang="en-US" altLang="zh-TW" sz="2600" dirty="0">
                <a:ea typeface="新細明體" charset="-120"/>
              </a:rPr>
              <a:t>.</a:t>
            </a:r>
          </a:p>
          <a:p>
            <a:r>
              <a:rPr lang="en-US" altLang="zh-TW" sz="2600" dirty="0">
                <a:ea typeface="新細明體" charset="-120"/>
              </a:rPr>
              <a:t>Although the function body treats </a:t>
            </a:r>
            <a:r>
              <a:rPr lang="en-US" altLang="zh-TW" sz="2600" dirty="0">
                <a:latin typeface="Courier New" pitchFamily="49" charset="0"/>
                <a:ea typeface="新細明體" charset="-120"/>
                <a:cs typeface="Courier New" pitchFamily="49" charset="0"/>
              </a:rPr>
              <a:t>n</a:t>
            </a:r>
            <a:r>
              <a:rPr lang="en-US" altLang="zh-TW" sz="2600" dirty="0">
                <a:ea typeface="新細明體" charset="-120"/>
              </a:rPr>
              <a:t> as </a:t>
            </a:r>
            <a:r>
              <a:rPr lang="en-US" altLang="zh-TW" sz="2600" dirty="0">
                <a:latin typeface="Courier New" pitchFamily="49" charset="0"/>
                <a:ea typeface="新細明體" charset="-120"/>
                <a:cs typeface="Courier New" pitchFamily="49" charset="0"/>
              </a:rPr>
              <a:t>a</a:t>
            </a:r>
            <a:r>
              <a:rPr lang="en-US" altLang="zh-TW" sz="2600" dirty="0">
                <a:ea typeface="新細明體" charset="-120"/>
              </a:rPr>
              <a:t>’s length, the actual length of the array could be larger or smaller than </a:t>
            </a:r>
            <a:r>
              <a:rPr lang="en-US" altLang="zh-TW" sz="2600" dirty="0">
                <a:latin typeface="Courier New" pitchFamily="49" charset="0"/>
                <a:ea typeface="新細明體" charset="-120"/>
                <a:cs typeface="Courier New" pitchFamily="49" charset="0"/>
              </a:rPr>
              <a:t>n</a:t>
            </a:r>
            <a:r>
              <a:rPr lang="en-US" altLang="zh-TW" sz="2600" dirty="0">
                <a:ea typeface="新細明體" charset="-120"/>
              </a:rPr>
              <a:t>.</a:t>
            </a:r>
          </a:p>
        </p:txBody>
      </p:sp>
      <p:sp>
        <p:nvSpPr>
          <p:cNvPr id="2" name="橢圓形圖說文字 1"/>
          <p:cNvSpPr/>
          <p:nvPr/>
        </p:nvSpPr>
        <p:spPr>
          <a:xfrm>
            <a:off x="6019800" y="2514600"/>
            <a:ext cx="2438400" cy="1676400"/>
          </a:xfrm>
          <a:prstGeom prst="wedgeEllipseCallout">
            <a:avLst>
              <a:gd name="adj1" fmla="val -47965"/>
              <a:gd name="adj2" fmla="val -33252"/>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4400" dirty="0"/>
              <a:t>Skip</a:t>
            </a:r>
            <a:endParaRPr lang="zh-TW"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noAutofit/>
          </a:bodyPr>
          <a:lstStyle/>
          <a:p>
            <a:r>
              <a:rPr lang="en-US" altLang="zh-TW" sz="4000" dirty="0">
                <a:ea typeface="新細明體" charset="-120"/>
              </a:rPr>
              <a:t>Variable-Length Array Parameters (C99)</a:t>
            </a:r>
          </a:p>
        </p:txBody>
      </p:sp>
      <p:sp>
        <p:nvSpPr>
          <p:cNvPr id="73731" name="Content Placeholder 2"/>
          <p:cNvSpPr>
            <a:spLocks noGrp="1"/>
          </p:cNvSpPr>
          <p:nvPr>
            <p:ph idx="1"/>
          </p:nvPr>
        </p:nvSpPr>
        <p:spPr/>
        <p:txBody>
          <a:bodyPr/>
          <a:lstStyle/>
          <a:p>
            <a:r>
              <a:rPr lang="en-US" altLang="zh-TW" sz="2700" dirty="0">
                <a:ea typeface="新細明體" charset="-120"/>
              </a:rPr>
              <a:t>Using a variable-length array parameter, we can explicitly state that </a:t>
            </a:r>
            <a:r>
              <a:rPr lang="en-US" altLang="zh-TW" sz="2700" dirty="0">
                <a:latin typeface="Courier New" pitchFamily="49" charset="0"/>
                <a:ea typeface="新細明體" charset="-120"/>
                <a:cs typeface="Courier New" pitchFamily="49" charset="0"/>
              </a:rPr>
              <a:t>a</a:t>
            </a:r>
            <a:r>
              <a:rPr lang="en-US" altLang="zh-TW" sz="2700" dirty="0">
                <a:ea typeface="新細明體" charset="-120"/>
              </a:rPr>
              <a:t>’s length is </a:t>
            </a:r>
            <a:r>
              <a:rPr lang="en-US" altLang="zh-TW" sz="2700" dirty="0">
                <a:latin typeface="Courier New" pitchFamily="49" charset="0"/>
                <a:ea typeface="新細明體" charset="-120"/>
                <a:cs typeface="Courier New" pitchFamily="49" charset="0"/>
              </a:rPr>
              <a:t>n</a:t>
            </a:r>
            <a:r>
              <a:rPr lang="en-US" altLang="zh-TW" sz="2700" dirty="0">
                <a:ea typeface="新細明體" charset="-120"/>
              </a:rPr>
              <a:t>:</a:t>
            </a:r>
          </a:p>
          <a:p>
            <a:pPr>
              <a:lnSpc>
                <a:spcPct val="80000"/>
              </a:lnSpc>
              <a:spcBef>
                <a:spcPts val="1200"/>
              </a:spcBef>
              <a:buNone/>
            </a:pPr>
            <a:r>
              <a:rPr lang="en-US" altLang="zh-TW" sz="2300" dirty="0">
                <a:latin typeface="Courier New" pitchFamily="49" charset="0"/>
                <a:ea typeface="新細明體" charset="-120"/>
                <a:cs typeface="Courier New" pitchFamily="49" charset="0"/>
              </a:rPr>
              <a:t>	</a:t>
            </a:r>
            <a:r>
              <a:rPr lang="en-US" altLang="zh-TW" sz="2300" dirty="0" err="1">
                <a:latin typeface="Courier New" pitchFamily="49" charset="0"/>
                <a:ea typeface="新細明體" charset="-120"/>
                <a:cs typeface="Courier New" pitchFamily="49" charset="0"/>
              </a:rPr>
              <a:t>int</a:t>
            </a:r>
            <a:r>
              <a:rPr lang="en-US" altLang="zh-TW" sz="2300" dirty="0">
                <a:latin typeface="Courier New" pitchFamily="49" charset="0"/>
                <a:ea typeface="新細明體" charset="-120"/>
                <a:cs typeface="Courier New" pitchFamily="49" charset="0"/>
              </a:rPr>
              <a:t> </a:t>
            </a:r>
            <a:r>
              <a:rPr lang="en-US" altLang="zh-TW" sz="2300" dirty="0" err="1">
                <a:latin typeface="Courier New" pitchFamily="49" charset="0"/>
                <a:ea typeface="新細明體" charset="-120"/>
                <a:cs typeface="Courier New" pitchFamily="49" charset="0"/>
              </a:rPr>
              <a:t>sum_array</a:t>
            </a:r>
            <a:r>
              <a:rPr lang="en-US" altLang="zh-TW" sz="2300" dirty="0">
                <a:latin typeface="Courier New" pitchFamily="49" charset="0"/>
                <a:ea typeface="新細明體" charset="-120"/>
                <a:cs typeface="Courier New" pitchFamily="49" charset="0"/>
              </a:rPr>
              <a:t>(</a:t>
            </a:r>
            <a:r>
              <a:rPr lang="en-US" altLang="zh-TW" sz="2300" dirty="0" err="1">
                <a:latin typeface="Courier New" pitchFamily="49" charset="0"/>
                <a:ea typeface="新細明體" charset="-120"/>
                <a:cs typeface="Courier New" pitchFamily="49" charset="0"/>
              </a:rPr>
              <a:t>int</a:t>
            </a:r>
            <a:r>
              <a:rPr lang="en-US" altLang="zh-TW" sz="2300" dirty="0">
                <a:latin typeface="Courier New" pitchFamily="49" charset="0"/>
                <a:ea typeface="新細明體" charset="-120"/>
                <a:cs typeface="Courier New" pitchFamily="49" charset="0"/>
              </a:rPr>
              <a:t> n, </a:t>
            </a:r>
            <a:r>
              <a:rPr lang="en-US" altLang="zh-TW" sz="2300" dirty="0" err="1">
                <a:latin typeface="Courier New" pitchFamily="49" charset="0"/>
                <a:ea typeface="新細明體" charset="-120"/>
                <a:cs typeface="Courier New" pitchFamily="49" charset="0"/>
              </a:rPr>
              <a:t>int</a:t>
            </a:r>
            <a:r>
              <a:rPr lang="en-US" altLang="zh-TW" sz="2300" dirty="0">
                <a:latin typeface="Courier New" pitchFamily="49" charset="0"/>
                <a:ea typeface="新細明體" charset="-120"/>
                <a:cs typeface="Courier New" pitchFamily="49" charset="0"/>
              </a:rPr>
              <a:t> a[n])</a:t>
            </a:r>
          </a:p>
          <a:p>
            <a:pPr>
              <a:lnSpc>
                <a:spcPct val="80000"/>
              </a:lnSpc>
              <a:spcBef>
                <a:spcPts val="600"/>
              </a:spcBef>
              <a:buNone/>
            </a:pPr>
            <a:r>
              <a:rPr lang="en-US" altLang="zh-TW" sz="2300" dirty="0">
                <a:latin typeface="Courier New" pitchFamily="49" charset="0"/>
                <a:ea typeface="新細明體" charset="-120"/>
                <a:cs typeface="Courier New" pitchFamily="49" charset="0"/>
              </a:rPr>
              <a:t>	{</a:t>
            </a:r>
          </a:p>
          <a:p>
            <a:pPr>
              <a:lnSpc>
                <a:spcPct val="80000"/>
              </a:lnSpc>
              <a:spcBef>
                <a:spcPct val="0"/>
              </a:spcBef>
              <a:buFontTx/>
              <a:buNone/>
            </a:pPr>
            <a:r>
              <a:rPr lang="en-US" altLang="zh-TW" sz="2300" dirty="0">
                <a:latin typeface="Courier New" pitchFamily="49" charset="0"/>
                <a:ea typeface="新細明體" charset="-120"/>
                <a:cs typeface="Courier New" pitchFamily="49" charset="0"/>
              </a:rPr>
              <a:t>	  …</a:t>
            </a:r>
          </a:p>
          <a:p>
            <a:pPr>
              <a:lnSpc>
                <a:spcPct val="80000"/>
              </a:lnSpc>
              <a:spcBef>
                <a:spcPct val="0"/>
              </a:spcBef>
              <a:buFontTx/>
              <a:buNone/>
            </a:pPr>
            <a:r>
              <a:rPr lang="en-US" altLang="zh-TW" sz="2300" dirty="0">
                <a:latin typeface="Courier New" pitchFamily="49" charset="0"/>
                <a:ea typeface="新細明體" charset="-120"/>
                <a:cs typeface="Courier New" pitchFamily="49" charset="0"/>
              </a:rPr>
              <a:t>	}</a:t>
            </a:r>
          </a:p>
          <a:p>
            <a:r>
              <a:rPr lang="en-US" altLang="zh-TW" sz="2700" dirty="0">
                <a:ea typeface="新細明體" charset="-120"/>
              </a:rPr>
              <a:t>The value of the first parameter (</a:t>
            </a:r>
            <a:r>
              <a:rPr lang="en-US" altLang="zh-TW" sz="2700" dirty="0">
                <a:latin typeface="Courier New" pitchFamily="49" charset="0"/>
                <a:ea typeface="新細明體" charset="-120"/>
                <a:cs typeface="Courier New" pitchFamily="49" charset="0"/>
              </a:rPr>
              <a:t>n</a:t>
            </a:r>
            <a:r>
              <a:rPr lang="en-US" altLang="zh-TW" sz="2700" dirty="0">
                <a:ea typeface="新細明體" charset="-120"/>
              </a:rPr>
              <a:t>) specifies the length of the second parameter (</a:t>
            </a:r>
            <a:r>
              <a:rPr lang="en-US" altLang="zh-TW" sz="2700" dirty="0">
                <a:latin typeface="Courier New" pitchFamily="49" charset="0"/>
                <a:ea typeface="新細明體" charset="-120"/>
                <a:cs typeface="Courier New" pitchFamily="49" charset="0"/>
              </a:rPr>
              <a:t>a</a:t>
            </a:r>
            <a:r>
              <a:rPr lang="en-US" altLang="zh-TW" sz="2700" dirty="0">
                <a:ea typeface="新細明體" charset="-120"/>
              </a:rPr>
              <a:t>).</a:t>
            </a:r>
          </a:p>
          <a:p>
            <a:r>
              <a:rPr lang="en-US" altLang="zh-TW" sz="2700" dirty="0">
                <a:ea typeface="新細明體" charset="-120"/>
              </a:rPr>
              <a:t>Note that the order of the parameters has been </a:t>
            </a:r>
            <a:r>
              <a:rPr lang="en-US" altLang="zh-TW" sz="2700" dirty="0">
                <a:solidFill>
                  <a:srgbClr val="FFC000"/>
                </a:solidFill>
                <a:effectLst>
                  <a:outerShdw blurRad="38100" dist="38100" dir="2700000" algn="tl">
                    <a:srgbClr val="000000">
                      <a:alpha val="43137"/>
                    </a:srgbClr>
                  </a:outerShdw>
                </a:effectLst>
                <a:ea typeface="新細明體" charset="-120"/>
              </a:rPr>
              <a:t>switched</a:t>
            </a:r>
            <a:r>
              <a:rPr lang="en-US" altLang="zh-TW" sz="2700" dirty="0">
                <a:ea typeface="新細明體" charset="-120"/>
              </a:rPr>
              <a:t>; order is important when variable-length array parameters are used.</a:t>
            </a:r>
          </a:p>
        </p:txBody>
      </p:sp>
      <p:sp>
        <p:nvSpPr>
          <p:cNvPr id="4" name="橢圓形圖說文字 3"/>
          <p:cNvSpPr/>
          <p:nvPr/>
        </p:nvSpPr>
        <p:spPr>
          <a:xfrm>
            <a:off x="5105400" y="2438400"/>
            <a:ext cx="3276600" cy="2590800"/>
          </a:xfrm>
          <a:prstGeom prst="wedgeEllipseCallout">
            <a:avLst>
              <a:gd name="adj1" fmla="val -47965"/>
              <a:gd name="adj2" fmla="val -33252"/>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4400" dirty="0"/>
              <a:t>Skip</a:t>
            </a:r>
            <a:endParaRPr lang="zh-TW"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noAutofit/>
          </a:bodyPr>
          <a:lstStyle/>
          <a:p>
            <a:r>
              <a:rPr lang="en-US" altLang="zh-TW" sz="4000" dirty="0">
                <a:ea typeface="新細明體" charset="-120"/>
              </a:rPr>
              <a:t>Variable-Length Array Parameters (C99)</a:t>
            </a:r>
          </a:p>
        </p:txBody>
      </p:sp>
      <p:sp>
        <p:nvSpPr>
          <p:cNvPr id="74755" name="Content Placeholder 2"/>
          <p:cNvSpPr>
            <a:spLocks noGrp="1"/>
          </p:cNvSpPr>
          <p:nvPr>
            <p:ph idx="1"/>
          </p:nvPr>
        </p:nvSpPr>
        <p:spPr/>
        <p:txBody>
          <a:bodyPr/>
          <a:lstStyle/>
          <a:p>
            <a:r>
              <a:rPr lang="en-US" altLang="zh-TW">
                <a:ea typeface="新細明體" charset="-120"/>
              </a:rPr>
              <a:t>There are several ways to write the prototype for the new version of </a:t>
            </a:r>
            <a:r>
              <a:rPr lang="en-US" altLang="zh-TW">
                <a:latin typeface="Courier New" pitchFamily="49" charset="0"/>
                <a:ea typeface="新細明體" charset="-120"/>
                <a:cs typeface="Courier New" pitchFamily="49" charset="0"/>
              </a:rPr>
              <a:t>sum_array</a:t>
            </a:r>
            <a:r>
              <a:rPr lang="en-US" altLang="zh-TW">
                <a:ea typeface="新細明體" charset="-120"/>
              </a:rPr>
              <a:t>.</a:t>
            </a:r>
          </a:p>
          <a:p>
            <a:r>
              <a:rPr lang="en-US" altLang="zh-TW">
                <a:ea typeface="新細明體" charset="-120"/>
              </a:rPr>
              <a:t>One possibility is to make it look exactly like the function definition:</a:t>
            </a:r>
          </a:p>
          <a:p>
            <a:pPr>
              <a:lnSpc>
                <a:spcPct val="80000"/>
              </a:lnSpc>
              <a:spcBef>
                <a:spcPts val="1200"/>
              </a:spcBef>
              <a:buNone/>
            </a:pPr>
            <a:r>
              <a:rPr lang="en-US" altLang="zh-TW" sz="2000">
                <a:latin typeface="Courier New" pitchFamily="49" charset="0"/>
                <a:ea typeface="新細明體" charset="-120"/>
                <a:cs typeface="Courier New" pitchFamily="49" charset="0"/>
              </a:rPr>
              <a:t>	int</a:t>
            </a:r>
            <a:r>
              <a:rPr lang="en-US" altLang="zh-TW" sz="16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sum_array(int</a:t>
            </a:r>
            <a:r>
              <a:rPr lang="en-US" altLang="zh-TW" sz="16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n,</a:t>
            </a:r>
            <a:r>
              <a:rPr lang="en-US" altLang="zh-TW" sz="16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int</a:t>
            </a:r>
            <a:r>
              <a:rPr lang="en-US" altLang="zh-TW" sz="16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a[n]);</a:t>
            </a:r>
            <a:r>
              <a:rPr lang="en-US" altLang="zh-TW" sz="16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a:t>
            </a:r>
            <a:r>
              <a:rPr lang="en-US" altLang="zh-TW" sz="16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Version 1</a:t>
            </a:r>
            <a:r>
              <a:rPr lang="en-US" altLang="zh-TW" sz="16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a:t>
            </a:r>
          </a:p>
          <a:p>
            <a:r>
              <a:rPr lang="en-US" altLang="zh-TW">
                <a:ea typeface="新細明體" charset="-120"/>
              </a:rPr>
              <a:t>Another possibility is to replace the array length by an asterisk (</a:t>
            </a:r>
            <a:r>
              <a:rPr lang="en-US" altLang="zh-TW">
                <a:latin typeface="Courier New" pitchFamily="49" charset="0"/>
                <a:ea typeface="新細明體" charset="-120"/>
                <a:cs typeface="Courier New" pitchFamily="49" charset="0"/>
              </a:rPr>
              <a:t>*</a:t>
            </a:r>
            <a:r>
              <a:rPr lang="en-US" altLang="zh-TW">
                <a:ea typeface="新細明體" charset="-120"/>
              </a:rPr>
              <a:t>):</a:t>
            </a:r>
          </a:p>
          <a:p>
            <a:pPr>
              <a:lnSpc>
                <a:spcPct val="80000"/>
              </a:lnSpc>
              <a:spcBef>
                <a:spcPts val="1200"/>
              </a:spcBef>
              <a:buNone/>
            </a:pPr>
            <a:r>
              <a:rPr lang="en-US" altLang="zh-TW" sz="2000">
                <a:latin typeface="Courier New" pitchFamily="49" charset="0"/>
                <a:ea typeface="新細明體" charset="-120"/>
                <a:cs typeface="Courier New" pitchFamily="49" charset="0"/>
              </a:rPr>
              <a:t>	int</a:t>
            </a:r>
            <a:r>
              <a:rPr lang="en-US" altLang="zh-TW" sz="16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sum_array(int</a:t>
            </a:r>
            <a:r>
              <a:rPr lang="en-US" altLang="zh-TW" sz="16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n,</a:t>
            </a:r>
            <a:r>
              <a:rPr lang="en-US" altLang="zh-TW" sz="16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int</a:t>
            </a:r>
            <a:r>
              <a:rPr lang="en-US" altLang="zh-TW" sz="16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a[*]);</a:t>
            </a:r>
            <a:r>
              <a:rPr lang="en-US" altLang="zh-TW" sz="16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a:t>
            </a:r>
            <a:r>
              <a:rPr lang="en-US" altLang="zh-TW" sz="16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Version 2a</a:t>
            </a:r>
            <a:r>
              <a:rPr lang="en-US" altLang="zh-TW" sz="16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a:t>
            </a:r>
          </a:p>
        </p:txBody>
      </p:sp>
      <p:sp>
        <p:nvSpPr>
          <p:cNvPr id="4" name="橢圓形圖說文字 3"/>
          <p:cNvSpPr/>
          <p:nvPr/>
        </p:nvSpPr>
        <p:spPr>
          <a:xfrm>
            <a:off x="5105400" y="2438400"/>
            <a:ext cx="3276600" cy="2590800"/>
          </a:xfrm>
          <a:prstGeom prst="wedgeEllipseCallout">
            <a:avLst>
              <a:gd name="adj1" fmla="val -47965"/>
              <a:gd name="adj2" fmla="val -33252"/>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4400" dirty="0"/>
              <a:t>Skip</a:t>
            </a:r>
            <a:endParaRPr lang="zh-TW"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noAutofit/>
          </a:bodyPr>
          <a:lstStyle/>
          <a:p>
            <a:r>
              <a:rPr lang="en-US" altLang="zh-TW" sz="4000" dirty="0">
                <a:ea typeface="新細明體" charset="-120"/>
              </a:rPr>
              <a:t>Variable-Length Array Parameters (C99)</a:t>
            </a:r>
          </a:p>
        </p:txBody>
      </p:sp>
      <p:sp>
        <p:nvSpPr>
          <p:cNvPr id="75779" name="Content Placeholder 2"/>
          <p:cNvSpPr>
            <a:spLocks noGrp="1"/>
          </p:cNvSpPr>
          <p:nvPr>
            <p:ph idx="1"/>
          </p:nvPr>
        </p:nvSpPr>
        <p:spPr/>
        <p:txBody>
          <a:bodyPr/>
          <a:lstStyle/>
          <a:p>
            <a:r>
              <a:rPr lang="en-US" altLang="zh-TW">
                <a:ea typeface="新細明體" charset="-120"/>
              </a:rPr>
              <a:t>The reason for using the </a:t>
            </a:r>
            <a:r>
              <a:rPr lang="en-US" altLang="zh-TW">
                <a:latin typeface="Courier New" pitchFamily="49" charset="0"/>
                <a:ea typeface="新細明體" charset="-120"/>
                <a:cs typeface="Courier New" pitchFamily="49" charset="0"/>
              </a:rPr>
              <a:t>*</a:t>
            </a:r>
            <a:r>
              <a:rPr lang="en-US" altLang="zh-TW">
                <a:ea typeface="新細明體" charset="-120"/>
              </a:rPr>
              <a:t> notation is that parameter names are optional in function declarations.</a:t>
            </a:r>
          </a:p>
          <a:p>
            <a:r>
              <a:rPr lang="en-US" altLang="zh-TW">
                <a:ea typeface="新細明體" charset="-120"/>
              </a:rPr>
              <a:t>If the name of the first parameter is omitted, it wouldn’t be possible to specify that the length of the array is </a:t>
            </a:r>
            <a:r>
              <a:rPr lang="en-US" altLang="zh-TW">
                <a:latin typeface="Courier New" pitchFamily="49" charset="0"/>
                <a:ea typeface="新細明體" charset="-120"/>
                <a:cs typeface="Courier New" pitchFamily="49" charset="0"/>
              </a:rPr>
              <a:t>n</a:t>
            </a:r>
            <a:r>
              <a:rPr lang="en-US" altLang="zh-TW">
                <a:ea typeface="新細明體" charset="-120"/>
              </a:rPr>
              <a:t>, but the </a:t>
            </a:r>
            <a:r>
              <a:rPr lang="en-US" altLang="zh-TW">
                <a:latin typeface="Courier New" pitchFamily="49" charset="0"/>
                <a:ea typeface="新細明體" charset="-120"/>
                <a:cs typeface="Courier New" pitchFamily="49" charset="0"/>
              </a:rPr>
              <a:t>*</a:t>
            </a:r>
            <a:r>
              <a:rPr lang="en-US" altLang="zh-TW">
                <a:ea typeface="新細明體" charset="-120"/>
              </a:rPr>
              <a:t> provides a clue that the length of the array is related to parameters that come earlier in the list:</a:t>
            </a:r>
          </a:p>
          <a:p>
            <a:pPr>
              <a:lnSpc>
                <a:spcPct val="80000"/>
              </a:lnSpc>
              <a:spcBef>
                <a:spcPts val="1200"/>
              </a:spcBef>
              <a:buNone/>
            </a:pPr>
            <a:r>
              <a:rPr lang="en-US" altLang="zh-TW" sz="2000">
                <a:latin typeface="Courier New" pitchFamily="49" charset="0"/>
                <a:ea typeface="新細明體" charset="-120"/>
                <a:cs typeface="Courier New" pitchFamily="49" charset="0"/>
              </a:rPr>
              <a:t>	int</a:t>
            </a:r>
            <a:r>
              <a:rPr lang="en-US" altLang="zh-TW" sz="16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sum_array(int,</a:t>
            </a:r>
            <a:r>
              <a:rPr lang="en-US" altLang="zh-TW" sz="16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int</a:t>
            </a:r>
            <a:r>
              <a:rPr lang="en-US" altLang="zh-TW" sz="16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a:t>
            </a:r>
            <a:r>
              <a:rPr lang="en-US" altLang="zh-TW" sz="16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a:t>
            </a:r>
            <a:r>
              <a:rPr lang="en-US" altLang="zh-TW" sz="16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Version</a:t>
            </a:r>
            <a:r>
              <a:rPr lang="en-US" altLang="zh-TW" sz="16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2b</a:t>
            </a:r>
            <a:r>
              <a:rPr lang="en-US" altLang="zh-TW" sz="16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a:t>
            </a:r>
          </a:p>
        </p:txBody>
      </p:sp>
      <p:sp>
        <p:nvSpPr>
          <p:cNvPr id="4" name="橢圓形圖說文字 3"/>
          <p:cNvSpPr/>
          <p:nvPr/>
        </p:nvSpPr>
        <p:spPr>
          <a:xfrm>
            <a:off x="5105400" y="2438400"/>
            <a:ext cx="3276600" cy="2590800"/>
          </a:xfrm>
          <a:prstGeom prst="wedgeEllipseCallout">
            <a:avLst>
              <a:gd name="adj1" fmla="val -47965"/>
              <a:gd name="adj2" fmla="val -33252"/>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4400" dirty="0"/>
              <a:t>Skip</a:t>
            </a:r>
            <a:endParaRPr lang="zh-TW"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noAutofit/>
          </a:bodyPr>
          <a:lstStyle/>
          <a:p>
            <a:r>
              <a:rPr lang="en-US" altLang="zh-TW" sz="4000" dirty="0">
                <a:ea typeface="新細明體" charset="-120"/>
              </a:rPr>
              <a:t>Variable-Length Array Parameters (C99)</a:t>
            </a:r>
          </a:p>
        </p:txBody>
      </p:sp>
      <p:sp>
        <p:nvSpPr>
          <p:cNvPr id="76803" name="Content Placeholder 2"/>
          <p:cNvSpPr>
            <a:spLocks noGrp="1"/>
          </p:cNvSpPr>
          <p:nvPr>
            <p:ph idx="1"/>
          </p:nvPr>
        </p:nvSpPr>
        <p:spPr/>
        <p:txBody>
          <a:bodyPr/>
          <a:lstStyle/>
          <a:p>
            <a:r>
              <a:rPr lang="en-US" altLang="zh-TW">
                <a:ea typeface="新細明體" charset="-120"/>
              </a:rPr>
              <a:t>It’s also legal to leave the brackets empty, as we normally do when declaring an array parameter:</a:t>
            </a:r>
          </a:p>
          <a:p>
            <a:pPr>
              <a:lnSpc>
                <a:spcPct val="80000"/>
              </a:lnSpc>
              <a:spcBef>
                <a:spcPts val="1200"/>
              </a:spcBef>
              <a:buNone/>
            </a:pPr>
            <a:r>
              <a:rPr lang="en-US" altLang="zh-TW" sz="2000">
                <a:latin typeface="Courier New" pitchFamily="49" charset="0"/>
                <a:ea typeface="新細明體" charset="-120"/>
                <a:cs typeface="Courier New" pitchFamily="49" charset="0"/>
              </a:rPr>
              <a:t>	int sum_array(int n, int a[]);  /* Version 3a */</a:t>
            </a:r>
          </a:p>
          <a:p>
            <a:pPr>
              <a:lnSpc>
                <a:spcPct val="80000"/>
              </a:lnSpc>
              <a:spcBef>
                <a:spcPts val="600"/>
              </a:spcBef>
              <a:buNone/>
            </a:pPr>
            <a:r>
              <a:rPr lang="en-US" altLang="zh-TW" sz="2000">
                <a:latin typeface="Courier New" pitchFamily="49" charset="0"/>
                <a:ea typeface="新細明體" charset="-120"/>
                <a:cs typeface="Courier New" pitchFamily="49" charset="0"/>
              </a:rPr>
              <a:t>	int sum_array(int, int []);     /* Version 3b */</a:t>
            </a:r>
          </a:p>
          <a:p>
            <a:r>
              <a:rPr lang="en-US" altLang="zh-TW">
                <a:ea typeface="新細明體" charset="-120"/>
              </a:rPr>
              <a:t>Leaving the brackets empty isn’t a good choice, because it doesn’t expose the relationship between </a:t>
            </a:r>
            <a:r>
              <a:rPr lang="en-US" altLang="zh-TW">
                <a:latin typeface="Courier New" pitchFamily="49" charset="0"/>
                <a:ea typeface="新細明體" charset="-120"/>
                <a:cs typeface="Courier New" pitchFamily="49" charset="0"/>
              </a:rPr>
              <a:t>n</a:t>
            </a:r>
            <a:r>
              <a:rPr lang="en-US" altLang="zh-TW">
                <a:ea typeface="新細明體" charset="-120"/>
              </a:rPr>
              <a:t> and </a:t>
            </a:r>
            <a:r>
              <a:rPr lang="en-US" altLang="zh-TW">
                <a:latin typeface="Courier New" pitchFamily="49" charset="0"/>
                <a:ea typeface="新細明體" charset="-120"/>
                <a:cs typeface="Courier New" pitchFamily="49" charset="0"/>
              </a:rPr>
              <a:t>a</a:t>
            </a:r>
            <a:r>
              <a:rPr lang="en-US" altLang="zh-TW">
                <a:ea typeface="新細明體" charset="-120"/>
              </a:rPr>
              <a:t>.</a:t>
            </a:r>
          </a:p>
        </p:txBody>
      </p:sp>
      <p:sp>
        <p:nvSpPr>
          <p:cNvPr id="4" name="橢圓形圖說文字 3"/>
          <p:cNvSpPr/>
          <p:nvPr/>
        </p:nvSpPr>
        <p:spPr>
          <a:xfrm>
            <a:off x="5105400" y="2438400"/>
            <a:ext cx="3276600" cy="2590800"/>
          </a:xfrm>
          <a:prstGeom prst="wedgeEllipseCallout">
            <a:avLst>
              <a:gd name="adj1" fmla="val -47965"/>
              <a:gd name="adj2" fmla="val -33252"/>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4400" dirty="0"/>
              <a:t>Skip</a:t>
            </a:r>
            <a:endParaRPr lang="zh-TW"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noAutofit/>
          </a:bodyPr>
          <a:lstStyle/>
          <a:p>
            <a:r>
              <a:rPr lang="en-US" altLang="zh-TW" sz="4000" dirty="0">
                <a:ea typeface="新細明體" charset="-120"/>
              </a:rPr>
              <a:t>Variable-Length Array Parameters (C99)</a:t>
            </a:r>
          </a:p>
        </p:txBody>
      </p:sp>
      <p:sp>
        <p:nvSpPr>
          <p:cNvPr id="77827" name="Content Placeholder 2"/>
          <p:cNvSpPr>
            <a:spLocks noGrp="1"/>
          </p:cNvSpPr>
          <p:nvPr>
            <p:ph idx="1"/>
          </p:nvPr>
        </p:nvSpPr>
        <p:spPr/>
        <p:txBody>
          <a:bodyPr>
            <a:normAutofit/>
          </a:bodyPr>
          <a:lstStyle/>
          <a:p>
            <a:r>
              <a:rPr lang="en-US" altLang="zh-TW" sz="2400">
                <a:ea typeface="新細明體" charset="-120"/>
              </a:rPr>
              <a:t>In general, the length of a variable-length array parameter can be any expression.</a:t>
            </a:r>
          </a:p>
          <a:p>
            <a:r>
              <a:rPr lang="en-US" altLang="zh-TW" sz="2400">
                <a:ea typeface="新細明體" charset="-120"/>
              </a:rPr>
              <a:t>A function that concatenates two arrays </a:t>
            </a:r>
            <a:r>
              <a:rPr lang="en-US" altLang="zh-TW" sz="2400">
                <a:latin typeface="Courier New" pitchFamily="49" charset="0"/>
                <a:ea typeface="新細明體" charset="-120"/>
                <a:cs typeface="Courier New" pitchFamily="49" charset="0"/>
              </a:rPr>
              <a:t>a</a:t>
            </a:r>
            <a:r>
              <a:rPr lang="en-US" altLang="zh-TW" sz="2400">
                <a:ea typeface="新細明體" charset="-120"/>
              </a:rPr>
              <a:t> and </a:t>
            </a:r>
            <a:r>
              <a:rPr lang="en-US" altLang="zh-TW" sz="2400">
                <a:latin typeface="Courier New" pitchFamily="49" charset="0"/>
                <a:ea typeface="新細明體" charset="-120"/>
                <a:cs typeface="Courier New" pitchFamily="49" charset="0"/>
              </a:rPr>
              <a:t>b</a:t>
            </a:r>
            <a:r>
              <a:rPr lang="en-US" altLang="zh-TW" sz="2400">
                <a:ea typeface="新細明體" charset="-120"/>
              </a:rPr>
              <a:t>, storing the result into a third array named </a:t>
            </a:r>
            <a:r>
              <a:rPr lang="en-US" altLang="zh-TW" sz="2400">
                <a:latin typeface="Courier New" pitchFamily="49" charset="0"/>
                <a:ea typeface="新細明體" charset="-120"/>
                <a:cs typeface="Courier New" pitchFamily="49" charset="0"/>
              </a:rPr>
              <a:t>c</a:t>
            </a:r>
            <a:r>
              <a:rPr lang="en-US" altLang="zh-TW" sz="2400">
                <a:ea typeface="新細明體" charset="-120"/>
              </a:rPr>
              <a:t>:</a:t>
            </a:r>
          </a:p>
          <a:p>
            <a:pPr>
              <a:lnSpc>
                <a:spcPct val="80000"/>
              </a:lnSpc>
              <a:spcBef>
                <a:spcPts val="1000"/>
              </a:spcBef>
              <a:buNone/>
            </a:pPr>
            <a:r>
              <a:rPr lang="en-US" altLang="zh-TW" sz="2000">
                <a:latin typeface="Courier New" pitchFamily="49" charset="0"/>
                <a:ea typeface="新細明體" charset="-120"/>
                <a:cs typeface="Courier New" pitchFamily="49" charset="0"/>
              </a:rPr>
              <a:t>	int concatenate(int</a:t>
            </a:r>
            <a:r>
              <a:rPr lang="en-US" altLang="zh-TW" sz="17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m,</a:t>
            </a:r>
            <a:r>
              <a:rPr lang="en-US" altLang="zh-TW" sz="17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int</a:t>
            </a:r>
            <a:r>
              <a:rPr lang="en-US" altLang="zh-TW" sz="17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n,</a:t>
            </a:r>
            <a:r>
              <a:rPr lang="en-US" altLang="zh-TW" sz="17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int</a:t>
            </a:r>
            <a:r>
              <a:rPr lang="en-US" altLang="zh-TW" sz="17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a[m],</a:t>
            </a:r>
            <a:r>
              <a:rPr lang="en-US" altLang="zh-TW" sz="17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int</a:t>
            </a:r>
            <a:r>
              <a:rPr lang="en-US" altLang="zh-TW" sz="17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b[n],</a:t>
            </a:r>
          </a:p>
          <a:p>
            <a:pPr>
              <a:lnSpc>
                <a:spcPct val="80000"/>
              </a:lnSpc>
              <a:spcBef>
                <a:spcPts val="500"/>
              </a:spcBef>
              <a:buNone/>
            </a:pPr>
            <a:r>
              <a:rPr lang="en-US" altLang="zh-TW" sz="2000">
                <a:latin typeface="Courier New" pitchFamily="49" charset="0"/>
                <a:ea typeface="新細明體" charset="-120"/>
                <a:cs typeface="Courier New" pitchFamily="49" charset="0"/>
              </a:rPr>
              <a:t>	                int</a:t>
            </a:r>
            <a:r>
              <a:rPr lang="en-US" altLang="zh-TW" sz="1700">
                <a:latin typeface="Courier New" pitchFamily="49" charset="0"/>
                <a:ea typeface="新細明體" charset="-120"/>
                <a:cs typeface="Courier New" pitchFamily="49" charset="0"/>
              </a:rPr>
              <a:t> </a:t>
            </a:r>
            <a:r>
              <a:rPr lang="en-US" altLang="zh-TW" sz="2000">
                <a:latin typeface="Courier New" pitchFamily="49" charset="0"/>
                <a:ea typeface="新細明體" charset="-120"/>
                <a:cs typeface="Courier New" pitchFamily="49" charset="0"/>
              </a:rPr>
              <a:t>c[m+n])</a:t>
            </a:r>
          </a:p>
          <a:p>
            <a:pPr>
              <a:lnSpc>
                <a:spcPct val="80000"/>
              </a:lnSpc>
              <a:spcBef>
                <a:spcPts val="500"/>
              </a:spcBef>
              <a:buNone/>
            </a:pPr>
            <a:r>
              <a:rPr lang="en-US" altLang="zh-TW" sz="2000">
                <a:latin typeface="Courier New" pitchFamily="49" charset="0"/>
                <a:ea typeface="新細明體" charset="-120"/>
                <a:cs typeface="Courier New" pitchFamily="49" charset="0"/>
              </a:rPr>
              <a:t>	{</a:t>
            </a:r>
          </a:p>
          <a:p>
            <a:pPr>
              <a:lnSpc>
                <a:spcPct val="80000"/>
              </a:lnSpc>
              <a:spcBef>
                <a:spcPct val="0"/>
              </a:spcBef>
              <a:buFontTx/>
              <a:buNone/>
            </a:pPr>
            <a:r>
              <a:rPr lang="en-US" altLang="zh-TW" sz="2000">
                <a:latin typeface="Courier New" pitchFamily="49" charset="0"/>
                <a:ea typeface="新細明體" charset="-120"/>
                <a:cs typeface="Courier New" pitchFamily="49" charset="0"/>
              </a:rPr>
              <a:t>	  …</a:t>
            </a:r>
          </a:p>
          <a:p>
            <a:pPr>
              <a:lnSpc>
                <a:spcPct val="80000"/>
              </a:lnSpc>
              <a:spcBef>
                <a:spcPct val="0"/>
              </a:spcBef>
              <a:buFontTx/>
              <a:buNone/>
            </a:pPr>
            <a:r>
              <a:rPr lang="en-US" altLang="zh-TW" sz="2000">
                <a:latin typeface="Courier New" pitchFamily="49" charset="0"/>
                <a:ea typeface="新細明體" charset="-120"/>
                <a:cs typeface="Courier New" pitchFamily="49" charset="0"/>
              </a:rPr>
              <a:t>	}</a:t>
            </a:r>
          </a:p>
          <a:p>
            <a:r>
              <a:rPr lang="en-US" altLang="zh-TW" sz="2400">
                <a:ea typeface="新細明體" charset="-120"/>
              </a:rPr>
              <a:t>The expression used to specify the length of </a:t>
            </a:r>
            <a:r>
              <a:rPr lang="en-US" altLang="zh-TW" sz="2400">
                <a:latin typeface="Courier New" pitchFamily="49" charset="0"/>
                <a:ea typeface="新細明體" charset="-120"/>
                <a:cs typeface="Courier New" pitchFamily="49" charset="0"/>
              </a:rPr>
              <a:t>c</a:t>
            </a:r>
            <a:r>
              <a:rPr lang="en-US" altLang="zh-TW" sz="2400">
                <a:ea typeface="新細明體" charset="-120"/>
              </a:rPr>
              <a:t> involves two other parameters, but in general it could refer to variables outside the function or even call other functions.</a:t>
            </a:r>
          </a:p>
        </p:txBody>
      </p:sp>
      <p:sp>
        <p:nvSpPr>
          <p:cNvPr id="4" name="橢圓形圖說文字 3"/>
          <p:cNvSpPr/>
          <p:nvPr/>
        </p:nvSpPr>
        <p:spPr>
          <a:xfrm>
            <a:off x="5105400" y="2438400"/>
            <a:ext cx="3276600" cy="2590800"/>
          </a:xfrm>
          <a:prstGeom prst="wedgeEllipseCallout">
            <a:avLst>
              <a:gd name="adj1" fmla="val -47965"/>
              <a:gd name="adj2" fmla="val -33252"/>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4400" dirty="0"/>
              <a:t>Skip</a:t>
            </a:r>
            <a:endParaRPr lang="zh-TW"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noAutofit/>
          </a:bodyPr>
          <a:lstStyle/>
          <a:p>
            <a:r>
              <a:rPr lang="en-US" altLang="zh-TW" sz="4000" dirty="0">
                <a:ea typeface="新細明體" charset="-120"/>
              </a:rPr>
              <a:t>Variable-Length Array Parameters (C99)</a:t>
            </a:r>
          </a:p>
        </p:txBody>
      </p:sp>
      <p:sp>
        <p:nvSpPr>
          <p:cNvPr id="78851" name="Content Placeholder 2"/>
          <p:cNvSpPr>
            <a:spLocks noGrp="1"/>
          </p:cNvSpPr>
          <p:nvPr>
            <p:ph idx="1"/>
          </p:nvPr>
        </p:nvSpPr>
        <p:spPr/>
        <p:txBody>
          <a:bodyPr/>
          <a:lstStyle/>
          <a:p>
            <a:r>
              <a:rPr lang="en-US" altLang="zh-TW">
                <a:ea typeface="新細明體" charset="-120"/>
              </a:rPr>
              <a:t>Variable-length array parameters with a single dimension have limited usefulness.</a:t>
            </a:r>
          </a:p>
          <a:p>
            <a:r>
              <a:rPr lang="en-US" altLang="zh-TW">
                <a:ea typeface="新細明體" charset="-120"/>
              </a:rPr>
              <a:t>They make a function declaration or definition more descriptive by stating the desired length of an array argument.</a:t>
            </a:r>
          </a:p>
          <a:p>
            <a:r>
              <a:rPr lang="en-US" altLang="zh-TW">
                <a:ea typeface="新細明體" charset="-120"/>
              </a:rPr>
              <a:t>However, no additional error-checking is performed; it’s still possible for an array argument to be too long or too short.</a:t>
            </a:r>
          </a:p>
          <a:p>
            <a:endParaRPr lang="en-US" altLang="zh-TW">
              <a:ea typeface="新細明體" charset="-120"/>
            </a:endParaRPr>
          </a:p>
        </p:txBody>
      </p:sp>
      <p:sp>
        <p:nvSpPr>
          <p:cNvPr id="4" name="橢圓形圖說文字 3"/>
          <p:cNvSpPr/>
          <p:nvPr/>
        </p:nvSpPr>
        <p:spPr>
          <a:xfrm>
            <a:off x="5105400" y="2438400"/>
            <a:ext cx="3276600" cy="2590800"/>
          </a:xfrm>
          <a:prstGeom prst="wedgeEllipseCallout">
            <a:avLst>
              <a:gd name="adj1" fmla="val -47965"/>
              <a:gd name="adj2" fmla="val -33252"/>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4400" dirty="0"/>
              <a:t>Skip</a:t>
            </a:r>
            <a:endParaRPr lang="zh-TW"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noAutofit/>
          </a:bodyPr>
          <a:lstStyle/>
          <a:p>
            <a:r>
              <a:rPr lang="en-US" altLang="zh-TW" sz="4000" dirty="0">
                <a:ea typeface="新細明體" charset="-120"/>
              </a:rPr>
              <a:t>Variable-Length Array Parameters (C99)</a:t>
            </a:r>
          </a:p>
        </p:txBody>
      </p:sp>
      <p:sp>
        <p:nvSpPr>
          <p:cNvPr id="79875" name="Content Placeholder 2"/>
          <p:cNvSpPr>
            <a:spLocks noGrp="1"/>
          </p:cNvSpPr>
          <p:nvPr>
            <p:ph idx="1"/>
          </p:nvPr>
        </p:nvSpPr>
        <p:spPr/>
        <p:txBody>
          <a:bodyPr>
            <a:normAutofit/>
          </a:bodyPr>
          <a:lstStyle/>
          <a:p>
            <a:r>
              <a:rPr lang="en-US" altLang="zh-TW" sz="2400">
                <a:ea typeface="新細明體" charset="-120"/>
              </a:rPr>
              <a:t>Variable-length array parameters are most useful for multidimensional arrays.</a:t>
            </a:r>
          </a:p>
          <a:p>
            <a:r>
              <a:rPr lang="en-US" altLang="zh-TW" sz="2400">
                <a:ea typeface="新細明體" charset="-120"/>
              </a:rPr>
              <a:t>By using a variable-length array parameter, we can generalize the </a:t>
            </a:r>
            <a:r>
              <a:rPr lang="en-US" altLang="zh-TW" sz="2400">
                <a:latin typeface="Courier New" pitchFamily="49" charset="0"/>
                <a:ea typeface="新細明體" charset="-120"/>
                <a:cs typeface="Courier New" pitchFamily="49" charset="0"/>
              </a:rPr>
              <a:t>sum_two_dimensional_array</a:t>
            </a:r>
            <a:r>
              <a:rPr lang="en-US" altLang="zh-TW" sz="2400">
                <a:ea typeface="新細明體" charset="-120"/>
              </a:rPr>
              <a:t> function to any number of columns:</a:t>
            </a:r>
          </a:p>
          <a:p>
            <a:pPr>
              <a:lnSpc>
                <a:spcPct val="80000"/>
              </a:lnSpc>
              <a:spcBef>
                <a:spcPts val="1000"/>
              </a:spcBef>
              <a:buNone/>
            </a:pPr>
            <a:r>
              <a:rPr lang="en-US" altLang="zh-TW" sz="1800">
                <a:latin typeface="Courier New" pitchFamily="49" charset="0"/>
                <a:ea typeface="新細明體" charset="-120"/>
                <a:cs typeface="Courier New" pitchFamily="49" charset="0"/>
              </a:rPr>
              <a:t>	int</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sum_two_dimensional_array(int</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n,</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int</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m,</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int</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a[n][m])</a:t>
            </a:r>
          </a:p>
          <a:p>
            <a:pPr>
              <a:lnSpc>
                <a:spcPct val="80000"/>
              </a:lnSpc>
              <a:spcBef>
                <a:spcPts val="400"/>
              </a:spcBef>
              <a:buNone/>
            </a:pPr>
            <a:r>
              <a:rPr lang="en-US" altLang="zh-TW" sz="1800">
                <a:latin typeface="Courier New" pitchFamily="49" charset="0"/>
                <a:ea typeface="新細明體" charset="-120"/>
                <a:cs typeface="Courier New" pitchFamily="49" charset="0"/>
              </a:rPr>
              <a:t>	{</a:t>
            </a:r>
          </a:p>
          <a:p>
            <a:pPr>
              <a:lnSpc>
                <a:spcPct val="80000"/>
              </a:lnSpc>
              <a:spcBef>
                <a:spcPts val="400"/>
              </a:spcBef>
              <a:buNone/>
            </a:pPr>
            <a:r>
              <a:rPr lang="en-US" altLang="zh-TW" sz="1800">
                <a:latin typeface="Courier New" pitchFamily="49" charset="0"/>
                <a:ea typeface="新細明體" charset="-120"/>
                <a:cs typeface="Courier New" pitchFamily="49" charset="0"/>
              </a:rPr>
              <a:t>	  int i, j, sum = 0;</a:t>
            </a:r>
          </a:p>
          <a:p>
            <a:pPr>
              <a:lnSpc>
                <a:spcPct val="80000"/>
              </a:lnSpc>
              <a:spcBef>
                <a:spcPct val="0"/>
              </a:spcBef>
              <a:buFontTx/>
              <a:buNone/>
            </a:pPr>
            <a:r>
              <a:rPr lang="en-US" altLang="zh-TW" sz="1800">
                <a:latin typeface="Courier New" pitchFamily="49" charset="0"/>
                <a:ea typeface="新細明體" charset="-120"/>
                <a:cs typeface="Courier New" pitchFamily="49" charset="0"/>
              </a:rPr>
              <a:t>	 </a:t>
            </a:r>
          </a:p>
          <a:p>
            <a:pPr>
              <a:lnSpc>
                <a:spcPct val="80000"/>
              </a:lnSpc>
              <a:spcBef>
                <a:spcPts val="400"/>
              </a:spcBef>
              <a:buNone/>
            </a:pPr>
            <a:r>
              <a:rPr lang="en-US" altLang="zh-TW" sz="1800">
                <a:latin typeface="Courier New" pitchFamily="49" charset="0"/>
                <a:ea typeface="新細明體" charset="-120"/>
                <a:cs typeface="Courier New" pitchFamily="49" charset="0"/>
              </a:rPr>
              <a:t>	  for (i = 0; i &lt; n; i++)</a:t>
            </a:r>
          </a:p>
          <a:p>
            <a:pPr>
              <a:lnSpc>
                <a:spcPct val="80000"/>
              </a:lnSpc>
              <a:spcBef>
                <a:spcPts val="400"/>
              </a:spcBef>
              <a:buNone/>
            </a:pPr>
            <a:r>
              <a:rPr lang="en-US" altLang="zh-TW" sz="1800">
                <a:latin typeface="Courier New" pitchFamily="49" charset="0"/>
                <a:ea typeface="新細明體" charset="-120"/>
                <a:cs typeface="Courier New" pitchFamily="49" charset="0"/>
              </a:rPr>
              <a:t>	    for (j = 0; j &lt; m; j++)</a:t>
            </a:r>
          </a:p>
          <a:p>
            <a:pPr>
              <a:lnSpc>
                <a:spcPct val="80000"/>
              </a:lnSpc>
              <a:spcBef>
                <a:spcPts val="400"/>
              </a:spcBef>
              <a:buNone/>
            </a:pPr>
            <a:r>
              <a:rPr lang="en-US" altLang="zh-TW" sz="1800">
                <a:latin typeface="Courier New" pitchFamily="49" charset="0"/>
                <a:ea typeface="新細明體" charset="-120"/>
                <a:cs typeface="Courier New" pitchFamily="49" charset="0"/>
              </a:rPr>
              <a:t>	      sum += a[i][j];</a:t>
            </a:r>
          </a:p>
          <a:p>
            <a:pPr>
              <a:lnSpc>
                <a:spcPct val="80000"/>
              </a:lnSpc>
              <a:spcBef>
                <a:spcPct val="0"/>
              </a:spcBef>
              <a:buFontTx/>
              <a:buNone/>
            </a:pPr>
            <a:r>
              <a:rPr lang="en-US" altLang="zh-TW" sz="1800">
                <a:latin typeface="Courier New" pitchFamily="49" charset="0"/>
                <a:ea typeface="新細明體" charset="-120"/>
                <a:cs typeface="Courier New" pitchFamily="49" charset="0"/>
              </a:rPr>
              <a:t>	 </a:t>
            </a:r>
          </a:p>
          <a:p>
            <a:pPr>
              <a:lnSpc>
                <a:spcPct val="80000"/>
              </a:lnSpc>
              <a:spcBef>
                <a:spcPct val="0"/>
              </a:spcBef>
              <a:buFontTx/>
              <a:buNone/>
            </a:pPr>
            <a:r>
              <a:rPr lang="en-US" altLang="zh-TW" sz="1800">
                <a:latin typeface="Courier New" pitchFamily="49" charset="0"/>
                <a:ea typeface="新細明體" charset="-120"/>
                <a:cs typeface="Courier New" pitchFamily="49" charset="0"/>
              </a:rPr>
              <a:t>	  return sum;</a:t>
            </a:r>
          </a:p>
          <a:p>
            <a:pPr>
              <a:lnSpc>
                <a:spcPct val="80000"/>
              </a:lnSpc>
              <a:spcBef>
                <a:spcPct val="0"/>
              </a:spcBef>
              <a:buFontTx/>
              <a:buNone/>
            </a:pPr>
            <a:r>
              <a:rPr lang="en-US" altLang="zh-TW" sz="1800">
                <a:latin typeface="Courier New" pitchFamily="49" charset="0"/>
                <a:ea typeface="新細明體" charset="-120"/>
                <a:cs typeface="Courier New" pitchFamily="49" charset="0"/>
              </a:rPr>
              <a:t>	}</a:t>
            </a:r>
          </a:p>
        </p:txBody>
      </p:sp>
      <p:sp>
        <p:nvSpPr>
          <p:cNvPr id="4" name="橢圓形圖說文字 3"/>
          <p:cNvSpPr/>
          <p:nvPr/>
        </p:nvSpPr>
        <p:spPr>
          <a:xfrm>
            <a:off x="5105400" y="2438400"/>
            <a:ext cx="3276600" cy="2590800"/>
          </a:xfrm>
          <a:prstGeom prst="wedgeEllipseCallout">
            <a:avLst>
              <a:gd name="adj1" fmla="val -47965"/>
              <a:gd name="adj2" fmla="val -33252"/>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4400" dirty="0"/>
              <a:t>Skip</a:t>
            </a:r>
            <a:endParaRPr lang="zh-TW"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noAutofit/>
          </a:bodyPr>
          <a:lstStyle/>
          <a:p>
            <a:r>
              <a:rPr lang="en-US" altLang="zh-TW" sz="4000" dirty="0">
                <a:ea typeface="新細明體" charset="-120"/>
              </a:rPr>
              <a:t>Variable-Length Array Parameters (C99)</a:t>
            </a:r>
          </a:p>
        </p:txBody>
      </p:sp>
      <p:sp>
        <p:nvSpPr>
          <p:cNvPr id="80899" name="Content Placeholder 2"/>
          <p:cNvSpPr>
            <a:spLocks noGrp="1"/>
          </p:cNvSpPr>
          <p:nvPr>
            <p:ph idx="1"/>
          </p:nvPr>
        </p:nvSpPr>
        <p:spPr/>
        <p:txBody>
          <a:bodyPr/>
          <a:lstStyle/>
          <a:p>
            <a:r>
              <a:rPr lang="en-US" altLang="zh-TW" sz="2400">
                <a:ea typeface="新細明體" charset="-120"/>
              </a:rPr>
              <a:t>Prototypes for this function include:</a:t>
            </a:r>
          </a:p>
          <a:p>
            <a:pPr>
              <a:lnSpc>
                <a:spcPct val="80000"/>
              </a:lnSpc>
              <a:spcBef>
                <a:spcPts val="1200"/>
              </a:spcBef>
              <a:buNone/>
            </a:pPr>
            <a:r>
              <a:rPr lang="en-US" altLang="zh-TW" sz="1800">
                <a:latin typeface="Courier New" pitchFamily="49" charset="0"/>
                <a:ea typeface="新細明體" charset="-120"/>
                <a:cs typeface="Courier New" pitchFamily="49" charset="0"/>
              </a:rPr>
              <a:t>	int</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sum_two_dimensional_array(int</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n,</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int</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m,</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int</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a[n][m]);</a:t>
            </a:r>
          </a:p>
          <a:p>
            <a:pPr>
              <a:lnSpc>
                <a:spcPct val="80000"/>
              </a:lnSpc>
              <a:spcBef>
                <a:spcPts val="600"/>
              </a:spcBef>
              <a:buNone/>
            </a:pPr>
            <a:r>
              <a:rPr lang="en-US" altLang="zh-TW" sz="1800">
                <a:latin typeface="Courier New" pitchFamily="49" charset="0"/>
                <a:ea typeface="新細明體" charset="-120"/>
                <a:cs typeface="Courier New" pitchFamily="49" charset="0"/>
              </a:rPr>
              <a:t>	int</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sum_two_dimensional_array(int</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n,</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int</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m,</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int</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a[*][*]);</a:t>
            </a:r>
          </a:p>
          <a:p>
            <a:pPr>
              <a:lnSpc>
                <a:spcPct val="80000"/>
              </a:lnSpc>
              <a:spcBef>
                <a:spcPts val="600"/>
              </a:spcBef>
              <a:buNone/>
            </a:pPr>
            <a:r>
              <a:rPr lang="en-US" altLang="zh-TW" sz="1800">
                <a:latin typeface="Courier New" pitchFamily="49" charset="0"/>
                <a:ea typeface="新細明體" charset="-120"/>
                <a:cs typeface="Courier New" pitchFamily="49" charset="0"/>
              </a:rPr>
              <a:t>	int</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sum_two_dimensional_array(int</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n,</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int</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m,</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int</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a[][m]);</a:t>
            </a:r>
          </a:p>
          <a:p>
            <a:pPr>
              <a:lnSpc>
                <a:spcPct val="80000"/>
              </a:lnSpc>
              <a:spcBef>
                <a:spcPts val="600"/>
              </a:spcBef>
              <a:buNone/>
            </a:pPr>
            <a:r>
              <a:rPr lang="en-US" altLang="zh-TW" sz="1800">
                <a:latin typeface="Courier New" pitchFamily="49" charset="0"/>
                <a:ea typeface="新細明體" charset="-120"/>
                <a:cs typeface="Courier New" pitchFamily="49" charset="0"/>
              </a:rPr>
              <a:t>	int</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sum_two_dimensional_array(int</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n,</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int</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m,</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int</a:t>
            </a:r>
            <a:r>
              <a:rPr lang="en-US" altLang="zh-TW" sz="1200">
                <a:latin typeface="Courier New" pitchFamily="49" charset="0"/>
                <a:ea typeface="新細明體" charset="-120"/>
                <a:cs typeface="Courier New" pitchFamily="49" charset="0"/>
              </a:rPr>
              <a:t> </a:t>
            </a:r>
            <a:r>
              <a:rPr lang="en-US" altLang="zh-TW" sz="1800">
                <a:latin typeface="Courier New" pitchFamily="49" charset="0"/>
                <a:ea typeface="新細明體" charset="-120"/>
                <a:cs typeface="Courier New" pitchFamily="49" charset="0"/>
              </a:rPr>
              <a:t>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altLang="zh-TW">
                <a:ea typeface="新細明體" charset="-120"/>
              </a:rPr>
              <a:t>Program: Computing Averages</a:t>
            </a:r>
          </a:p>
        </p:txBody>
      </p:sp>
      <p:sp>
        <p:nvSpPr>
          <p:cNvPr id="19459" name="Content Placeholder 2"/>
          <p:cNvSpPr>
            <a:spLocks noGrp="1"/>
          </p:cNvSpPr>
          <p:nvPr>
            <p:ph idx="1"/>
          </p:nvPr>
        </p:nvSpPr>
        <p:spPr/>
        <p:txBody>
          <a:bodyPr/>
          <a:lstStyle/>
          <a:p>
            <a:r>
              <a:rPr lang="en-US" altLang="zh-TW" dirty="0">
                <a:ea typeface="新細明體" charset="-120"/>
              </a:rPr>
              <a:t>We’ll put the call of </a:t>
            </a:r>
            <a:r>
              <a:rPr lang="en-US" altLang="zh-TW" dirty="0">
                <a:latin typeface="Courier New" pitchFamily="49" charset="0"/>
                <a:ea typeface="新細明體" charset="-120"/>
                <a:cs typeface="Courier New" pitchFamily="49" charset="0"/>
              </a:rPr>
              <a:t>average</a:t>
            </a:r>
            <a:r>
              <a:rPr lang="en-US" altLang="zh-TW" dirty="0">
                <a:ea typeface="新細明體" charset="-120"/>
              </a:rPr>
              <a:t> in the place where we need to </a:t>
            </a:r>
            <a:r>
              <a:rPr lang="en-US" altLang="zh-TW" b="1" dirty="0">
                <a:solidFill>
                  <a:srgbClr val="FFC000"/>
                </a:solidFill>
                <a:effectLst>
                  <a:outerShdw blurRad="38100" dist="38100" dir="2700000" algn="tl">
                    <a:srgbClr val="000000">
                      <a:alpha val="43137"/>
                    </a:srgbClr>
                  </a:outerShdw>
                </a:effectLst>
                <a:ea typeface="新細明體" charset="-120"/>
              </a:rPr>
              <a:t>use</a:t>
            </a:r>
            <a:r>
              <a:rPr lang="en-US" altLang="zh-TW" dirty="0">
                <a:ea typeface="新細明體" charset="-120"/>
              </a:rPr>
              <a:t> the </a:t>
            </a:r>
            <a:r>
              <a:rPr lang="en-US" altLang="zh-TW" b="1" dirty="0">
                <a:solidFill>
                  <a:srgbClr val="FFC000"/>
                </a:solidFill>
                <a:effectLst>
                  <a:outerShdw blurRad="38100" dist="38100" dir="2700000" algn="tl">
                    <a:srgbClr val="000000">
                      <a:alpha val="43137"/>
                    </a:srgbClr>
                  </a:outerShdw>
                </a:effectLst>
                <a:ea typeface="新細明體" charset="-120"/>
              </a:rPr>
              <a:t>return value</a:t>
            </a:r>
            <a:r>
              <a:rPr lang="en-US" altLang="zh-TW" dirty="0">
                <a:ea typeface="新細明體" charset="-120"/>
              </a:rPr>
              <a:t>.</a:t>
            </a:r>
          </a:p>
          <a:p>
            <a:r>
              <a:rPr lang="en-US" altLang="zh-TW" dirty="0">
                <a:ea typeface="新細明體" charset="-120"/>
              </a:rPr>
              <a:t>A statement that prints the average of </a:t>
            </a:r>
            <a:r>
              <a:rPr lang="en-US" altLang="zh-TW" dirty="0">
                <a:latin typeface="Courier New" pitchFamily="49" charset="0"/>
                <a:ea typeface="新細明體" charset="-120"/>
                <a:cs typeface="Courier New" pitchFamily="49" charset="0"/>
              </a:rPr>
              <a:t>x</a:t>
            </a:r>
            <a:r>
              <a:rPr lang="en-US" altLang="zh-TW" dirty="0">
                <a:ea typeface="新細明體" charset="-120"/>
              </a:rPr>
              <a:t> and </a:t>
            </a:r>
            <a:r>
              <a:rPr lang="en-US" altLang="zh-TW" dirty="0">
                <a:latin typeface="Courier New" pitchFamily="49" charset="0"/>
                <a:ea typeface="新細明體" charset="-120"/>
                <a:cs typeface="Courier New" pitchFamily="49" charset="0"/>
              </a:rPr>
              <a:t>y</a:t>
            </a:r>
            <a:r>
              <a:rPr lang="en-US" altLang="zh-TW" dirty="0">
                <a:ea typeface="新細明體" charset="-120"/>
              </a:rPr>
              <a:t>:</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printf</a:t>
            </a:r>
            <a:r>
              <a:rPr lang="en-US" altLang="zh-TW" sz="2400" dirty="0">
                <a:latin typeface="Courier New" pitchFamily="49" charset="0"/>
                <a:ea typeface="新細明體" charset="-120"/>
                <a:cs typeface="Courier New" pitchFamily="49" charset="0"/>
              </a:rPr>
              <a:t>("Average: %g\n", </a:t>
            </a:r>
            <a:r>
              <a:rPr lang="en-US" altLang="zh-TW"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ea typeface="新細明體" charset="-120"/>
              </a:rPr>
              <a:t>average(x, y)</a:t>
            </a:r>
            <a:r>
              <a:rPr lang="en-US" altLang="zh-TW" sz="2400" dirty="0">
                <a:latin typeface="Courier New" pitchFamily="49" charset="0"/>
                <a:ea typeface="新細明體" charset="-120"/>
                <a:cs typeface="Courier New" pitchFamily="49" charset="0"/>
              </a:rPr>
              <a:t>);</a:t>
            </a:r>
          </a:p>
          <a:p>
            <a:pPr>
              <a:buFontTx/>
              <a:buNone/>
            </a:pPr>
            <a:r>
              <a:rPr lang="en-US" altLang="zh-TW" dirty="0">
                <a:ea typeface="新細明體" charset="-120"/>
              </a:rPr>
              <a:t>	The return value of </a:t>
            </a:r>
            <a:r>
              <a:rPr lang="en-US" altLang="zh-TW" dirty="0">
                <a:latin typeface="Courier New" pitchFamily="49" charset="0"/>
                <a:ea typeface="新細明體" charset="-120"/>
                <a:cs typeface="Courier New" pitchFamily="49" charset="0"/>
              </a:rPr>
              <a:t>average</a:t>
            </a:r>
            <a:r>
              <a:rPr lang="en-US" altLang="zh-TW" dirty="0">
                <a:ea typeface="新細明體" charset="-120"/>
              </a:rPr>
              <a:t> isn’t saved; the program prints it and then discards it.</a:t>
            </a:r>
          </a:p>
          <a:p>
            <a:r>
              <a:rPr lang="en-US" altLang="zh-TW" dirty="0">
                <a:ea typeface="新細明體" charset="-120"/>
              </a:rPr>
              <a:t>If we had needed the </a:t>
            </a:r>
            <a:r>
              <a:rPr lang="en-US" altLang="zh-TW" b="1" dirty="0">
                <a:solidFill>
                  <a:srgbClr val="FFC000"/>
                </a:solidFill>
                <a:effectLst>
                  <a:outerShdw blurRad="38100" dist="38100" dir="2700000" algn="tl">
                    <a:srgbClr val="000000">
                      <a:alpha val="43137"/>
                    </a:srgbClr>
                  </a:outerShdw>
                </a:effectLst>
                <a:ea typeface="新細明體" charset="-120"/>
              </a:rPr>
              <a:t>return</a:t>
            </a:r>
            <a:r>
              <a:rPr lang="en-US" altLang="zh-TW" dirty="0">
                <a:ea typeface="新細明體" charset="-120"/>
              </a:rPr>
              <a:t> value later in the program, we could have captured it in a variable:</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avg</a:t>
            </a:r>
            <a:r>
              <a:rPr lang="en-US" altLang="zh-TW" sz="2400" dirty="0">
                <a:latin typeface="Courier New" pitchFamily="49" charset="0"/>
                <a:ea typeface="新細明體" charset="-120"/>
                <a:cs typeface="Courier New" pitchFamily="49" charset="0"/>
              </a:rPr>
              <a:t> = </a:t>
            </a:r>
            <a:r>
              <a:rPr lang="en-US" altLang="zh-TW"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ea typeface="新細明體" charset="-120"/>
              </a:rPr>
              <a:t>average(x, y);</a:t>
            </a:r>
            <a:r>
              <a:rPr lang="en-US" altLang="zh-TW" dirty="0">
                <a:ea typeface="新細明體" charset="-120"/>
              </a:rPr>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noAutofit/>
          </a:bodyPr>
          <a:lstStyle/>
          <a:p>
            <a:r>
              <a:rPr lang="en-US" altLang="zh-TW" sz="3200" dirty="0">
                <a:ea typeface="新細明體" charset="-120"/>
              </a:rPr>
              <a:t>Using </a:t>
            </a:r>
            <a:r>
              <a:rPr lang="en-US" altLang="zh-TW" sz="3200" b="1" dirty="0">
                <a:latin typeface="Courier New" pitchFamily="49" charset="0"/>
                <a:ea typeface="新細明體" charset="-120"/>
                <a:cs typeface="Courier New" pitchFamily="49" charset="0"/>
              </a:rPr>
              <a:t>static</a:t>
            </a:r>
            <a:r>
              <a:rPr lang="en-US" altLang="zh-TW" sz="3200" dirty="0">
                <a:ea typeface="新細明體" charset="-120"/>
              </a:rPr>
              <a:t> in Array Parameter Declarations (C99)</a:t>
            </a:r>
          </a:p>
        </p:txBody>
      </p:sp>
      <p:sp>
        <p:nvSpPr>
          <p:cNvPr id="81923" name="Content Placeholder 2"/>
          <p:cNvSpPr>
            <a:spLocks noGrp="1"/>
          </p:cNvSpPr>
          <p:nvPr>
            <p:ph idx="1"/>
          </p:nvPr>
        </p:nvSpPr>
        <p:spPr/>
        <p:txBody>
          <a:bodyPr/>
          <a:lstStyle/>
          <a:p>
            <a:r>
              <a:rPr lang="en-US" altLang="zh-TW">
                <a:ea typeface="新細明體" charset="-120"/>
              </a:rPr>
              <a:t>C99 allows the use of the keyword </a:t>
            </a:r>
            <a:r>
              <a:rPr lang="en-US" altLang="zh-TW">
                <a:latin typeface="Courier New" pitchFamily="49" charset="0"/>
                <a:ea typeface="新細明體" charset="-120"/>
                <a:cs typeface="Courier New" pitchFamily="49" charset="0"/>
              </a:rPr>
              <a:t>static</a:t>
            </a:r>
            <a:r>
              <a:rPr lang="en-US" altLang="zh-TW">
                <a:ea typeface="新細明體" charset="-120"/>
              </a:rPr>
              <a:t> in the declaration of array parameters.</a:t>
            </a:r>
          </a:p>
          <a:p>
            <a:r>
              <a:rPr lang="en-US" altLang="zh-TW">
                <a:ea typeface="新細明體" charset="-120"/>
              </a:rPr>
              <a:t>The following example uses </a:t>
            </a:r>
            <a:r>
              <a:rPr lang="en-US" altLang="zh-TW">
                <a:latin typeface="Courier New" pitchFamily="49" charset="0"/>
                <a:ea typeface="新細明體" charset="-120"/>
                <a:cs typeface="Courier New" pitchFamily="49" charset="0"/>
              </a:rPr>
              <a:t>static</a:t>
            </a:r>
            <a:r>
              <a:rPr lang="en-US" altLang="zh-TW">
                <a:ea typeface="新細明體" charset="-120"/>
              </a:rPr>
              <a:t> to indicate that the length of </a:t>
            </a:r>
            <a:r>
              <a:rPr lang="en-US" altLang="zh-TW">
                <a:latin typeface="Courier New" pitchFamily="49" charset="0"/>
                <a:ea typeface="新細明體" charset="-120"/>
                <a:cs typeface="Courier New" pitchFamily="49" charset="0"/>
              </a:rPr>
              <a:t>a</a:t>
            </a:r>
            <a:r>
              <a:rPr lang="en-US" altLang="zh-TW">
                <a:ea typeface="新細明體" charset="-120"/>
              </a:rPr>
              <a:t> is guaranteed to be at least 3:</a:t>
            </a:r>
          </a:p>
          <a:p>
            <a:pPr>
              <a:lnSpc>
                <a:spcPct val="80000"/>
              </a:lnSpc>
              <a:spcBef>
                <a:spcPts val="1200"/>
              </a:spcBef>
              <a:buNone/>
            </a:pPr>
            <a:r>
              <a:rPr lang="en-US" altLang="zh-TW" sz="2400">
                <a:latin typeface="Courier New" pitchFamily="49" charset="0"/>
                <a:ea typeface="新細明體" charset="-120"/>
                <a:cs typeface="Courier New" pitchFamily="49" charset="0"/>
              </a:rPr>
              <a:t>	int sum_array(int a[static 3], int n)</a:t>
            </a:r>
          </a:p>
          <a:p>
            <a:pPr>
              <a:lnSpc>
                <a:spcPct val="80000"/>
              </a:lnSpc>
              <a:spcBef>
                <a:spcPts val="600"/>
              </a:spcBef>
              <a:buNone/>
            </a:pPr>
            <a:r>
              <a:rPr lang="en-US" altLang="zh-TW" sz="2400">
                <a:latin typeface="Courier New" pitchFamily="49" charset="0"/>
                <a:ea typeface="新細明體" charset="-120"/>
                <a:cs typeface="Courier New" pitchFamily="49" charset="0"/>
              </a:rPr>
              <a:t>	{</a:t>
            </a:r>
          </a:p>
          <a:p>
            <a:pPr>
              <a:lnSpc>
                <a:spcPct val="80000"/>
              </a:lnSpc>
              <a:spcBef>
                <a:spcPct val="0"/>
              </a:spcBef>
              <a:buFontTx/>
              <a:buNone/>
            </a:pPr>
            <a:r>
              <a:rPr lang="en-US" altLang="zh-TW" sz="2400">
                <a:latin typeface="Courier New" pitchFamily="49" charset="0"/>
                <a:ea typeface="新細明體" charset="-120"/>
                <a:cs typeface="Courier New" pitchFamily="49" charset="0"/>
              </a:rPr>
              <a:t>	  …</a:t>
            </a:r>
          </a:p>
          <a:p>
            <a:pPr>
              <a:lnSpc>
                <a:spcPct val="80000"/>
              </a:lnSpc>
              <a:spcBef>
                <a:spcPct val="0"/>
              </a:spcBef>
              <a:buFontTx/>
              <a:buNone/>
            </a:pPr>
            <a:r>
              <a:rPr lang="en-US" altLang="zh-TW" sz="2400">
                <a:latin typeface="Courier New" pitchFamily="49" charset="0"/>
                <a:ea typeface="新細明體" charset="-120"/>
                <a:cs typeface="Courier New" pitchFamily="49" charset="0"/>
              </a:rPr>
              <a:t>	}</a:t>
            </a:r>
          </a:p>
        </p:txBody>
      </p:sp>
      <p:sp>
        <p:nvSpPr>
          <p:cNvPr id="4" name="橢圓形圖說文字 3"/>
          <p:cNvSpPr/>
          <p:nvPr/>
        </p:nvSpPr>
        <p:spPr>
          <a:xfrm>
            <a:off x="5715000" y="2971800"/>
            <a:ext cx="3276600" cy="2590800"/>
          </a:xfrm>
          <a:prstGeom prst="wedgeEllipseCallout">
            <a:avLst>
              <a:gd name="adj1" fmla="val -47965"/>
              <a:gd name="adj2" fmla="val -33252"/>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4400" dirty="0"/>
              <a:t>Skip</a:t>
            </a:r>
            <a:endParaRPr lang="zh-TW"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Title 1"/>
          <p:cNvSpPr>
            <a:spLocks noGrp="1"/>
          </p:cNvSpPr>
          <p:nvPr>
            <p:ph type="title"/>
          </p:nvPr>
        </p:nvSpPr>
        <p:spPr>
          <a:xfrm>
            <a:off x="1752600" y="0"/>
            <a:ext cx="8763000" cy="762000"/>
          </a:xfrm>
        </p:spPr>
        <p:txBody>
          <a:bodyPr>
            <a:noAutofit/>
          </a:bodyPr>
          <a:lstStyle/>
          <a:p>
            <a:r>
              <a:rPr lang="en-US" altLang="zh-TW" sz="3200" dirty="0">
                <a:ea typeface="新細明體" charset="-120"/>
              </a:rPr>
              <a:t>Using </a:t>
            </a:r>
            <a:r>
              <a:rPr lang="en-US" altLang="zh-TW" sz="3200" b="1" dirty="0">
                <a:latin typeface="Courier New" pitchFamily="49" charset="0"/>
                <a:ea typeface="新細明體" charset="-120"/>
                <a:cs typeface="Courier New" pitchFamily="49" charset="0"/>
              </a:rPr>
              <a:t>static</a:t>
            </a:r>
            <a:r>
              <a:rPr lang="en-US" altLang="zh-TW" sz="3200" dirty="0">
                <a:ea typeface="新細明體" charset="-120"/>
              </a:rPr>
              <a:t> in Array Parameter Declarations (C99)</a:t>
            </a:r>
          </a:p>
        </p:txBody>
      </p:sp>
      <p:sp>
        <p:nvSpPr>
          <p:cNvPr id="82947" name="Content Placeholder 2"/>
          <p:cNvSpPr>
            <a:spLocks noGrp="1"/>
          </p:cNvSpPr>
          <p:nvPr>
            <p:ph idx="1"/>
          </p:nvPr>
        </p:nvSpPr>
        <p:spPr/>
        <p:txBody>
          <a:bodyPr/>
          <a:lstStyle/>
          <a:p>
            <a:r>
              <a:rPr lang="en-US" altLang="zh-TW">
                <a:ea typeface="新細明體" charset="-120"/>
              </a:rPr>
              <a:t>Using </a:t>
            </a:r>
            <a:r>
              <a:rPr lang="en-US" altLang="zh-TW">
                <a:latin typeface="Courier New" pitchFamily="49" charset="0"/>
                <a:ea typeface="新細明體" charset="-120"/>
                <a:cs typeface="Courier New" pitchFamily="49" charset="0"/>
              </a:rPr>
              <a:t>static</a:t>
            </a:r>
            <a:r>
              <a:rPr lang="en-US" altLang="zh-TW">
                <a:ea typeface="新細明體" charset="-120"/>
              </a:rPr>
              <a:t> has no effect on program behavior.</a:t>
            </a:r>
          </a:p>
          <a:p>
            <a:r>
              <a:rPr lang="en-US" altLang="zh-TW">
                <a:ea typeface="新細明體" charset="-120"/>
              </a:rPr>
              <a:t>The presence of </a:t>
            </a:r>
            <a:r>
              <a:rPr lang="en-US" altLang="zh-TW">
                <a:latin typeface="Courier New" pitchFamily="49" charset="0"/>
                <a:ea typeface="新細明體" charset="-120"/>
                <a:cs typeface="Courier New" pitchFamily="49" charset="0"/>
              </a:rPr>
              <a:t>static</a:t>
            </a:r>
            <a:r>
              <a:rPr lang="en-US" altLang="zh-TW">
                <a:ea typeface="新細明體" charset="-120"/>
              </a:rPr>
              <a:t> is merely a “hint” that may allow a C compiler to generate faster instructions for accessing the array.</a:t>
            </a:r>
          </a:p>
          <a:p>
            <a:r>
              <a:rPr lang="en-US" altLang="zh-TW">
                <a:ea typeface="新細明體" charset="-120"/>
              </a:rPr>
              <a:t>If an array parameter has more than one dimension, </a:t>
            </a:r>
            <a:r>
              <a:rPr lang="en-US" altLang="zh-TW">
                <a:latin typeface="Courier New" pitchFamily="49" charset="0"/>
                <a:ea typeface="新細明體" charset="-120"/>
                <a:cs typeface="Courier New" pitchFamily="49" charset="0"/>
              </a:rPr>
              <a:t>static</a:t>
            </a:r>
            <a:r>
              <a:rPr lang="en-US" altLang="zh-TW">
                <a:ea typeface="新細明體" charset="-120"/>
              </a:rPr>
              <a:t> can be used only in the first dimension.</a:t>
            </a:r>
          </a:p>
        </p:txBody>
      </p:sp>
      <p:sp>
        <p:nvSpPr>
          <p:cNvPr id="4" name="橢圓形圖說文字 3"/>
          <p:cNvSpPr/>
          <p:nvPr/>
        </p:nvSpPr>
        <p:spPr>
          <a:xfrm>
            <a:off x="5105400" y="2438400"/>
            <a:ext cx="3276600" cy="2590800"/>
          </a:xfrm>
          <a:prstGeom prst="wedgeEllipseCallout">
            <a:avLst>
              <a:gd name="adj1" fmla="val -47965"/>
              <a:gd name="adj2" fmla="val -33252"/>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4400" dirty="0"/>
              <a:t>Skip</a:t>
            </a:r>
            <a:endParaRPr lang="zh-TW"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normAutofit/>
          </a:bodyPr>
          <a:lstStyle/>
          <a:p>
            <a:r>
              <a:rPr lang="en-US" altLang="zh-TW" dirty="0">
                <a:ea typeface="新細明體" charset="-120"/>
              </a:rPr>
              <a:t>Compound Literals (C99)</a:t>
            </a:r>
          </a:p>
        </p:txBody>
      </p:sp>
      <p:sp>
        <p:nvSpPr>
          <p:cNvPr id="83971" name="Content Placeholder 2"/>
          <p:cNvSpPr>
            <a:spLocks noGrp="1"/>
          </p:cNvSpPr>
          <p:nvPr>
            <p:ph idx="1"/>
          </p:nvPr>
        </p:nvSpPr>
        <p:spPr/>
        <p:txBody>
          <a:bodyPr>
            <a:normAutofit/>
          </a:bodyPr>
          <a:lstStyle/>
          <a:p>
            <a:r>
              <a:rPr lang="en-US" altLang="zh-TW" sz="2600" dirty="0">
                <a:ea typeface="新細明體" charset="-120"/>
              </a:rPr>
              <a:t>Let’s return to the original </a:t>
            </a:r>
            <a:r>
              <a:rPr lang="en-US" altLang="zh-TW" sz="2600" dirty="0" err="1">
                <a:latin typeface="Courier New" pitchFamily="49" charset="0"/>
                <a:ea typeface="新細明體" charset="-120"/>
                <a:cs typeface="Courier New" pitchFamily="49" charset="0"/>
              </a:rPr>
              <a:t>sumArray</a:t>
            </a:r>
            <a:r>
              <a:rPr lang="en-US" altLang="zh-TW" sz="2600" dirty="0">
                <a:ea typeface="新細明體" charset="-120"/>
              </a:rPr>
              <a:t> function.</a:t>
            </a:r>
          </a:p>
          <a:p>
            <a:r>
              <a:rPr lang="en-US" altLang="zh-TW" sz="2600" dirty="0">
                <a:ea typeface="新細明體" charset="-120"/>
              </a:rPr>
              <a:t>When </a:t>
            </a:r>
            <a:r>
              <a:rPr lang="en-US" altLang="zh-TW" sz="2600" dirty="0" err="1">
                <a:latin typeface="Courier New" pitchFamily="49" charset="0"/>
                <a:ea typeface="新細明體" charset="-120"/>
                <a:cs typeface="Courier New" pitchFamily="49" charset="0"/>
              </a:rPr>
              <a:t>sumArray</a:t>
            </a:r>
            <a:r>
              <a:rPr lang="en-US" altLang="zh-TW" sz="2600" dirty="0">
                <a:ea typeface="新細明體" charset="-120"/>
              </a:rPr>
              <a:t> is called, the first argument is usually the name of an array.</a:t>
            </a:r>
          </a:p>
          <a:p>
            <a:r>
              <a:rPr lang="en-US" altLang="zh-TW" sz="2600" dirty="0">
                <a:ea typeface="新細明體" charset="-120"/>
              </a:rPr>
              <a:t>Example:</a:t>
            </a:r>
          </a:p>
          <a:p>
            <a:pPr>
              <a:lnSpc>
                <a:spcPct val="80000"/>
              </a:lnSpc>
              <a:spcBef>
                <a:spcPts val="1200"/>
              </a:spcBef>
              <a:buNone/>
            </a:pPr>
            <a:r>
              <a:rPr lang="en-US" altLang="zh-TW" sz="2200" dirty="0">
                <a:latin typeface="Courier New" pitchFamily="49" charset="0"/>
                <a:ea typeface="新細明體" charset="-120"/>
                <a:cs typeface="Courier New" pitchFamily="49" charset="0"/>
              </a:rPr>
              <a:t>	</a:t>
            </a:r>
            <a:r>
              <a:rPr lang="en-US" altLang="zh-TW" sz="2200" dirty="0" err="1">
                <a:latin typeface="Courier New" pitchFamily="49" charset="0"/>
                <a:ea typeface="新細明體" charset="-120"/>
                <a:cs typeface="Courier New" pitchFamily="49" charset="0"/>
              </a:rPr>
              <a:t>int</a:t>
            </a:r>
            <a:r>
              <a:rPr lang="en-US" altLang="zh-TW" sz="2200" dirty="0">
                <a:latin typeface="Courier New" pitchFamily="49" charset="0"/>
                <a:ea typeface="新細明體" charset="-120"/>
                <a:cs typeface="Courier New" pitchFamily="49" charset="0"/>
              </a:rPr>
              <a:t> </a:t>
            </a:r>
            <a:r>
              <a:rPr lang="en-US" altLang="zh-TW" sz="28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b[] </a:t>
            </a:r>
            <a:r>
              <a:rPr lang="en-US" altLang="zh-TW" sz="2200" dirty="0">
                <a:latin typeface="Courier New" pitchFamily="49" charset="0"/>
                <a:ea typeface="新細明體" charset="-120"/>
                <a:cs typeface="Courier New" pitchFamily="49" charset="0"/>
              </a:rPr>
              <a:t>= {3, 0, 3, 4, 1};</a:t>
            </a:r>
          </a:p>
          <a:p>
            <a:pPr>
              <a:lnSpc>
                <a:spcPct val="80000"/>
              </a:lnSpc>
              <a:spcBef>
                <a:spcPts val="600"/>
              </a:spcBef>
              <a:buNone/>
            </a:pPr>
            <a:r>
              <a:rPr lang="en-US" altLang="zh-TW" sz="2200" dirty="0">
                <a:latin typeface="Courier New" pitchFamily="49" charset="0"/>
                <a:ea typeface="新細明體" charset="-120"/>
                <a:cs typeface="Courier New" pitchFamily="49" charset="0"/>
              </a:rPr>
              <a:t>	total = </a:t>
            </a:r>
            <a:r>
              <a:rPr lang="en-US" altLang="zh-TW" sz="2200" dirty="0" err="1">
                <a:latin typeface="Courier New" pitchFamily="49" charset="0"/>
                <a:ea typeface="新細明體" charset="-120"/>
                <a:cs typeface="Courier New" pitchFamily="49" charset="0"/>
              </a:rPr>
              <a:t>sumArray</a:t>
            </a:r>
            <a:r>
              <a:rPr lang="en-US" altLang="zh-TW" sz="2200" dirty="0">
                <a:latin typeface="Courier New" pitchFamily="49" charset="0"/>
                <a:ea typeface="新細明體" charset="-120"/>
                <a:cs typeface="Courier New" pitchFamily="49" charset="0"/>
              </a:rPr>
              <a:t>(</a:t>
            </a:r>
            <a:r>
              <a:rPr lang="en-US" altLang="zh-TW" sz="22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b</a:t>
            </a:r>
            <a:r>
              <a:rPr lang="en-US" altLang="zh-TW" sz="2200" dirty="0">
                <a:latin typeface="Courier New" pitchFamily="49" charset="0"/>
                <a:ea typeface="新細明體" charset="-120"/>
                <a:cs typeface="Courier New" pitchFamily="49" charset="0"/>
              </a:rPr>
              <a:t>, 5);</a:t>
            </a:r>
          </a:p>
          <a:p>
            <a:r>
              <a:rPr lang="en-US" altLang="zh-TW" sz="22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b</a:t>
            </a:r>
            <a:r>
              <a:rPr lang="en-US" altLang="zh-TW" sz="2600" dirty="0">
                <a:ea typeface="新細明體" charset="-120"/>
              </a:rPr>
              <a:t> must be declared as a variable and then initialized prior to the call.</a:t>
            </a:r>
          </a:p>
          <a:p>
            <a:r>
              <a:rPr lang="en-US" altLang="zh-TW" sz="2600" dirty="0">
                <a:ea typeface="新細明體" charset="-120"/>
              </a:rPr>
              <a:t>If </a:t>
            </a:r>
            <a:r>
              <a:rPr lang="en-US" altLang="zh-TW" sz="22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b</a:t>
            </a:r>
            <a:r>
              <a:rPr lang="en-US" altLang="zh-TW" sz="2600" dirty="0">
                <a:ea typeface="新細明體" charset="-120"/>
              </a:rPr>
              <a:t> isn’t needed for any other purpose, it can be annoying to create it solely for the purpose of calling </a:t>
            </a:r>
            <a:r>
              <a:rPr lang="en-US" altLang="zh-TW" sz="2600" dirty="0" err="1">
                <a:latin typeface="Courier New" pitchFamily="49" charset="0"/>
                <a:ea typeface="新細明體" charset="-120"/>
                <a:cs typeface="Courier New" pitchFamily="49" charset="0"/>
              </a:rPr>
              <a:t>sumArray</a:t>
            </a:r>
            <a:r>
              <a:rPr lang="en-US" altLang="zh-TW" sz="2600" dirty="0">
                <a:ea typeface="新細明體" charset="-120"/>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normAutofit/>
          </a:bodyPr>
          <a:lstStyle/>
          <a:p>
            <a:r>
              <a:rPr lang="en-US" altLang="zh-TW">
                <a:ea typeface="新細明體" charset="-120"/>
              </a:rPr>
              <a:t>Compound Literals (C99)</a:t>
            </a:r>
          </a:p>
        </p:txBody>
      </p:sp>
      <p:sp>
        <p:nvSpPr>
          <p:cNvPr id="84995" name="Content Placeholder 2"/>
          <p:cNvSpPr>
            <a:spLocks noGrp="1"/>
          </p:cNvSpPr>
          <p:nvPr>
            <p:ph idx="1"/>
          </p:nvPr>
        </p:nvSpPr>
        <p:spPr/>
        <p:txBody>
          <a:bodyPr>
            <a:normAutofit/>
          </a:bodyPr>
          <a:lstStyle/>
          <a:p>
            <a:r>
              <a:rPr lang="en-US" altLang="zh-TW" sz="2400" dirty="0">
                <a:ea typeface="新細明體" charset="-120"/>
              </a:rPr>
              <a:t>In C99, we can avoid this annoyance by using a </a:t>
            </a:r>
            <a:r>
              <a:rPr lang="en-US" altLang="zh-TW" sz="2400" b="1" i="1" dirty="0">
                <a:ea typeface="新細明體" charset="-120"/>
              </a:rPr>
              <a:t>compound literal:</a:t>
            </a:r>
            <a:r>
              <a:rPr lang="en-US" altLang="zh-TW" sz="2400" dirty="0">
                <a:ea typeface="新細明體" charset="-120"/>
              </a:rPr>
              <a:t> an </a:t>
            </a:r>
            <a:r>
              <a:rPr lang="en-US" altLang="zh-TW" sz="2400" b="1" dirty="0">
                <a:solidFill>
                  <a:srgbClr val="FF0000"/>
                </a:solidFill>
                <a:effectLst>
                  <a:outerShdw blurRad="38100" dist="38100" dir="2700000" algn="tl">
                    <a:srgbClr val="000000">
                      <a:alpha val="43137"/>
                    </a:srgbClr>
                  </a:outerShdw>
                </a:effectLst>
                <a:ea typeface="新細明體" charset="-120"/>
              </a:rPr>
              <a:t>unnamed array </a:t>
            </a:r>
            <a:r>
              <a:rPr lang="en-US" altLang="zh-TW" sz="2400" dirty="0">
                <a:ea typeface="新細明體" charset="-120"/>
              </a:rPr>
              <a:t>that’s created “on the fly” by simply specifying which elements it contains.</a:t>
            </a:r>
          </a:p>
          <a:p>
            <a:r>
              <a:rPr lang="en-US" altLang="zh-TW" sz="2400" dirty="0">
                <a:ea typeface="新細明體" charset="-120"/>
              </a:rPr>
              <a:t>A call of </a:t>
            </a:r>
            <a:r>
              <a:rPr lang="en-US" altLang="zh-TW" sz="2400" dirty="0" err="1">
                <a:latin typeface="Courier New" pitchFamily="49" charset="0"/>
                <a:ea typeface="新細明體" charset="-120"/>
                <a:cs typeface="Courier New" pitchFamily="49" charset="0"/>
              </a:rPr>
              <a:t>sumArray</a:t>
            </a:r>
            <a:r>
              <a:rPr lang="en-US" altLang="zh-TW" sz="2400" dirty="0">
                <a:ea typeface="新細明體" charset="-120"/>
              </a:rPr>
              <a:t> with a compound literal (shown in </a:t>
            </a:r>
            <a:r>
              <a:rPr lang="en-US" altLang="zh-TW" sz="2400" b="1" dirty="0">
                <a:ea typeface="新細明體" charset="-120"/>
              </a:rPr>
              <a:t>bold</a:t>
            </a:r>
            <a:r>
              <a:rPr lang="en-US" altLang="zh-TW" sz="2400" dirty="0">
                <a:ea typeface="新細明體" charset="-120"/>
              </a:rPr>
              <a:t>) as its first argument:</a:t>
            </a:r>
          </a:p>
          <a:p>
            <a:pPr>
              <a:lnSpc>
                <a:spcPct val="80000"/>
              </a:lnSpc>
              <a:spcBef>
                <a:spcPts val="800"/>
              </a:spcBef>
              <a:buNone/>
            </a:pPr>
            <a:r>
              <a:rPr lang="en-US" altLang="zh-TW" dirty="0">
                <a:latin typeface="Courier New" pitchFamily="49" charset="0"/>
                <a:ea typeface="新細明體" charset="-120"/>
                <a:cs typeface="Courier New" pitchFamily="49" charset="0"/>
              </a:rPr>
              <a:t>	</a:t>
            </a:r>
            <a:r>
              <a:rPr lang="en-US" altLang="zh-TW" sz="2400" b="1" dirty="0">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total</a:t>
            </a:r>
            <a:r>
              <a:rPr lang="en-US" altLang="zh-TW" sz="2000" b="1" dirty="0">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000" b="1" dirty="0">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sumArray</a:t>
            </a:r>
            <a:r>
              <a:rPr lang="en-US" altLang="zh-TW" sz="2400" b="1" dirty="0">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3200" b="1" dirty="0">
                <a:solidFill>
                  <a:srgbClr val="FFC000"/>
                </a:solidFill>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400" b="1" dirty="0" err="1">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000" b="1" dirty="0">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3200" b="1" dirty="0">
                <a:solidFill>
                  <a:srgbClr val="FFC000"/>
                </a:solidFill>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400" b="1" dirty="0">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{3,</a:t>
            </a:r>
            <a:r>
              <a:rPr lang="en-US" altLang="zh-TW" sz="2000" b="1" dirty="0">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sz="2000" b="1" dirty="0">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3,</a:t>
            </a:r>
            <a:r>
              <a:rPr lang="en-US" altLang="zh-TW" sz="2000" b="1" dirty="0">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4,</a:t>
            </a:r>
            <a:r>
              <a:rPr lang="en-US" altLang="zh-TW" sz="2000" b="1" dirty="0">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1},</a:t>
            </a:r>
            <a:r>
              <a:rPr lang="en-US" altLang="zh-TW" sz="2000" b="1" dirty="0">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effectLst>
                  <a:glow rad="101600">
                    <a:schemeClr val="accent6">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5);</a:t>
            </a:r>
          </a:p>
          <a:p>
            <a:r>
              <a:rPr lang="en-US" altLang="zh-TW" sz="2400" dirty="0">
                <a:ea typeface="新細明體" charset="-120"/>
              </a:rPr>
              <a:t>We didn’t specify the length of the array, so it’s determined by the number of elements in the literal.</a:t>
            </a:r>
          </a:p>
          <a:p>
            <a:r>
              <a:rPr lang="en-US" altLang="zh-TW" sz="2400" dirty="0">
                <a:ea typeface="新細明體" charset="-120"/>
              </a:rPr>
              <a:t>We also have the option of specifying a length explicitly: </a:t>
            </a:r>
          </a:p>
          <a:p>
            <a:pPr>
              <a:lnSpc>
                <a:spcPct val="80000"/>
              </a:lnSpc>
              <a:spcBef>
                <a:spcPts val="800"/>
              </a:spcBef>
              <a:buNone/>
            </a:pPr>
            <a:r>
              <a:rPr lang="en-US" altLang="zh-TW" dirty="0">
                <a:latin typeface="Courier New" pitchFamily="49" charset="0"/>
                <a:ea typeface="新細明體" charset="-120"/>
                <a:cs typeface="Courier New" pitchFamily="49" charset="0"/>
              </a:rPr>
              <a:t>	</a:t>
            </a:r>
            <a:r>
              <a:rPr lang="en-US" altLang="zh-TW" sz="2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8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8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[4]){1, 9, 2, 1}</a:t>
            </a:r>
            <a:endParaRPr lang="en-US" altLang="zh-TW" b="1" dirty="0">
              <a:effectLst>
                <a:outerShdw blurRad="38100" dist="38100" dir="2700000" algn="tl">
                  <a:srgbClr val="000000">
                    <a:alpha val="43137"/>
                  </a:srgbClr>
                </a:outerShdw>
              </a:effectLst>
              <a:latin typeface="Courier New" pitchFamily="49" charset="0"/>
              <a:ea typeface="新細明體" charset="-120"/>
              <a:cs typeface="Courier New" pitchFamily="49" charset="0"/>
            </a:endParaRPr>
          </a:p>
          <a:p>
            <a:pPr>
              <a:buFontTx/>
              <a:buNone/>
            </a:pPr>
            <a:r>
              <a:rPr lang="en-US" altLang="zh-TW" sz="2400" dirty="0">
                <a:latin typeface="Courier New" pitchFamily="49" charset="0"/>
                <a:ea typeface="新細明體" charset="-120"/>
                <a:cs typeface="Courier New" pitchFamily="49" charset="0"/>
              </a:rPr>
              <a:t>	</a:t>
            </a:r>
            <a:r>
              <a:rPr lang="en-US" altLang="zh-TW" sz="2400" dirty="0">
                <a:ea typeface="新細明體" charset="-120"/>
              </a:rPr>
              <a:t>is </a:t>
            </a:r>
            <a:r>
              <a:rPr lang="en-US" altLang="zh-TW" sz="2400" dirty="0">
                <a:solidFill>
                  <a:srgbClr val="FF0000"/>
                </a:solidFill>
                <a:effectLst>
                  <a:outerShdw blurRad="38100" dist="38100" dir="2700000" algn="tl">
                    <a:srgbClr val="000000">
                      <a:alpha val="43137"/>
                    </a:srgbClr>
                  </a:outerShdw>
                </a:effectLst>
                <a:ea typeface="新細明體" charset="-120"/>
              </a:rPr>
              <a:t>equivalent</a:t>
            </a:r>
            <a:r>
              <a:rPr lang="en-US" altLang="zh-TW" sz="2400" dirty="0">
                <a:ea typeface="新細明體" charset="-120"/>
              </a:rPr>
              <a:t> to</a:t>
            </a:r>
          </a:p>
          <a:p>
            <a:pPr>
              <a:lnSpc>
                <a:spcPct val="80000"/>
              </a:lnSpc>
              <a:spcBef>
                <a:spcPts val="800"/>
              </a:spcBef>
              <a:buNone/>
            </a:pPr>
            <a:r>
              <a:rPr lang="en-US" altLang="zh-TW" dirty="0">
                <a:latin typeface="Courier New" pitchFamily="49" charset="0"/>
                <a:ea typeface="新細明體" charset="-120"/>
                <a:cs typeface="Courier New" pitchFamily="49" charset="0"/>
              </a:rPr>
              <a:t>	</a:t>
            </a:r>
            <a:r>
              <a:rPr lang="en-US" altLang="zh-TW" sz="3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32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32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[]){1, 9, 2, 1}</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normAutofit/>
          </a:bodyPr>
          <a:lstStyle/>
          <a:p>
            <a:r>
              <a:rPr lang="en-US" altLang="zh-TW">
                <a:ea typeface="新細明體" charset="-120"/>
              </a:rPr>
              <a:t>Compound Literals (C99)</a:t>
            </a:r>
          </a:p>
        </p:txBody>
      </p:sp>
      <p:sp>
        <p:nvSpPr>
          <p:cNvPr id="86019" name="Content Placeholder 2"/>
          <p:cNvSpPr>
            <a:spLocks noGrp="1"/>
          </p:cNvSpPr>
          <p:nvPr>
            <p:ph idx="1"/>
          </p:nvPr>
        </p:nvSpPr>
        <p:spPr/>
        <p:txBody>
          <a:bodyPr/>
          <a:lstStyle/>
          <a:p>
            <a:r>
              <a:rPr lang="en-US" altLang="zh-TW" sz="2600" dirty="0">
                <a:ea typeface="新細明體" charset="-120"/>
              </a:rPr>
              <a:t>A compound literal resembles a cast applied to an initializer.</a:t>
            </a:r>
          </a:p>
          <a:p>
            <a:r>
              <a:rPr lang="en-US" altLang="zh-TW" sz="2600" dirty="0">
                <a:ea typeface="新細明體" charset="-120"/>
              </a:rPr>
              <a:t>In fact, compound literals and initializers obey the same rules.</a:t>
            </a:r>
          </a:p>
          <a:p>
            <a:r>
              <a:rPr lang="en-US" altLang="zh-TW" sz="2600" dirty="0">
                <a:ea typeface="新細明體" charset="-120"/>
              </a:rPr>
              <a:t>A compound literal may contain designators, just like a designated initializer, and it may fail to provide full initialization (in which case any uninitialized elements default to zero).</a:t>
            </a:r>
          </a:p>
          <a:p>
            <a:r>
              <a:rPr lang="en-US" altLang="zh-TW" sz="2600" dirty="0">
                <a:ea typeface="新細明體" charset="-120"/>
              </a:rPr>
              <a:t>For example, the literal </a:t>
            </a:r>
            <a:r>
              <a:rPr lang="en-US" altLang="zh-TW" sz="26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6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600" b="1" dirty="0">
                <a:solidFill>
                  <a:srgbClr val="FFC000"/>
                </a:solidFill>
                <a:effectLst>
                  <a:outerShdw blurRad="38100" dist="38100" dir="2700000" algn="tl">
                    <a:srgbClr val="000000">
                      <a:alpha val="43137"/>
                    </a:srgbClr>
                  </a:outerShdw>
                </a:effectLst>
                <a:ea typeface="新細明體" charset="-120"/>
              </a:rPr>
              <a:t> </a:t>
            </a:r>
            <a:r>
              <a:rPr lang="en-US" altLang="zh-TW" sz="26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[10]){8,</a:t>
            </a:r>
            <a:r>
              <a:rPr lang="en-US" altLang="zh-TW" sz="2600" b="1" dirty="0">
                <a:solidFill>
                  <a:srgbClr val="FFC000"/>
                </a:solidFill>
                <a:effectLst>
                  <a:outerShdw blurRad="38100" dist="38100" dir="2700000" algn="tl">
                    <a:srgbClr val="000000">
                      <a:alpha val="43137"/>
                    </a:srgbClr>
                  </a:outerShdw>
                </a:effectLst>
                <a:ea typeface="新細明體" charset="-120"/>
              </a:rPr>
              <a:t> </a:t>
            </a:r>
            <a:r>
              <a:rPr lang="en-US" altLang="zh-TW" sz="26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6}</a:t>
            </a:r>
            <a:r>
              <a:rPr lang="en-US" altLang="zh-TW" sz="2600" b="1" dirty="0">
                <a:solidFill>
                  <a:srgbClr val="FFC000"/>
                </a:solidFill>
                <a:effectLst>
                  <a:outerShdw blurRad="38100" dist="38100" dir="2700000" algn="tl">
                    <a:srgbClr val="000000">
                      <a:alpha val="43137"/>
                    </a:srgbClr>
                  </a:outerShdw>
                </a:effectLst>
                <a:ea typeface="新細明體" charset="-120"/>
              </a:rPr>
              <a:t> </a:t>
            </a:r>
            <a:r>
              <a:rPr lang="en-US" altLang="zh-TW" sz="2600" dirty="0">
                <a:ea typeface="新細明體" charset="-120"/>
              </a:rPr>
              <a:t>has 10 elements; the first two have the values 8 and 6, and the remaining elements have the value 0.</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normAutofit/>
          </a:bodyPr>
          <a:lstStyle/>
          <a:p>
            <a:r>
              <a:rPr lang="en-US" altLang="zh-TW">
                <a:ea typeface="新細明體" charset="-120"/>
              </a:rPr>
              <a:t>Compound Literals (C99)</a:t>
            </a:r>
          </a:p>
        </p:txBody>
      </p:sp>
      <p:sp>
        <p:nvSpPr>
          <p:cNvPr id="87043" name="Content Placeholder 2"/>
          <p:cNvSpPr>
            <a:spLocks noGrp="1"/>
          </p:cNvSpPr>
          <p:nvPr>
            <p:ph idx="1"/>
          </p:nvPr>
        </p:nvSpPr>
        <p:spPr/>
        <p:txBody>
          <a:bodyPr/>
          <a:lstStyle/>
          <a:p>
            <a:r>
              <a:rPr lang="en-US" altLang="zh-TW" dirty="0">
                <a:ea typeface="新細明體" charset="-120"/>
              </a:rPr>
              <a:t>Compound literals created inside a function may contain arbitrary expressions, not just constants:</a:t>
            </a:r>
          </a:p>
          <a:p>
            <a:pPr>
              <a:lnSpc>
                <a:spcPct val="80000"/>
              </a:lnSpc>
              <a:spcBef>
                <a:spcPts val="1000"/>
              </a:spcBef>
              <a:buNone/>
            </a:pPr>
            <a:r>
              <a:rPr lang="en-US" altLang="zh-TW" sz="2000" dirty="0">
                <a:latin typeface="Courier New" pitchFamily="49" charset="0"/>
                <a:ea typeface="新細明體" charset="-120"/>
                <a:cs typeface="Courier New" pitchFamily="49" charset="0"/>
              </a:rPr>
              <a:t>	total</a:t>
            </a:r>
            <a:r>
              <a:rPr lang="en-US" altLang="zh-TW" sz="1200" dirty="0">
                <a:latin typeface="Courier New" pitchFamily="49" charset="0"/>
                <a:ea typeface="新細明體" charset="-120"/>
                <a:cs typeface="Courier New" pitchFamily="49" charset="0"/>
              </a:rPr>
              <a:t> </a:t>
            </a:r>
            <a:r>
              <a:rPr lang="en-US" altLang="zh-TW" sz="2000" dirty="0">
                <a:latin typeface="Courier New" pitchFamily="49" charset="0"/>
                <a:ea typeface="新細明體" charset="-120"/>
                <a:cs typeface="Courier New" pitchFamily="49" charset="0"/>
              </a:rPr>
              <a:t>=</a:t>
            </a:r>
            <a:r>
              <a:rPr lang="en-US" altLang="zh-TW" sz="12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sumArray</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4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1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[]){2</a:t>
            </a:r>
            <a:r>
              <a:rPr lang="en-US" altLang="zh-TW" sz="1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1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1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a:t>
            </a:r>
            <a:r>
              <a:rPr lang="en-US" altLang="zh-TW" sz="1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1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j,</a:t>
            </a:r>
            <a:r>
              <a:rPr lang="en-US" altLang="zh-TW" sz="1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j</a:t>
            </a:r>
            <a:r>
              <a:rPr lang="en-US" altLang="zh-TW" sz="1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1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k},</a:t>
            </a:r>
            <a:r>
              <a:rPr lang="en-US" altLang="zh-TW" sz="1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3);</a:t>
            </a:r>
            <a:endParaRPr lang="en-US" altLang="zh-TW" sz="20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endParaRPr>
          </a:p>
          <a:p>
            <a:r>
              <a:rPr lang="en-US" altLang="zh-TW" dirty="0">
                <a:ea typeface="新細明體" charset="-120"/>
              </a:rPr>
              <a:t>A compound literal is an </a:t>
            </a:r>
            <a:r>
              <a:rPr lang="en-US" altLang="zh-TW" dirty="0" err="1">
                <a:ea typeface="新細明體" charset="-120"/>
              </a:rPr>
              <a:t>lvalue</a:t>
            </a:r>
            <a:r>
              <a:rPr lang="en-US" altLang="zh-TW" dirty="0">
                <a:ea typeface="新細明體" charset="-120"/>
              </a:rPr>
              <a:t>, so the values of its elements can be changed.</a:t>
            </a:r>
          </a:p>
          <a:p>
            <a:r>
              <a:rPr lang="en-US" altLang="zh-TW" dirty="0">
                <a:ea typeface="新細明體" charset="-120"/>
              </a:rPr>
              <a:t>If desired, a compound literal can be made “read-only” by adding the word </a:t>
            </a:r>
            <a:r>
              <a:rPr lang="en-US" altLang="zh-TW" dirty="0" err="1">
                <a:latin typeface="Courier New" pitchFamily="49" charset="0"/>
                <a:ea typeface="新細明體" charset="-120"/>
                <a:cs typeface="Courier New" pitchFamily="49" charset="0"/>
              </a:rPr>
              <a:t>const</a:t>
            </a:r>
            <a:r>
              <a:rPr lang="en-US" altLang="zh-TW" dirty="0">
                <a:ea typeface="新細明體" charset="-120"/>
              </a:rPr>
              <a:t> to its type:</a:t>
            </a:r>
          </a:p>
          <a:p>
            <a:pPr>
              <a:lnSpc>
                <a:spcPct val="80000"/>
              </a:lnSpc>
              <a:spcBef>
                <a:spcPts val="1000"/>
              </a:spcBef>
              <a:buNone/>
            </a:pPr>
            <a:r>
              <a:rPr lang="en-US" altLang="zh-TW" sz="2000" dirty="0">
                <a:latin typeface="Courier New" pitchFamily="49" charset="0"/>
                <a:ea typeface="新細明體" charset="-120"/>
                <a:cs typeface="Courier New" pitchFamily="49" charset="0"/>
              </a:rPr>
              <a:t>	</a:t>
            </a:r>
            <a:r>
              <a:rPr lang="en-US" altLang="zh-TW" sz="32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32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const</a:t>
            </a:r>
            <a:r>
              <a:rPr lang="en-US" altLang="zh-TW" sz="3200" b="1" dirty="0">
                <a:solidFill>
                  <a:srgbClr val="FFC000"/>
                </a:solidFill>
                <a:effectLst>
                  <a:outerShdw blurRad="38100" dist="38100" dir="2700000" algn="tl">
                    <a:srgbClr val="000000">
                      <a:alpha val="43137"/>
                    </a:srgbClr>
                  </a:outerShdw>
                </a:effectLst>
                <a:ea typeface="新細明體" charset="-120"/>
              </a:rPr>
              <a:t> </a:t>
            </a:r>
            <a:r>
              <a:rPr lang="en-US" altLang="zh-TW" sz="32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3200" b="1" dirty="0">
                <a:solidFill>
                  <a:srgbClr val="FFC000"/>
                </a:solidFill>
                <a:effectLst>
                  <a:outerShdw blurRad="38100" dist="38100" dir="2700000" algn="tl">
                    <a:srgbClr val="000000">
                      <a:alpha val="43137"/>
                    </a:srgbClr>
                  </a:outerShdw>
                </a:effectLst>
                <a:ea typeface="新細明體" charset="-120"/>
              </a:rPr>
              <a:t> </a:t>
            </a:r>
            <a:r>
              <a:rPr lang="en-US" altLang="zh-TW" sz="32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[]){5,</a:t>
            </a:r>
            <a:r>
              <a:rPr lang="en-US" altLang="zh-TW" sz="3200" b="1" dirty="0">
                <a:solidFill>
                  <a:srgbClr val="FFC000"/>
                </a:solidFill>
                <a:effectLst>
                  <a:outerShdw blurRad="38100" dist="38100" dir="2700000" algn="tl">
                    <a:srgbClr val="000000">
                      <a:alpha val="43137"/>
                    </a:srgbClr>
                  </a:outerShdw>
                </a:effectLst>
                <a:ea typeface="新細明體" charset="-120"/>
              </a:rPr>
              <a:t> </a:t>
            </a:r>
            <a:r>
              <a:rPr lang="en-US" altLang="zh-TW" sz="32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4}</a:t>
            </a:r>
            <a:endParaRPr lang="en-US" altLang="zh-TW" sz="3200" b="1" dirty="0">
              <a:solidFill>
                <a:srgbClr val="FFC000"/>
              </a:solidFill>
              <a:effectLst>
                <a:outerShdw blurRad="38100" dist="38100" dir="2700000" algn="tl">
                  <a:srgbClr val="000000">
                    <a:alpha val="43137"/>
                  </a:srgbClr>
                </a:outerShdw>
              </a:effectLst>
              <a:ea typeface="新細明體" charset="-12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normAutofit/>
          </a:bodyPr>
          <a:lstStyle/>
          <a:p>
            <a:r>
              <a:rPr lang="en-US" altLang="zh-TW">
                <a:ea typeface="新細明體" charset="-120"/>
              </a:rPr>
              <a:t>The </a:t>
            </a:r>
            <a:r>
              <a:rPr lang="en-US" altLang="zh-TW" b="1">
                <a:latin typeface="Courier New" pitchFamily="49" charset="0"/>
                <a:ea typeface="新細明體" charset="-120"/>
                <a:cs typeface="Courier New" pitchFamily="49" charset="0"/>
              </a:rPr>
              <a:t>return</a:t>
            </a:r>
            <a:r>
              <a:rPr lang="en-US" altLang="zh-TW">
                <a:ea typeface="新細明體" charset="-120"/>
              </a:rPr>
              <a:t> Statement</a:t>
            </a:r>
          </a:p>
        </p:txBody>
      </p:sp>
      <p:sp>
        <p:nvSpPr>
          <p:cNvPr id="88067" name="Content Placeholder 2"/>
          <p:cNvSpPr>
            <a:spLocks noGrp="1"/>
          </p:cNvSpPr>
          <p:nvPr>
            <p:ph idx="1"/>
          </p:nvPr>
        </p:nvSpPr>
        <p:spPr/>
        <p:txBody>
          <a:bodyPr/>
          <a:lstStyle/>
          <a:p>
            <a:r>
              <a:rPr lang="en-US" altLang="zh-TW" dirty="0">
                <a:ea typeface="新細明體" charset="-120"/>
              </a:rPr>
              <a:t>A </a:t>
            </a:r>
            <a:r>
              <a:rPr lang="en-US" altLang="zh-TW" dirty="0">
                <a:effectLst>
                  <a:glow rad="101600">
                    <a:schemeClr val="accent5">
                      <a:satMod val="175000"/>
                      <a:alpha val="40000"/>
                    </a:schemeClr>
                  </a:glow>
                </a:effectLst>
                <a:ea typeface="新細明體" charset="-120"/>
              </a:rPr>
              <a:t>non-</a:t>
            </a:r>
            <a:r>
              <a:rPr lang="en-US" altLang="zh-TW" dirty="0">
                <a:effectLst>
                  <a:glow rad="101600">
                    <a:schemeClr val="accent5">
                      <a:satMod val="175000"/>
                      <a:alpha val="40000"/>
                    </a:schemeClr>
                  </a:glow>
                </a:effectLst>
                <a:latin typeface="Courier New" pitchFamily="49" charset="0"/>
                <a:ea typeface="新細明體" charset="-120"/>
                <a:cs typeface="Courier New" pitchFamily="49" charset="0"/>
              </a:rPr>
              <a:t>void</a:t>
            </a:r>
            <a:r>
              <a:rPr lang="en-US" altLang="zh-TW" dirty="0">
                <a:ea typeface="新細明體" charset="-120"/>
              </a:rPr>
              <a:t> function must use the </a:t>
            </a:r>
            <a:r>
              <a:rPr lang="en-US" altLang="zh-TW" dirty="0">
                <a:latin typeface="Courier New" pitchFamily="49" charset="0"/>
                <a:ea typeface="新細明體" charset="-120"/>
                <a:cs typeface="Courier New" pitchFamily="49" charset="0"/>
              </a:rPr>
              <a:t>return</a:t>
            </a:r>
            <a:r>
              <a:rPr lang="en-US" altLang="zh-TW" dirty="0">
                <a:ea typeface="新細明體" charset="-120"/>
              </a:rPr>
              <a:t> statement to specify what value it will return.</a:t>
            </a:r>
          </a:p>
          <a:p>
            <a:r>
              <a:rPr lang="en-US" altLang="zh-TW" dirty="0">
                <a:ea typeface="新細明體" charset="-120"/>
              </a:rPr>
              <a:t>The </a:t>
            </a:r>
            <a:r>
              <a:rPr lang="en-US" altLang="zh-TW" dirty="0">
                <a:latin typeface="Courier New" pitchFamily="49" charset="0"/>
                <a:ea typeface="新細明體" charset="-120"/>
                <a:cs typeface="Courier New" pitchFamily="49" charset="0"/>
              </a:rPr>
              <a:t>return</a:t>
            </a:r>
            <a:r>
              <a:rPr lang="en-US" altLang="zh-TW" dirty="0">
                <a:ea typeface="新細明體" charset="-120"/>
              </a:rPr>
              <a:t> statement has the form</a:t>
            </a:r>
          </a:p>
          <a:p>
            <a:pPr algn="ctr">
              <a:lnSpc>
                <a:spcPct val="80000"/>
              </a:lnSpc>
              <a:spcBef>
                <a:spcPts val="1200"/>
              </a:spcBef>
              <a:buNone/>
            </a:pPr>
            <a:r>
              <a:rPr lang="en-US" altLang="zh-TW" sz="4000" dirty="0">
                <a:latin typeface="Courier New" pitchFamily="49" charset="0"/>
                <a:ea typeface="新細明體" charset="-120"/>
                <a:cs typeface="Courier New" pitchFamily="49" charset="0"/>
              </a:rPr>
              <a:t>	</a:t>
            </a:r>
            <a:r>
              <a:rPr lang="en-US" altLang="zh-TW" sz="40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return</a:t>
            </a:r>
            <a:r>
              <a:rPr lang="en-US" altLang="zh-TW" sz="4000" dirty="0">
                <a:latin typeface="Courier New" pitchFamily="49" charset="0"/>
                <a:ea typeface="新細明體" charset="-120"/>
                <a:cs typeface="Courier New" pitchFamily="49" charset="0"/>
              </a:rPr>
              <a:t> </a:t>
            </a:r>
            <a:r>
              <a:rPr lang="en-US" altLang="zh-TW" sz="4000" i="1" dirty="0">
                <a:solidFill>
                  <a:srgbClr val="FFC000"/>
                </a:solidFill>
                <a:effectLst>
                  <a:outerShdw blurRad="38100" dist="38100" dir="2700000" algn="tl">
                    <a:srgbClr val="000000">
                      <a:alpha val="43137"/>
                    </a:srgbClr>
                  </a:outerShdw>
                </a:effectLst>
                <a:ea typeface="新細明體" charset="-120"/>
              </a:rPr>
              <a:t>expression</a:t>
            </a:r>
            <a:r>
              <a:rPr lang="en-US" altLang="zh-TW" sz="4000" dirty="0">
                <a:latin typeface="Courier New" pitchFamily="49" charset="0"/>
                <a:ea typeface="新細明體" charset="-120"/>
                <a:cs typeface="Courier New" pitchFamily="49" charset="0"/>
              </a:rPr>
              <a:t> ;</a:t>
            </a:r>
          </a:p>
          <a:p>
            <a:r>
              <a:rPr lang="en-US" altLang="zh-TW" dirty="0">
                <a:ea typeface="新細明體" charset="-120"/>
              </a:rPr>
              <a:t>The expression is often just a constant or variable:</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dirty="0">
                <a:effectLst>
                  <a:glow rad="228600">
                    <a:schemeClr val="accent2">
                      <a:satMod val="175000"/>
                      <a:alpha val="40000"/>
                    </a:schemeClr>
                  </a:glow>
                </a:effectLst>
                <a:latin typeface="Courier New" pitchFamily="49" charset="0"/>
                <a:ea typeface="新細明體" charset="-120"/>
                <a:cs typeface="Courier New" pitchFamily="49" charset="0"/>
              </a:rPr>
              <a:t>return 0;</a:t>
            </a:r>
          </a:p>
          <a:p>
            <a:pPr>
              <a:lnSpc>
                <a:spcPct val="80000"/>
              </a:lnSpc>
              <a:spcBef>
                <a:spcPts val="600"/>
              </a:spcBef>
              <a:buNone/>
            </a:pPr>
            <a:r>
              <a:rPr lang="en-US" altLang="zh-TW" sz="2400" dirty="0">
                <a:effectLst>
                  <a:glow rad="228600">
                    <a:schemeClr val="accent2">
                      <a:satMod val="175000"/>
                      <a:alpha val="40000"/>
                    </a:schemeClr>
                  </a:glow>
                </a:effectLst>
                <a:latin typeface="Courier New" pitchFamily="49" charset="0"/>
                <a:ea typeface="新細明體" charset="-120"/>
                <a:cs typeface="Courier New" pitchFamily="49" charset="0"/>
              </a:rPr>
              <a:t>	return status;</a:t>
            </a:r>
          </a:p>
          <a:p>
            <a:r>
              <a:rPr lang="en-US" altLang="zh-TW" dirty="0">
                <a:ea typeface="新細明體" charset="-120"/>
              </a:rPr>
              <a:t>More complex expressions are possible:</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dirty="0">
                <a:effectLst>
                  <a:glow rad="228600">
                    <a:schemeClr val="accent6">
                      <a:satMod val="175000"/>
                      <a:alpha val="40000"/>
                    </a:schemeClr>
                  </a:glow>
                </a:effectLst>
                <a:latin typeface="Courier New" pitchFamily="49" charset="0"/>
                <a:ea typeface="新細明體" charset="-120"/>
                <a:cs typeface="Courier New" pitchFamily="49" charset="0"/>
              </a:rPr>
              <a:t>return n &gt;= 0 ? n : 0;</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normAutofit/>
          </a:bodyPr>
          <a:lstStyle/>
          <a:p>
            <a:r>
              <a:rPr lang="en-US" altLang="zh-TW">
                <a:ea typeface="新細明體" charset="-120"/>
              </a:rPr>
              <a:t>The </a:t>
            </a:r>
            <a:r>
              <a:rPr lang="en-US" altLang="zh-TW" b="1">
                <a:latin typeface="Courier New" pitchFamily="49" charset="0"/>
                <a:ea typeface="新細明體" charset="-120"/>
                <a:cs typeface="Courier New" pitchFamily="49" charset="0"/>
              </a:rPr>
              <a:t>return</a:t>
            </a:r>
            <a:r>
              <a:rPr lang="en-US" altLang="zh-TW">
                <a:ea typeface="新細明體" charset="-120"/>
              </a:rPr>
              <a:t> Statement</a:t>
            </a:r>
          </a:p>
        </p:txBody>
      </p:sp>
      <p:sp>
        <p:nvSpPr>
          <p:cNvPr id="89091" name="Content Placeholder 2"/>
          <p:cNvSpPr>
            <a:spLocks noGrp="1"/>
          </p:cNvSpPr>
          <p:nvPr>
            <p:ph idx="1"/>
          </p:nvPr>
        </p:nvSpPr>
        <p:spPr/>
        <p:txBody>
          <a:bodyPr/>
          <a:lstStyle/>
          <a:p>
            <a:r>
              <a:rPr lang="en-US" altLang="zh-TW" dirty="0">
                <a:ea typeface="新細明體" charset="-120"/>
              </a:rPr>
              <a:t>If the type of the expression in a </a:t>
            </a:r>
            <a:r>
              <a:rPr lang="en-US" altLang="zh-TW" dirty="0">
                <a:latin typeface="Courier New" pitchFamily="49" charset="0"/>
                <a:ea typeface="新細明體" charset="-120"/>
                <a:cs typeface="Courier New" pitchFamily="49" charset="0"/>
              </a:rPr>
              <a:t>return</a:t>
            </a:r>
            <a:r>
              <a:rPr lang="en-US" altLang="zh-TW" dirty="0">
                <a:ea typeface="新細明體" charset="-120"/>
              </a:rPr>
              <a:t> statement doesn’t match the function’s return type, the expression will be </a:t>
            </a:r>
            <a:r>
              <a:rPr lang="en-US" altLang="zh-TW" b="1" dirty="0">
                <a:solidFill>
                  <a:srgbClr val="FF0000"/>
                </a:solidFill>
                <a:ea typeface="新細明體" charset="-120"/>
              </a:rPr>
              <a:t>implicitly</a:t>
            </a:r>
            <a:r>
              <a:rPr lang="en-US" altLang="zh-TW" dirty="0">
                <a:ea typeface="新細明體" charset="-120"/>
              </a:rPr>
              <a:t> </a:t>
            </a:r>
            <a:r>
              <a:rPr lang="en-US" altLang="zh-TW" dirty="0">
                <a:solidFill>
                  <a:srgbClr val="FFC000"/>
                </a:solidFill>
                <a:effectLst>
                  <a:outerShdw blurRad="38100" dist="38100" dir="2700000" algn="tl">
                    <a:srgbClr val="000000">
                      <a:alpha val="43137"/>
                    </a:srgbClr>
                  </a:outerShdw>
                </a:effectLst>
                <a:ea typeface="新細明體" charset="-120"/>
              </a:rPr>
              <a:t>converted</a:t>
            </a:r>
            <a:r>
              <a:rPr lang="en-US" altLang="zh-TW" dirty="0">
                <a:ea typeface="新細明體" charset="-120"/>
              </a:rPr>
              <a:t> to the return type.</a:t>
            </a:r>
          </a:p>
          <a:p>
            <a:pPr lvl="1"/>
            <a:r>
              <a:rPr lang="en-US" altLang="zh-TW" dirty="0">
                <a:ea typeface="新細明體" charset="-120"/>
              </a:rPr>
              <a:t>If a function returns an </a:t>
            </a:r>
            <a:r>
              <a:rPr lang="en-US" altLang="zh-TW" dirty="0" err="1">
                <a:latin typeface="Courier New" pitchFamily="49" charset="0"/>
                <a:ea typeface="新細明體" charset="-120"/>
                <a:cs typeface="Courier New" pitchFamily="49" charset="0"/>
              </a:rPr>
              <a:t>int</a:t>
            </a:r>
            <a:r>
              <a:rPr lang="en-US" altLang="zh-TW" dirty="0">
                <a:ea typeface="新細明體" charset="-120"/>
              </a:rPr>
              <a:t>, but the </a:t>
            </a:r>
            <a:r>
              <a:rPr lang="en-US" altLang="zh-TW" dirty="0">
                <a:latin typeface="Courier New" pitchFamily="49" charset="0"/>
                <a:ea typeface="新細明體" charset="-120"/>
                <a:cs typeface="Courier New" pitchFamily="49" charset="0"/>
              </a:rPr>
              <a:t>return</a:t>
            </a:r>
            <a:r>
              <a:rPr lang="en-US" altLang="zh-TW" dirty="0">
                <a:ea typeface="新細明體" charset="-120"/>
              </a:rPr>
              <a:t> statement contains a </a:t>
            </a:r>
            <a:r>
              <a:rPr lang="en-US" altLang="zh-TW" dirty="0">
                <a:latin typeface="Courier New" pitchFamily="49" charset="0"/>
                <a:ea typeface="新細明體" charset="-120"/>
                <a:cs typeface="Courier New" pitchFamily="49" charset="0"/>
              </a:rPr>
              <a:t>double</a:t>
            </a:r>
            <a:r>
              <a:rPr lang="en-US" altLang="zh-TW" dirty="0">
                <a:ea typeface="新細明體" charset="-120"/>
              </a:rPr>
              <a:t> expression, the value of the expression is converted to </a:t>
            </a:r>
            <a:r>
              <a:rPr lang="en-US" altLang="zh-TW" dirty="0">
                <a:latin typeface="Courier New" pitchFamily="49" charset="0"/>
                <a:ea typeface="新細明體" charset="-120"/>
                <a:cs typeface="Courier New" pitchFamily="49" charset="0"/>
              </a:rPr>
              <a:t>int</a:t>
            </a:r>
            <a:r>
              <a:rPr lang="en-US" altLang="zh-TW" dirty="0">
                <a:ea typeface="新細明體" charset="-120"/>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normAutofit/>
          </a:bodyPr>
          <a:lstStyle/>
          <a:p>
            <a:r>
              <a:rPr lang="en-US" altLang="zh-TW">
                <a:ea typeface="新細明體" charset="-120"/>
              </a:rPr>
              <a:t>The </a:t>
            </a:r>
            <a:r>
              <a:rPr lang="en-US" altLang="zh-TW" b="1">
                <a:latin typeface="Courier New" pitchFamily="49" charset="0"/>
                <a:ea typeface="新細明體" charset="-120"/>
                <a:cs typeface="Courier New" pitchFamily="49" charset="0"/>
              </a:rPr>
              <a:t>return</a:t>
            </a:r>
            <a:r>
              <a:rPr lang="en-US" altLang="zh-TW">
                <a:ea typeface="新細明體" charset="-120"/>
              </a:rPr>
              <a:t> Statement</a:t>
            </a:r>
          </a:p>
        </p:txBody>
      </p:sp>
      <p:sp>
        <p:nvSpPr>
          <p:cNvPr id="90115" name="Content Placeholder 2"/>
          <p:cNvSpPr>
            <a:spLocks noGrp="1"/>
          </p:cNvSpPr>
          <p:nvPr>
            <p:ph idx="1"/>
          </p:nvPr>
        </p:nvSpPr>
        <p:spPr/>
        <p:txBody>
          <a:bodyPr>
            <a:normAutofit/>
          </a:bodyPr>
          <a:lstStyle/>
          <a:p>
            <a:r>
              <a:rPr lang="en-US" altLang="zh-TW" dirty="0">
                <a:latin typeface="Courier New" pitchFamily="49" charset="0"/>
                <a:ea typeface="新細明體" charset="-120"/>
                <a:cs typeface="Courier New" pitchFamily="49" charset="0"/>
              </a:rPr>
              <a:t>return</a:t>
            </a:r>
            <a:r>
              <a:rPr lang="en-US" altLang="zh-TW" dirty="0">
                <a:ea typeface="新細明體" charset="-120"/>
              </a:rPr>
              <a:t> statements may appear in functions whose </a:t>
            </a:r>
            <a:r>
              <a:rPr lang="en-US" altLang="zh-TW" dirty="0">
                <a:solidFill>
                  <a:srgbClr val="FF0000"/>
                </a:solidFill>
                <a:ea typeface="新細明體" charset="-120"/>
              </a:rPr>
              <a:t>return type is </a:t>
            </a:r>
            <a:r>
              <a:rPr lang="en-US" altLang="zh-TW" dirty="0">
                <a:solidFill>
                  <a:srgbClr val="FF0000"/>
                </a:solidFill>
                <a:latin typeface="Courier New" pitchFamily="49" charset="0"/>
                <a:ea typeface="新細明體" charset="-120"/>
                <a:cs typeface="Courier New" pitchFamily="49" charset="0"/>
              </a:rPr>
              <a:t>void</a:t>
            </a:r>
            <a:r>
              <a:rPr lang="en-US" altLang="zh-TW" dirty="0">
                <a:ea typeface="新細明體" charset="-120"/>
              </a:rPr>
              <a:t>, provided that no expression is given:</a:t>
            </a:r>
          </a:p>
          <a:p>
            <a:pPr>
              <a:lnSpc>
                <a:spcPct val="80000"/>
              </a:lnSpc>
              <a:spcBef>
                <a:spcPts val="1200"/>
              </a:spcBef>
              <a:buNone/>
            </a:pPr>
            <a:r>
              <a:rPr lang="en-US" altLang="zh-TW" sz="3600" dirty="0">
                <a:latin typeface="Courier New" pitchFamily="49" charset="0"/>
                <a:ea typeface="新細明體" charset="-120"/>
                <a:cs typeface="Courier New" pitchFamily="49" charset="0"/>
              </a:rPr>
              <a:t>	</a:t>
            </a:r>
            <a:r>
              <a:rPr lang="en-US" altLang="zh-TW" sz="36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return;  </a:t>
            </a:r>
            <a:r>
              <a:rPr lang="en-US" altLang="zh-TW" sz="2400" b="1" dirty="0">
                <a:solidFill>
                  <a:schemeClr val="accent6">
                    <a:lumMod val="50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sz="20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chemeClr val="accent6">
                    <a:lumMod val="50000"/>
                  </a:schemeClr>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return in a void function */</a:t>
            </a:r>
          </a:p>
          <a:p>
            <a:r>
              <a:rPr lang="en-US" altLang="zh-TW" dirty="0">
                <a:ea typeface="新細明體" charset="-120"/>
              </a:rPr>
              <a:t>Example:</a:t>
            </a:r>
          </a:p>
          <a:p>
            <a:pPr marL="457200" indent="-457200">
              <a:lnSpc>
                <a:spcPct val="80000"/>
              </a:lnSpc>
              <a:spcBef>
                <a:spcPts val="1200"/>
              </a:spcBef>
              <a:buFont typeface="+mj-lt"/>
              <a:buAutoNum type="arabicParenR"/>
            </a:pPr>
            <a:r>
              <a:rPr lang="en-US" altLang="zh-TW" sz="2400" dirty="0">
                <a:latin typeface="Courier New" pitchFamily="49" charset="0"/>
                <a:ea typeface="新細明體" charset="-120"/>
                <a:cs typeface="Courier New" pitchFamily="49" charset="0"/>
              </a:rPr>
              <a:t>	</a:t>
            </a:r>
            <a:r>
              <a:rPr lang="en-US" altLang="zh-TW" sz="2400" b="1" dirty="0">
                <a:solidFill>
                  <a:srgbClr val="FF0000"/>
                </a:solidFill>
                <a:latin typeface="Courier New" pitchFamily="49" charset="0"/>
                <a:ea typeface="新細明體" charset="-120"/>
                <a:cs typeface="Courier New" pitchFamily="49" charset="0"/>
              </a:rPr>
              <a:t>void</a:t>
            </a: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print_int</a:t>
            </a:r>
            <a:r>
              <a:rPr lang="en-US" altLang="zh-TW" sz="2400" dirty="0">
                <a:latin typeface="Courier New" pitchFamily="49" charset="0"/>
                <a:ea typeface="新細明體" charset="-120"/>
                <a:cs typeface="Courier New" pitchFamily="49" charset="0"/>
              </a:rPr>
              <a:t>(</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a:t>
            </a:r>
          </a:p>
          <a:p>
            <a:pPr marL="457200" indent="-457200">
              <a:lnSpc>
                <a:spcPct val="80000"/>
              </a:lnSpc>
              <a:spcBef>
                <a:spcPts val="600"/>
              </a:spcBef>
              <a:buFont typeface="+mj-lt"/>
              <a:buAutoNum type="arabicParenR"/>
            </a:pPr>
            <a:r>
              <a:rPr lang="en-US" altLang="zh-TW" sz="2400" dirty="0">
                <a:latin typeface="Courier New" pitchFamily="49" charset="0"/>
                <a:ea typeface="新細明體" charset="-120"/>
                <a:cs typeface="Courier New" pitchFamily="49" charset="0"/>
              </a:rPr>
              <a:t>	{</a:t>
            </a:r>
          </a:p>
          <a:p>
            <a:pPr marL="457200" indent="-457200">
              <a:lnSpc>
                <a:spcPct val="80000"/>
              </a:lnSpc>
              <a:spcBef>
                <a:spcPts val="600"/>
              </a:spcBef>
              <a:buFont typeface="+mj-lt"/>
              <a:buAutoNum type="arabicParenR"/>
            </a:pPr>
            <a:r>
              <a:rPr lang="en-US" altLang="zh-TW" sz="2400" dirty="0">
                <a:latin typeface="Courier New" pitchFamily="49" charset="0"/>
                <a:ea typeface="新細明體" charset="-120"/>
                <a:cs typeface="Courier New" pitchFamily="49" charset="0"/>
              </a:rPr>
              <a:t>	  if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 &lt; 0)</a:t>
            </a:r>
          </a:p>
          <a:p>
            <a:pPr marL="457200" indent="-457200">
              <a:lnSpc>
                <a:spcPct val="80000"/>
              </a:lnSpc>
              <a:spcBef>
                <a:spcPts val="600"/>
              </a:spcBef>
              <a:buFont typeface="+mj-lt"/>
              <a:buAutoNum type="arabicParenR"/>
            </a:pPr>
            <a:r>
              <a:rPr lang="en-US" altLang="zh-TW" sz="4000" dirty="0">
                <a:latin typeface="Courier New" pitchFamily="49" charset="0"/>
                <a:ea typeface="新細明體" charset="-120"/>
                <a:cs typeface="Courier New" pitchFamily="49" charset="0"/>
              </a:rPr>
              <a:t>	    </a:t>
            </a:r>
            <a:r>
              <a:rPr lang="en-US" altLang="zh-TW" sz="4000" b="1" dirty="0">
                <a:solidFill>
                  <a:srgbClr val="FF0000"/>
                </a:solidFill>
                <a:latin typeface="Courier New" pitchFamily="49" charset="0"/>
                <a:ea typeface="新細明體" charset="-120"/>
                <a:cs typeface="Courier New" pitchFamily="49" charset="0"/>
              </a:rPr>
              <a:t>return</a:t>
            </a:r>
            <a:r>
              <a:rPr lang="en-US" altLang="zh-TW" sz="4000" dirty="0">
                <a:latin typeface="Courier New" pitchFamily="49" charset="0"/>
                <a:ea typeface="新細明體" charset="-120"/>
                <a:cs typeface="Courier New" pitchFamily="49" charset="0"/>
              </a:rPr>
              <a:t>;</a:t>
            </a:r>
          </a:p>
          <a:p>
            <a:pPr marL="457200" indent="-457200">
              <a:lnSpc>
                <a:spcPct val="80000"/>
              </a:lnSpc>
              <a:spcBef>
                <a:spcPts val="600"/>
              </a:spcBef>
              <a:buFont typeface="+mj-lt"/>
              <a:buAutoNum type="arabicParenR"/>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printf</a:t>
            </a:r>
            <a:r>
              <a:rPr lang="en-US" altLang="zh-TW" sz="2400" dirty="0">
                <a:latin typeface="Courier New" pitchFamily="49" charset="0"/>
                <a:ea typeface="新細明體" charset="-120"/>
                <a:cs typeface="Courier New" pitchFamily="49" charset="0"/>
              </a:rPr>
              <a:t>("%d", </a:t>
            </a:r>
            <a:r>
              <a:rPr lang="en-US" altLang="zh-TW" sz="2400" dirty="0" err="1">
                <a:latin typeface="Courier New" pitchFamily="49" charset="0"/>
                <a:ea typeface="新細明體" charset="-120"/>
                <a:cs typeface="Courier New" pitchFamily="49" charset="0"/>
              </a:rPr>
              <a:t>i</a:t>
            </a:r>
            <a:r>
              <a:rPr lang="en-US" altLang="zh-TW" sz="2400" dirty="0">
                <a:latin typeface="Courier New" pitchFamily="49" charset="0"/>
                <a:ea typeface="新細明體" charset="-120"/>
                <a:cs typeface="Courier New" pitchFamily="49" charset="0"/>
              </a:rPr>
              <a:t>);</a:t>
            </a:r>
          </a:p>
          <a:p>
            <a:pPr marL="457200" indent="-457200">
              <a:lnSpc>
                <a:spcPct val="80000"/>
              </a:lnSpc>
              <a:spcBef>
                <a:spcPts val="600"/>
              </a:spcBef>
              <a:buFont typeface="+mj-lt"/>
              <a:buAutoNum type="arabicParenR"/>
            </a:pPr>
            <a:r>
              <a:rPr lang="en-US" altLang="zh-TW" sz="2400" dirty="0">
                <a:latin typeface="Courier New" pitchFamily="49" charset="0"/>
                <a:ea typeface="新細明體" charset="-120"/>
                <a:cs typeface="Courier New" pitchFamily="49" charset="0"/>
              </a:rPr>
              <a:t>	}</a:t>
            </a:r>
            <a:r>
              <a:rPr lang="en-US" altLang="zh-TW" dirty="0">
                <a:ea typeface="新細明體" charset="-120"/>
              </a:rPr>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normAutofit/>
          </a:bodyPr>
          <a:lstStyle/>
          <a:p>
            <a:r>
              <a:rPr lang="en-US" altLang="zh-TW">
                <a:ea typeface="新細明體" charset="-120"/>
              </a:rPr>
              <a:t>The </a:t>
            </a:r>
            <a:r>
              <a:rPr lang="en-US" altLang="zh-TW" b="1">
                <a:latin typeface="Courier New" pitchFamily="49" charset="0"/>
                <a:ea typeface="新細明體" charset="-120"/>
                <a:cs typeface="Courier New" pitchFamily="49" charset="0"/>
              </a:rPr>
              <a:t>return</a:t>
            </a:r>
            <a:r>
              <a:rPr lang="en-US" altLang="zh-TW">
                <a:ea typeface="新細明體" charset="-120"/>
              </a:rPr>
              <a:t> Statement</a:t>
            </a:r>
          </a:p>
        </p:txBody>
      </p:sp>
      <p:sp>
        <p:nvSpPr>
          <p:cNvPr id="91139" name="Content Placeholder 2"/>
          <p:cNvSpPr>
            <a:spLocks noGrp="1"/>
          </p:cNvSpPr>
          <p:nvPr>
            <p:ph idx="1"/>
          </p:nvPr>
        </p:nvSpPr>
        <p:spPr/>
        <p:txBody>
          <a:bodyPr/>
          <a:lstStyle/>
          <a:p>
            <a:r>
              <a:rPr lang="en-US" altLang="zh-TW" dirty="0">
                <a:ea typeface="新細明體" charset="-120"/>
              </a:rPr>
              <a:t>A </a:t>
            </a:r>
            <a:r>
              <a:rPr lang="en-US" altLang="zh-TW" dirty="0">
                <a:latin typeface="Courier New" pitchFamily="49" charset="0"/>
                <a:ea typeface="新細明體" charset="-120"/>
                <a:cs typeface="Courier New" pitchFamily="49" charset="0"/>
              </a:rPr>
              <a:t>return</a:t>
            </a:r>
            <a:r>
              <a:rPr lang="en-US" altLang="zh-TW" dirty="0">
                <a:ea typeface="新細明體" charset="-120"/>
              </a:rPr>
              <a:t> statement may appear at the end of a </a:t>
            </a:r>
            <a:r>
              <a:rPr lang="en-US" altLang="zh-TW" dirty="0">
                <a:latin typeface="Courier New" pitchFamily="49" charset="0"/>
                <a:ea typeface="新細明體" charset="-120"/>
                <a:cs typeface="Courier New" pitchFamily="49" charset="0"/>
              </a:rPr>
              <a:t>void</a:t>
            </a:r>
            <a:r>
              <a:rPr lang="en-US" altLang="zh-TW" dirty="0">
                <a:ea typeface="新細明體" charset="-120"/>
              </a:rPr>
              <a:t> function:</a:t>
            </a:r>
          </a:p>
          <a:p>
            <a:pPr>
              <a:lnSpc>
                <a:spcPct val="80000"/>
              </a:lnSpc>
              <a:spcBef>
                <a:spcPts val="1000"/>
              </a:spcBef>
              <a:buNone/>
            </a:pPr>
            <a:r>
              <a:rPr lang="en-US" altLang="zh-TW" sz="1800" dirty="0">
                <a:latin typeface="Courier New" pitchFamily="49" charset="0"/>
                <a:ea typeface="新細明體" charset="-120"/>
                <a:cs typeface="Courier New" pitchFamily="49" charset="0"/>
              </a:rPr>
              <a:t>	void </a:t>
            </a:r>
            <a:r>
              <a:rPr lang="en-US" altLang="zh-TW" sz="1800" dirty="0" err="1">
                <a:latin typeface="Courier New" pitchFamily="49" charset="0"/>
                <a:ea typeface="新細明體" charset="-120"/>
                <a:cs typeface="Courier New" pitchFamily="49" charset="0"/>
              </a:rPr>
              <a:t>printPun</a:t>
            </a:r>
            <a:r>
              <a:rPr lang="en-US" altLang="zh-TW" sz="1800" dirty="0">
                <a:latin typeface="Courier New" pitchFamily="49" charset="0"/>
                <a:ea typeface="新細明體" charset="-120"/>
                <a:cs typeface="Courier New" pitchFamily="49" charset="0"/>
              </a:rPr>
              <a:t>(void)</a:t>
            </a:r>
          </a:p>
          <a:p>
            <a:pPr>
              <a:lnSpc>
                <a:spcPct val="80000"/>
              </a:lnSpc>
              <a:spcBef>
                <a:spcPts val="600"/>
              </a:spcBef>
              <a:buNone/>
            </a:pPr>
            <a:r>
              <a:rPr lang="en-US" altLang="zh-TW" sz="1800" dirty="0">
                <a:latin typeface="Courier New" pitchFamily="49" charset="0"/>
                <a:ea typeface="新細明體" charset="-120"/>
                <a:cs typeface="Courier New" pitchFamily="49" charset="0"/>
              </a:rPr>
              <a:t>	{</a:t>
            </a:r>
          </a:p>
          <a:p>
            <a:pPr>
              <a:lnSpc>
                <a:spcPct val="80000"/>
              </a:lnSpc>
              <a:spcBef>
                <a:spcPts val="600"/>
              </a:spcBef>
              <a:buNone/>
            </a:pPr>
            <a:r>
              <a:rPr lang="en-US" altLang="zh-TW" sz="1800" dirty="0">
                <a:latin typeface="Courier New" pitchFamily="49" charset="0"/>
                <a:ea typeface="新細明體" charset="-120"/>
                <a:cs typeface="Courier New" pitchFamily="49" charset="0"/>
              </a:rPr>
              <a:t>	  </a:t>
            </a:r>
            <a:r>
              <a:rPr lang="en-US" altLang="zh-TW" sz="1800" dirty="0" err="1">
                <a:latin typeface="Courier New" pitchFamily="49" charset="0"/>
                <a:ea typeface="新細明體" charset="-120"/>
                <a:cs typeface="Courier New" pitchFamily="49" charset="0"/>
              </a:rPr>
              <a:t>printf</a:t>
            </a:r>
            <a:r>
              <a:rPr lang="en-US" altLang="zh-TW" sz="1800" dirty="0">
                <a:latin typeface="Courier New" pitchFamily="49" charset="0"/>
                <a:ea typeface="新細明體" charset="-120"/>
                <a:cs typeface="Courier New" pitchFamily="49" charset="0"/>
              </a:rPr>
              <a:t>("To</a:t>
            </a:r>
            <a:r>
              <a:rPr lang="en-US" altLang="zh-TW" sz="1600" dirty="0">
                <a:latin typeface="Courier New" pitchFamily="49" charset="0"/>
                <a:ea typeface="新細明體" charset="-120"/>
                <a:cs typeface="Courier New" pitchFamily="49" charset="0"/>
              </a:rPr>
              <a:t> </a:t>
            </a:r>
            <a:r>
              <a:rPr lang="en-US" altLang="zh-TW" sz="1800" dirty="0">
                <a:latin typeface="Courier New" pitchFamily="49" charset="0"/>
                <a:ea typeface="新細明體" charset="-120"/>
                <a:cs typeface="Courier New" pitchFamily="49" charset="0"/>
              </a:rPr>
              <a:t>C,</a:t>
            </a:r>
            <a:r>
              <a:rPr lang="en-US" altLang="zh-TW" sz="1600" dirty="0">
                <a:latin typeface="Courier New" pitchFamily="49" charset="0"/>
                <a:ea typeface="新細明體" charset="-120"/>
                <a:cs typeface="Courier New" pitchFamily="49" charset="0"/>
              </a:rPr>
              <a:t> </a:t>
            </a:r>
            <a:r>
              <a:rPr lang="en-US" altLang="zh-TW" sz="1800" dirty="0">
                <a:latin typeface="Courier New" pitchFamily="49" charset="0"/>
                <a:ea typeface="新細明體" charset="-120"/>
                <a:cs typeface="Courier New" pitchFamily="49" charset="0"/>
              </a:rPr>
              <a:t>or</a:t>
            </a:r>
            <a:r>
              <a:rPr lang="en-US" altLang="zh-TW" sz="1600" dirty="0">
                <a:latin typeface="Courier New" pitchFamily="49" charset="0"/>
                <a:ea typeface="新細明體" charset="-120"/>
                <a:cs typeface="Courier New" pitchFamily="49" charset="0"/>
              </a:rPr>
              <a:t> </a:t>
            </a:r>
            <a:r>
              <a:rPr lang="en-US" altLang="zh-TW" sz="1800" dirty="0">
                <a:latin typeface="Courier New" pitchFamily="49" charset="0"/>
                <a:ea typeface="新細明體" charset="-120"/>
                <a:cs typeface="Courier New" pitchFamily="49" charset="0"/>
              </a:rPr>
              <a:t>not</a:t>
            </a:r>
            <a:r>
              <a:rPr lang="en-US" altLang="zh-TW" sz="1600" dirty="0">
                <a:latin typeface="Courier New" pitchFamily="49" charset="0"/>
                <a:ea typeface="新細明體" charset="-120"/>
                <a:cs typeface="Courier New" pitchFamily="49" charset="0"/>
              </a:rPr>
              <a:t> </a:t>
            </a:r>
            <a:r>
              <a:rPr lang="en-US" altLang="zh-TW" sz="1800" dirty="0">
                <a:latin typeface="Courier New" pitchFamily="49" charset="0"/>
                <a:ea typeface="新細明體" charset="-120"/>
                <a:cs typeface="Courier New" pitchFamily="49" charset="0"/>
              </a:rPr>
              <a:t>to</a:t>
            </a:r>
            <a:r>
              <a:rPr lang="en-US" altLang="zh-TW" sz="1600" dirty="0">
                <a:latin typeface="Courier New" pitchFamily="49" charset="0"/>
                <a:ea typeface="新細明體" charset="-120"/>
                <a:cs typeface="Courier New" pitchFamily="49" charset="0"/>
              </a:rPr>
              <a:t> </a:t>
            </a:r>
            <a:r>
              <a:rPr lang="en-US" altLang="zh-TW" sz="1800" dirty="0">
                <a:latin typeface="Courier New" pitchFamily="49" charset="0"/>
                <a:ea typeface="新細明體" charset="-120"/>
                <a:cs typeface="Courier New" pitchFamily="49" charset="0"/>
              </a:rPr>
              <a:t>C:</a:t>
            </a:r>
            <a:r>
              <a:rPr lang="en-US" altLang="zh-TW" sz="1600" dirty="0">
                <a:latin typeface="Courier New" pitchFamily="49" charset="0"/>
                <a:ea typeface="新細明體" charset="-120"/>
                <a:cs typeface="Courier New" pitchFamily="49" charset="0"/>
              </a:rPr>
              <a:t> </a:t>
            </a:r>
            <a:r>
              <a:rPr lang="en-US" altLang="zh-TW" sz="1800" dirty="0">
                <a:latin typeface="Courier New" pitchFamily="49" charset="0"/>
                <a:ea typeface="新細明體" charset="-120"/>
                <a:cs typeface="Courier New" pitchFamily="49" charset="0"/>
              </a:rPr>
              <a:t>that</a:t>
            </a:r>
            <a:r>
              <a:rPr lang="en-US" altLang="zh-TW" sz="1600" dirty="0">
                <a:latin typeface="Courier New" pitchFamily="49" charset="0"/>
                <a:ea typeface="新細明體" charset="-120"/>
                <a:cs typeface="Courier New" pitchFamily="49" charset="0"/>
              </a:rPr>
              <a:t> </a:t>
            </a:r>
            <a:r>
              <a:rPr lang="en-US" altLang="zh-TW" sz="1800" dirty="0">
                <a:latin typeface="Courier New" pitchFamily="49" charset="0"/>
                <a:ea typeface="新細明體" charset="-120"/>
                <a:cs typeface="Courier New" pitchFamily="49" charset="0"/>
              </a:rPr>
              <a:t>is</a:t>
            </a:r>
            <a:r>
              <a:rPr lang="en-US" altLang="zh-TW" sz="1600" dirty="0">
                <a:latin typeface="Courier New" pitchFamily="49" charset="0"/>
                <a:ea typeface="新細明體" charset="-120"/>
                <a:cs typeface="Courier New" pitchFamily="49" charset="0"/>
              </a:rPr>
              <a:t> </a:t>
            </a:r>
            <a:r>
              <a:rPr lang="en-US" altLang="zh-TW" sz="1800" dirty="0">
                <a:latin typeface="Courier New" pitchFamily="49" charset="0"/>
                <a:ea typeface="新細明體" charset="-120"/>
                <a:cs typeface="Courier New" pitchFamily="49" charset="0"/>
              </a:rPr>
              <a:t>the</a:t>
            </a:r>
            <a:r>
              <a:rPr lang="en-US" altLang="zh-TW" sz="1600" dirty="0">
                <a:latin typeface="Courier New" pitchFamily="49" charset="0"/>
                <a:ea typeface="新細明體" charset="-120"/>
                <a:cs typeface="Courier New" pitchFamily="49" charset="0"/>
              </a:rPr>
              <a:t> </a:t>
            </a:r>
            <a:r>
              <a:rPr lang="en-US" altLang="zh-TW" sz="1800" dirty="0">
                <a:latin typeface="Courier New" pitchFamily="49" charset="0"/>
                <a:ea typeface="新細明體" charset="-120"/>
                <a:cs typeface="Courier New" pitchFamily="49" charset="0"/>
              </a:rPr>
              <a:t>question.\n");</a:t>
            </a:r>
          </a:p>
          <a:p>
            <a:pPr>
              <a:lnSpc>
                <a:spcPct val="80000"/>
              </a:lnSpc>
              <a:spcBef>
                <a:spcPts val="600"/>
              </a:spcBef>
              <a:buNone/>
            </a:pPr>
            <a:r>
              <a:rPr lang="en-US" altLang="zh-TW" sz="1800" dirty="0">
                <a:latin typeface="Courier New" pitchFamily="49" charset="0"/>
                <a:ea typeface="新細明體" charset="-120"/>
                <a:cs typeface="Courier New" pitchFamily="49" charset="0"/>
              </a:rPr>
              <a:t>	  </a:t>
            </a:r>
            <a:r>
              <a:rPr lang="en-US" altLang="zh-TW" sz="4000" dirty="0">
                <a:effectLst>
                  <a:glow rad="228600">
                    <a:schemeClr val="accent2">
                      <a:satMod val="175000"/>
                      <a:alpha val="40000"/>
                    </a:schemeClr>
                  </a:glow>
                </a:effectLst>
                <a:latin typeface="Courier New" pitchFamily="49" charset="0"/>
                <a:ea typeface="新細明體" charset="-120"/>
                <a:cs typeface="Courier New" pitchFamily="49" charset="0"/>
              </a:rPr>
              <a:t>return; </a:t>
            </a:r>
            <a:r>
              <a:rPr lang="en-US" altLang="zh-TW" sz="1800" dirty="0">
                <a:effectLst>
                  <a:glow rad="228600">
                    <a:schemeClr val="accent2">
                      <a:satMod val="175000"/>
                      <a:alpha val="40000"/>
                    </a:schemeClr>
                  </a:glow>
                </a:effectLst>
                <a:latin typeface="Courier New" pitchFamily="49" charset="0"/>
                <a:ea typeface="新細明體" charset="-120"/>
                <a:cs typeface="Courier New" pitchFamily="49" charset="0"/>
              </a:rPr>
              <a:t>  /* OK, but </a:t>
            </a:r>
            <a:r>
              <a:rPr lang="en-US" altLang="zh-TW" sz="1800" b="1" dirty="0">
                <a:solidFill>
                  <a:srgbClr val="FF0000"/>
                </a:solidFill>
                <a:effectLst>
                  <a:glow rad="228600">
                    <a:schemeClr val="accent2">
                      <a:satMod val="175000"/>
                      <a:alpha val="40000"/>
                    </a:schemeClr>
                  </a:glow>
                  <a:outerShdw blurRad="38100" dist="38100" dir="2700000" algn="tl">
                    <a:srgbClr val="000000">
                      <a:alpha val="43137"/>
                    </a:srgbClr>
                  </a:outerShdw>
                </a:effectLst>
                <a:latin typeface="Courier New" pitchFamily="49" charset="0"/>
                <a:ea typeface="新細明體" charset="-120"/>
                <a:cs typeface="Courier New" pitchFamily="49" charset="0"/>
              </a:rPr>
              <a:t>not</a:t>
            </a:r>
            <a:r>
              <a:rPr lang="en-US" altLang="zh-TW" sz="1800" dirty="0">
                <a:effectLst>
                  <a:glow rad="228600">
                    <a:schemeClr val="accent2">
                      <a:satMod val="175000"/>
                      <a:alpha val="40000"/>
                    </a:schemeClr>
                  </a:glow>
                </a:effectLst>
                <a:latin typeface="Courier New" pitchFamily="49" charset="0"/>
                <a:ea typeface="新細明體" charset="-120"/>
                <a:cs typeface="Courier New" pitchFamily="49" charset="0"/>
              </a:rPr>
              <a:t> needed */</a:t>
            </a:r>
          </a:p>
          <a:p>
            <a:pPr>
              <a:lnSpc>
                <a:spcPct val="80000"/>
              </a:lnSpc>
              <a:spcBef>
                <a:spcPts val="600"/>
              </a:spcBef>
              <a:buNone/>
            </a:pPr>
            <a:r>
              <a:rPr lang="en-US" altLang="zh-TW" sz="1800" dirty="0">
                <a:latin typeface="Courier New" pitchFamily="49" charset="0"/>
                <a:ea typeface="新細明體" charset="-120"/>
                <a:cs typeface="Courier New" pitchFamily="49" charset="0"/>
              </a:rPr>
              <a:t>	}</a:t>
            </a:r>
          </a:p>
          <a:p>
            <a:pPr>
              <a:buFontTx/>
              <a:buNone/>
            </a:pPr>
            <a:r>
              <a:rPr lang="en-US" altLang="zh-TW" dirty="0">
                <a:ea typeface="新細明體" charset="-120"/>
              </a:rPr>
              <a:t>	Using </a:t>
            </a:r>
            <a:r>
              <a:rPr lang="en-US" altLang="zh-TW" dirty="0">
                <a:latin typeface="Courier New" pitchFamily="49" charset="0"/>
                <a:ea typeface="新細明體" charset="-120"/>
                <a:cs typeface="Courier New" pitchFamily="49" charset="0"/>
              </a:rPr>
              <a:t>return</a:t>
            </a:r>
            <a:r>
              <a:rPr lang="en-US" altLang="zh-TW" dirty="0">
                <a:ea typeface="新細明體" charset="-120"/>
              </a:rPr>
              <a:t> here is unnecessary.</a:t>
            </a:r>
          </a:p>
          <a:p>
            <a:r>
              <a:rPr lang="en-US" altLang="zh-TW" dirty="0">
                <a:ea typeface="新細明體" charset="-120"/>
              </a:rPr>
              <a:t>If a non-</a:t>
            </a:r>
            <a:r>
              <a:rPr lang="en-US" altLang="zh-TW" dirty="0">
                <a:latin typeface="Courier New" pitchFamily="49" charset="0"/>
                <a:ea typeface="新細明體" charset="-120"/>
                <a:cs typeface="Courier New" pitchFamily="49" charset="0"/>
              </a:rPr>
              <a:t>void</a:t>
            </a:r>
            <a:r>
              <a:rPr lang="en-US" altLang="zh-TW" dirty="0">
                <a:ea typeface="新細明體" charset="-120"/>
              </a:rPr>
              <a:t> function fails to execute a </a:t>
            </a:r>
            <a:r>
              <a:rPr lang="en-US" altLang="zh-TW" dirty="0">
                <a:latin typeface="Courier New" pitchFamily="49" charset="0"/>
                <a:ea typeface="新細明體" charset="-120"/>
                <a:cs typeface="Courier New" pitchFamily="49" charset="0"/>
              </a:rPr>
              <a:t>return</a:t>
            </a:r>
            <a:r>
              <a:rPr lang="en-US" altLang="zh-TW" dirty="0">
                <a:ea typeface="新細明體" charset="-120"/>
              </a:rPr>
              <a:t> statement, the behavior of the program is undefined if it attempts to use the function’s return value.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a:bodyPr>
          <a:lstStyle/>
          <a:p>
            <a:r>
              <a:rPr lang="en-US" altLang="zh-TW">
                <a:ea typeface="新細明體" charset="-120"/>
              </a:rPr>
              <a:t>Program: Computing Averages</a:t>
            </a:r>
          </a:p>
        </p:txBody>
      </p:sp>
      <p:sp>
        <p:nvSpPr>
          <p:cNvPr id="20483" name="Content Placeholder 2"/>
          <p:cNvSpPr>
            <a:spLocks noGrp="1"/>
          </p:cNvSpPr>
          <p:nvPr>
            <p:ph idx="1"/>
          </p:nvPr>
        </p:nvSpPr>
        <p:spPr/>
        <p:txBody>
          <a:bodyPr/>
          <a:lstStyle/>
          <a:p>
            <a:r>
              <a:rPr lang="en-US" altLang="zh-TW" dirty="0">
                <a:ea typeface="新細明體" charset="-120"/>
              </a:rPr>
              <a:t>The </a:t>
            </a:r>
            <a:r>
              <a:rPr lang="en-US" altLang="zh-TW" dirty="0" err="1">
                <a:latin typeface="Courier New" pitchFamily="49" charset="0"/>
                <a:ea typeface="新細明體" charset="-120"/>
                <a:cs typeface="Courier New" pitchFamily="49" charset="0"/>
              </a:rPr>
              <a:t>average.c</a:t>
            </a:r>
            <a:r>
              <a:rPr lang="en-US" altLang="zh-TW" dirty="0">
                <a:ea typeface="新細明體" charset="-120"/>
              </a:rPr>
              <a:t> program </a:t>
            </a:r>
            <a:r>
              <a:rPr lang="en-US" altLang="zh-TW" i="1" dirty="0">
                <a:solidFill>
                  <a:srgbClr val="FFC000"/>
                </a:solidFill>
                <a:effectLst>
                  <a:outerShdw blurRad="38100" dist="38100" dir="2700000" algn="tl">
                    <a:srgbClr val="000000">
                      <a:alpha val="43137"/>
                    </a:srgbClr>
                  </a:outerShdw>
                </a:effectLst>
                <a:ea typeface="新細明體" charset="-120"/>
              </a:rPr>
              <a:t>reads </a:t>
            </a:r>
            <a:r>
              <a:rPr lang="en-US" altLang="zh-TW" dirty="0">
                <a:ea typeface="新細明體" charset="-120"/>
              </a:rPr>
              <a:t>three numbers and uses the </a:t>
            </a:r>
            <a:r>
              <a:rPr lang="en-US" altLang="zh-TW" dirty="0">
                <a:latin typeface="Courier New" pitchFamily="49" charset="0"/>
                <a:ea typeface="新細明體" charset="-120"/>
                <a:cs typeface="Courier New" pitchFamily="49" charset="0"/>
              </a:rPr>
              <a:t>average</a:t>
            </a:r>
            <a:r>
              <a:rPr lang="en-US" altLang="zh-TW" dirty="0">
                <a:ea typeface="新細明體" charset="-120"/>
              </a:rPr>
              <a:t> function to </a:t>
            </a:r>
            <a:r>
              <a:rPr lang="en-US" altLang="zh-TW" i="1" dirty="0">
                <a:solidFill>
                  <a:srgbClr val="C00000"/>
                </a:solidFill>
                <a:effectLst>
                  <a:outerShdw blurRad="38100" dist="38100" dir="2700000" algn="tl">
                    <a:srgbClr val="000000">
                      <a:alpha val="43137"/>
                    </a:srgbClr>
                  </a:outerShdw>
                </a:effectLst>
                <a:ea typeface="新細明體" charset="-120"/>
              </a:rPr>
              <a:t>compute</a:t>
            </a:r>
            <a:r>
              <a:rPr lang="en-US" altLang="zh-TW" dirty="0">
                <a:ea typeface="新細明體" charset="-120"/>
              </a:rPr>
              <a:t> their averages, one pair at a time:</a:t>
            </a:r>
          </a:p>
          <a:p>
            <a:pPr>
              <a:lnSpc>
                <a:spcPct val="80000"/>
              </a:lnSpc>
              <a:spcBef>
                <a:spcPts val="1200"/>
              </a:spcBef>
              <a:buNone/>
            </a:pPr>
            <a:r>
              <a:rPr lang="en-US" altLang="zh-TW" sz="2400" dirty="0">
                <a:latin typeface="Courier New" pitchFamily="49" charset="0"/>
                <a:ea typeface="新細明體" charset="-120"/>
                <a:cs typeface="Courier New" pitchFamily="49" charset="0"/>
              </a:rPr>
              <a:t>	Enter three numbers: </a:t>
            </a:r>
            <a:r>
              <a:rPr lang="en-US" altLang="zh-TW" sz="2400" u="sng" dirty="0">
                <a:latin typeface="Courier New" pitchFamily="49" charset="0"/>
                <a:ea typeface="新細明體" charset="-120"/>
                <a:cs typeface="Courier New" pitchFamily="49" charset="0"/>
              </a:rPr>
              <a:t>3.5 9.6 10.2</a:t>
            </a:r>
          </a:p>
          <a:p>
            <a:pPr>
              <a:lnSpc>
                <a:spcPct val="80000"/>
              </a:lnSpc>
              <a:spcBef>
                <a:spcPts val="600"/>
              </a:spcBef>
              <a:buNone/>
            </a:pPr>
            <a:r>
              <a:rPr lang="en-US" altLang="zh-TW" sz="2400" dirty="0">
                <a:latin typeface="Courier New" pitchFamily="49" charset="0"/>
                <a:ea typeface="新細明體" charset="-120"/>
                <a:cs typeface="Courier New" pitchFamily="49" charset="0"/>
              </a:rPr>
              <a:t>	Average of 3.5 and 9.6: 6.55</a:t>
            </a:r>
          </a:p>
          <a:p>
            <a:pPr>
              <a:lnSpc>
                <a:spcPct val="80000"/>
              </a:lnSpc>
              <a:spcBef>
                <a:spcPts val="600"/>
              </a:spcBef>
              <a:buNone/>
            </a:pPr>
            <a:r>
              <a:rPr lang="en-US" altLang="zh-TW" sz="2400" dirty="0">
                <a:latin typeface="Courier New" pitchFamily="49" charset="0"/>
                <a:ea typeface="新細明體" charset="-120"/>
                <a:cs typeface="Courier New" pitchFamily="49" charset="0"/>
              </a:rPr>
              <a:t>	Average of 9.6 and 10.2: 9.9</a:t>
            </a:r>
          </a:p>
          <a:p>
            <a:pPr>
              <a:lnSpc>
                <a:spcPct val="80000"/>
              </a:lnSpc>
              <a:spcBef>
                <a:spcPts val="600"/>
              </a:spcBef>
              <a:buNone/>
            </a:pPr>
            <a:r>
              <a:rPr lang="en-US" altLang="zh-TW" sz="2400" dirty="0">
                <a:latin typeface="Courier New" pitchFamily="49" charset="0"/>
                <a:ea typeface="新細明體" charset="-120"/>
                <a:cs typeface="Courier New" pitchFamily="49" charset="0"/>
              </a:rPr>
              <a:t>	Average of 3.5 and 10.2: 6.85</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normAutofit/>
          </a:bodyPr>
          <a:lstStyle/>
          <a:p>
            <a:r>
              <a:rPr lang="en-US" altLang="zh-TW">
                <a:ea typeface="新細明體" charset="-120"/>
              </a:rPr>
              <a:t>Program Termination</a:t>
            </a:r>
          </a:p>
        </p:txBody>
      </p:sp>
      <p:sp>
        <p:nvSpPr>
          <p:cNvPr id="92163" name="Content Placeholder 2"/>
          <p:cNvSpPr>
            <a:spLocks noGrp="1"/>
          </p:cNvSpPr>
          <p:nvPr>
            <p:ph idx="1"/>
          </p:nvPr>
        </p:nvSpPr>
        <p:spPr/>
        <p:txBody>
          <a:bodyPr/>
          <a:lstStyle/>
          <a:p>
            <a:r>
              <a:rPr lang="en-US" altLang="zh-TW" dirty="0">
                <a:ea typeface="新細明體" charset="-120"/>
              </a:rPr>
              <a:t>Normally, the return type of </a:t>
            </a:r>
            <a:r>
              <a:rPr lang="en-US" altLang="zh-TW" dirty="0">
                <a:latin typeface="Courier New" pitchFamily="49" charset="0"/>
                <a:ea typeface="新細明體" charset="-120"/>
                <a:cs typeface="Courier New" pitchFamily="49" charset="0"/>
              </a:rPr>
              <a:t>main</a:t>
            </a:r>
            <a:r>
              <a:rPr lang="en-US" altLang="zh-TW" dirty="0">
                <a:ea typeface="新細明體" charset="-120"/>
              </a:rPr>
              <a:t> is </a:t>
            </a:r>
            <a:r>
              <a:rPr lang="en-US" altLang="zh-TW" dirty="0" err="1">
                <a:latin typeface="Courier New" pitchFamily="49" charset="0"/>
                <a:ea typeface="新細明體" charset="-120"/>
                <a:cs typeface="Courier New" pitchFamily="49" charset="0"/>
              </a:rPr>
              <a:t>int</a:t>
            </a:r>
            <a:r>
              <a:rPr lang="en-US" altLang="zh-TW" dirty="0">
                <a:ea typeface="新細明體" charset="-120"/>
              </a:rPr>
              <a:t>:</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main(void)</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p>
          <a:p>
            <a:pPr>
              <a:lnSpc>
                <a:spcPct val="80000"/>
              </a:lnSpc>
              <a:spcBef>
                <a:spcPct val="0"/>
              </a:spcBef>
              <a:buFontTx/>
              <a:buNone/>
            </a:pPr>
            <a:r>
              <a:rPr lang="en-US" altLang="zh-TW" sz="2400" dirty="0">
                <a:latin typeface="Courier New" pitchFamily="49" charset="0"/>
                <a:ea typeface="新細明體" charset="-120"/>
                <a:cs typeface="Courier New" pitchFamily="49" charset="0"/>
              </a:rPr>
              <a:t>	  …</a:t>
            </a:r>
          </a:p>
          <a:p>
            <a:pPr>
              <a:lnSpc>
                <a:spcPct val="80000"/>
              </a:lnSpc>
              <a:spcBef>
                <a:spcPct val="0"/>
              </a:spcBef>
              <a:buFontTx/>
              <a:buNone/>
            </a:pPr>
            <a:r>
              <a:rPr lang="en-US" altLang="zh-TW" sz="2400" dirty="0">
                <a:latin typeface="Courier New" pitchFamily="49" charset="0"/>
                <a:ea typeface="新細明體" charset="-120"/>
                <a:cs typeface="Courier New" pitchFamily="49" charset="0"/>
              </a:rPr>
              <a:t>	}</a:t>
            </a:r>
          </a:p>
          <a:p>
            <a:r>
              <a:rPr lang="en-US" altLang="zh-TW" dirty="0">
                <a:ea typeface="新細明體" charset="-120"/>
              </a:rPr>
              <a:t>Older C programs often </a:t>
            </a:r>
            <a:r>
              <a:rPr lang="en-US" altLang="zh-TW" b="1" dirty="0">
                <a:ln w="22225">
                  <a:solidFill>
                    <a:schemeClr val="accent2"/>
                  </a:solidFill>
                  <a:prstDash val="solid"/>
                </a:ln>
                <a:solidFill>
                  <a:schemeClr val="accent2">
                    <a:lumMod val="40000"/>
                    <a:lumOff val="60000"/>
                  </a:schemeClr>
                </a:solidFill>
                <a:ea typeface="新細明體" charset="-120"/>
              </a:rPr>
              <a:t>omit</a:t>
            </a:r>
            <a:r>
              <a:rPr lang="en-US" altLang="zh-TW" dirty="0">
                <a:ea typeface="新細明體" charset="-120"/>
              </a:rPr>
              <a:t> </a:t>
            </a:r>
            <a:r>
              <a:rPr lang="en-US" altLang="zh-TW" dirty="0">
                <a:latin typeface="Courier New" pitchFamily="49" charset="0"/>
                <a:ea typeface="新細明體" charset="-120"/>
                <a:cs typeface="Courier New" pitchFamily="49" charset="0"/>
              </a:rPr>
              <a:t>main</a:t>
            </a:r>
            <a:r>
              <a:rPr lang="en-US" altLang="zh-TW" dirty="0">
                <a:ea typeface="新細明體" charset="-120"/>
              </a:rPr>
              <a:t>’s </a:t>
            </a:r>
            <a:r>
              <a:rPr lang="en-US" altLang="zh-TW" b="1" dirty="0">
                <a:ln w="22225">
                  <a:solidFill>
                    <a:schemeClr val="accent2"/>
                  </a:solidFill>
                  <a:prstDash val="solid"/>
                </a:ln>
                <a:solidFill>
                  <a:schemeClr val="accent2">
                    <a:lumMod val="40000"/>
                    <a:lumOff val="60000"/>
                  </a:schemeClr>
                </a:solidFill>
                <a:ea typeface="新細明體" charset="-120"/>
              </a:rPr>
              <a:t>return</a:t>
            </a:r>
            <a:r>
              <a:rPr lang="en-US" altLang="zh-TW" dirty="0">
                <a:ea typeface="新細明體" charset="-120"/>
              </a:rPr>
              <a:t> </a:t>
            </a:r>
            <a:r>
              <a:rPr lang="en-US" altLang="zh-TW" b="1" dirty="0">
                <a:ln w="22225">
                  <a:solidFill>
                    <a:schemeClr val="accent2"/>
                  </a:solidFill>
                  <a:prstDash val="solid"/>
                </a:ln>
                <a:solidFill>
                  <a:schemeClr val="accent2">
                    <a:lumMod val="40000"/>
                    <a:lumOff val="60000"/>
                  </a:schemeClr>
                </a:solidFill>
                <a:ea typeface="新細明體" charset="-120"/>
              </a:rPr>
              <a:t>type</a:t>
            </a:r>
            <a:r>
              <a:rPr lang="en-US" altLang="zh-TW" dirty="0">
                <a:ea typeface="新細明體" charset="-120"/>
              </a:rPr>
              <a:t>, taking advantage of the fact that it traditionally defaults to </a:t>
            </a:r>
            <a:r>
              <a:rPr lang="en-US" altLang="zh-TW" dirty="0" err="1">
                <a:latin typeface="Courier New" pitchFamily="49" charset="0"/>
                <a:ea typeface="新細明體" charset="-120"/>
                <a:cs typeface="Courier New" pitchFamily="49" charset="0"/>
              </a:rPr>
              <a:t>int</a:t>
            </a:r>
            <a:r>
              <a:rPr lang="en-US" altLang="zh-TW" dirty="0">
                <a:ea typeface="新細明體" charset="-120"/>
              </a:rPr>
              <a:t>:</a:t>
            </a:r>
          </a:p>
          <a:p>
            <a:pPr>
              <a:lnSpc>
                <a:spcPct val="80000"/>
              </a:lnSpc>
              <a:spcBef>
                <a:spcPts val="1200"/>
              </a:spcBef>
              <a:buNone/>
            </a:pPr>
            <a:r>
              <a:rPr lang="en-US" altLang="zh-TW" sz="2400" dirty="0">
                <a:latin typeface="Courier New" pitchFamily="49" charset="0"/>
                <a:ea typeface="新細明體" charset="-120"/>
                <a:cs typeface="Courier New" pitchFamily="49" charset="0"/>
              </a:rPr>
              <a:t>	main()</a:t>
            </a:r>
          </a:p>
          <a:p>
            <a:pPr>
              <a:lnSpc>
                <a:spcPct val="80000"/>
              </a:lnSpc>
              <a:spcBef>
                <a:spcPts val="600"/>
              </a:spcBef>
              <a:buNone/>
            </a:pPr>
            <a:r>
              <a:rPr lang="en-US" altLang="zh-TW" sz="2400" dirty="0">
                <a:latin typeface="Courier New" pitchFamily="49" charset="0"/>
                <a:ea typeface="新細明體" charset="-120"/>
                <a:cs typeface="Courier New" pitchFamily="49" charset="0"/>
              </a:rPr>
              <a:t>	{</a:t>
            </a:r>
          </a:p>
          <a:p>
            <a:pPr>
              <a:lnSpc>
                <a:spcPct val="80000"/>
              </a:lnSpc>
              <a:spcBef>
                <a:spcPct val="0"/>
              </a:spcBef>
              <a:buFontTx/>
              <a:buNone/>
            </a:pPr>
            <a:r>
              <a:rPr lang="en-US" altLang="zh-TW" sz="2400" dirty="0">
                <a:latin typeface="Courier New" pitchFamily="49" charset="0"/>
                <a:ea typeface="新細明體" charset="-120"/>
                <a:cs typeface="Courier New" pitchFamily="49" charset="0"/>
              </a:rPr>
              <a:t>	  …</a:t>
            </a:r>
          </a:p>
          <a:p>
            <a:pPr>
              <a:lnSpc>
                <a:spcPct val="80000"/>
              </a:lnSpc>
              <a:spcBef>
                <a:spcPct val="0"/>
              </a:spcBef>
              <a:buFontTx/>
              <a:buNone/>
            </a:pPr>
            <a:r>
              <a:rPr lang="en-US" altLang="zh-TW" sz="2400" dirty="0">
                <a:latin typeface="Courier New" pitchFamily="49" charset="0"/>
                <a:ea typeface="新細明體" charset="-120"/>
                <a:cs typeface="Courier New" pitchFamily="49" charset="0"/>
              </a:rPr>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normAutofit/>
          </a:bodyPr>
          <a:lstStyle/>
          <a:p>
            <a:r>
              <a:rPr lang="en-US" altLang="zh-TW">
                <a:ea typeface="新細明體" charset="-120"/>
              </a:rPr>
              <a:t>Program Termination</a:t>
            </a:r>
          </a:p>
        </p:txBody>
      </p:sp>
      <p:sp>
        <p:nvSpPr>
          <p:cNvPr id="93187" name="Content Placeholder 2"/>
          <p:cNvSpPr>
            <a:spLocks noGrp="1"/>
          </p:cNvSpPr>
          <p:nvPr>
            <p:ph idx="1"/>
          </p:nvPr>
        </p:nvSpPr>
        <p:spPr/>
        <p:txBody>
          <a:bodyPr/>
          <a:lstStyle/>
          <a:p>
            <a:r>
              <a:rPr lang="en-US" altLang="zh-TW">
                <a:ea typeface="新細明體" charset="-120"/>
              </a:rPr>
              <a:t>Omitting the return type of a function isn’t legal in C99, so it’s best to avoid this practice.</a:t>
            </a:r>
          </a:p>
          <a:p>
            <a:r>
              <a:rPr lang="en-US" altLang="zh-TW">
                <a:ea typeface="新細明體" charset="-120"/>
              </a:rPr>
              <a:t>Omitting the word </a:t>
            </a:r>
            <a:r>
              <a:rPr lang="en-US" altLang="zh-TW">
                <a:latin typeface="Courier New" pitchFamily="49" charset="0"/>
                <a:ea typeface="新細明體" charset="-120"/>
                <a:cs typeface="Courier New" pitchFamily="49" charset="0"/>
              </a:rPr>
              <a:t>void</a:t>
            </a:r>
            <a:r>
              <a:rPr lang="en-US" altLang="zh-TW">
                <a:ea typeface="新細明體" charset="-120"/>
              </a:rPr>
              <a:t> in </a:t>
            </a:r>
            <a:r>
              <a:rPr lang="en-US" altLang="zh-TW">
                <a:latin typeface="Courier New" pitchFamily="49" charset="0"/>
                <a:ea typeface="新細明體" charset="-120"/>
                <a:cs typeface="Courier New" pitchFamily="49" charset="0"/>
              </a:rPr>
              <a:t>main</a:t>
            </a:r>
            <a:r>
              <a:rPr lang="en-US" altLang="zh-TW">
                <a:ea typeface="新細明體" charset="-120"/>
              </a:rPr>
              <a:t>’s parameter list remains legal, but—as a matter of style—it’s best to include it.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normAutofit/>
          </a:bodyPr>
          <a:lstStyle/>
          <a:p>
            <a:r>
              <a:rPr lang="en-US" altLang="zh-TW" dirty="0">
                <a:ea typeface="新細明體" charset="-120"/>
              </a:rPr>
              <a:t>Program Termination</a:t>
            </a:r>
          </a:p>
        </p:txBody>
      </p:sp>
      <p:sp>
        <p:nvSpPr>
          <p:cNvPr id="94211" name="Content Placeholder 2"/>
          <p:cNvSpPr>
            <a:spLocks noGrp="1"/>
          </p:cNvSpPr>
          <p:nvPr>
            <p:ph idx="1"/>
          </p:nvPr>
        </p:nvSpPr>
        <p:spPr/>
        <p:txBody>
          <a:bodyPr/>
          <a:lstStyle/>
          <a:p>
            <a:r>
              <a:rPr lang="en-US" altLang="zh-TW" dirty="0">
                <a:ea typeface="新細明體" charset="-120"/>
              </a:rPr>
              <a:t>The </a:t>
            </a:r>
            <a:r>
              <a:rPr lang="en-US" altLang="zh-TW" dirty="0">
                <a:ln w="18415" cmpd="sng">
                  <a:solidFill>
                    <a:srgbClr val="FFFFFF"/>
                  </a:solidFill>
                  <a:prstDash val="solid"/>
                </a:ln>
                <a:solidFill>
                  <a:srgbClr val="FFFFFF"/>
                </a:solidFill>
                <a:effectLst>
                  <a:glow rad="228600">
                    <a:schemeClr val="accent2">
                      <a:satMod val="175000"/>
                      <a:alpha val="40000"/>
                    </a:schemeClr>
                  </a:glow>
                  <a:outerShdw blurRad="63500" dir="3600000" algn="tl" rotWithShape="0">
                    <a:srgbClr val="000000">
                      <a:alpha val="70000"/>
                    </a:srgbClr>
                  </a:outerShdw>
                </a:effectLst>
                <a:ea typeface="新細明體" charset="-120"/>
              </a:rPr>
              <a:t>value returned </a:t>
            </a:r>
            <a:r>
              <a:rPr lang="en-US" altLang="zh-TW" dirty="0">
                <a:ea typeface="新細明體" charset="-120"/>
              </a:rPr>
              <a:t>by </a:t>
            </a:r>
            <a:r>
              <a:rPr lang="en-US" altLang="zh-TW" b="1" dirty="0">
                <a:effectLst>
                  <a:glow rad="101600">
                    <a:srgbClr val="FF0000">
                      <a:alpha val="60000"/>
                    </a:srgbClr>
                  </a:glow>
                </a:effectLst>
                <a:latin typeface="Courier New" pitchFamily="49" charset="0"/>
                <a:ea typeface="新細明體" charset="-120"/>
                <a:cs typeface="Courier New" pitchFamily="49" charset="0"/>
              </a:rPr>
              <a:t>main</a:t>
            </a:r>
            <a:r>
              <a:rPr lang="en-US" altLang="zh-TW" dirty="0">
                <a:ea typeface="新細明體" charset="-120"/>
              </a:rPr>
              <a:t> is a </a:t>
            </a:r>
            <a:r>
              <a:rPr lang="en-US" altLang="zh-TW" dirty="0">
                <a:ln w="18415" cmpd="sng">
                  <a:solidFill>
                    <a:srgbClr val="FFFFFF"/>
                  </a:solidFill>
                  <a:prstDash val="solid"/>
                </a:ln>
                <a:solidFill>
                  <a:srgbClr val="FFFFFF"/>
                </a:solidFill>
                <a:effectLst>
                  <a:glow rad="228600">
                    <a:schemeClr val="accent1">
                      <a:satMod val="175000"/>
                      <a:alpha val="40000"/>
                    </a:schemeClr>
                  </a:glow>
                  <a:outerShdw blurRad="63500" dir="3600000" algn="tl" rotWithShape="0">
                    <a:srgbClr val="000000">
                      <a:alpha val="70000"/>
                    </a:srgbClr>
                  </a:outerShdw>
                </a:effectLst>
                <a:ea typeface="新細明體" charset="-120"/>
              </a:rPr>
              <a:t>status code </a:t>
            </a:r>
            <a:r>
              <a:rPr lang="en-US" altLang="zh-TW" dirty="0">
                <a:ea typeface="新細明體" charset="-120"/>
              </a:rPr>
              <a:t>that can be tested when the program terminates.</a:t>
            </a:r>
          </a:p>
          <a:p>
            <a:r>
              <a:rPr lang="en-US" altLang="zh-TW" b="1" dirty="0">
                <a:effectLst>
                  <a:glow rad="101600">
                    <a:srgbClr val="FF0000">
                      <a:alpha val="60000"/>
                    </a:srgbClr>
                  </a:glow>
                </a:effectLst>
                <a:latin typeface="Courier New" pitchFamily="49" charset="0"/>
                <a:ea typeface="新細明體" charset="-120"/>
                <a:cs typeface="Courier New" pitchFamily="49" charset="0"/>
              </a:rPr>
              <a:t>main</a:t>
            </a:r>
            <a:r>
              <a:rPr lang="en-US" altLang="zh-TW" dirty="0">
                <a:ea typeface="新細明體" charset="-120"/>
              </a:rPr>
              <a:t> should </a:t>
            </a:r>
            <a:r>
              <a:rPr lang="en-US" altLang="zh-TW" b="1" dirty="0">
                <a:effectLst>
                  <a:glow rad="101600">
                    <a:srgbClr val="FF0000">
                      <a:alpha val="60000"/>
                    </a:srgbClr>
                  </a:glow>
                </a:effectLst>
                <a:latin typeface="Courier New" pitchFamily="49" charset="0"/>
                <a:ea typeface="新細明體" charset="-120"/>
                <a:cs typeface="Courier New" pitchFamily="49" charset="0"/>
              </a:rPr>
              <a:t>return</a:t>
            </a:r>
            <a:r>
              <a:rPr lang="en-US" altLang="zh-TW" dirty="0">
                <a:ea typeface="新細明體" charset="-120"/>
              </a:rPr>
              <a:t> </a:t>
            </a:r>
            <a:r>
              <a:rPr lang="en-US" altLang="zh-TW" b="1" dirty="0">
                <a:effectLst>
                  <a:glow rad="101600">
                    <a:srgbClr val="FF0000">
                      <a:alpha val="60000"/>
                    </a:srgbClr>
                  </a:glow>
                </a:effectLst>
                <a:latin typeface="Courier New" pitchFamily="49" charset="0"/>
                <a:ea typeface="新細明體" charset="-120"/>
                <a:cs typeface="Courier New" pitchFamily="49" charset="0"/>
              </a:rPr>
              <a:t>0</a:t>
            </a:r>
            <a:r>
              <a:rPr lang="en-US" altLang="zh-TW" dirty="0">
                <a:ea typeface="新細明體" charset="-120"/>
              </a:rPr>
              <a:t> if the program terminates </a:t>
            </a:r>
            <a:r>
              <a:rPr lang="en-US" altLang="zh-TW" dirty="0">
                <a:ln w="0"/>
                <a:effectLst>
                  <a:glow rad="101600">
                    <a:schemeClr val="accent6">
                      <a:satMod val="175000"/>
                      <a:alpha val="40000"/>
                    </a:schemeClr>
                  </a:glow>
                  <a:outerShdw blurRad="38100" dist="19050" dir="2700000" algn="tl" rotWithShape="0">
                    <a:schemeClr val="dk1">
                      <a:alpha val="40000"/>
                    </a:schemeClr>
                  </a:outerShdw>
                </a:effectLst>
                <a:ea typeface="新細明體" charset="-120"/>
              </a:rPr>
              <a:t>normally</a:t>
            </a:r>
            <a:r>
              <a:rPr lang="en-US" altLang="zh-TW" dirty="0">
                <a:ea typeface="新細明體" charset="-120"/>
              </a:rPr>
              <a:t>.</a:t>
            </a:r>
          </a:p>
          <a:p>
            <a:r>
              <a:rPr lang="en-US" altLang="zh-TW" dirty="0">
                <a:ea typeface="新細明體" charset="-120"/>
              </a:rPr>
              <a:t>To indicate </a:t>
            </a:r>
            <a:r>
              <a:rPr lang="en-US" altLang="zh-TW" b="1" dirty="0">
                <a:effectLst>
                  <a:glow rad="101600">
                    <a:srgbClr val="FF0000">
                      <a:alpha val="60000"/>
                    </a:srgbClr>
                  </a:glow>
                </a:effectLst>
                <a:latin typeface="Courier New" pitchFamily="49" charset="0"/>
                <a:ea typeface="新細明體" charset="-120"/>
                <a:cs typeface="Courier New" pitchFamily="49" charset="0"/>
              </a:rPr>
              <a:t>abnormal</a:t>
            </a:r>
            <a:r>
              <a:rPr lang="en-US" altLang="zh-TW" dirty="0">
                <a:ea typeface="新細明體" charset="-120"/>
              </a:rPr>
              <a:t> </a:t>
            </a:r>
            <a:r>
              <a:rPr lang="en-US" altLang="zh-TW" b="1" dirty="0">
                <a:effectLst>
                  <a:glow rad="101600">
                    <a:srgbClr val="FF0000">
                      <a:alpha val="60000"/>
                    </a:srgbClr>
                  </a:glow>
                </a:effectLst>
                <a:latin typeface="Courier New" pitchFamily="49" charset="0"/>
                <a:ea typeface="新細明體" charset="-120"/>
                <a:cs typeface="Courier New" pitchFamily="49" charset="0"/>
              </a:rPr>
              <a:t>termination</a:t>
            </a:r>
            <a:r>
              <a:rPr lang="en-US" altLang="zh-TW" dirty="0">
                <a:ea typeface="新細明體" charset="-120"/>
              </a:rPr>
              <a:t>, </a:t>
            </a:r>
            <a:r>
              <a:rPr lang="en-US" altLang="zh-TW" b="1" dirty="0">
                <a:effectLst>
                  <a:glow rad="101600">
                    <a:srgbClr val="FF0000">
                      <a:alpha val="60000"/>
                    </a:srgbClr>
                  </a:glow>
                </a:effectLst>
                <a:latin typeface="Courier New" pitchFamily="49" charset="0"/>
                <a:ea typeface="新細明體" charset="-120"/>
                <a:cs typeface="Courier New" pitchFamily="49" charset="0"/>
              </a:rPr>
              <a:t>main</a:t>
            </a:r>
            <a:r>
              <a:rPr lang="en-US" altLang="zh-TW" dirty="0">
                <a:ea typeface="新細明體" charset="-120"/>
              </a:rPr>
              <a:t> should return a value </a:t>
            </a:r>
            <a:r>
              <a:rPr lang="en-US" altLang="zh-TW" b="1" dirty="0">
                <a:effectLst>
                  <a:glow rad="101600">
                    <a:srgbClr val="FF0000">
                      <a:alpha val="60000"/>
                    </a:srgbClr>
                  </a:glow>
                </a:effectLst>
                <a:latin typeface="Courier New" pitchFamily="49" charset="0"/>
                <a:ea typeface="新細明體" charset="-120"/>
                <a:cs typeface="Courier New" pitchFamily="49" charset="0"/>
              </a:rPr>
              <a:t>other than 0</a:t>
            </a:r>
            <a:r>
              <a:rPr lang="en-US" altLang="zh-TW" dirty="0">
                <a:ea typeface="新細明體" charset="-120"/>
              </a:rPr>
              <a:t>.</a:t>
            </a:r>
          </a:p>
          <a:p>
            <a:r>
              <a:rPr lang="en-US" altLang="zh-TW" dirty="0">
                <a:ea typeface="新細明體" charset="-120"/>
              </a:rPr>
              <a:t>It’s good practice to make sure that every C program returns a status code.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normAutofit/>
          </a:bodyPr>
          <a:lstStyle/>
          <a:p>
            <a:r>
              <a:rPr lang="en-US" altLang="zh-TW">
                <a:ea typeface="新細明體" charset="-120"/>
              </a:rPr>
              <a:t>The </a:t>
            </a:r>
            <a:r>
              <a:rPr lang="en-US" altLang="zh-TW" b="1">
                <a:latin typeface="Courier New" pitchFamily="49" charset="0"/>
                <a:ea typeface="新細明體" charset="-120"/>
                <a:cs typeface="Courier New" pitchFamily="49" charset="0"/>
              </a:rPr>
              <a:t>exit</a:t>
            </a:r>
            <a:r>
              <a:rPr lang="en-US" altLang="zh-TW">
                <a:ea typeface="新細明體" charset="-120"/>
              </a:rPr>
              <a:t> Function</a:t>
            </a:r>
          </a:p>
        </p:txBody>
      </p:sp>
      <p:sp>
        <p:nvSpPr>
          <p:cNvPr id="95235" name="Content Placeholder 2"/>
          <p:cNvSpPr>
            <a:spLocks noGrp="1"/>
          </p:cNvSpPr>
          <p:nvPr>
            <p:ph idx="1"/>
          </p:nvPr>
        </p:nvSpPr>
        <p:spPr/>
        <p:txBody>
          <a:bodyPr/>
          <a:lstStyle/>
          <a:p>
            <a:r>
              <a:rPr lang="en-US" altLang="zh-TW" dirty="0">
                <a:ea typeface="新細明體" charset="-120"/>
              </a:rPr>
              <a:t>Executing a </a:t>
            </a:r>
            <a:r>
              <a:rPr lang="en-US" altLang="zh-TW" dirty="0">
                <a:latin typeface="Courier New" pitchFamily="49" charset="0"/>
                <a:ea typeface="新細明體" charset="-120"/>
                <a:cs typeface="Courier New" pitchFamily="49" charset="0"/>
              </a:rPr>
              <a:t>return</a:t>
            </a:r>
            <a:r>
              <a:rPr lang="en-US" altLang="zh-TW" dirty="0">
                <a:ea typeface="新細明體" charset="-120"/>
              </a:rPr>
              <a:t> statement in </a:t>
            </a:r>
            <a:r>
              <a:rPr lang="en-US" altLang="zh-TW" dirty="0">
                <a:latin typeface="Courier New" pitchFamily="49" charset="0"/>
                <a:ea typeface="新細明體" charset="-120"/>
                <a:cs typeface="Courier New" pitchFamily="49" charset="0"/>
              </a:rPr>
              <a:t>main</a:t>
            </a:r>
            <a:r>
              <a:rPr lang="en-US" altLang="zh-TW" dirty="0">
                <a:ea typeface="新細明體" charset="-120"/>
              </a:rPr>
              <a:t> is </a:t>
            </a:r>
            <a:r>
              <a:rPr lang="en-US" altLang="zh-TW" dirty="0">
                <a:solidFill>
                  <a:srgbClr val="FF0000"/>
                </a:solidFill>
                <a:ea typeface="新細明體" charset="-120"/>
              </a:rPr>
              <a:t>one way</a:t>
            </a:r>
            <a:r>
              <a:rPr lang="en-US" altLang="zh-TW" dirty="0">
                <a:ea typeface="新細明體" charset="-120"/>
              </a:rPr>
              <a:t> to terminate a program.</a:t>
            </a:r>
          </a:p>
          <a:p>
            <a:r>
              <a:rPr lang="en-US" altLang="zh-TW" b="1" dirty="0">
                <a:solidFill>
                  <a:srgbClr val="FF0000"/>
                </a:solidFill>
                <a:ea typeface="新細明體" charset="-120"/>
              </a:rPr>
              <a:t>Another</a:t>
            </a:r>
            <a:r>
              <a:rPr lang="en-US" altLang="zh-TW" dirty="0">
                <a:ea typeface="新細明體" charset="-120"/>
              </a:rPr>
              <a:t> is calling the </a:t>
            </a:r>
            <a:r>
              <a:rPr lang="en-US" altLang="zh-TW" dirty="0">
                <a:ln w="18415" cmpd="sng">
                  <a:solidFill>
                    <a:srgbClr val="FFFFFF"/>
                  </a:solidFill>
                  <a:prstDash val="solid"/>
                </a:ln>
                <a:solidFill>
                  <a:srgbClr val="FFFFFF"/>
                </a:solidFill>
                <a:effectLst>
                  <a:glow rad="228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exit</a:t>
            </a:r>
            <a:r>
              <a:rPr lang="en-US" altLang="zh-TW" dirty="0">
                <a:ea typeface="新細明體" charset="-120"/>
              </a:rPr>
              <a:t> function, which belongs to </a:t>
            </a:r>
            <a:r>
              <a:rPr lang="en-US" altLang="zh-TW" dirty="0">
                <a:ln w="18415" cmpd="sng">
                  <a:solidFill>
                    <a:srgbClr val="FFFFFF"/>
                  </a:solidFill>
                  <a:prstDash val="solid"/>
                </a:ln>
                <a:solidFill>
                  <a:srgbClr val="FFFFFF"/>
                </a:solidFill>
                <a:effectLst>
                  <a:glow rad="228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&lt;</a:t>
            </a:r>
            <a:r>
              <a:rPr lang="en-US" altLang="zh-TW" dirty="0" err="1">
                <a:ln w="18415" cmpd="sng">
                  <a:solidFill>
                    <a:srgbClr val="FFFFFF"/>
                  </a:solidFill>
                  <a:prstDash val="solid"/>
                </a:ln>
                <a:solidFill>
                  <a:srgbClr val="FFFFFF"/>
                </a:solidFill>
                <a:effectLst>
                  <a:glow rad="228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stdlib.h</a:t>
            </a:r>
            <a:r>
              <a:rPr lang="en-US" altLang="zh-TW" dirty="0">
                <a:ln w="18415" cmpd="sng">
                  <a:solidFill>
                    <a:srgbClr val="FFFFFF"/>
                  </a:solidFill>
                  <a:prstDash val="solid"/>
                </a:ln>
                <a:solidFill>
                  <a:srgbClr val="FFFFFF"/>
                </a:solidFill>
                <a:effectLst>
                  <a:glow rad="228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&gt;</a:t>
            </a:r>
          </a:p>
          <a:p>
            <a:r>
              <a:rPr lang="en-US" altLang="zh-TW" dirty="0">
                <a:ea typeface="新細明體" charset="-120"/>
              </a:rPr>
              <a:t>The argument passed to </a:t>
            </a:r>
            <a:r>
              <a:rPr lang="en-US" altLang="zh-TW" dirty="0">
                <a:latin typeface="Courier New" pitchFamily="49" charset="0"/>
                <a:ea typeface="新細明體" charset="-120"/>
                <a:cs typeface="Courier New" pitchFamily="49" charset="0"/>
              </a:rPr>
              <a:t>exit</a:t>
            </a:r>
            <a:r>
              <a:rPr lang="en-US" altLang="zh-TW" dirty="0">
                <a:ea typeface="新細明體" charset="-120"/>
              </a:rPr>
              <a:t> has the </a:t>
            </a:r>
            <a:r>
              <a:rPr lang="en-US" altLang="zh-TW" i="1" u="sng" dirty="0">
                <a:effectLst>
                  <a:outerShdw blurRad="38100" dist="38100" dir="2700000" algn="tl">
                    <a:srgbClr val="000000">
                      <a:alpha val="43137"/>
                    </a:srgbClr>
                  </a:outerShdw>
                </a:effectLst>
                <a:ea typeface="新細明體" charset="-120"/>
              </a:rPr>
              <a:t>same meaning as </a:t>
            </a:r>
            <a:r>
              <a:rPr lang="en-US" altLang="zh-TW" i="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main</a:t>
            </a:r>
            <a:r>
              <a:rPr lang="en-US" altLang="zh-TW" i="1" u="sng" dirty="0">
                <a:effectLst>
                  <a:outerShdw blurRad="38100" dist="38100" dir="2700000" algn="tl">
                    <a:srgbClr val="000000">
                      <a:alpha val="43137"/>
                    </a:srgbClr>
                  </a:outerShdw>
                </a:effectLst>
                <a:ea typeface="新細明體" charset="-120"/>
              </a:rPr>
              <a:t>’s return </a:t>
            </a:r>
            <a:r>
              <a:rPr lang="en-US" altLang="zh-TW" dirty="0">
                <a:ea typeface="新細明體" charset="-120"/>
              </a:rPr>
              <a:t>value: both indicate the program’s status at termination.</a:t>
            </a:r>
          </a:p>
          <a:p>
            <a:r>
              <a:rPr lang="en-US" altLang="zh-TW" dirty="0">
                <a:ea typeface="新細明體" charset="-120"/>
              </a:rPr>
              <a:t>To indicate </a:t>
            </a:r>
            <a:r>
              <a:rPr lang="en-US" altLang="zh-TW" dirty="0">
                <a:ln w="18415" cmpd="sng">
                  <a:solidFill>
                    <a:srgbClr val="FFFFFF"/>
                  </a:solidFill>
                  <a:prstDash val="solid"/>
                </a:ln>
                <a:solidFill>
                  <a:srgbClr val="FFFFFF"/>
                </a:solidFill>
                <a:effectLst>
                  <a:glow rad="228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normal</a:t>
            </a:r>
            <a:r>
              <a:rPr lang="en-US" altLang="zh-TW" dirty="0">
                <a:ea typeface="新細明體" charset="-120"/>
              </a:rPr>
              <a:t> </a:t>
            </a:r>
            <a:r>
              <a:rPr lang="en-US" altLang="zh-TW" dirty="0">
                <a:ln w="18415" cmpd="sng">
                  <a:solidFill>
                    <a:srgbClr val="FFFFFF"/>
                  </a:solidFill>
                  <a:prstDash val="solid"/>
                </a:ln>
                <a:solidFill>
                  <a:srgbClr val="FFFFFF"/>
                </a:solidFill>
                <a:effectLst>
                  <a:glow rad="228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termination</a:t>
            </a:r>
            <a:r>
              <a:rPr lang="en-US" altLang="zh-TW" dirty="0">
                <a:ea typeface="新細明體" charset="-120"/>
              </a:rPr>
              <a:t>, we’d pass 0:</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dirty="0">
                <a:ln w="18415" cmpd="sng">
                  <a:solidFill>
                    <a:srgbClr val="FFFFFF"/>
                  </a:solidFill>
                  <a:prstDash val="solid"/>
                </a:ln>
                <a:solidFill>
                  <a:srgbClr val="FFFFFF"/>
                </a:solidFill>
                <a:effectLst>
                  <a:glow rad="228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exit(0);   </a:t>
            </a:r>
            <a:r>
              <a:rPr lang="en-US" altLang="zh-TW" sz="2400" dirty="0">
                <a:latin typeface="Courier New" pitchFamily="49" charset="0"/>
                <a:ea typeface="新細明體" charset="-120"/>
                <a:cs typeface="Courier New" pitchFamily="49" charset="0"/>
              </a:rPr>
              <a:t>/* normal termination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normAutofit/>
          </a:bodyPr>
          <a:lstStyle/>
          <a:p>
            <a:r>
              <a:rPr lang="en-US" altLang="zh-TW">
                <a:ea typeface="新細明體" charset="-120"/>
              </a:rPr>
              <a:t>The </a:t>
            </a:r>
            <a:r>
              <a:rPr lang="en-US" altLang="zh-TW" b="1">
                <a:latin typeface="Courier New" pitchFamily="49" charset="0"/>
                <a:ea typeface="新細明體" charset="-120"/>
                <a:cs typeface="Courier New" pitchFamily="49" charset="0"/>
              </a:rPr>
              <a:t>exit</a:t>
            </a:r>
            <a:r>
              <a:rPr lang="en-US" altLang="zh-TW">
                <a:ea typeface="新細明體" charset="-120"/>
              </a:rPr>
              <a:t> Function</a:t>
            </a:r>
          </a:p>
        </p:txBody>
      </p:sp>
      <p:sp>
        <p:nvSpPr>
          <p:cNvPr id="96259" name="Content Placeholder 2"/>
          <p:cNvSpPr>
            <a:spLocks noGrp="1"/>
          </p:cNvSpPr>
          <p:nvPr>
            <p:ph idx="1"/>
          </p:nvPr>
        </p:nvSpPr>
        <p:spPr/>
        <p:txBody>
          <a:bodyPr>
            <a:normAutofit/>
          </a:bodyPr>
          <a:lstStyle/>
          <a:p>
            <a:r>
              <a:rPr lang="en-US" altLang="zh-TW" sz="2600" dirty="0">
                <a:ea typeface="新細明體" charset="-120"/>
              </a:rPr>
              <a:t>Since 0 is a bit cryptic, C allows us to pass </a:t>
            </a:r>
            <a:r>
              <a:rPr lang="en-US" altLang="zh-TW" sz="2800" dirty="0">
                <a:ln w="18415" cmpd="sng">
                  <a:solidFill>
                    <a:srgbClr val="FFFFFF"/>
                  </a:solidFill>
                  <a:prstDash val="solid"/>
                </a:ln>
                <a:solidFill>
                  <a:srgbClr val="FFFFFF"/>
                </a:solidFill>
                <a:effectLst>
                  <a:glow rad="228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EXIT_SUCCESS</a:t>
            </a:r>
            <a:r>
              <a:rPr lang="en-US" altLang="zh-TW" sz="2600" dirty="0">
                <a:ea typeface="新細明體" charset="-120"/>
              </a:rPr>
              <a:t> instead (the effect is the same):</a:t>
            </a:r>
          </a:p>
          <a:p>
            <a:pPr>
              <a:lnSpc>
                <a:spcPct val="80000"/>
              </a:lnSpc>
              <a:spcBef>
                <a:spcPts val="1200"/>
              </a:spcBef>
              <a:buNone/>
            </a:pPr>
            <a:r>
              <a:rPr lang="en-US" altLang="zh-TW" sz="2200" dirty="0">
                <a:latin typeface="Courier New" pitchFamily="49" charset="0"/>
                <a:ea typeface="新細明體" charset="-120"/>
                <a:cs typeface="Courier New" pitchFamily="49" charset="0"/>
              </a:rPr>
              <a:t>	</a:t>
            </a:r>
            <a:r>
              <a:rPr lang="en-US" altLang="zh-TW" sz="2200" dirty="0">
                <a:ln w="18415" cmpd="sng">
                  <a:solidFill>
                    <a:srgbClr val="FFFFFF"/>
                  </a:solidFill>
                  <a:prstDash val="solid"/>
                </a:ln>
                <a:solidFill>
                  <a:srgbClr val="FFFFFF"/>
                </a:solidFill>
                <a:effectLst>
                  <a:glow rad="228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rPr>
              <a:t>exit(EXIT_SUCCESS);</a:t>
            </a:r>
            <a:endParaRPr lang="en-US" altLang="zh-TW" sz="2200" dirty="0">
              <a:effectLst>
                <a:glow rad="228600">
                  <a:schemeClr val="accent6">
                    <a:satMod val="175000"/>
                    <a:alpha val="40000"/>
                  </a:schemeClr>
                </a:glow>
                <a:outerShdw blurRad="63500" dir="3600000" algn="tl" rotWithShape="0">
                  <a:srgbClr val="000000">
                    <a:alpha val="70000"/>
                  </a:srgbClr>
                </a:outerShdw>
              </a:effectLst>
              <a:latin typeface="Courier New" pitchFamily="49" charset="0"/>
              <a:ea typeface="新細明體" charset="-120"/>
              <a:cs typeface="Courier New" pitchFamily="49" charset="0"/>
            </a:endParaRPr>
          </a:p>
          <a:p>
            <a:r>
              <a:rPr lang="en-US" altLang="zh-TW" sz="2600" dirty="0">
                <a:ea typeface="新細明體" charset="-120"/>
              </a:rPr>
              <a:t>Passing </a:t>
            </a:r>
            <a:r>
              <a:rPr lang="en-US" altLang="zh-TW" sz="2600" dirty="0">
                <a:effectLst>
                  <a:glow rad="101600">
                    <a:srgbClr val="FF0000">
                      <a:alpha val="60000"/>
                    </a:srgbClr>
                  </a:glow>
                </a:effectLst>
                <a:latin typeface="Courier New" pitchFamily="49" charset="0"/>
                <a:ea typeface="新細明體" charset="-120"/>
                <a:cs typeface="Courier New" pitchFamily="49" charset="0"/>
              </a:rPr>
              <a:t>EXIT_FAILURE</a:t>
            </a:r>
            <a:r>
              <a:rPr lang="en-US" altLang="zh-TW" sz="2600" dirty="0">
                <a:effectLst>
                  <a:glow rad="101600">
                    <a:srgbClr val="FF0000">
                      <a:alpha val="60000"/>
                    </a:srgbClr>
                  </a:glow>
                </a:effectLst>
                <a:ea typeface="新細明體" charset="-120"/>
              </a:rPr>
              <a:t> </a:t>
            </a:r>
            <a:r>
              <a:rPr lang="en-US" altLang="zh-TW" sz="2600" dirty="0">
                <a:ea typeface="新細明體" charset="-120"/>
              </a:rPr>
              <a:t>indicates abnormal termination:</a:t>
            </a:r>
          </a:p>
          <a:p>
            <a:pPr>
              <a:lnSpc>
                <a:spcPct val="80000"/>
              </a:lnSpc>
              <a:spcBef>
                <a:spcPts val="1200"/>
              </a:spcBef>
              <a:buNone/>
            </a:pPr>
            <a:r>
              <a:rPr lang="en-US" altLang="zh-TW" sz="2200" dirty="0">
                <a:latin typeface="Courier New" pitchFamily="49" charset="0"/>
                <a:ea typeface="新細明體" charset="-120"/>
                <a:cs typeface="Courier New" pitchFamily="49" charset="0"/>
              </a:rPr>
              <a:t>	exit(</a:t>
            </a:r>
            <a:r>
              <a:rPr lang="en-US" altLang="zh-TW" dirty="0">
                <a:effectLst>
                  <a:glow rad="101600">
                    <a:srgbClr val="FF0000">
                      <a:alpha val="60000"/>
                    </a:srgbClr>
                  </a:glow>
                </a:effectLst>
                <a:latin typeface="Courier New" pitchFamily="49" charset="0"/>
                <a:ea typeface="新細明體" charset="-120"/>
                <a:cs typeface="Courier New" pitchFamily="49" charset="0"/>
              </a:rPr>
              <a:t>EXIT_FAILURE</a:t>
            </a:r>
            <a:r>
              <a:rPr lang="en-US" altLang="zh-TW" sz="2200" dirty="0">
                <a:latin typeface="Courier New" pitchFamily="49" charset="0"/>
                <a:ea typeface="新細明體" charset="-120"/>
                <a:cs typeface="Courier New" pitchFamily="49" charset="0"/>
              </a:rPr>
              <a:t>);</a:t>
            </a:r>
          </a:p>
          <a:p>
            <a:r>
              <a:rPr lang="en-US" altLang="zh-TW" sz="2600" dirty="0">
                <a:latin typeface="Courier New" pitchFamily="49" charset="0"/>
                <a:ea typeface="新細明體" charset="-120"/>
                <a:cs typeface="Courier New" pitchFamily="49" charset="0"/>
              </a:rPr>
              <a:t>EXIT_SUCCESS</a:t>
            </a:r>
            <a:r>
              <a:rPr lang="en-US" altLang="zh-TW" sz="2600" dirty="0">
                <a:ea typeface="新細明體" charset="-120"/>
              </a:rPr>
              <a:t> and </a:t>
            </a:r>
            <a:r>
              <a:rPr lang="en-US" altLang="zh-TW" sz="2600" dirty="0">
                <a:latin typeface="Courier New" pitchFamily="49" charset="0"/>
                <a:ea typeface="新細明體" charset="-120"/>
                <a:cs typeface="Courier New" pitchFamily="49" charset="0"/>
              </a:rPr>
              <a:t>EXIT_FAILURE</a:t>
            </a:r>
            <a:r>
              <a:rPr lang="en-US" altLang="zh-TW" sz="2600" dirty="0">
                <a:ea typeface="新細明體" charset="-120"/>
              </a:rPr>
              <a:t> are macros defined in </a:t>
            </a:r>
            <a:r>
              <a:rPr lang="en-US" altLang="zh-TW" sz="26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&lt;</a:t>
            </a:r>
            <a:r>
              <a:rPr lang="en-US" altLang="zh-TW" sz="2600" b="1" dirty="0" err="1">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stdlib.h</a:t>
            </a:r>
            <a:r>
              <a:rPr lang="en-US" altLang="zh-TW" sz="26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&gt;</a:t>
            </a:r>
            <a:endParaRPr lang="en-US" altLang="zh-TW" sz="2600" b="1" dirty="0">
              <a:ea typeface="新細明體" charset="-120"/>
            </a:endParaRPr>
          </a:p>
          <a:p>
            <a:r>
              <a:rPr lang="en-US" altLang="zh-TW" sz="2600" dirty="0">
                <a:ea typeface="新細明體" charset="-120"/>
              </a:rPr>
              <a:t>The values of </a:t>
            </a:r>
            <a:r>
              <a:rPr lang="en-US" altLang="zh-TW" sz="2600" dirty="0">
                <a:latin typeface="Courier New" pitchFamily="49" charset="0"/>
                <a:ea typeface="新細明體" charset="-120"/>
                <a:cs typeface="Courier New" pitchFamily="49" charset="0"/>
              </a:rPr>
              <a:t>EXIT_SUCCESS</a:t>
            </a:r>
            <a:r>
              <a:rPr lang="en-US" altLang="zh-TW" sz="2600" dirty="0">
                <a:ea typeface="新細明體" charset="-120"/>
              </a:rPr>
              <a:t> and </a:t>
            </a:r>
            <a:r>
              <a:rPr lang="en-US" altLang="zh-TW" sz="2600" dirty="0">
                <a:latin typeface="Courier New" pitchFamily="49" charset="0"/>
                <a:ea typeface="新細明體" charset="-120"/>
                <a:cs typeface="Courier New" pitchFamily="49" charset="0"/>
              </a:rPr>
              <a:t>EXIT_FAILURE</a:t>
            </a:r>
            <a:r>
              <a:rPr lang="en-US" altLang="zh-TW" sz="2600" dirty="0">
                <a:ea typeface="新細明體" charset="-120"/>
              </a:rPr>
              <a:t> are implementation-defined; typical values are 0 and 1, respectively.</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normAutofit/>
          </a:bodyPr>
          <a:lstStyle/>
          <a:p>
            <a:r>
              <a:rPr lang="en-US" altLang="zh-TW">
                <a:ea typeface="新細明體" charset="-120"/>
              </a:rPr>
              <a:t>The </a:t>
            </a:r>
            <a:r>
              <a:rPr lang="en-US" altLang="zh-TW" b="1">
                <a:latin typeface="Courier New" pitchFamily="49" charset="0"/>
                <a:ea typeface="新細明體" charset="-120"/>
                <a:cs typeface="Courier New" pitchFamily="49" charset="0"/>
              </a:rPr>
              <a:t>exit</a:t>
            </a:r>
            <a:r>
              <a:rPr lang="en-US" altLang="zh-TW">
                <a:ea typeface="新細明體" charset="-120"/>
              </a:rPr>
              <a:t> Function</a:t>
            </a:r>
          </a:p>
        </p:txBody>
      </p:sp>
      <p:sp>
        <p:nvSpPr>
          <p:cNvPr id="97283" name="Content Placeholder 2"/>
          <p:cNvSpPr>
            <a:spLocks noGrp="1"/>
          </p:cNvSpPr>
          <p:nvPr>
            <p:ph idx="1"/>
          </p:nvPr>
        </p:nvSpPr>
        <p:spPr/>
        <p:txBody>
          <a:bodyPr/>
          <a:lstStyle/>
          <a:p>
            <a:r>
              <a:rPr lang="en-US" altLang="zh-TW" dirty="0">
                <a:ea typeface="新細明體" charset="-120"/>
              </a:rPr>
              <a:t>The statement</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dirty="0">
                <a:effectLst>
                  <a:glow rad="228600">
                    <a:schemeClr val="accent1">
                      <a:satMod val="175000"/>
                      <a:alpha val="40000"/>
                    </a:schemeClr>
                  </a:glow>
                </a:effectLst>
                <a:latin typeface="Courier New" pitchFamily="49" charset="0"/>
                <a:ea typeface="新細明體" charset="-120"/>
                <a:cs typeface="Courier New" pitchFamily="49" charset="0"/>
              </a:rPr>
              <a:t>return </a:t>
            </a:r>
            <a:r>
              <a:rPr lang="en-US" altLang="zh-TW" sz="2400" i="1" dirty="0">
                <a:effectLst>
                  <a:glow rad="228600">
                    <a:schemeClr val="accent1">
                      <a:satMod val="175000"/>
                      <a:alpha val="40000"/>
                    </a:schemeClr>
                  </a:glow>
                </a:effectLst>
                <a:ea typeface="新細明體" charset="-120"/>
              </a:rPr>
              <a:t>expression</a:t>
            </a:r>
            <a:r>
              <a:rPr lang="en-US" altLang="zh-TW" sz="2400" dirty="0">
                <a:effectLst>
                  <a:glow rad="228600">
                    <a:schemeClr val="accent1">
                      <a:satMod val="175000"/>
                      <a:alpha val="40000"/>
                    </a:schemeClr>
                  </a:glow>
                </a:effectLst>
                <a:latin typeface="Courier New" pitchFamily="49" charset="0"/>
                <a:ea typeface="新細明體" charset="-120"/>
                <a:cs typeface="Courier New" pitchFamily="49" charset="0"/>
              </a:rPr>
              <a:t>;</a:t>
            </a:r>
          </a:p>
          <a:p>
            <a:pPr>
              <a:buFontTx/>
              <a:buNone/>
            </a:pPr>
            <a:r>
              <a:rPr lang="en-US" altLang="zh-TW" b="1" dirty="0">
                <a:solidFill>
                  <a:srgbClr val="FF0000"/>
                </a:solidFill>
                <a:effectLst>
                  <a:outerShdw blurRad="38100" dist="38100" dir="2700000" algn="tl">
                    <a:srgbClr val="000000">
                      <a:alpha val="43137"/>
                    </a:srgbClr>
                  </a:outerShdw>
                </a:effectLst>
                <a:ea typeface="新細明體" charset="-120"/>
              </a:rPr>
              <a:t>	in </a:t>
            </a:r>
            <a:r>
              <a:rPr lang="en-US" altLang="zh-TW"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main</a:t>
            </a:r>
            <a:r>
              <a:rPr lang="en-US" altLang="zh-TW" b="1" dirty="0">
                <a:solidFill>
                  <a:srgbClr val="FF0000"/>
                </a:solidFill>
                <a:effectLst>
                  <a:outerShdw blurRad="38100" dist="38100" dir="2700000" algn="tl">
                    <a:srgbClr val="000000">
                      <a:alpha val="43137"/>
                    </a:srgbClr>
                  </a:outerShdw>
                </a:effectLst>
                <a:ea typeface="新細明體" charset="-120"/>
              </a:rPr>
              <a:t> </a:t>
            </a:r>
            <a:r>
              <a:rPr lang="en-US" altLang="zh-TW" dirty="0">
                <a:ea typeface="新細明體" charset="-120"/>
              </a:rPr>
              <a:t>is equivalent to</a:t>
            </a:r>
          </a:p>
          <a:p>
            <a:pPr>
              <a:lnSpc>
                <a:spcPct val="80000"/>
              </a:lnSpc>
              <a:spcBef>
                <a:spcPts val="1200"/>
              </a:spcBef>
              <a:buNone/>
            </a:pPr>
            <a:r>
              <a:rPr lang="en-US" altLang="zh-TW" sz="2400" dirty="0">
                <a:latin typeface="Courier New" pitchFamily="49" charset="0"/>
                <a:ea typeface="新細明體" charset="-120"/>
                <a:cs typeface="Courier New" pitchFamily="49" charset="0"/>
              </a:rPr>
              <a:t>	</a:t>
            </a:r>
            <a:r>
              <a:rPr lang="en-US" altLang="zh-TW" sz="2400" dirty="0">
                <a:effectLst>
                  <a:glow rad="228600">
                    <a:schemeClr val="accent1">
                      <a:satMod val="175000"/>
                      <a:alpha val="40000"/>
                    </a:schemeClr>
                  </a:glow>
                </a:effectLst>
                <a:latin typeface="Courier New" pitchFamily="49" charset="0"/>
                <a:ea typeface="新細明體" charset="-120"/>
                <a:cs typeface="Courier New" pitchFamily="49" charset="0"/>
              </a:rPr>
              <a:t>exit(</a:t>
            </a:r>
            <a:r>
              <a:rPr lang="en-US" altLang="zh-TW" sz="2400" i="1" dirty="0">
                <a:effectLst>
                  <a:glow rad="228600">
                    <a:schemeClr val="accent1">
                      <a:satMod val="175000"/>
                      <a:alpha val="40000"/>
                    </a:schemeClr>
                  </a:glow>
                </a:effectLst>
                <a:ea typeface="新細明體" charset="-120"/>
              </a:rPr>
              <a:t>expression</a:t>
            </a:r>
            <a:r>
              <a:rPr lang="en-US" altLang="zh-TW" sz="2400" dirty="0">
                <a:effectLst>
                  <a:glow rad="228600">
                    <a:schemeClr val="accent1">
                      <a:satMod val="175000"/>
                      <a:alpha val="40000"/>
                    </a:schemeClr>
                  </a:glow>
                </a:effectLst>
                <a:latin typeface="Courier New" pitchFamily="49" charset="0"/>
                <a:ea typeface="新細明體" charset="-120"/>
                <a:cs typeface="Courier New" pitchFamily="49" charset="0"/>
              </a:rPr>
              <a:t>);</a:t>
            </a:r>
          </a:p>
          <a:p>
            <a:r>
              <a:rPr lang="en-US" altLang="zh-TW" dirty="0">
                <a:ea typeface="新細明體" charset="-120"/>
              </a:rPr>
              <a:t>The difference between </a:t>
            </a:r>
            <a:r>
              <a:rPr lang="en-US" altLang="zh-TW" dirty="0">
                <a:latin typeface="Courier New" pitchFamily="49" charset="0"/>
                <a:ea typeface="新細明體" charset="-120"/>
                <a:cs typeface="Courier New" pitchFamily="49" charset="0"/>
              </a:rPr>
              <a:t>return</a:t>
            </a:r>
            <a:r>
              <a:rPr lang="en-US" altLang="zh-TW" dirty="0">
                <a:ea typeface="新細明體" charset="-120"/>
              </a:rPr>
              <a:t> and </a:t>
            </a:r>
            <a:r>
              <a:rPr lang="en-US" altLang="zh-TW" dirty="0">
                <a:latin typeface="Courier New" pitchFamily="49" charset="0"/>
                <a:ea typeface="新細明體" charset="-120"/>
                <a:cs typeface="Courier New" pitchFamily="49" charset="0"/>
              </a:rPr>
              <a:t>exit</a:t>
            </a:r>
            <a:r>
              <a:rPr lang="en-US" altLang="zh-TW" dirty="0">
                <a:ea typeface="新細明體" charset="-120"/>
              </a:rPr>
              <a:t> is that </a:t>
            </a:r>
            <a:r>
              <a:rPr lang="en-US" altLang="zh-TW" dirty="0">
                <a:latin typeface="Courier New" pitchFamily="49" charset="0"/>
                <a:ea typeface="新細明體" charset="-120"/>
                <a:cs typeface="Courier New" pitchFamily="49" charset="0"/>
              </a:rPr>
              <a:t>exit</a:t>
            </a:r>
            <a:r>
              <a:rPr lang="en-US" altLang="zh-TW" dirty="0">
                <a:ea typeface="新細明體" charset="-120"/>
              </a:rPr>
              <a:t> causes program termination regardless of which function calls it.</a:t>
            </a:r>
          </a:p>
          <a:p>
            <a:r>
              <a:rPr lang="en-US" altLang="zh-TW" dirty="0">
                <a:ea typeface="新細明體" charset="-120"/>
              </a:rPr>
              <a:t>The </a:t>
            </a:r>
            <a:r>
              <a:rPr lang="en-US" altLang="zh-TW" dirty="0">
                <a:latin typeface="Courier New" pitchFamily="49" charset="0"/>
                <a:ea typeface="新細明體" charset="-120"/>
                <a:cs typeface="Courier New" pitchFamily="49" charset="0"/>
              </a:rPr>
              <a:t>return</a:t>
            </a:r>
            <a:r>
              <a:rPr lang="en-US" altLang="zh-TW" dirty="0">
                <a:ea typeface="新細明體" charset="-120"/>
              </a:rPr>
              <a:t> statement causes program termination only when it appears in the </a:t>
            </a:r>
            <a:r>
              <a:rPr lang="en-US" altLang="zh-TW" dirty="0">
                <a:latin typeface="Courier New" pitchFamily="49" charset="0"/>
                <a:ea typeface="新細明體" charset="-120"/>
                <a:cs typeface="Courier New" pitchFamily="49" charset="0"/>
              </a:rPr>
              <a:t>main</a:t>
            </a:r>
            <a:r>
              <a:rPr lang="en-US" altLang="zh-TW" dirty="0">
                <a:ea typeface="新細明體" charset="-120"/>
              </a:rPr>
              <a:t> function.</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normAutofit/>
          </a:bodyPr>
          <a:lstStyle/>
          <a:p>
            <a:r>
              <a:rPr lang="en-US" altLang="zh-TW" dirty="0">
                <a:ea typeface="新細明體" charset="-120"/>
              </a:rPr>
              <a:t>Recursion</a:t>
            </a:r>
          </a:p>
        </p:txBody>
      </p:sp>
      <p:sp>
        <p:nvSpPr>
          <p:cNvPr id="98307" name="Content Placeholder 2"/>
          <p:cNvSpPr>
            <a:spLocks noGrp="1"/>
          </p:cNvSpPr>
          <p:nvPr>
            <p:ph idx="1"/>
          </p:nvPr>
        </p:nvSpPr>
        <p:spPr/>
        <p:txBody>
          <a:bodyPr/>
          <a:lstStyle/>
          <a:p>
            <a:r>
              <a:rPr lang="en-US" altLang="zh-TW" dirty="0">
                <a:ea typeface="新細明體" charset="-120"/>
              </a:rPr>
              <a:t>A function is </a:t>
            </a:r>
            <a:r>
              <a:rPr lang="en-US" altLang="zh-TW" i="1" dirty="0">
                <a:ln w="18415" cmpd="sng">
                  <a:solidFill>
                    <a:srgbClr val="FFFFFF"/>
                  </a:solidFill>
                  <a:prstDash val="solid"/>
                </a:ln>
                <a:solidFill>
                  <a:srgbClr val="FFFFFF"/>
                </a:solidFill>
                <a:effectLst>
                  <a:glow rad="101600">
                    <a:srgbClr val="FF0000">
                      <a:alpha val="60000"/>
                    </a:srgbClr>
                  </a:glow>
                  <a:outerShdw blurRad="63500" dir="3600000" algn="tl" rotWithShape="0">
                    <a:srgbClr val="000000">
                      <a:alpha val="70000"/>
                    </a:srgbClr>
                  </a:outerShdw>
                </a:effectLst>
                <a:ea typeface="新細明體" charset="-120"/>
              </a:rPr>
              <a:t>recursive</a:t>
            </a:r>
            <a:r>
              <a:rPr lang="en-US" altLang="zh-TW" dirty="0">
                <a:ea typeface="新細明體" charset="-120"/>
              </a:rPr>
              <a:t> if it </a:t>
            </a:r>
            <a:r>
              <a:rPr lang="en-US" altLang="zh-TW" u="sng" dirty="0">
                <a:solidFill>
                  <a:srgbClr val="FF0000"/>
                </a:solidFill>
                <a:ea typeface="新細明體" charset="-120"/>
              </a:rPr>
              <a:t>calls itself</a:t>
            </a:r>
            <a:r>
              <a:rPr lang="en-US" altLang="zh-TW" dirty="0">
                <a:ea typeface="新細明體" charset="-120"/>
              </a:rPr>
              <a:t>.</a:t>
            </a:r>
          </a:p>
          <a:p>
            <a:r>
              <a:rPr lang="en-US" altLang="zh-TW" dirty="0">
                <a:ea typeface="新細明體" charset="-120"/>
              </a:rPr>
              <a:t>The following function computes </a:t>
            </a:r>
            <a:r>
              <a:rPr lang="en-US" altLang="zh-TW" sz="3200" i="1" dirty="0">
                <a:effectLst>
                  <a:glow rad="228600">
                    <a:schemeClr val="accent6">
                      <a:satMod val="175000"/>
                      <a:alpha val="40000"/>
                    </a:schemeClr>
                  </a:glow>
                  <a:outerShdw blurRad="38100" dist="38100" dir="2700000" algn="tl">
                    <a:srgbClr val="000000">
                      <a:alpha val="43137"/>
                    </a:srgbClr>
                  </a:outerShdw>
                </a:effectLst>
                <a:ea typeface="新細明體" charset="-120"/>
              </a:rPr>
              <a:t>n</a:t>
            </a:r>
            <a:r>
              <a:rPr lang="en-US" altLang="zh-TW" sz="3200" dirty="0">
                <a:effectLst>
                  <a:glow rad="228600">
                    <a:schemeClr val="accent6">
                      <a:satMod val="175000"/>
                      <a:alpha val="40000"/>
                    </a:schemeClr>
                  </a:glow>
                  <a:outerShdw blurRad="38100" dist="38100" dir="2700000" algn="tl">
                    <a:srgbClr val="000000">
                      <a:alpha val="43137"/>
                    </a:srgbClr>
                  </a:outerShdw>
                </a:effectLst>
                <a:ea typeface="新細明體" charset="-120"/>
              </a:rPr>
              <a:t>!</a:t>
            </a:r>
            <a:r>
              <a:rPr lang="en-US" altLang="zh-TW" dirty="0">
                <a:ea typeface="新細明體" charset="-120"/>
              </a:rPr>
              <a:t> recursively, using the formula </a:t>
            </a:r>
            <a:r>
              <a:rPr lang="en-US" altLang="zh-TW" i="1" dirty="0">
                <a:ea typeface="新細明體" charset="-120"/>
              </a:rPr>
              <a:t>n</a:t>
            </a:r>
            <a:r>
              <a:rPr lang="en-US" altLang="zh-TW" dirty="0">
                <a:ea typeface="新細明體" charset="-120"/>
              </a:rPr>
              <a:t>! = </a:t>
            </a:r>
            <a:r>
              <a:rPr lang="en-US" altLang="zh-TW" i="1" dirty="0">
                <a:ea typeface="新細明體" charset="-120"/>
              </a:rPr>
              <a:t>n</a:t>
            </a:r>
            <a:r>
              <a:rPr lang="en-US" altLang="zh-TW" dirty="0">
                <a:ea typeface="新細明體" charset="-120"/>
              </a:rPr>
              <a:t> × (</a:t>
            </a:r>
            <a:r>
              <a:rPr lang="en-US" altLang="zh-TW" i="1" dirty="0">
                <a:ea typeface="新細明體" charset="-120"/>
              </a:rPr>
              <a:t>n</a:t>
            </a:r>
            <a:r>
              <a:rPr lang="en-US" altLang="zh-TW" dirty="0">
                <a:ea typeface="新細明體" charset="-120"/>
              </a:rPr>
              <a:t> – 1)!:</a:t>
            </a:r>
          </a:p>
          <a:p>
            <a:pPr marL="457200" indent="-457200">
              <a:lnSpc>
                <a:spcPct val="80000"/>
              </a:lnSpc>
              <a:spcBef>
                <a:spcPts val="1200"/>
              </a:spcBef>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fact(</a:t>
            </a:r>
            <a:r>
              <a:rPr lang="en-US" altLang="zh-TW" sz="2400" b="1" dirty="0" err="1">
                <a:effectLst>
                  <a:outerShdw blurRad="38100" dist="38100" dir="2700000" algn="tl">
                    <a:srgbClr val="000000">
                      <a:alpha val="43137"/>
                    </a:srgbClr>
                  </a:outerShdw>
                </a:effectLst>
                <a:latin typeface="Courier New" pitchFamily="49" charset="0"/>
                <a:ea typeface="新細明體" charset="-120"/>
                <a:cs typeface="Courier New" pitchFamily="49" charset="0"/>
              </a:rPr>
              <a:t>int</a:t>
            </a: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n)</a:t>
            </a:r>
          </a:p>
          <a:p>
            <a:pPr marL="457200" indent="-457200">
              <a:lnSpc>
                <a:spcPct val="80000"/>
              </a:lnSpc>
              <a:spcBef>
                <a:spcPts val="600"/>
              </a:spcBef>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a:p>
            <a:pPr marL="457200" indent="-457200">
              <a:lnSpc>
                <a:spcPct val="80000"/>
              </a:lnSpc>
              <a:spcBef>
                <a:spcPct val="0"/>
              </a:spcBef>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if (n &lt;= 1) </a:t>
            </a:r>
          </a:p>
          <a:p>
            <a:pPr marL="457200" indent="-457200">
              <a:lnSpc>
                <a:spcPct val="80000"/>
              </a:lnSpc>
              <a:spcBef>
                <a:spcPts val="600"/>
              </a:spcBef>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return 1;</a:t>
            </a:r>
          </a:p>
          <a:p>
            <a:pPr marL="457200" indent="-457200">
              <a:lnSpc>
                <a:spcPct val="80000"/>
              </a:lnSpc>
              <a:spcBef>
                <a:spcPts val="600"/>
              </a:spcBef>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else</a:t>
            </a:r>
          </a:p>
          <a:p>
            <a:pPr marL="457200" indent="-457200">
              <a:lnSpc>
                <a:spcPct val="80000"/>
              </a:lnSpc>
              <a:spcBef>
                <a:spcPts val="600"/>
              </a:spcBef>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return n * fact(n - 1);</a:t>
            </a:r>
          </a:p>
          <a:p>
            <a:pPr marL="457200" indent="-457200">
              <a:lnSpc>
                <a:spcPct val="80000"/>
              </a:lnSpc>
              <a:spcBef>
                <a:spcPct val="0"/>
              </a:spcBef>
              <a:buFont typeface="+mj-lt"/>
              <a:buAutoNum type="arabicParenR"/>
            </a:pPr>
            <a:r>
              <a:rPr lang="en-US" altLang="zh-TW" sz="2400" b="1"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990600" y="2895600"/>
            <a:ext cx="8610600" cy="2971800"/>
          </a:xfrm>
          <a:prstGeom prst="rect">
            <a:avLst/>
          </a:prstGeom>
          <a:solidFill>
            <a:schemeClr val="accent1">
              <a:lumMod val="40000"/>
              <a:lumOff val="60000"/>
            </a:schemeClr>
          </a:solidFill>
          <a:ln w="12700" cap="flat" cmpd="sng" algn="ctr">
            <a:noFill/>
            <a:prstDash val="solid"/>
            <a:round/>
            <a:headEnd type="none" w="sm" len="sm"/>
            <a:tailEnd type="none" w="sm" len="sm"/>
          </a:ln>
          <a:effectLst/>
        </p:spPr>
        <p:txBody>
          <a:bodyPr/>
          <a:lstStyle/>
          <a:p>
            <a:endParaRPr lang="zh-TW" altLang="zh-TW"/>
          </a:p>
        </p:txBody>
      </p:sp>
      <p:sp>
        <p:nvSpPr>
          <p:cNvPr id="99332" name="Title 1"/>
          <p:cNvSpPr>
            <a:spLocks noGrp="1"/>
          </p:cNvSpPr>
          <p:nvPr>
            <p:ph type="title"/>
          </p:nvPr>
        </p:nvSpPr>
        <p:spPr/>
        <p:txBody>
          <a:bodyPr>
            <a:normAutofit/>
          </a:bodyPr>
          <a:lstStyle/>
          <a:p>
            <a:r>
              <a:rPr lang="en-US" altLang="zh-TW">
                <a:ea typeface="新細明體" charset="-120"/>
              </a:rPr>
              <a:t>Recursion</a:t>
            </a:r>
          </a:p>
        </p:txBody>
      </p:sp>
      <p:sp>
        <p:nvSpPr>
          <p:cNvPr id="99331" name="Content Placeholder 2"/>
          <p:cNvSpPr>
            <a:spLocks noGrp="1"/>
          </p:cNvSpPr>
          <p:nvPr>
            <p:ph idx="1"/>
          </p:nvPr>
        </p:nvSpPr>
        <p:spPr/>
        <p:txBody>
          <a:bodyPr>
            <a:normAutofit/>
          </a:bodyPr>
          <a:lstStyle/>
          <a:p>
            <a:r>
              <a:rPr lang="en-US" altLang="zh-TW">
                <a:ea typeface="新細明體" charset="-120"/>
              </a:rPr>
              <a:t>To see how recursion works, let’s trace the execution of the statement</a:t>
            </a:r>
          </a:p>
          <a:p>
            <a:pPr>
              <a:lnSpc>
                <a:spcPct val="80000"/>
              </a:lnSpc>
              <a:spcBef>
                <a:spcPts val="1200"/>
              </a:spcBef>
              <a:buNone/>
            </a:pPr>
            <a:r>
              <a:rPr lang="en-US" altLang="zh-TW" sz="2400">
                <a:latin typeface="Courier New" pitchFamily="49" charset="0"/>
                <a:ea typeface="新細明體" charset="-120"/>
                <a:cs typeface="Courier New" pitchFamily="49" charset="0"/>
              </a:rPr>
              <a:t>	i = fact(3);</a:t>
            </a:r>
          </a:p>
          <a:p>
            <a:endParaRPr lang="en-US" altLang="zh-TW" sz="1400">
              <a:ea typeface="新細明體" charset="-120"/>
            </a:endParaRPr>
          </a:p>
          <a:p>
            <a:pPr>
              <a:buFontTx/>
              <a:buNone/>
            </a:pPr>
            <a:r>
              <a:rPr lang="en-US" altLang="zh-TW" sz="2200">
                <a:latin typeface="Courier New" pitchFamily="49" charset="0"/>
                <a:ea typeface="新細明體" charset="-120"/>
                <a:cs typeface="Courier New" pitchFamily="49" charset="0"/>
              </a:rPr>
              <a:t>	fact(3)</a:t>
            </a:r>
            <a:r>
              <a:rPr lang="en-US" altLang="zh-TW" sz="2200">
                <a:ea typeface="新細明體" charset="-120"/>
              </a:rPr>
              <a:t> finds that 3 is not less than or equal to 1, so it calls</a:t>
            </a:r>
          </a:p>
          <a:p>
            <a:pPr>
              <a:buFontTx/>
              <a:buNone/>
            </a:pPr>
            <a:r>
              <a:rPr lang="en-US" altLang="zh-TW" sz="2200">
                <a:ea typeface="新細明體" charset="-120"/>
              </a:rPr>
              <a:t>	  </a:t>
            </a:r>
            <a:r>
              <a:rPr lang="en-US" altLang="zh-TW" sz="2200">
                <a:latin typeface="Courier New" pitchFamily="49" charset="0"/>
                <a:ea typeface="新細明體" charset="-120"/>
                <a:cs typeface="Courier New" pitchFamily="49" charset="0"/>
              </a:rPr>
              <a:t>fact(2)</a:t>
            </a:r>
            <a:r>
              <a:rPr lang="en-US" altLang="zh-TW" sz="2200">
                <a:ea typeface="新細明體" charset="-120"/>
              </a:rPr>
              <a:t>, which finds that 2 is not less than or equal to 1, so</a:t>
            </a:r>
            <a:br>
              <a:rPr lang="en-US" altLang="zh-TW" sz="2200">
                <a:ea typeface="新細明體" charset="-120"/>
              </a:rPr>
            </a:br>
            <a:r>
              <a:rPr lang="en-US" altLang="zh-TW" sz="2200">
                <a:ea typeface="新細明體" charset="-120"/>
              </a:rPr>
              <a:t>	it calls</a:t>
            </a:r>
          </a:p>
          <a:p>
            <a:pPr>
              <a:buFontTx/>
              <a:buNone/>
            </a:pPr>
            <a:r>
              <a:rPr lang="en-US" altLang="zh-TW" sz="2200">
                <a:ea typeface="新細明體" charset="-120"/>
              </a:rPr>
              <a:t>	    </a:t>
            </a:r>
            <a:r>
              <a:rPr lang="en-US" altLang="zh-TW" sz="2200">
                <a:latin typeface="Courier New" pitchFamily="49" charset="0"/>
                <a:ea typeface="新細明體" charset="-120"/>
                <a:cs typeface="Courier New" pitchFamily="49" charset="0"/>
              </a:rPr>
              <a:t>fact(1)</a:t>
            </a:r>
            <a:r>
              <a:rPr lang="en-US" altLang="zh-TW" sz="2200">
                <a:ea typeface="新細明體" charset="-120"/>
              </a:rPr>
              <a:t>, which finds that 1 is less than or equal to 1, so it</a:t>
            </a:r>
            <a:br>
              <a:rPr lang="en-US" altLang="zh-TW" sz="2200">
                <a:ea typeface="新細明體" charset="-120"/>
              </a:rPr>
            </a:br>
            <a:r>
              <a:rPr lang="en-US" altLang="zh-TW" sz="2200">
                <a:ea typeface="新細明體" charset="-120"/>
              </a:rPr>
              <a:t>	returns 1, causing</a:t>
            </a:r>
          </a:p>
          <a:p>
            <a:pPr>
              <a:buFontTx/>
              <a:buNone/>
            </a:pPr>
            <a:r>
              <a:rPr lang="en-US" altLang="zh-TW" sz="2200">
                <a:ea typeface="新細明體" charset="-120"/>
              </a:rPr>
              <a:t>	  </a:t>
            </a:r>
            <a:r>
              <a:rPr lang="en-US" altLang="zh-TW" sz="2200">
                <a:latin typeface="Courier New" pitchFamily="49" charset="0"/>
                <a:ea typeface="新細明體" charset="-120"/>
                <a:cs typeface="Courier New" pitchFamily="49" charset="0"/>
              </a:rPr>
              <a:t>fact(2)</a:t>
            </a:r>
            <a:r>
              <a:rPr lang="en-US" altLang="zh-TW" sz="2200">
                <a:ea typeface="新細明體" charset="-120"/>
              </a:rPr>
              <a:t> to return 2 × 1 = 2, causing</a:t>
            </a:r>
          </a:p>
          <a:p>
            <a:pPr>
              <a:buFontTx/>
              <a:buNone/>
            </a:pPr>
            <a:r>
              <a:rPr lang="en-US" altLang="zh-TW" sz="2200">
                <a:latin typeface="Courier New" pitchFamily="49" charset="0"/>
                <a:ea typeface="新細明體" charset="-120"/>
                <a:cs typeface="Courier New" pitchFamily="49" charset="0"/>
              </a:rPr>
              <a:t>	fact(3)</a:t>
            </a:r>
            <a:r>
              <a:rPr lang="en-US" altLang="zh-TW" sz="2200">
                <a:ea typeface="新細明體" charset="-120"/>
              </a:rPr>
              <a:t> to return 3 × 2 = 6.</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normAutofit/>
          </a:bodyPr>
          <a:lstStyle/>
          <a:p>
            <a:r>
              <a:rPr lang="en-US" altLang="zh-TW">
                <a:ea typeface="新細明體" charset="-120"/>
              </a:rPr>
              <a:t>Recursion</a:t>
            </a:r>
          </a:p>
        </p:txBody>
      </p:sp>
      <p:sp>
        <p:nvSpPr>
          <p:cNvPr id="100355" name="Content Placeholder 2"/>
          <p:cNvSpPr>
            <a:spLocks noGrp="1"/>
          </p:cNvSpPr>
          <p:nvPr>
            <p:ph idx="1"/>
          </p:nvPr>
        </p:nvSpPr>
        <p:spPr/>
        <p:txBody>
          <a:bodyPr>
            <a:normAutofit/>
          </a:bodyPr>
          <a:lstStyle/>
          <a:p>
            <a:r>
              <a:rPr lang="en-US" altLang="zh-TW" dirty="0">
                <a:ea typeface="新細明體" charset="-120"/>
              </a:rPr>
              <a:t>The following recursive function computes </a:t>
            </a:r>
            <a:r>
              <a:rPr lang="en-US" altLang="zh-TW" i="1" dirty="0" err="1">
                <a:ea typeface="新細明體" charset="-120"/>
              </a:rPr>
              <a:t>x</a:t>
            </a:r>
            <a:r>
              <a:rPr lang="en-US" altLang="zh-TW" i="1" baseline="30000" dirty="0" err="1">
                <a:ea typeface="新細明體" charset="-120"/>
              </a:rPr>
              <a:t>n</a:t>
            </a:r>
            <a:r>
              <a:rPr lang="en-US" altLang="zh-TW" dirty="0">
                <a:ea typeface="新細明體" charset="-120"/>
              </a:rPr>
              <a:t>, using the formula </a:t>
            </a:r>
            <a:r>
              <a:rPr lang="en-US" altLang="zh-TW" i="1" dirty="0" err="1">
                <a:ea typeface="新細明體" charset="-120"/>
              </a:rPr>
              <a:t>x</a:t>
            </a:r>
            <a:r>
              <a:rPr lang="en-US" altLang="zh-TW" i="1" baseline="30000" dirty="0" err="1">
                <a:ea typeface="新細明體" charset="-120"/>
              </a:rPr>
              <a:t>n</a:t>
            </a:r>
            <a:r>
              <a:rPr lang="en-US" altLang="zh-TW" dirty="0">
                <a:ea typeface="新細明體" charset="-120"/>
              </a:rPr>
              <a:t> = </a:t>
            </a:r>
            <a:r>
              <a:rPr lang="en-US" altLang="zh-TW" i="1" dirty="0">
                <a:ea typeface="新細明體" charset="-120"/>
              </a:rPr>
              <a:t>x</a:t>
            </a:r>
            <a:r>
              <a:rPr lang="en-US" altLang="zh-TW" dirty="0">
                <a:ea typeface="新細明體" charset="-120"/>
              </a:rPr>
              <a:t> × </a:t>
            </a:r>
            <a:r>
              <a:rPr lang="en-US" altLang="zh-TW" i="1" dirty="0" err="1">
                <a:ea typeface="新細明體" charset="-120"/>
              </a:rPr>
              <a:t>x</a:t>
            </a:r>
            <a:r>
              <a:rPr lang="en-US" altLang="zh-TW" i="1" baseline="30000" dirty="0" err="1">
                <a:ea typeface="新細明體" charset="-120"/>
              </a:rPr>
              <a:t>n</a:t>
            </a:r>
            <a:r>
              <a:rPr lang="en-US" altLang="zh-TW" baseline="30000" dirty="0">
                <a:ea typeface="新細明體" charset="-120"/>
              </a:rPr>
              <a:t>–1</a:t>
            </a:r>
            <a:r>
              <a:rPr lang="en-US" altLang="zh-TW" dirty="0">
                <a:ea typeface="新細明體" charset="-120"/>
              </a:rPr>
              <a:t>.</a:t>
            </a:r>
          </a:p>
          <a:p>
            <a:pPr marL="457200" indent="-457200">
              <a:lnSpc>
                <a:spcPct val="80000"/>
              </a:lnSpc>
              <a:spcBef>
                <a:spcPts val="1200"/>
              </a:spcBef>
              <a:buFont typeface="+mj-lt"/>
              <a:buAutoNum type="arabicParenR"/>
            </a:pPr>
            <a:r>
              <a:rPr lang="en-US" altLang="zh-TW" sz="3200" b="1" dirty="0">
                <a:latin typeface="Courier New" pitchFamily="49" charset="0"/>
                <a:ea typeface="新細明體" charset="-120"/>
                <a:cs typeface="Courier New" pitchFamily="49" charset="0"/>
              </a:rPr>
              <a:t>	</a:t>
            </a:r>
            <a:r>
              <a:rPr lang="en-US" altLang="zh-TW" sz="3200" b="1" dirty="0" err="1">
                <a:latin typeface="Courier New" pitchFamily="49" charset="0"/>
                <a:ea typeface="新細明體" charset="-120"/>
                <a:cs typeface="Courier New" pitchFamily="49" charset="0"/>
              </a:rPr>
              <a:t>int</a:t>
            </a:r>
            <a:r>
              <a:rPr lang="en-US" altLang="zh-TW" sz="3200" b="1" dirty="0">
                <a:latin typeface="Courier New" pitchFamily="49" charset="0"/>
                <a:ea typeface="新細明體" charset="-120"/>
                <a:cs typeface="Courier New" pitchFamily="49" charset="0"/>
              </a:rPr>
              <a:t> </a:t>
            </a:r>
            <a:r>
              <a:rPr lang="en-US" altLang="zh-TW"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ourier New" pitchFamily="49" charset="0"/>
                <a:ea typeface="新細明體" charset="-120"/>
                <a:cs typeface="Courier New" pitchFamily="49" charset="0"/>
              </a:rPr>
              <a:t>power</a:t>
            </a:r>
            <a:r>
              <a:rPr lang="en-US" altLang="zh-TW" sz="3200" b="1" dirty="0">
                <a:latin typeface="Courier New" pitchFamily="49" charset="0"/>
                <a:ea typeface="新細明體" charset="-120"/>
                <a:cs typeface="Courier New" pitchFamily="49" charset="0"/>
              </a:rPr>
              <a:t>(</a:t>
            </a:r>
            <a:r>
              <a:rPr lang="en-US" altLang="zh-TW" sz="3200" b="1" dirty="0" err="1">
                <a:latin typeface="Courier New" pitchFamily="49" charset="0"/>
                <a:ea typeface="新細明體" charset="-120"/>
                <a:cs typeface="Courier New" pitchFamily="49" charset="0"/>
              </a:rPr>
              <a:t>int</a:t>
            </a:r>
            <a:r>
              <a:rPr lang="en-US" altLang="zh-TW" sz="3200" b="1" dirty="0">
                <a:latin typeface="Courier New" pitchFamily="49" charset="0"/>
                <a:ea typeface="新細明體" charset="-120"/>
                <a:cs typeface="Courier New" pitchFamily="49" charset="0"/>
              </a:rPr>
              <a:t> </a:t>
            </a:r>
            <a:r>
              <a:rPr lang="en-US" altLang="zh-TW" sz="32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x</a:t>
            </a:r>
            <a:r>
              <a:rPr lang="en-US" altLang="zh-TW" sz="3200" b="1" dirty="0">
                <a:latin typeface="Courier New" pitchFamily="49" charset="0"/>
                <a:ea typeface="新細明體" charset="-120"/>
                <a:cs typeface="Courier New" pitchFamily="49" charset="0"/>
              </a:rPr>
              <a:t>, </a:t>
            </a:r>
            <a:r>
              <a:rPr lang="en-US" altLang="zh-TW" sz="3200" b="1" dirty="0" err="1">
                <a:latin typeface="Courier New" pitchFamily="49" charset="0"/>
                <a:ea typeface="新細明體" charset="-120"/>
                <a:cs typeface="Courier New" pitchFamily="49" charset="0"/>
              </a:rPr>
              <a:t>int</a:t>
            </a:r>
            <a:r>
              <a:rPr lang="en-US" altLang="zh-TW" sz="3200" b="1" dirty="0">
                <a:latin typeface="Courier New" pitchFamily="49" charset="0"/>
                <a:ea typeface="新細明體" charset="-120"/>
                <a:cs typeface="Courier New" pitchFamily="49" charset="0"/>
              </a:rPr>
              <a:t> </a:t>
            </a:r>
            <a:r>
              <a:rPr lang="en-US" altLang="zh-TW" sz="32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n</a:t>
            </a:r>
            <a:r>
              <a:rPr lang="en-US" altLang="zh-TW" sz="3200" b="1" dirty="0">
                <a:latin typeface="Courier New" pitchFamily="49" charset="0"/>
                <a:ea typeface="新細明體" charset="-120"/>
                <a:cs typeface="Courier New" pitchFamily="49" charset="0"/>
              </a:rPr>
              <a:t>)</a:t>
            </a:r>
          </a:p>
          <a:p>
            <a:pPr marL="457200" indent="-457200">
              <a:lnSpc>
                <a:spcPct val="80000"/>
              </a:lnSpc>
              <a:spcBef>
                <a:spcPts val="600"/>
              </a:spcBef>
              <a:buFont typeface="+mj-lt"/>
              <a:buAutoNum type="arabicParenR"/>
            </a:pPr>
            <a:r>
              <a:rPr lang="en-US" altLang="zh-TW" sz="3200" b="1" dirty="0">
                <a:latin typeface="Courier New" pitchFamily="49" charset="0"/>
                <a:ea typeface="新細明體" charset="-120"/>
                <a:cs typeface="Courier New" pitchFamily="49" charset="0"/>
              </a:rPr>
              <a:t>	{</a:t>
            </a:r>
          </a:p>
          <a:p>
            <a:pPr marL="457200" indent="-457200">
              <a:lnSpc>
                <a:spcPct val="80000"/>
              </a:lnSpc>
              <a:spcBef>
                <a:spcPts val="600"/>
              </a:spcBef>
              <a:buFont typeface="+mj-lt"/>
              <a:buAutoNum type="arabicParenR"/>
            </a:pPr>
            <a:r>
              <a:rPr lang="en-US" altLang="zh-TW" sz="3200" b="1" dirty="0">
                <a:latin typeface="Courier New" pitchFamily="49" charset="0"/>
                <a:ea typeface="新細明體" charset="-120"/>
                <a:cs typeface="Courier New" pitchFamily="49" charset="0"/>
              </a:rPr>
              <a:t>	  if (n == 0)</a:t>
            </a:r>
          </a:p>
          <a:p>
            <a:pPr marL="457200" indent="-457200">
              <a:lnSpc>
                <a:spcPct val="80000"/>
              </a:lnSpc>
              <a:spcBef>
                <a:spcPts val="600"/>
              </a:spcBef>
              <a:buFont typeface="+mj-lt"/>
              <a:buAutoNum type="arabicParenR"/>
            </a:pPr>
            <a:r>
              <a:rPr lang="en-US" altLang="zh-TW" sz="3200" b="1" dirty="0">
                <a:latin typeface="Courier New" pitchFamily="49" charset="0"/>
                <a:ea typeface="新細明體" charset="-120"/>
                <a:cs typeface="Courier New" pitchFamily="49" charset="0"/>
              </a:rPr>
              <a:t>	    return 1;</a:t>
            </a:r>
          </a:p>
          <a:p>
            <a:pPr marL="457200" indent="-457200">
              <a:lnSpc>
                <a:spcPct val="80000"/>
              </a:lnSpc>
              <a:spcBef>
                <a:spcPts val="600"/>
              </a:spcBef>
              <a:buFont typeface="+mj-lt"/>
              <a:buAutoNum type="arabicParenR"/>
            </a:pPr>
            <a:r>
              <a:rPr lang="en-US" altLang="zh-TW" sz="3200" b="1" dirty="0">
                <a:latin typeface="Courier New" pitchFamily="49" charset="0"/>
                <a:ea typeface="新細明體" charset="-120"/>
                <a:cs typeface="Courier New" pitchFamily="49" charset="0"/>
              </a:rPr>
              <a:t>	  else</a:t>
            </a:r>
          </a:p>
          <a:p>
            <a:pPr marL="457200" indent="-457200">
              <a:lnSpc>
                <a:spcPct val="80000"/>
              </a:lnSpc>
              <a:spcBef>
                <a:spcPts val="600"/>
              </a:spcBef>
              <a:buFont typeface="+mj-lt"/>
              <a:buAutoNum type="arabicParenR"/>
            </a:pPr>
            <a:r>
              <a:rPr lang="en-US" altLang="zh-TW" sz="3200" b="1" dirty="0">
                <a:latin typeface="Courier New" pitchFamily="49" charset="0"/>
                <a:ea typeface="新細明體" charset="-120"/>
                <a:cs typeface="Courier New" pitchFamily="49" charset="0"/>
              </a:rPr>
              <a:t>	    return </a:t>
            </a:r>
            <a:r>
              <a:rPr lang="en-US" altLang="zh-TW" sz="3200"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x</a:t>
            </a:r>
            <a:r>
              <a:rPr lang="en-US" altLang="zh-TW" sz="3200" b="1" dirty="0">
                <a:latin typeface="Courier New" pitchFamily="49" charset="0"/>
                <a:ea typeface="新細明體" charset="-120"/>
                <a:cs typeface="Courier New" pitchFamily="49" charset="0"/>
              </a:rPr>
              <a:t> * </a:t>
            </a:r>
            <a:r>
              <a:rPr lang="en-US" altLang="zh-TW"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ourier New" pitchFamily="49" charset="0"/>
                <a:ea typeface="新細明體" charset="-120"/>
                <a:cs typeface="Courier New" pitchFamily="49" charset="0"/>
              </a:rPr>
              <a:t>power</a:t>
            </a:r>
            <a:r>
              <a:rPr lang="en-US" altLang="zh-TW" sz="3200" b="1" dirty="0">
                <a:latin typeface="Courier New" pitchFamily="49" charset="0"/>
                <a:ea typeface="新細明體" charset="-120"/>
                <a:cs typeface="Courier New" pitchFamily="49" charset="0"/>
              </a:rPr>
              <a:t>(x, </a:t>
            </a:r>
            <a:r>
              <a:rPr lang="en-US" altLang="zh-TW" sz="3200"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n - 1</a:t>
            </a:r>
            <a:r>
              <a:rPr lang="en-US" altLang="zh-TW" sz="3200" b="1" dirty="0">
                <a:latin typeface="Courier New" pitchFamily="49" charset="0"/>
                <a:ea typeface="新細明體" charset="-120"/>
                <a:cs typeface="Courier New" pitchFamily="49" charset="0"/>
              </a:rPr>
              <a:t>);</a:t>
            </a:r>
          </a:p>
          <a:p>
            <a:pPr marL="457200" indent="-457200">
              <a:lnSpc>
                <a:spcPct val="80000"/>
              </a:lnSpc>
              <a:spcBef>
                <a:spcPts val="600"/>
              </a:spcBef>
              <a:buFont typeface="+mj-lt"/>
              <a:buAutoNum type="arabicParenR"/>
            </a:pPr>
            <a:r>
              <a:rPr lang="en-US" altLang="zh-TW" sz="3200" b="1" dirty="0">
                <a:latin typeface="Courier New" pitchFamily="49" charset="0"/>
                <a:ea typeface="新細明體" charset="-120"/>
                <a:cs typeface="Courier New" pitchFamily="49" charset="0"/>
              </a:rPr>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2514600"/>
            <a:ext cx="9144000" cy="1524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1378" name="Title 1"/>
          <p:cNvSpPr>
            <a:spLocks noGrp="1"/>
          </p:cNvSpPr>
          <p:nvPr>
            <p:ph type="title"/>
          </p:nvPr>
        </p:nvSpPr>
        <p:spPr/>
        <p:txBody>
          <a:bodyPr>
            <a:normAutofit/>
          </a:bodyPr>
          <a:lstStyle/>
          <a:p>
            <a:r>
              <a:rPr lang="en-US" altLang="zh-TW">
                <a:ea typeface="新細明體" charset="-120"/>
              </a:rPr>
              <a:t>Recursion</a:t>
            </a:r>
          </a:p>
        </p:txBody>
      </p:sp>
      <p:sp>
        <p:nvSpPr>
          <p:cNvPr id="101379" name="Content Placeholder 2"/>
          <p:cNvSpPr>
            <a:spLocks noGrp="1"/>
          </p:cNvSpPr>
          <p:nvPr>
            <p:ph idx="1"/>
          </p:nvPr>
        </p:nvSpPr>
        <p:spPr/>
        <p:txBody>
          <a:bodyPr/>
          <a:lstStyle/>
          <a:p>
            <a:r>
              <a:rPr lang="en-US" altLang="zh-TW" dirty="0">
                <a:ea typeface="新細明體" charset="-120"/>
              </a:rPr>
              <a:t>We can condense the </a:t>
            </a:r>
            <a:r>
              <a:rPr lang="en-US" altLang="zh-TW" dirty="0">
                <a:latin typeface="Courier New" pitchFamily="49" charset="0"/>
                <a:ea typeface="新細明體" charset="-120"/>
                <a:cs typeface="Courier New" pitchFamily="49" charset="0"/>
              </a:rPr>
              <a:t>power</a:t>
            </a:r>
            <a:r>
              <a:rPr lang="en-US" altLang="zh-TW" dirty="0">
                <a:ea typeface="新細明體" charset="-120"/>
              </a:rPr>
              <a:t> function by putting a conditional expression in the </a:t>
            </a:r>
            <a:r>
              <a:rPr lang="en-US" altLang="zh-TW" dirty="0">
                <a:latin typeface="Courier New" pitchFamily="49" charset="0"/>
                <a:ea typeface="新細明體" charset="-120"/>
                <a:cs typeface="Courier New" pitchFamily="49" charset="0"/>
              </a:rPr>
              <a:t>return</a:t>
            </a:r>
            <a:r>
              <a:rPr lang="en-US" altLang="zh-TW" dirty="0">
                <a:ea typeface="新細明體" charset="-120"/>
              </a:rPr>
              <a:t> statement:</a:t>
            </a:r>
          </a:p>
          <a:p>
            <a:pPr marL="457200" indent="-457200">
              <a:lnSpc>
                <a:spcPct val="80000"/>
              </a:lnSpc>
              <a:spcBef>
                <a:spcPts val="1200"/>
              </a:spcBef>
              <a:buFont typeface="+mj-lt"/>
              <a:buAutoNum type="arabicParenR"/>
            </a:pPr>
            <a:r>
              <a:rPr lang="en-US" altLang="zh-TW" sz="2400" dirty="0">
                <a:latin typeface="Courier New" pitchFamily="49" charset="0"/>
                <a:ea typeface="新細明體" charset="-120"/>
                <a:cs typeface="Courier New" pitchFamily="49" charset="0"/>
              </a:rPr>
              <a:t>	</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power(</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x, </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n)</a:t>
            </a:r>
          </a:p>
          <a:p>
            <a:pPr marL="457200" indent="-457200">
              <a:lnSpc>
                <a:spcPct val="80000"/>
              </a:lnSpc>
              <a:spcBef>
                <a:spcPts val="600"/>
              </a:spcBef>
              <a:buFont typeface="+mj-lt"/>
              <a:buAutoNum type="arabicParenR"/>
            </a:pPr>
            <a:r>
              <a:rPr lang="en-US" altLang="zh-TW" sz="2400" dirty="0">
                <a:latin typeface="Courier New" pitchFamily="49" charset="0"/>
                <a:ea typeface="新細明體" charset="-120"/>
                <a:cs typeface="Courier New" pitchFamily="49" charset="0"/>
              </a:rPr>
              <a:t>	{</a:t>
            </a:r>
          </a:p>
          <a:p>
            <a:pPr marL="457200" indent="-457200">
              <a:lnSpc>
                <a:spcPct val="80000"/>
              </a:lnSpc>
              <a:spcBef>
                <a:spcPts val="600"/>
              </a:spcBef>
              <a:buFont typeface="+mj-lt"/>
              <a:buAutoNum type="arabicParenR"/>
            </a:pPr>
            <a:r>
              <a:rPr lang="en-US" altLang="zh-TW" sz="2400" dirty="0">
                <a:latin typeface="Courier New" pitchFamily="49" charset="0"/>
                <a:ea typeface="新細明體" charset="-120"/>
                <a:cs typeface="Courier New" pitchFamily="49" charset="0"/>
              </a:rPr>
              <a:t>	  </a:t>
            </a:r>
            <a:r>
              <a:rPr lang="en-US" altLang="zh-TW" sz="2400"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return</a:t>
            </a:r>
            <a:r>
              <a:rPr lang="en-US" altLang="zh-TW"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n</a:t>
            </a:r>
            <a:r>
              <a:rPr lang="en-US" altLang="zh-TW"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0</a:t>
            </a:r>
            <a:r>
              <a:rPr lang="en-US" altLang="zh-TW"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1</a:t>
            </a:r>
            <a:r>
              <a:rPr lang="en-US" altLang="zh-TW"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x</a:t>
            </a:r>
            <a:r>
              <a:rPr lang="en-US" altLang="zh-TW"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power(x,</a:t>
            </a:r>
            <a:r>
              <a:rPr lang="en-US" altLang="zh-TW"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n</a:t>
            </a:r>
            <a:r>
              <a:rPr lang="en-US" altLang="zh-TW"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t>
            </a:r>
            <a:r>
              <a:rPr lang="en-US" altLang="zh-TW"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dirty="0">
                <a:solidFill>
                  <a:srgbClr val="0070C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1);</a:t>
            </a:r>
          </a:p>
          <a:p>
            <a:pPr marL="457200" indent="-457200">
              <a:lnSpc>
                <a:spcPct val="80000"/>
              </a:lnSpc>
              <a:spcBef>
                <a:spcPts val="600"/>
              </a:spcBef>
              <a:buFont typeface="+mj-lt"/>
              <a:buAutoNum type="arabicParenR"/>
            </a:pPr>
            <a:r>
              <a:rPr lang="en-US" altLang="zh-TW" sz="2400" dirty="0">
                <a:latin typeface="Courier New" pitchFamily="49" charset="0"/>
                <a:ea typeface="新細明體" charset="-120"/>
                <a:cs typeface="Courier New" pitchFamily="49" charset="0"/>
              </a:rPr>
              <a:t>	}</a:t>
            </a:r>
          </a:p>
          <a:p>
            <a:r>
              <a:rPr lang="en-US" altLang="zh-TW" dirty="0">
                <a:ea typeface="新細明體" charset="-120"/>
              </a:rPr>
              <a:t>Both </a:t>
            </a:r>
            <a:r>
              <a:rPr lang="en-US" altLang="zh-TW" dirty="0">
                <a:latin typeface="Courier New" pitchFamily="49" charset="0"/>
                <a:ea typeface="新細明體" charset="-120"/>
                <a:cs typeface="Courier New" pitchFamily="49" charset="0"/>
              </a:rPr>
              <a:t>fact</a:t>
            </a:r>
            <a:r>
              <a:rPr lang="en-US" altLang="zh-TW" dirty="0">
                <a:ea typeface="新細明體" charset="-120"/>
              </a:rPr>
              <a:t> and </a:t>
            </a:r>
            <a:r>
              <a:rPr lang="en-US" altLang="zh-TW" dirty="0">
                <a:latin typeface="Courier New" pitchFamily="49" charset="0"/>
                <a:ea typeface="新細明體" charset="-120"/>
                <a:cs typeface="Courier New" pitchFamily="49" charset="0"/>
              </a:rPr>
              <a:t>power</a:t>
            </a:r>
            <a:r>
              <a:rPr lang="en-US" altLang="zh-TW" dirty="0">
                <a:ea typeface="新細明體" charset="-120"/>
              </a:rPr>
              <a:t> are careful to test a “termination condition” as soon as they’re called.</a:t>
            </a:r>
          </a:p>
          <a:p>
            <a:r>
              <a:rPr lang="en-US" altLang="zh-TW" dirty="0">
                <a:ea typeface="新細明體" charset="-120"/>
              </a:rPr>
              <a:t>All recursive functions need some kind of </a:t>
            </a:r>
            <a:r>
              <a:rPr lang="en-US" altLang="zh-TW" i="1" u="sng" dirty="0">
                <a:ln w="18415" cmpd="sng">
                  <a:solidFill>
                    <a:srgbClr val="FFFFFF"/>
                  </a:solidFill>
                  <a:prstDash val="solid"/>
                </a:ln>
                <a:solidFill>
                  <a:srgbClr val="FFFFFF"/>
                </a:solidFill>
                <a:effectLst>
                  <a:glow rad="101600">
                    <a:srgbClr val="FFC000">
                      <a:alpha val="60000"/>
                    </a:srgbClr>
                  </a:glow>
                  <a:outerShdw blurRad="63500" dir="3600000" algn="tl" rotWithShape="0">
                    <a:srgbClr val="000000">
                      <a:alpha val="70000"/>
                    </a:srgbClr>
                  </a:outerShdw>
                </a:effectLst>
                <a:ea typeface="新細明體" charset="-120"/>
              </a:rPr>
              <a:t>termination condition </a:t>
            </a:r>
            <a:r>
              <a:rPr lang="en-US" altLang="zh-TW" dirty="0">
                <a:ea typeface="新細明體" charset="-120"/>
              </a:rPr>
              <a:t>in order to prevent infinite recursion.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914400" y="304800"/>
            <a:ext cx="10972800" cy="5562600"/>
          </a:xfrm>
        </p:spPr>
        <p:txBody>
          <a:bodyPr>
            <a:noAutofit/>
          </a:bodyPr>
          <a:lstStyle/>
          <a:p>
            <a:pPr marL="457200" indent="-457200">
              <a:lnSpc>
                <a:spcPct val="80000"/>
              </a:lnSpc>
              <a:spcBef>
                <a:spcPts val="400"/>
              </a:spcBef>
              <a:buClr>
                <a:schemeClr val="accent2">
                  <a:lumMod val="75000"/>
                </a:schemeClr>
              </a:buClr>
              <a:buFont typeface="+mj-lt"/>
              <a:buAutoNum type="arabicParenR"/>
            </a:pPr>
            <a:r>
              <a:rPr lang="en-US" altLang="zh-TW" sz="2000" dirty="0">
                <a:latin typeface="Courier New" pitchFamily="49" charset="0"/>
                <a:ea typeface="新細明體" charset="-120"/>
                <a:cs typeface="Courier New" pitchFamily="49" charset="0"/>
              </a:rPr>
              <a:t>/* Computes pairwise averages of three numbers */</a:t>
            </a:r>
          </a:p>
          <a:p>
            <a:pPr marL="457200" indent="-457200">
              <a:lnSpc>
                <a:spcPct val="80000"/>
              </a:lnSpc>
              <a:spcBef>
                <a:spcPts val="400"/>
              </a:spcBef>
              <a:buClr>
                <a:schemeClr val="accent2">
                  <a:lumMod val="75000"/>
                </a:schemeClr>
              </a:buClr>
              <a:buFont typeface="+mj-lt"/>
              <a:buAutoNum type="arabicParenR"/>
            </a:pPr>
            <a:r>
              <a:rPr lang="en-US" altLang="zh-TW" sz="2000" dirty="0">
                <a:latin typeface="Courier New" pitchFamily="49" charset="0"/>
                <a:ea typeface="新細明體" charset="-120"/>
                <a:cs typeface="Courier New" pitchFamily="49" charset="0"/>
              </a:rPr>
              <a:t>#include &lt;</a:t>
            </a:r>
            <a:r>
              <a:rPr lang="en-US" altLang="zh-TW" sz="2000" dirty="0" err="1">
                <a:latin typeface="Courier New" pitchFamily="49" charset="0"/>
                <a:ea typeface="新細明體" charset="-120"/>
                <a:cs typeface="Courier New" pitchFamily="49" charset="0"/>
              </a:rPr>
              <a:t>stdio.h</a:t>
            </a:r>
            <a:r>
              <a:rPr lang="en-US" altLang="zh-TW" sz="2000" dirty="0">
                <a:latin typeface="Courier New" pitchFamily="49" charset="0"/>
                <a:ea typeface="新細明體" charset="-120"/>
                <a:cs typeface="Courier New" pitchFamily="49" charset="0"/>
              </a:rPr>
              <a:t>&gt;</a:t>
            </a:r>
          </a:p>
          <a:p>
            <a:pPr marL="457200" indent="-457200">
              <a:lnSpc>
                <a:spcPct val="80000"/>
              </a:lnSpc>
              <a:spcBef>
                <a:spcPts val="400"/>
              </a:spcBef>
              <a:buClr>
                <a:schemeClr val="accent2">
                  <a:lumMod val="75000"/>
                </a:schemeClr>
              </a:buClr>
              <a:buFont typeface="+mj-lt"/>
              <a:buAutoNum type="arabicParenR"/>
            </a:pPr>
            <a:r>
              <a:rPr lang="en-US" altLang="zh-TW" sz="2800" dirty="0">
                <a:latin typeface="Courier New" pitchFamily="49" charset="0"/>
                <a:ea typeface="新細明體" charset="-120"/>
                <a:cs typeface="Courier New" pitchFamily="49" charset="0"/>
              </a:rPr>
              <a:t>double </a:t>
            </a:r>
            <a:r>
              <a:rPr lang="en-US" altLang="zh-TW" sz="2800"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ea typeface="新細明體" charset="-120"/>
              </a:rPr>
              <a:t>average</a:t>
            </a:r>
            <a:r>
              <a:rPr lang="en-US" altLang="zh-TW" sz="2800" dirty="0">
                <a:latin typeface="Courier New" pitchFamily="49" charset="0"/>
                <a:ea typeface="新細明體" charset="-120"/>
                <a:cs typeface="Courier New" pitchFamily="49" charset="0"/>
              </a:rPr>
              <a:t>(double </a:t>
            </a:r>
            <a:r>
              <a:rPr lang="en-US" altLang="zh-TW" sz="2800" b="1" i="1" dirty="0">
                <a:solidFill>
                  <a:srgbClr val="C0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a</a:t>
            </a:r>
            <a:r>
              <a:rPr lang="en-US" altLang="zh-TW" sz="2800" dirty="0">
                <a:latin typeface="Courier New" pitchFamily="49" charset="0"/>
                <a:ea typeface="新細明體" charset="-120"/>
                <a:cs typeface="Courier New" pitchFamily="49" charset="0"/>
              </a:rPr>
              <a:t>, double </a:t>
            </a:r>
            <a:r>
              <a:rPr lang="en-US" altLang="zh-TW" sz="2800" b="1" i="1" dirty="0">
                <a:solidFill>
                  <a:srgbClr val="C0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b</a:t>
            </a:r>
            <a:r>
              <a:rPr lang="en-US" altLang="zh-TW" sz="2800" dirty="0">
                <a:latin typeface="Courier New" pitchFamily="49" charset="0"/>
                <a:ea typeface="新細明體" charset="-120"/>
                <a:cs typeface="Courier New" pitchFamily="49" charset="0"/>
              </a:rPr>
              <a:t>)</a:t>
            </a:r>
          </a:p>
          <a:p>
            <a:pPr marL="457200" indent="-457200">
              <a:lnSpc>
                <a:spcPct val="80000"/>
              </a:lnSpc>
              <a:spcBef>
                <a:spcPts val="400"/>
              </a:spcBef>
              <a:buClr>
                <a:schemeClr val="accent2">
                  <a:lumMod val="75000"/>
                </a:schemeClr>
              </a:buClr>
              <a:buFont typeface="+mj-lt"/>
              <a:buAutoNum type="arabicParenR"/>
            </a:pPr>
            <a:r>
              <a:rPr lang="en-US" altLang="zh-TW" sz="2800" b="1" dirty="0">
                <a:ln w="22225">
                  <a:solidFill>
                    <a:schemeClr val="accent2"/>
                  </a:solidFill>
                  <a:prstDash val="solid"/>
                </a:ln>
                <a:solidFill>
                  <a:schemeClr val="accent2">
                    <a:lumMod val="40000"/>
                    <a:lumOff val="60000"/>
                  </a:schemeClr>
                </a:solidFill>
                <a:latin typeface="Courier New" pitchFamily="49" charset="0"/>
                <a:ea typeface="新細明體" charset="-120"/>
                <a:cs typeface="Courier New" pitchFamily="49" charset="0"/>
              </a:rPr>
              <a:t>{</a:t>
            </a:r>
          </a:p>
          <a:p>
            <a:pPr marL="457200" indent="-457200">
              <a:lnSpc>
                <a:spcPct val="80000"/>
              </a:lnSpc>
              <a:spcBef>
                <a:spcPts val="400"/>
              </a:spcBef>
              <a:buClr>
                <a:schemeClr val="accent2">
                  <a:lumMod val="75000"/>
                </a:schemeClr>
              </a:buClr>
              <a:buFont typeface="+mj-lt"/>
              <a:buAutoNum type="arabicParenR"/>
            </a:pPr>
            <a:r>
              <a:rPr lang="en-US" altLang="zh-TW" sz="2800" dirty="0">
                <a:latin typeface="Courier New" pitchFamily="49" charset="0"/>
                <a:ea typeface="新細明體" charset="-120"/>
                <a:cs typeface="Courier New" pitchFamily="49" charset="0"/>
              </a:rPr>
              <a:t>  return (a + b) / 2;</a:t>
            </a:r>
          </a:p>
          <a:p>
            <a:pPr marL="457200" indent="-457200">
              <a:lnSpc>
                <a:spcPct val="80000"/>
              </a:lnSpc>
              <a:spcBef>
                <a:spcPts val="400"/>
              </a:spcBef>
              <a:buClr>
                <a:schemeClr val="accent2">
                  <a:lumMod val="75000"/>
                </a:schemeClr>
              </a:buClr>
              <a:buFont typeface="+mj-lt"/>
              <a:buAutoNum type="arabicParenR"/>
            </a:pPr>
            <a:r>
              <a:rPr lang="en-US" altLang="zh-TW" sz="2800" b="1" dirty="0">
                <a:ln w="22225">
                  <a:solidFill>
                    <a:schemeClr val="accent2"/>
                  </a:solidFill>
                  <a:prstDash val="solid"/>
                </a:ln>
                <a:solidFill>
                  <a:schemeClr val="accent2">
                    <a:lumMod val="40000"/>
                    <a:lumOff val="60000"/>
                  </a:schemeClr>
                </a:solidFill>
                <a:latin typeface="Courier New" pitchFamily="49" charset="0"/>
                <a:ea typeface="新細明體" charset="-120"/>
                <a:cs typeface="Courier New" pitchFamily="49" charset="0"/>
              </a:rPr>
              <a:t>}</a:t>
            </a:r>
          </a:p>
          <a:p>
            <a:pPr marL="457200" indent="-457200">
              <a:lnSpc>
                <a:spcPct val="70000"/>
              </a:lnSpc>
              <a:spcBef>
                <a:spcPct val="0"/>
              </a:spcBef>
              <a:buClr>
                <a:schemeClr val="accent2">
                  <a:lumMod val="75000"/>
                </a:schemeClr>
              </a:buClr>
              <a:buFont typeface="+mj-lt"/>
              <a:buAutoNum type="arabicParenR"/>
            </a:pPr>
            <a:r>
              <a:rPr lang="en-US" altLang="zh-TW" sz="2000" dirty="0">
                <a:latin typeface="Courier New" pitchFamily="49" charset="0"/>
                <a:ea typeface="新細明體" charset="-120"/>
                <a:cs typeface="Courier New" pitchFamily="49" charset="0"/>
              </a:rPr>
              <a:t> </a:t>
            </a:r>
          </a:p>
          <a:p>
            <a:pPr marL="457200" indent="-457200">
              <a:lnSpc>
                <a:spcPct val="80000"/>
              </a:lnSpc>
              <a:spcBef>
                <a:spcPts val="400"/>
              </a:spcBef>
              <a:buClr>
                <a:schemeClr val="accent2">
                  <a:lumMod val="75000"/>
                </a:schemeClr>
              </a:buClr>
              <a:buFont typeface="+mj-lt"/>
              <a:buAutoNum type="arabicParenR"/>
            </a:pPr>
            <a:r>
              <a:rPr lang="en-US" altLang="zh-TW" sz="2000" dirty="0" err="1">
                <a:latin typeface="Courier New" pitchFamily="49" charset="0"/>
                <a:ea typeface="新細明體" charset="-120"/>
                <a:cs typeface="Courier New" pitchFamily="49" charset="0"/>
              </a:rPr>
              <a:t>int</a:t>
            </a:r>
            <a:r>
              <a:rPr lang="en-US" altLang="zh-TW" sz="2000" dirty="0">
                <a:latin typeface="Courier New" pitchFamily="49" charset="0"/>
                <a:ea typeface="新細明體" charset="-120"/>
                <a:cs typeface="Courier New" pitchFamily="49" charset="0"/>
              </a:rPr>
              <a:t> main(void)</a:t>
            </a:r>
          </a:p>
          <a:p>
            <a:pPr marL="457200" indent="-457200">
              <a:lnSpc>
                <a:spcPct val="80000"/>
              </a:lnSpc>
              <a:spcBef>
                <a:spcPts val="400"/>
              </a:spcBef>
              <a:buClr>
                <a:schemeClr val="accent2">
                  <a:lumMod val="75000"/>
                </a:schemeClr>
              </a:buClr>
              <a:buFont typeface="+mj-lt"/>
              <a:buAutoNum type="arabicParenR"/>
            </a:pPr>
            <a:r>
              <a:rPr lang="en-US" altLang="zh-TW" sz="2000" dirty="0">
                <a:latin typeface="Courier New" pitchFamily="49" charset="0"/>
                <a:ea typeface="新細明體" charset="-120"/>
                <a:cs typeface="Courier New" pitchFamily="49" charset="0"/>
              </a:rPr>
              <a:t>{</a:t>
            </a:r>
          </a:p>
          <a:p>
            <a:pPr marL="457200" indent="-457200">
              <a:lnSpc>
                <a:spcPct val="80000"/>
              </a:lnSpc>
              <a:spcBef>
                <a:spcPts val="400"/>
              </a:spcBef>
              <a:buClr>
                <a:schemeClr val="accent2">
                  <a:lumMod val="75000"/>
                </a:schemeClr>
              </a:buClr>
              <a:buFont typeface="+mj-lt"/>
              <a:buAutoNum type="arabicParenR"/>
            </a:pPr>
            <a:r>
              <a:rPr lang="en-US" altLang="zh-TW" sz="2000" dirty="0">
                <a:latin typeface="Courier New" pitchFamily="49" charset="0"/>
                <a:ea typeface="新細明體" charset="-120"/>
                <a:cs typeface="Courier New" pitchFamily="49" charset="0"/>
              </a:rPr>
              <a:t>  double x, y, z;</a:t>
            </a:r>
          </a:p>
          <a:p>
            <a:pPr marL="457200" indent="-457200">
              <a:lnSpc>
                <a:spcPct val="70000"/>
              </a:lnSpc>
              <a:spcBef>
                <a:spcPct val="0"/>
              </a:spcBef>
              <a:buClr>
                <a:schemeClr val="accent2">
                  <a:lumMod val="75000"/>
                </a:schemeClr>
              </a:buClr>
              <a:buFont typeface="+mj-lt"/>
              <a:buAutoNum type="arabicParenR"/>
            </a:pPr>
            <a:r>
              <a:rPr lang="en-US" altLang="zh-TW" sz="2000" dirty="0">
                <a:latin typeface="Courier New" pitchFamily="49" charset="0"/>
                <a:ea typeface="新細明體" charset="-120"/>
                <a:cs typeface="Courier New" pitchFamily="49" charset="0"/>
              </a:rPr>
              <a:t> </a:t>
            </a:r>
          </a:p>
          <a:p>
            <a:pPr marL="457200" indent="-457200">
              <a:lnSpc>
                <a:spcPct val="80000"/>
              </a:lnSpc>
              <a:spcBef>
                <a:spcPts val="400"/>
              </a:spcBef>
              <a:buClr>
                <a:schemeClr val="accent2">
                  <a:lumMod val="75000"/>
                </a:schemeClr>
              </a:buClr>
              <a:buFont typeface="+mj-lt"/>
              <a:buAutoNum type="arabicParenR"/>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printf</a:t>
            </a:r>
            <a:r>
              <a:rPr lang="en-US" altLang="zh-TW" sz="2000" dirty="0">
                <a:latin typeface="Courier New" pitchFamily="49" charset="0"/>
                <a:ea typeface="新細明體" charset="-120"/>
                <a:cs typeface="Courier New" pitchFamily="49" charset="0"/>
              </a:rPr>
              <a:t>("Enter three numbers: ");</a:t>
            </a:r>
          </a:p>
          <a:p>
            <a:pPr marL="457200" indent="-457200">
              <a:lnSpc>
                <a:spcPct val="80000"/>
              </a:lnSpc>
              <a:spcBef>
                <a:spcPts val="400"/>
              </a:spcBef>
              <a:buClr>
                <a:schemeClr val="accent2">
                  <a:lumMod val="75000"/>
                </a:schemeClr>
              </a:buClr>
              <a:buFont typeface="+mj-lt"/>
              <a:buAutoNum type="arabicParenR"/>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scanf</a:t>
            </a:r>
            <a:r>
              <a:rPr lang="en-US" altLang="zh-TW" sz="2000" dirty="0">
                <a:latin typeface="Courier New" pitchFamily="49" charset="0"/>
                <a:ea typeface="新細明體" charset="-120"/>
                <a:cs typeface="Courier New" pitchFamily="49" charset="0"/>
              </a:rPr>
              <a:t>("%</a:t>
            </a:r>
            <a:r>
              <a:rPr lang="en-US" altLang="zh-TW" sz="2000" dirty="0" err="1">
                <a:latin typeface="Courier New" pitchFamily="49" charset="0"/>
                <a:ea typeface="新細明體" charset="-120"/>
                <a:cs typeface="Courier New" pitchFamily="49" charset="0"/>
              </a:rPr>
              <a:t>lf%lf%lf</a:t>
            </a:r>
            <a:r>
              <a:rPr lang="en-US" altLang="zh-TW" sz="2000" dirty="0">
                <a:latin typeface="Courier New" pitchFamily="49" charset="0"/>
                <a:ea typeface="新細明體" charset="-120"/>
                <a:cs typeface="Courier New" pitchFamily="49" charset="0"/>
              </a:rPr>
              <a:t>", &amp;x, &amp;y, &amp;z);</a:t>
            </a:r>
          </a:p>
          <a:p>
            <a:pPr marL="457200" indent="-457200">
              <a:lnSpc>
                <a:spcPct val="80000"/>
              </a:lnSpc>
              <a:spcBef>
                <a:spcPts val="400"/>
              </a:spcBef>
              <a:buClr>
                <a:schemeClr val="accent2">
                  <a:lumMod val="75000"/>
                </a:schemeClr>
              </a:buClr>
              <a:buFont typeface="+mj-lt"/>
              <a:buAutoNum type="arabicParenR"/>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printf</a:t>
            </a:r>
            <a:r>
              <a:rPr lang="en-US" altLang="zh-TW" sz="2000" dirty="0">
                <a:latin typeface="Courier New" pitchFamily="49" charset="0"/>
                <a:ea typeface="新細明體" charset="-120"/>
                <a:cs typeface="Courier New" pitchFamily="49" charset="0"/>
              </a:rPr>
              <a:t>("Average of %</a:t>
            </a:r>
            <a:r>
              <a:rPr lang="en-US" altLang="zh-TW" sz="2000" dirty="0" err="1">
                <a:latin typeface="Courier New" pitchFamily="49" charset="0"/>
                <a:ea typeface="新細明體" charset="-120"/>
                <a:cs typeface="Courier New" pitchFamily="49" charset="0"/>
              </a:rPr>
              <a:t>gand%g</a:t>
            </a:r>
            <a:r>
              <a:rPr lang="en-US" altLang="zh-TW" sz="2000" dirty="0">
                <a:latin typeface="Courier New" pitchFamily="49" charset="0"/>
                <a:ea typeface="新細明體" charset="-120"/>
                <a:cs typeface="Courier New" pitchFamily="49" charset="0"/>
              </a:rPr>
              <a:t>: %g\n", x, y, </a:t>
            </a:r>
            <a:r>
              <a:rPr lang="en-US" altLang="zh-TW" sz="2000"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ea typeface="新細明體" charset="-120"/>
              </a:rPr>
              <a:t>average</a:t>
            </a:r>
            <a:r>
              <a:rPr lang="en-US" altLang="zh-TW" sz="2000" dirty="0">
                <a:latin typeface="Courier New" pitchFamily="49" charset="0"/>
                <a:ea typeface="新細明體" charset="-120"/>
                <a:cs typeface="Courier New" pitchFamily="49" charset="0"/>
              </a:rPr>
              <a:t>(</a:t>
            </a:r>
            <a:r>
              <a:rPr lang="en-US" altLang="zh-TW" sz="2000" b="1" i="1" dirty="0" err="1">
                <a:solidFill>
                  <a:srgbClr val="C0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x</a:t>
            </a:r>
            <a:r>
              <a:rPr lang="en-US" altLang="zh-TW" sz="2000" dirty="0" err="1">
                <a:latin typeface="Courier New" pitchFamily="49" charset="0"/>
                <a:ea typeface="新細明體" charset="-120"/>
                <a:cs typeface="Courier New" pitchFamily="49" charset="0"/>
              </a:rPr>
              <a:t>,</a:t>
            </a:r>
            <a:r>
              <a:rPr lang="en-US" altLang="zh-TW" sz="2000" b="1" i="1" dirty="0" err="1">
                <a:solidFill>
                  <a:srgbClr val="C0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y</a:t>
            </a:r>
            <a:r>
              <a:rPr lang="en-US" altLang="zh-TW" sz="2000" dirty="0">
                <a:latin typeface="Courier New" pitchFamily="49" charset="0"/>
                <a:ea typeface="新細明體" charset="-120"/>
                <a:cs typeface="Courier New" pitchFamily="49" charset="0"/>
              </a:rPr>
              <a:t>));</a:t>
            </a:r>
          </a:p>
          <a:p>
            <a:pPr marL="457200" indent="-457200">
              <a:lnSpc>
                <a:spcPct val="80000"/>
              </a:lnSpc>
              <a:spcBef>
                <a:spcPts val="400"/>
              </a:spcBef>
              <a:buClr>
                <a:schemeClr val="accent2">
                  <a:lumMod val="75000"/>
                </a:schemeClr>
              </a:buClr>
              <a:buFont typeface="+mj-lt"/>
              <a:buAutoNum type="arabicParenR"/>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printf</a:t>
            </a:r>
            <a:r>
              <a:rPr lang="en-US" altLang="zh-TW" sz="2000" dirty="0">
                <a:latin typeface="Courier New" pitchFamily="49" charset="0"/>
                <a:ea typeface="新細明體" charset="-120"/>
                <a:cs typeface="Courier New" pitchFamily="49" charset="0"/>
              </a:rPr>
              <a:t>("Average of %</a:t>
            </a:r>
            <a:r>
              <a:rPr lang="en-US" altLang="zh-TW" sz="2000" dirty="0" err="1">
                <a:latin typeface="Courier New" pitchFamily="49" charset="0"/>
                <a:ea typeface="新細明體" charset="-120"/>
                <a:cs typeface="Courier New" pitchFamily="49" charset="0"/>
              </a:rPr>
              <a:t>gand%g</a:t>
            </a:r>
            <a:r>
              <a:rPr lang="en-US" altLang="zh-TW" sz="2000" dirty="0">
                <a:latin typeface="Courier New" pitchFamily="49" charset="0"/>
                <a:ea typeface="新細明體" charset="-120"/>
                <a:cs typeface="Courier New" pitchFamily="49" charset="0"/>
              </a:rPr>
              <a:t>: %g\n", y, z, </a:t>
            </a:r>
            <a:r>
              <a:rPr lang="en-US" altLang="zh-TW" sz="2000"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ea typeface="新細明體" charset="-120"/>
              </a:rPr>
              <a:t>average</a:t>
            </a:r>
            <a:r>
              <a:rPr lang="en-US" altLang="zh-TW" sz="2000" dirty="0">
                <a:latin typeface="Courier New" pitchFamily="49" charset="0"/>
                <a:ea typeface="新細明體" charset="-120"/>
                <a:cs typeface="Courier New" pitchFamily="49" charset="0"/>
              </a:rPr>
              <a:t>(</a:t>
            </a:r>
            <a:r>
              <a:rPr lang="en-US" altLang="zh-TW" sz="2000" b="1" i="1" dirty="0" err="1">
                <a:solidFill>
                  <a:srgbClr val="C0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y</a:t>
            </a:r>
            <a:r>
              <a:rPr lang="en-US" altLang="zh-TW" sz="2000" dirty="0" err="1">
                <a:latin typeface="Courier New" pitchFamily="49" charset="0"/>
                <a:ea typeface="新細明體" charset="-120"/>
                <a:cs typeface="Courier New" pitchFamily="49" charset="0"/>
              </a:rPr>
              <a:t>,</a:t>
            </a:r>
            <a:r>
              <a:rPr lang="en-US" altLang="zh-TW" sz="2000" b="1" i="1" dirty="0" err="1">
                <a:solidFill>
                  <a:srgbClr val="C0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z</a:t>
            </a:r>
            <a:r>
              <a:rPr lang="en-US" altLang="zh-TW" sz="2000" dirty="0">
                <a:latin typeface="Courier New" pitchFamily="49" charset="0"/>
                <a:ea typeface="新細明體" charset="-120"/>
                <a:cs typeface="Courier New" pitchFamily="49" charset="0"/>
              </a:rPr>
              <a:t>));</a:t>
            </a:r>
          </a:p>
          <a:p>
            <a:pPr marL="457200" indent="-457200">
              <a:lnSpc>
                <a:spcPct val="80000"/>
              </a:lnSpc>
              <a:spcBef>
                <a:spcPts val="400"/>
              </a:spcBef>
              <a:buClr>
                <a:schemeClr val="accent2">
                  <a:lumMod val="75000"/>
                </a:schemeClr>
              </a:buClr>
              <a:buFont typeface="+mj-lt"/>
              <a:buAutoNum type="arabicParenR"/>
            </a:pPr>
            <a:r>
              <a:rPr lang="en-US" altLang="zh-TW" sz="2000" dirty="0">
                <a:latin typeface="Courier New" pitchFamily="49" charset="0"/>
                <a:ea typeface="新細明體" charset="-120"/>
                <a:cs typeface="Courier New" pitchFamily="49" charset="0"/>
              </a:rPr>
              <a:t>  </a:t>
            </a:r>
            <a:r>
              <a:rPr lang="en-US" altLang="zh-TW" sz="2000" dirty="0" err="1">
                <a:latin typeface="Courier New" pitchFamily="49" charset="0"/>
                <a:ea typeface="新細明體" charset="-120"/>
                <a:cs typeface="Courier New" pitchFamily="49" charset="0"/>
              </a:rPr>
              <a:t>printf</a:t>
            </a:r>
            <a:r>
              <a:rPr lang="en-US" altLang="zh-TW" sz="2000" dirty="0">
                <a:latin typeface="Courier New" pitchFamily="49" charset="0"/>
                <a:ea typeface="新細明體" charset="-120"/>
                <a:cs typeface="Courier New" pitchFamily="49" charset="0"/>
              </a:rPr>
              <a:t>("Average of %</a:t>
            </a:r>
            <a:r>
              <a:rPr lang="en-US" altLang="zh-TW" sz="2000" dirty="0" err="1">
                <a:latin typeface="Courier New" pitchFamily="49" charset="0"/>
                <a:ea typeface="新細明體" charset="-120"/>
                <a:cs typeface="Courier New" pitchFamily="49" charset="0"/>
              </a:rPr>
              <a:t>gand%g</a:t>
            </a:r>
            <a:r>
              <a:rPr lang="en-US" altLang="zh-TW" sz="2000" dirty="0">
                <a:latin typeface="Courier New" pitchFamily="49" charset="0"/>
                <a:ea typeface="新細明體" charset="-120"/>
                <a:cs typeface="Courier New" pitchFamily="49" charset="0"/>
              </a:rPr>
              <a:t>: %g\n", x, z, </a:t>
            </a:r>
            <a:r>
              <a:rPr lang="en-US" altLang="zh-TW" sz="2000" dirty="0">
                <a:ln w="18415" cmpd="sng">
                  <a:solidFill>
                    <a:srgbClr val="FFFFFF"/>
                  </a:solidFill>
                  <a:prstDash val="solid"/>
                </a:ln>
                <a:solidFill>
                  <a:srgbClr val="FFFFFF"/>
                </a:solidFill>
                <a:effectLst>
                  <a:glow rad="139700">
                    <a:schemeClr val="accent1">
                      <a:satMod val="175000"/>
                      <a:alpha val="40000"/>
                    </a:schemeClr>
                  </a:glow>
                  <a:outerShdw blurRad="63500" dir="3600000" algn="tl" rotWithShape="0">
                    <a:srgbClr val="000000">
                      <a:alpha val="70000"/>
                    </a:srgbClr>
                  </a:outerShdw>
                </a:effectLst>
                <a:ea typeface="新細明體" charset="-120"/>
              </a:rPr>
              <a:t>average</a:t>
            </a:r>
            <a:r>
              <a:rPr lang="en-US" altLang="zh-TW" sz="2000" dirty="0">
                <a:latin typeface="Courier New" pitchFamily="49" charset="0"/>
                <a:ea typeface="新細明體" charset="-120"/>
                <a:cs typeface="Courier New" pitchFamily="49" charset="0"/>
              </a:rPr>
              <a:t>(</a:t>
            </a:r>
            <a:r>
              <a:rPr lang="en-US" altLang="zh-TW" sz="2000" b="1" i="1" dirty="0" err="1">
                <a:solidFill>
                  <a:srgbClr val="C0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x</a:t>
            </a:r>
            <a:r>
              <a:rPr lang="en-US" altLang="zh-TW" sz="2000" dirty="0" err="1">
                <a:latin typeface="Courier New" pitchFamily="49" charset="0"/>
                <a:ea typeface="新細明體" charset="-120"/>
                <a:cs typeface="Courier New" pitchFamily="49" charset="0"/>
              </a:rPr>
              <a:t>,</a:t>
            </a:r>
            <a:r>
              <a:rPr lang="en-US" altLang="zh-TW" sz="2000" b="1" i="1" dirty="0" err="1">
                <a:solidFill>
                  <a:srgbClr val="C0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z</a:t>
            </a:r>
            <a:r>
              <a:rPr lang="en-US" altLang="zh-TW" sz="2000" dirty="0">
                <a:latin typeface="Courier New" pitchFamily="49" charset="0"/>
                <a:ea typeface="新細明體" charset="-120"/>
                <a:cs typeface="Courier New" pitchFamily="49" charset="0"/>
              </a:rPr>
              <a:t>));</a:t>
            </a:r>
          </a:p>
          <a:p>
            <a:pPr marL="457200" indent="-457200">
              <a:lnSpc>
                <a:spcPct val="70000"/>
              </a:lnSpc>
              <a:spcBef>
                <a:spcPct val="0"/>
              </a:spcBef>
              <a:buClr>
                <a:schemeClr val="accent2">
                  <a:lumMod val="75000"/>
                </a:schemeClr>
              </a:buClr>
              <a:buFont typeface="+mj-lt"/>
              <a:buAutoNum type="arabicParenR"/>
            </a:pPr>
            <a:r>
              <a:rPr lang="en-US" altLang="zh-TW" sz="2000" dirty="0">
                <a:latin typeface="Courier New" pitchFamily="49" charset="0"/>
                <a:ea typeface="新細明體" charset="-120"/>
                <a:cs typeface="Courier New" pitchFamily="49" charset="0"/>
              </a:rPr>
              <a:t> </a:t>
            </a:r>
          </a:p>
          <a:p>
            <a:pPr marL="457200" indent="-457200">
              <a:lnSpc>
                <a:spcPct val="80000"/>
              </a:lnSpc>
              <a:spcBef>
                <a:spcPts val="400"/>
              </a:spcBef>
              <a:buClr>
                <a:schemeClr val="accent2">
                  <a:lumMod val="75000"/>
                </a:schemeClr>
              </a:buClr>
              <a:buFont typeface="+mj-lt"/>
              <a:buAutoNum type="arabicParenR"/>
            </a:pPr>
            <a:r>
              <a:rPr lang="en-US" altLang="zh-TW" sz="2000" dirty="0">
                <a:latin typeface="Courier New" pitchFamily="49" charset="0"/>
                <a:ea typeface="新細明體" charset="-120"/>
                <a:cs typeface="Courier New" pitchFamily="49" charset="0"/>
              </a:rPr>
              <a:t>  return 0;</a:t>
            </a:r>
          </a:p>
          <a:p>
            <a:pPr marL="457200" indent="-457200">
              <a:lnSpc>
                <a:spcPct val="80000"/>
              </a:lnSpc>
              <a:spcBef>
                <a:spcPts val="400"/>
              </a:spcBef>
              <a:buClr>
                <a:schemeClr val="accent2">
                  <a:lumMod val="75000"/>
                </a:schemeClr>
              </a:buClr>
              <a:buFont typeface="+mj-lt"/>
              <a:buAutoNum type="arabicParenR"/>
            </a:pPr>
            <a:r>
              <a:rPr lang="en-US" altLang="zh-TW" sz="2000" dirty="0">
                <a:latin typeface="Courier New" pitchFamily="49" charset="0"/>
                <a:ea typeface="新細明體" charset="-120"/>
                <a:cs typeface="Courier New" pitchFamily="49" charset="0"/>
              </a:rPr>
              <a:t>}</a:t>
            </a:r>
          </a:p>
        </p:txBody>
      </p:sp>
      <p:sp>
        <p:nvSpPr>
          <p:cNvPr id="2" name="矩形 1"/>
          <p:cNvSpPr/>
          <p:nvPr/>
        </p:nvSpPr>
        <p:spPr>
          <a:xfrm>
            <a:off x="10515600" y="940374"/>
            <a:ext cx="156324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pPr algn="ctr">
              <a:spcBef>
                <a:spcPts val="600"/>
              </a:spcBef>
              <a:buClr>
                <a:schemeClr val="accent2">
                  <a:lumMod val="75000"/>
                </a:schemeClr>
              </a:buClr>
            </a:pPr>
            <a:r>
              <a:rPr lang="en-US" altLang="zh-TW" b="1" dirty="0" err="1">
                <a:latin typeface="Courier New" pitchFamily="49" charset="0"/>
                <a:ea typeface="新細明體" charset="-120"/>
                <a:cs typeface="Courier New" pitchFamily="49" charset="0"/>
              </a:rPr>
              <a:t>average.c</a:t>
            </a:r>
            <a:r>
              <a:rPr lang="en-US" altLang="zh-TW" dirty="0">
                <a:latin typeface="Courier New" pitchFamily="49" charset="0"/>
                <a:ea typeface="新細明體" charset="-120"/>
                <a:cs typeface="Courier New" pitchFamily="49" charset="0"/>
              </a:rPr>
              <a:t>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normAutofit/>
          </a:bodyPr>
          <a:lstStyle/>
          <a:p>
            <a:r>
              <a:rPr lang="en-US" altLang="zh-TW">
                <a:ea typeface="新細明體" charset="-120"/>
              </a:rPr>
              <a:t>The Quicksort Algorithm</a:t>
            </a:r>
          </a:p>
        </p:txBody>
      </p:sp>
      <p:sp>
        <p:nvSpPr>
          <p:cNvPr id="102403" name="Content Placeholder 2"/>
          <p:cNvSpPr>
            <a:spLocks noGrp="1"/>
          </p:cNvSpPr>
          <p:nvPr>
            <p:ph idx="1"/>
          </p:nvPr>
        </p:nvSpPr>
        <p:spPr/>
        <p:txBody>
          <a:bodyPr/>
          <a:lstStyle/>
          <a:p>
            <a:r>
              <a:rPr lang="en-US" altLang="zh-TW" dirty="0">
                <a:ea typeface="新細明體" charset="-120"/>
              </a:rPr>
              <a:t>Recursion is most helpful for sophisticated algorithms that require a function to call itself two or more times.</a:t>
            </a:r>
          </a:p>
          <a:p>
            <a:r>
              <a:rPr lang="en-US" altLang="zh-TW" dirty="0">
                <a:ea typeface="新細明體" charset="-120"/>
              </a:rPr>
              <a:t>Recursion often arises as a result of an algorithm design technique known as </a:t>
            </a:r>
            <a:r>
              <a:rPr lang="en-US" altLang="zh-TW" b="1" i="1" dirty="0">
                <a:ea typeface="新細明體" charset="-120"/>
              </a:rPr>
              <a:t>divide-and-conquer,</a:t>
            </a:r>
            <a:r>
              <a:rPr lang="en-US" altLang="zh-TW" dirty="0">
                <a:ea typeface="新細明體" charset="-120"/>
              </a:rPr>
              <a:t> in which a large problem is divided into smaller pieces that are then tackled by the same algorithm.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143000" y="2819400"/>
            <a:ext cx="10515600" cy="2362200"/>
          </a:xfrm>
          <a:prstGeom prst="rect">
            <a:avLst/>
          </a:prstGeom>
          <a:solidFill>
            <a:schemeClr val="accent1">
              <a:lumMod val="40000"/>
              <a:lumOff val="60000"/>
            </a:schemeClr>
          </a:solidFill>
          <a:ln w="12700" cap="flat" cmpd="sng" algn="ctr">
            <a:noFill/>
            <a:prstDash val="solid"/>
            <a:round/>
            <a:headEnd type="none" w="sm" len="sm"/>
            <a:tailEnd type="none" w="sm" len="sm"/>
          </a:ln>
          <a:effectLst/>
        </p:spPr>
        <p:txBody>
          <a:bodyPr/>
          <a:lstStyle/>
          <a:p>
            <a:endParaRPr lang="zh-TW" altLang="zh-TW"/>
          </a:p>
        </p:txBody>
      </p:sp>
      <p:sp>
        <p:nvSpPr>
          <p:cNvPr id="103427" name="Content Placeholder 2"/>
          <p:cNvSpPr>
            <a:spLocks noGrp="1"/>
          </p:cNvSpPr>
          <p:nvPr>
            <p:ph idx="1"/>
          </p:nvPr>
        </p:nvSpPr>
        <p:spPr>
          <a:xfrm>
            <a:off x="838200" y="1828800"/>
            <a:ext cx="10515600" cy="4351338"/>
          </a:xfrm>
        </p:spPr>
        <p:txBody>
          <a:bodyPr>
            <a:normAutofit/>
          </a:bodyPr>
          <a:lstStyle/>
          <a:p>
            <a:r>
              <a:rPr lang="en-US" altLang="zh-TW" dirty="0">
                <a:ea typeface="新細明體" charset="-120"/>
              </a:rPr>
              <a:t>A classic example of divide-and-conquer can be found in the popular </a:t>
            </a:r>
            <a:r>
              <a:rPr lang="en-US" altLang="zh-TW" b="1" i="1" dirty="0">
                <a:ea typeface="新細明體" charset="-120"/>
              </a:rPr>
              <a:t>Quicksort</a:t>
            </a:r>
            <a:r>
              <a:rPr lang="en-US" altLang="zh-TW" dirty="0">
                <a:ea typeface="新細明體" charset="-120"/>
              </a:rPr>
              <a:t> algorithm.</a:t>
            </a:r>
          </a:p>
          <a:p>
            <a:r>
              <a:rPr lang="en-US" altLang="zh-TW" dirty="0">
                <a:ea typeface="新細明體" charset="-120"/>
              </a:rPr>
              <a:t>Assume that the array to be sorted is indexed from 1 to </a:t>
            </a:r>
            <a:r>
              <a:rPr lang="en-US" altLang="zh-TW" i="1" dirty="0">
                <a:ea typeface="新細明體" charset="-120"/>
              </a:rPr>
              <a:t>n.</a:t>
            </a:r>
            <a:endParaRPr lang="en-US" altLang="zh-TW" dirty="0">
              <a:ea typeface="新細明體" charset="-120"/>
            </a:endParaRPr>
          </a:p>
          <a:p>
            <a:pPr algn="ctr">
              <a:spcBef>
                <a:spcPts val="800"/>
              </a:spcBef>
              <a:buNone/>
            </a:pPr>
            <a:r>
              <a:rPr lang="en-US" altLang="zh-TW" sz="2400" b="1" dirty="0">
                <a:ea typeface="新細明體" charset="-120"/>
              </a:rPr>
              <a:t>	Quicksort algorithm</a:t>
            </a:r>
          </a:p>
          <a:p>
            <a:pPr lvl="1">
              <a:buFontTx/>
              <a:buNone/>
            </a:pPr>
            <a:r>
              <a:rPr lang="en-US" altLang="zh-TW" sz="2300" dirty="0">
                <a:ea typeface="新細明體" charset="-120"/>
              </a:rPr>
              <a:t>1.	Choose an array element </a:t>
            </a:r>
            <a:r>
              <a:rPr lang="en-US" altLang="zh-TW" sz="2300" i="1" dirty="0">
                <a:ea typeface="新細明體" charset="-120"/>
              </a:rPr>
              <a:t>e</a:t>
            </a:r>
            <a:r>
              <a:rPr lang="en-US" altLang="zh-TW" sz="2300" dirty="0">
                <a:ea typeface="新細明體" charset="-120"/>
              </a:rPr>
              <a:t> (the “partitioning element”), then rearrange the array so that elements 1, …, </a:t>
            </a:r>
            <a:r>
              <a:rPr lang="en-US" altLang="zh-TW" sz="2300" i="1" dirty="0" err="1">
                <a:ea typeface="新細明體" charset="-120"/>
              </a:rPr>
              <a:t>i</a:t>
            </a:r>
            <a:r>
              <a:rPr lang="en-US" altLang="zh-TW" sz="2300" dirty="0">
                <a:ea typeface="新細明體" charset="-120"/>
              </a:rPr>
              <a:t> – 1 are less than or equal to </a:t>
            </a:r>
            <a:r>
              <a:rPr lang="en-US" altLang="zh-TW" sz="2300" i="1" dirty="0">
                <a:ea typeface="新細明體" charset="-120"/>
              </a:rPr>
              <a:t>e</a:t>
            </a:r>
            <a:r>
              <a:rPr lang="en-US" altLang="zh-TW" sz="2300" dirty="0">
                <a:ea typeface="新細明體" charset="-120"/>
              </a:rPr>
              <a:t>, element </a:t>
            </a:r>
            <a:r>
              <a:rPr lang="en-US" altLang="zh-TW" sz="2300" i="1" dirty="0" err="1">
                <a:ea typeface="新細明體" charset="-120"/>
              </a:rPr>
              <a:t>i</a:t>
            </a:r>
            <a:r>
              <a:rPr lang="en-US" altLang="zh-TW" sz="2300" dirty="0">
                <a:ea typeface="新細明體" charset="-120"/>
              </a:rPr>
              <a:t> contains e, and elements </a:t>
            </a:r>
            <a:r>
              <a:rPr lang="en-US" altLang="zh-TW" sz="2300" i="1" dirty="0" err="1">
                <a:ea typeface="新細明體" charset="-120"/>
              </a:rPr>
              <a:t>i</a:t>
            </a:r>
            <a:r>
              <a:rPr lang="en-US" altLang="zh-TW" sz="2300" dirty="0">
                <a:ea typeface="新細明體" charset="-120"/>
              </a:rPr>
              <a:t> + 1, …, </a:t>
            </a:r>
            <a:r>
              <a:rPr lang="en-US" altLang="zh-TW" sz="2300" i="1" dirty="0">
                <a:ea typeface="新細明體" charset="-120"/>
              </a:rPr>
              <a:t>n</a:t>
            </a:r>
            <a:r>
              <a:rPr lang="en-US" altLang="zh-TW" sz="2300" dirty="0">
                <a:ea typeface="新細明體" charset="-120"/>
              </a:rPr>
              <a:t> are greater than or equal to </a:t>
            </a:r>
            <a:r>
              <a:rPr lang="en-US" altLang="zh-TW" sz="2300" i="1" dirty="0">
                <a:ea typeface="新細明體" charset="-120"/>
              </a:rPr>
              <a:t>e</a:t>
            </a:r>
            <a:r>
              <a:rPr lang="en-US" altLang="zh-TW" sz="2300" dirty="0">
                <a:ea typeface="新細明體" charset="-120"/>
              </a:rPr>
              <a:t>.</a:t>
            </a:r>
          </a:p>
          <a:p>
            <a:pPr lvl="1">
              <a:buFontTx/>
              <a:buNone/>
            </a:pPr>
            <a:r>
              <a:rPr lang="en-US" altLang="zh-TW" sz="2300" dirty="0">
                <a:ea typeface="新細明體" charset="-120"/>
              </a:rPr>
              <a:t>2.	Sort elements 1, …, </a:t>
            </a:r>
            <a:r>
              <a:rPr lang="en-US" altLang="zh-TW" sz="2300" i="1" dirty="0" err="1">
                <a:ea typeface="新細明體" charset="-120"/>
              </a:rPr>
              <a:t>i</a:t>
            </a:r>
            <a:r>
              <a:rPr lang="en-US" altLang="zh-TW" sz="2300" dirty="0">
                <a:ea typeface="新細明體" charset="-120"/>
              </a:rPr>
              <a:t> – 1 by using Quicksort recursively.</a:t>
            </a:r>
          </a:p>
          <a:p>
            <a:pPr lvl="1">
              <a:buFontTx/>
              <a:buNone/>
            </a:pPr>
            <a:r>
              <a:rPr lang="en-US" altLang="zh-TW" sz="2300" dirty="0">
                <a:ea typeface="新細明體" charset="-120"/>
              </a:rPr>
              <a:t>3.	Sort elements </a:t>
            </a:r>
            <a:r>
              <a:rPr lang="en-US" altLang="zh-TW" sz="2300" i="1" dirty="0" err="1">
                <a:ea typeface="新細明體" charset="-120"/>
              </a:rPr>
              <a:t>i</a:t>
            </a:r>
            <a:r>
              <a:rPr lang="en-US" altLang="zh-TW" sz="2300" dirty="0">
                <a:ea typeface="新細明體" charset="-120"/>
              </a:rPr>
              <a:t> + 1, …, </a:t>
            </a:r>
            <a:r>
              <a:rPr lang="en-US" altLang="zh-TW" sz="2300" i="1" dirty="0">
                <a:ea typeface="新細明體" charset="-120"/>
              </a:rPr>
              <a:t>n</a:t>
            </a:r>
            <a:r>
              <a:rPr lang="en-US" altLang="zh-TW" sz="2300" dirty="0">
                <a:ea typeface="新細明體" charset="-120"/>
              </a:rPr>
              <a:t> by using Quicksort recursively. </a:t>
            </a:r>
            <a:r>
              <a:rPr lang="en-US" altLang="zh-TW" dirty="0">
                <a:ea typeface="新細明體" charset="-120"/>
              </a:rPr>
              <a:t> </a:t>
            </a:r>
          </a:p>
        </p:txBody>
      </p:sp>
      <p:sp>
        <p:nvSpPr>
          <p:cNvPr id="103428" name="Title 1"/>
          <p:cNvSpPr>
            <a:spLocks noGrp="1"/>
          </p:cNvSpPr>
          <p:nvPr>
            <p:ph type="title"/>
          </p:nvPr>
        </p:nvSpPr>
        <p:spPr/>
        <p:txBody>
          <a:bodyPr>
            <a:normAutofit/>
          </a:bodyPr>
          <a:lstStyle/>
          <a:p>
            <a:r>
              <a:rPr lang="en-US" altLang="zh-TW">
                <a:ea typeface="新細明體" charset="-120"/>
              </a:rPr>
              <a:t>The Quicksort Algorithm</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normAutofit/>
          </a:bodyPr>
          <a:lstStyle/>
          <a:p>
            <a:r>
              <a:rPr lang="en-US" altLang="zh-TW">
                <a:ea typeface="新細明體" charset="-120"/>
              </a:rPr>
              <a:t>The Quicksort Algorithm</a:t>
            </a:r>
          </a:p>
        </p:txBody>
      </p:sp>
      <p:sp>
        <p:nvSpPr>
          <p:cNvPr id="104451" name="Content Placeholder 2"/>
          <p:cNvSpPr>
            <a:spLocks noGrp="1"/>
          </p:cNvSpPr>
          <p:nvPr>
            <p:ph idx="1"/>
          </p:nvPr>
        </p:nvSpPr>
        <p:spPr/>
        <p:txBody>
          <a:bodyPr/>
          <a:lstStyle/>
          <a:p>
            <a:r>
              <a:rPr lang="en-US" altLang="zh-TW">
                <a:ea typeface="新細明體" charset="-120"/>
              </a:rPr>
              <a:t>Step 1 of the Quicksort algorithm is obviously critical.</a:t>
            </a:r>
          </a:p>
          <a:p>
            <a:r>
              <a:rPr lang="en-US" altLang="zh-TW">
                <a:ea typeface="新細明體" charset="-120"/>
              </a:rPr>
              <a:t>There are various methods to partition an array.</a:t>
            </a:r>
          </a:p>
          <a:p>
            <a:r>
              <a:rPr lang="en-US" altLang="zh-TW">
                <a:ea typeface="新細明體" charset="-120"/>
              </a:rPr>
              <a:t>We’ll use a technique that’s easy to understand but not particularly efficient.</a:t>
            </a:r>
          </a:p>
          <a:p>
            <a:r>
              <a:rPr lang="en-US" altLang="zh-TW">
                <a:ea typeface="新細明體" charset="-120"/>
              </a:rPr>
              <a:t>The algorithm relies on two “markers” named </a:t>
            </a:r>
            <a:r>
              <a:rPr lang="en-US" altLang="zh-TW" i="1">
                <a:ea typeface="新細明體" charset="-120"/>
              </a:rPr>
              <a:t>low</a:t>
            </a:r>
            <a:r>
              <a:rPr lang="en-US" altLang="zh-TW">
                <a:ea typeface="新細明體" charset="-120"/>
              </a:rPr>
              <a:t> and </a:t>
            </a:r>
            <a:r>
              <a:rPr lang="en-US" altLang="zh-TW" i="1">
                <a:ea typeface="新細明體" charset="-120"/>
              </a:rPr>
              <a:t>high</a:t>
            </a:r>
            <a:r>
              <a:rPr lang="en-US" altLang="zh-TW">
                <a:ea typeface="新細明體" charset="-120"/>
              </a:rPr>
              <a:t>, which keep track of positions within the array.</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normAutofit/>
          </a:bodyPr>
          <a:lstStyle/>
          <a:p>
            <a:r>
              <a:rPr lang="en-US" altLang="zh-TW">
                <a:ea typeface="新細明體" charset="-120"/>
              </a:rPr>
              <a:t>The Quicksort Algorithm</a:t>
            </a:r>
          </a:p>
        </p:txBody>
      </p:sp>
      <p:sp>
        <p:nvSpPr>
          <p:cNvPr id="105475" name="Content Placeholder 2"/>
          <p:cNvSpPr>
            <a:spLocks noGrp="1"/>
          </p:cNvSpPr>
          <p:nvPr>
            <p:ph idx="1"/>
          </p:nvPr>
        </p:nvSpPr>
        <p:spPr/>
        <p:txBody>
          <a:bodyPr>
            <a:normAutofit/>
          </a:bodyPr>
          <a:lstStyle/>
          <a:p>
            <a:r>
              <a:rPr lang="en-US" altLang="zh-TW" sz="2300">
                <a:ea typeface="新細明體" charset="-120"/>
              </a:rPr>
              <a:t>Initially, </a:t>
            </a:r>
            <a:r>
              <a:rPr lang="en-US" altLang="zh-TW" sz="2300" i="1">
                <a:ea typeface="新細明體" charset="-120"/>
              </a:rPr>
              <a:t>low</a:t>
            </a:r>
            <a:r>
              <a:rPr lang="en-US" altLang="zh-TW" sz="2300">
                <a:ea typeface="新細明體" charset="-120"/>
              </a:rPr>
              <a:t> points to the first element; </a:t>
            </a:r>
            <a:r>
              <a:rPr lang="en-US" altLang="zh-TW" sz="2300" i="1">
                <a:ea typeface="新細明體" charset="-120"/>
              </a:rPr>
              <a:t>high</a:t>
            </a:r>
            <a:r>
              <a:rPr lang="en-US" altLang="zh-TW" sz="2300">
                <a:ea typeface="新細明體" charset="-120"/>
              </a:rPr>
              <a:t> points to the last.</a:t>
            </a:r>
          </a:p>
          <a:p>
            <a:r>
              <a:rPr lang="en-US" altLang="zh-TW" sz="2300">
                <a:ea typeface="新細明體" charset="-120"/>
              </a:rPr>
              <a:t>We copy the first element (the partitioning element) into a temporary location, leaving a “hole” in the array.</a:t>
            </a:r>
          </a:p>
          <a:p>
            <a:r>
              <a:rPr lang="en-US" altLang="zh-TW" sz="2300">
                <a:ea typeface="新細明體" charset="-120"/>
              </a:rPr>
              <a:t>Next, we move </a:t>
            </a:r>
            <a:r>
              <a:rPr lang="en-US" altLang="zh-TW" sz="2300" i="1">
                <a:ea typeface="新細明體" charset="-120"/>
              </a:rPr>
              <a:t>high</a:t>
            </a:r>
            <a:r>
              <a:rPr lang="en-US" altLang="zh-TW" sz="2300">
                <a:ea typeface="新細明體" charset="-120"/>
              </a:rPr>
              <a:t> across the array from right to left until it points to an element that’s smaller than the partitioning element.</a:t>
            </a:r>
          </a:p>
          <a:p>
            <a:r>
              <a:rPr lang="en-US" altLang="zh-TW" sz="2300">
                <a:ea typeface="新細明體" charset="-120"/>
              </a:rPr>
              <a:t>We then copy the element into the hole that </a:t>
            </a:r>
            <a:r>
              <a:rPr lang="en-US" altLang="zh-TW" sz="2300" i="1">
                <a:ea typeface="新細明體" charset="-120"/>
              </a:rPr>
              <a:t>low</a:t>
            </a:r>
            <a:r>
              <a:rPr lang="en-US" altLang="zh-TW" sz="2300">
                <a:ea typeface="新細明體" charset="-120"/>
              </a:rPr>
              <a:t> points to, which creates a new hole (pointed to by </a:t>
            </a:r>
            <a:r>
              <a:rPr lang="en-US" altLang="zh-TW" sz="2300" i="1">
                <a:ea typeface="新細明體" charset="-120"/>
              </a:rPr>
              <a:t>high</a:t>
            </a:r>
            <a:r>
              <a:rPr lang="en-US" altLang="zh-TW" sz="2300">
                <a:ea typeface="新細明體" charset="-120"/>
              </a:rPr>
              <a:t>).</a:t>
            </a:r>
          </a:p>
          <a:p>
            <a:r>
              <a:rPr lang="en-US" altLang="zh-TW" sz="2300">
                <a:ea typeface="新細明體" charset="-120"/>
              </a:rPr>
              <a:t>We now move </a:t>
            </a:r>
            <a:r>
              <a:rPr lang="en-US" altLang="zh-TW" sz="2300" i="1">
                <a:ea typeface="新細明體" charset="-120"/>
              </a:rPr>
              <a:t>low</a:t>
            </a:r>
            <a:r>
              <a:rPr lang="en-US" altLang="zh-TW" sz="2300">
                <a:ea typeface="新細明體" charset="-120"/>
              </a:rPr>
              <a:t> from left to right, looking for an element that’s larger than the partitioning element. When we find one, we copy it into the hole that </a:t>
            </a:r>
            <a:r>
              <a:rPr lang="en-US" altLang="zh-TW" sz="2300" i="1">
                <a:ea typeface="新細明體" charset="-120"/>
              </a:rPr>
              <a:t>high</a:t>
            </a:r>
            <a:r>
              <a:rPr lang="en-US" altLang="zh-TW" sz="2300">
                <a:ea typeface="新細明體" charset="-120"/>
              </a:rPr>
              <a:t> points to.</a:t>
            </a:r>
          </a:p>
          <a:p>
            <a:r>
              <a:rPr lang="en-US" altLang="zh-TW" sz="2300">
                <a:ea typeface="新細明體" charset="-120"/>
              </a:rPr>
              <a:t>The process repeats until </a:t>
            </a:r>
            <a:r>
              <a:rPr lang="en-US" altLang="zh-TW" sz="2300" i="1">
                <a:ea typeface="新細明體" charset="-120"/>
              </a:rPr>
              <a:t>low</a:t>
            </a:r>
            <a:r>
              <a:rPr lang="en-US" altLang="zh-TW" sz="2300">
                <a:ea typeface="新細明體" charset="-120"/>
              </a:rPr>
              <a:t> and </a:t>
            </a:r>
            <a:r>
              <a:rPr lang="en-US" altLang="zh-TW" sz="2300" i="1">
                <a:ea typeface="新細明體" charset="-120"/>
              </a:rPr>
              <a:t>high </a:t>
            </a:r>
            <a:r>
              <a:rPr lang="en-US" altLang="zh-TW" sz="2300">
                <a:ea typeface="新細明體" charset="-120"/>
              </a:rPr>
              <a:t>meet at a hole.</a:t>
            </a:r>
          </a:p>
          <a:p>
            <a:r>
              <a:rPr lang="en-US" altLang="zh-TW" sz="2300">
                <a:ea typeface="新細明體" charset="-120"/>
              </a:rPr>
              <a:t>Finally, we copy the partitioning element into the hole.</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normAutofit/>
          </a:bodyPr>
          <a:lstStyle/>
          <a:p>
            <a:r>
              <a:rPr lang="en-US" altLang="zh-TW">
                <a:ea typeface="新細明體" charset="-120"/>
              </a:rPr>
              <a:t>The Quicksort Algorithm</a:t>
            </a:r>
          </a:p>
        </p:txBody>
      </p:sp>
      <p:sp>
        <p:nvSpPr>
          <p:cNvPr id="106499" name="Content Placeholder 2"/>
          <p:cNvSpPr>
            <a:spLocks noGrp="1"/>
          </p:cNvSpPr>
          <p:nvPr>
            <p:ph idx="1"/>
          </p:nvPr>
        </p:nvSpPr>
        <p:spPr/>
        <p:txBody>
          <a:bodyPr/>
          <a:lstStyle/>
          <a:p>
            <a:r>
              <a:rPr lang="en-US" altLang="zh-TW">
                <a:ea typeface="新細明體" charset="-120"/>
              </a:rPr>
              <a:t>Example of partitioning an array:</a:t>
            </a:r>
          </a:p>
        </p:txBody>
      </p:sp>
      <p:grpSp>
        <p:nvGrpSpPr>
          <p:cNvPr id="2" name="群組 1"/>
          <p:cNvGrpSpPr/>
          <p:nvPr/>
        </p:nvGrpSpPr>
        <p:grpSpPr>
          <a:xfrm>
            <a:off x="1752600" y="2552700"/>
            <a:ext cx="8974137" cy="2897187"/>
            <a:chOff x="87313" y="2239963"/>
            <a:chExt cx="8974137" cy="2897187"/>
          </a:xfrm>
        </p:grpSpPr>
        <p:pic>
          <p:nvPicPr>
            <p:cNvPr id="106502" name="Picture 2"/>
            <p:cNvPicPr>
              <a:picLocks noChangeAspect="1" noChangeArrowheads="1"/>
            </p:cNvPicPr>
            <p:nvPr/>
          </p:nvPicPr>
          <p:blipFill>
            <a:blip r:embed="rId2" cstate="print"/>
            <a:srcRect/>
            <a:stretch>
              <a:fillRect/>
            </a:stretch>
          </p:blipFill>
          <p:spPr bwMode="auto">
            <a:xfrm>
              <a:off x="87313" y="2239963"/>
              <a:ext cx="2655887" cy="2884487"/>
            </a:xfrm>
            <a:prstGeom prst="rect">
              <a:avLst/>
            </a:prstGeom>
            <a:noFill/>
            <a:ln w="12700">
              <a:noFill/>
              <a:miter lim="800000"/>
              <a:headEnd type="none" w="sm" len="sm"/>
              <a:tailEnd type="none" w="sm" len="sm"/>
            </a:ln>
          </p:spPr>
        </p:pic>
        <p:pic>
          <p:nvPicPr>
            <p:cNvPr id="106503" name="Picture 3"/>
            <p:cNvPicPr>
              <a:picLocks noChangeAspect="1" noChangeArrowheads="1"/>
            </p:cNvPicPr>
            <p:nvPr/>
          </p:nvPicPr>
          <p:blipFill>
            <a:blip r:embed="rId3" cstate="print"/>
            <a:srcRect/>
            <a:stretch>
              <a:fillRect/>
            </a:stretch>
          </p:blipFill>
          <p:spPr bwMode="auto">
            <a:xfrm>
              <a:off x="3175000" y="2266950"/>
              <a:ext cx="2686050" cy="2870200"/>
            </a:xfrm>
            <a:prstGeom prst="rect">
              <a:avLst/>
            </a:prstGeom>
            <a:noFill/>
            <a:ln w="12700">
              <a:noFill/>
              <a:miter lim="800000"/>
              <a:headEnd type="none" w="sm" len="sm"/>
              <a:tailEnd type="none" w="sm" len="sm"/>
            </a:ln>
          </p:spPr>
        </p:pic>
        <p:pic>
          <p:nvPicPr>
            <p:cNvPr id="106504" name="Picture 2"/>
            <p:cNvPicPr>
              <a:picLocks noChangeAspect="1" noChangeArrowheads="1"/>
            </p:cNvPicPr>
            <p:nvPr/>
          </p:nvPicPr>
          <p:blipFill>
            <a:blip r:embed="rId4" cstate="print"/>
            <a:srcRect/>
            <a:stretch>
              <a:fillRect/>
            </a:stretch>
          </p:blipFill>
          <p:spPr bwMode="auto">
            <a:xfrm>
              <a:off x="6248400" y="2239963"/>
              <a:ext cx="2813050" cy="2608262"/>
            </a:xfrm>
            <a:prstGeom prst="rect">
              <a:avLst/>
            </a:prstGeom>
            <a:noFill/>
            <a:ln w="12700">
              <a:noFill/>
              <a:miter lim="800000"/>
              <a:headEnd type="none" w="sm" len="sm"/>
              <a:tailEnd type="none" w="sm" len="sm"/>
            </a:ln>
          </p:spPr>
        </p:pic>
        <p:cxnSp>
          <p:nvCxnSpPr>
            <p:cNvPr id="106505" name="Straight Arrow Connector 9"/>
            <p:cNvCxnSpPr>
              <a:cxnSpLocks noChangeShapeType="1"/>
            </p:cNvCxnSpPr>
            <p:nvPr/>
          </p:nvCxnSpPr>
          <p:spPr bwMode="auto">
            <a:xfrm rot="5400000">
              <a:off x="1067594" y="4025106"/>
              <a:ext cx="457200" cy="1588"/>
            </a:xfrm>
            <a:prstGeom prst="straightConnector1">
              <a:avLst/>
            </a:prstGeom>
            <a:noFill/>
            <a:ln w="12700" algn="ctr">
              <a:solidFill>
                <a:srgbClr val="B82F25"/>
              </a:solidFill>
              <a:round/>
              <a:headEnd type="none" w="sm" len="sm"/>
              <a:tailEnd type="arrow" w="med" len="med"/>
            </a:ln>
          </p:spPr>
        </p:cxnSp>
        <p:cxnSp>
          <p:nvCxnSpPr>
            <p:cNvPr id="106506" name="Straight Arrow Connector 10"/>
            <p:cNvCxnSpPr>
              <a:cxnSpLocks noChangeShapeType="1"/>
            </p:cNvCxnSpPr>
            <p:nvPr/>
          </p:nvCxnSpPr>
          <p:spPr bwMode="auto">
            <a:xfrm rot="5400000">
              <a:off x="1067594" y="2971006"/>
              <a:ext cx="457200" cy="1588"/>
            </a:xfrm>
            <a:prstGeom prst="straightConnector1">
              <a:avLst/>
            </a:prstGeom>
            <a:noFill/>
            <a:ln w="12700" algn="ctr">
              <a:solidFill>
                <a:srgbClr val="B82F25"/>
              </a:solidFill>
              <a:round/>
              <a:headEnd type="none" w="sm" len="sm"/>
              <a:tailEnd type="arrow" w="med" len="med"/>
            </a:ln>
          </p:spPr>
        </p:cxnSp>
        <p:cxnSp>
          <p:nvCxnSpPr>
            <p:cNvPr id="106507" name="Straight Arrow Connector 11"/>
            <p:cNvCxnSpPr>
              <a:cxnSpLocks noChangeShapeType="1"/>
            </p:cNvCxnSpPr>
            <p:nvPr/>
          </p:nvCxnSpPr>
          <p:spPr bwMode="auto">
            <a:xfrm rot="5400000">
              <a:off x="4496594" y="3009106"/>
              <a:ext cx="457200" cy="1588"/>
            </a:xfrm>
            <a:prstGeom prst="straightConnector1">
              <a:avLst/>
            </a:prstGeom>
            <a:noFill/>
            <a:ln w="12700" algn="ctr">
              <a:solidFill>
                <a:srgbClr val="B82F25"/>
              </a:solidFill>
              <a:round/>
              <a:headEnd type="none" w="sm" len="sm"/>
              <a:tailEnd type="arrow" w="med" len="med"/>
            </a:ln>
          </p:spPr>
        </p:cxnSp>
        <p:cxnSp>
          <p:nvCxnSpPr>
            <p:cNvPr id="106508" name="Straight Arrow Connector 12"/>
            <p:cNvCxnSpPr>
              <a:cxnSpLocks noChangeShapeType="1"/>
            </p:cNvCxnSpPr>
            <p:nvPr/>
          </p:nvCxnSpPr>
          <p:spPr bwMode="auto">
            <a:xfrm rot="5400000">
              <a:off x="4496594" y="4012406"/>
              <a:ext cx="457200" cy="1588"/>
            </a:xfrm>
            <a:prstGeom prst="straightConnector1">
              <a:avLst/>
            </a:prstGeom>
            <a:noFill/>
            <a:ln w="12700" algn="ctr">
              <a:solidFill>
                <a:srgbClr val="B82F25"/>
              </a:solidFill>
              <a:round/>
              <a:headEnd type="none" w="sm" len="sm"/>
              <a:tailEnd type="arrow" w="med" len="med"/>
            </a:ln>
          </p:spPr>
        </p:cxnSp>
        <p:cxnSp>
          <p:nvCxnSpPr>
            <p:cNvPr id="106509" name="Straight Arrow Connector 13"/>
            <p:cNvCxnSpPr>
              <a:cxnSpLocks noChangeShapeType="1"/>
            </p:cNvCxnSpPr>
            <p:nvPr/>
          </p:nvCxnSpPr>
          <p:spPr bwMode="auto">
            <a:xfrm rot="5400000">
              <a:off x="6934994" y="3009106"/>
              <a:ext cx="457200" cy="1588"/>
            </a:xfrm>
            <a:prstGeom prst="straightConnector1">
              <a:avLst/>
            </a:prstGeom>
            <a:noFill/>
            <a:ln w="12700" algn="ctr">
              <a:solidFill>
                <a:srgbClr val="B82F25"/>
              </a:solidFill>
              <a:round/>
              <a:headEnd type="none" w="sm" len="sm"/>
              <a:tailEnd type="arrow" w="med" len="med"/>
            </a:ln>
          </p:spPr>
        </p:cxnSp>
        <p:cxnSp>
          <p:nvCxnSpPr>
            <p:cNvPr id="106510" name="Straight Arrow Connector 14"/>
            <p:cNvCxnSpPr>
              <a:cxnSpLocks noChangeShapeType="1"/>
            </p:cNvCxnSpPr>
            <p:nvPr/>
          </p:nvCxnSpPr>
          <p:spPr bwMode="auto">
            <a:xfrm rot="5400000">
              <a:off x="6934994" y="4037806"/>
              <a:ext cx="457200" cy="1588"/>
            </a:xfrm>
            <a:prstGeom prst="straightConnector1">
              <a:avLst/>
            </a:prstGeom>
            <a:noFill/>
            <a:ln w="12700" algn="ctr">
              <a:solidFill>
                <a:srgbClr val="B82F25"/>
              </a:solidFill>
              <a:round/>
              <a:headEnd type="none" w="sm" len="sm"/>
              <a:tailEnd type="arrow" w="med" len="med"/>
            </a:ln>
          </p:spPr>
        </p:cxnSp>
        <p:cxnSp>
          <p:nvCxnSpPr>
            <p:cNvPr id="106511" name="Straight Arrow Connector 16"/>
            <p:cNvCxnSpPr>
              <a:cxnSpLocks noChangeShapeType="1"/>
            </p:cNvCxnSpPr>
            <p:nvPr/>
          </p:nvCxnSpPr>
          <p:spPr bwMode="auto">
            <a:xfrm rot="5400000" flipH="1" flipV="1">
              <a:off x="2146300" y="3238500"/>
              <a:ext cx="1447800" cy="609600"/>
            </a:xfrm>
            <a:prstGeom prst="straightConnector1">
              <a:avLst/>
            </a:prstGeom>
            <a:noFill/>
            <a:ln w="12700" algn="ctr">
              <a:solidFill>
                <a:srgbClr val="B82F25"/>
              </a:solidFill>
              <a:round/>
              <a:headEnd type="none" w="sm" len="sm"/>
              <a:tailEnd type="arrow" w="med" len="med"/>
            </a:ln>
          </p:spPr>
        </p:cxnSp>
        <p:cxnSp>
          <p:nvCxnSpPr>
            <p:cNvPr id="106512" name="Straight Arrow Connector 19"/>
            <p:cNvCxnSpPr>
              <a:cxnSpLocks noChangeShapeType="1"/>
            </p:cNvCxnSpPr>
            <p:nvPr/>
          </p:nvCxnSpPr>
          <p:spPr bwMode="auto">
            <a:xfrm rot="5400000" flipH="1" flipV="1">
              <a:off x="5245100" y="3200400"/>
              <a:ext cx="1447800" cy="609600"/>
            </a:xfrm>
            <a:prstGeom prst="straightConnector1">
              <a:avLst/>
            </a:prstGeom>
            <a:noFill/>
            <a:ln w="12700" algn="ctr">
              <a:solidFill>
                <a:srgbClr val="B82F25"/>
              </a:solidFill>
              <a:round/>
              <a:headEnd type="none" w="sm" len="sm"/>
              <a:tailEnd type="arrow" w="med" len="med"/>
            </a:ln>
          </p:spPr>
        </p:cxn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normAutofit/>
          </a:bodyPr>
          <a:lstStyle/>
          <a:p>
            <a:r>
              <a:rPr lang="en-US" altLang="zh-TW">
                <a:ea typeface="新細明體" charset="-120"/>
              </a:rPr>
              <a:t>The Quicksort Algorithm</a:t>
            </a:r>
          </a:p>
        </p:txBody>
      </p:sp>
      <p:sp>
        <p:nvSpPr>
          <p:cNvPr id="107523" name="Content Placeholder 2"/>
          <p:cNvSpPr>
            <a:spLocks noGrp="1"/>
          </p:cNvSpPr>
          <p:nvPr>
            <p:ph idx="1"/>
          </p:nvPr>
        </p:nvSpPr>
        <p:spPr/>
        <p:txBody>
          <a:bodyPr/>
          <a:lstStyle/>
          <a:p>
            <a:r>
              <a:rPr lang="en-US" altLang="zh-TW">
                <a:ea typeface="新細明體" charset="-120"/>
              </a:rPr>
              <a:t>By the final figure, all elements to the left of the partitioning element are less than or equal to 12, and all elements to the right are greater than or equal to 12.</a:t>
            </a:r>
          </a:p>
          <a:p>
            <a:r>
              <a:rPr lang="en-US" altLang="zh-TW">
                <a:ea typeface="新細明體" charset="-120"/>
              </a:rPr>
              <a:t>Now that the array has been partitioned, we can use Quicksort recursively to sort the first four elements of the array (10, 3, 6, and 7) and the last two (15 and 18).</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normAutofit/>
          </a:bodyPr>
          <a:lstStyle/>
          <a:p>
            <a:r>
              <a:rPr lang="en-US" altLang="zh-TW">
                <a:ea typeface="新細明體" charset="-120"/>
              </a:rPr>
              <a:t>Program: Quicksort</a:t>
            </a:r>
          </a:p>
        </p:txBody>
      </p:sp>
      <p:sp>
        <p:nvSpPr>
          <p:cNvPr id="108547" name="Content Placeholder 2"/>
          <p:cNvSpPr>
            <a:spLocks noGrp="1"/>
          </p:cNvSpPr>
          <p:nvPr>
            <p:ph idx="1"/>
          </p:nvPr>
        </p:nvSpPr>
        <p:spPr/>
        <p:txBody>
          <a:bodyPr/>
          <a:lstStyle/>
          <a:p>
            <a:r>
              <a:rPr lang="en-US" altLang="zh-TW" sz="2400" dirty="0">
                <a:ea typeface="新細明體" charset="-120"/>
              </a:rPr>
              <a:t>Let’s develop a recursive function named </a:t>
            </a:r>
            <a:r>
              <a:rPr lang="en-US" altLang="zh-TW" sz="2400" dirty="0">
                <a:latin typeface="Courier New" pitchFamily="49" charset="0"/>
                <a:ea typeface="新細明體" charset="-120"/>
                <a:cs typeface="Courier New" pitchFamily="49" charset="0"/>
              </a:rPr>
              <a:t>quicksort</a:t>
            </a:r>
            <a:r>
              <a:rPr lang="en-US" altLang="zh-TW" sz="2400" dirty="0">
                <a:ea typeface="新細明體" charset="-120"/>
              </a:rPr>
              <a:t> </a:t>
            </a:r>
            <a:br>
              <a:rPr lang="en-US" altLang="zh-TW" sz="2400" dirty="0">
                <a:ea typeface="新細明體" charset="-120"/>
              </a:rPr>
            </a:br>
            <a:r>
              <a:rPr lang="en-US" altLang="zh-TW" sz="2400" dirty="0">
                <a:ea typeface="新細明體" charset="-120"/>
              </a:rPr>
              <a:t>that uses the Quicksort algorithm to sort an array of integers.</a:t>
            </a:r>
          </a:p>
          <a:p>
            <a:r>
              <a:rPr lang="en-US" altLang="zh-TW" sz="2400" dirty="0">
                <a:ea typeface="新細明體" charset="-120"/>
              </a:rPr>
              <a:t>The </a:t>
            </a:r>
            <a:r>
              <a:rPr lang="en-US" altLang="zh-TW" sz="2400" dirty="0" err="1">
                <a:latin typeface="Courier New" pitchFamily="49" charset="0"/>
                <a:ea typeface="新細明體" charset="-120"/>
                <a:cs typeface="Courier New" pitchFamily="49" charset="0"/>
              </a:rPr>
              <a:t>qsort.c</a:t>
            </a:r>
            <a:r>
              <a:rPr lang="en-US" altLang="zh-TW" sz="2400" dirty="0">
                <a:ea typeface="新細明體" charset="-120"/>
              </a:rPr>
              <a:t> program reads 10 numbers into an array, calls </a:t>
            </a:r>
            <a:r>
              <a:rPr lang="en-US" altLang="zh-TW" sz="2400" dirty="0">
                <a:latin typeface="Courier New" pitchFamily="49" charset="0"/>
                <a:ea typeface="新細明體" charset="-120"/>
                <a:cs typeface="Courier New" pitchFamily="49" charset="0"/>
              </a:rPr>
              <a:t>quicksort</a:t>
            </a:r>
            <a:r>
              <a:rPr lang="en-US" altLang="zh-TW" sz="2400" dirty="0">
                <a:ea typeface="新細明體" charset="-120"/>
              </a:rPr>
              <a:t> to sort the array, then prints the </a:t>
            </a:r>
            <a:br>
              <a:rPr lang="en-US" altLang="zh-TW" sz="2400" dirty="0">
                <a:ea typeface="新細明體" charset="-120"/>
              </a:rPr>
            </a:br>
            <a:r>
              <a:rPr lang="en-US" altLang="zh-TW" sz="2400" dirty="0">
                <a:ea typeface="新細明體" charset="-120"/>
              </a:rPr>
              <a:t>elements in the array:</a:t>
            </a:r>
          </a:p>
          <a:p>
            <a:pPr>
              <a:lnSpc>
                <a:spcPct val="80000"/>
              </a:lnSpc>
              <a:spcBef>
                <a:spcPts val="1200"/>
              </a:spcBef>
              <a:buNone/>
            </a:pPr>
            <a:r>
              <a:rPr lang="en-US" altLang="zh-TW" sz="1800" dirty="0">
                <a:latin typeface="Courier New" pitchFamily="49" charset="0"/>
                <a:ea typeface="新細明體" charset="-120"/>
                <a:cs typeface="Courier New" pitchFamily="49" charset="0"/>
              </a:rPr>
              <a:t>	Enter</a:t>
            </a:r>
            <a:r>
              <a:rPr lang="en-US" altLang="zh-TW" sz="1400" dirty="0">
                <a:latin typeface="Courier New" pitchFamily="49" charset="0"/>
                <a:ea typeface="新細明體" charset="-120"/>
                <a:cs typeface="Courier New" pitchFamily="49" charset="0"/>
              </a:rPr>
              <a:t> </a:t>
            </a:r>
            <a:r>
              <a:rPr lang="en-US" altLang="zh-TW" sz="1800" dirty="0">
                <a:latin typeface="Courier New" pitchFamily="49" charset="0"/>
                <a:ea typeface="新細明體" charset="-120"/>
                <a:cs typeface="Courier New" pitchFamily="49" charset="0"/>
              </a:rPr>
              <a:t>10</a:t>
            </a:r>
            <a:r>
              <a:rPr lang="en-US" altLang="zh-TW" sz="1400" dirty="0">
                <a:latin typeface="Courier New" pitchFamily="49" charset="0"/>
                <a:ea typeface="新細明體" charset="-120"/>
                <a:cs typeface="Courier New" pitchFamily="49" charset="0"/>
              </a:rPr>
              <a:t> </a:t>
            </a:r>
            <a:r>
              <a:rPr lang="en-US" altLang="zh-TW" sz="1800" dirty="0">
                <a:latin typeface="Courier New" pitchFamily="49" charset="0"/>
                <a:ea typeface="新細明體" charset="-120"/>
                <a:cs typeface="Courier New" pitchFamily="49" charset="0"/>
              </a:rPr>
              <a:t>numbers</a:t>
            </a:r>
            <a:r>
              <a:rPr lang="en-US" altLang="zh-TW" sz="1400" dirty="0">
                <a:latin typeface="Courier New" pitchFamily="49" charset="0"/>
                <a:ea typeface="新細明體" charset="-120"/>
                <a:cs typeface="Courier New" pitchFamily="49" charset="0"/>
              </a:rPr>
              <a:t> </a:t>
            </a:r>
            <a:r>
              <a:rPr lang="en-US" altLang="zh-TW" sz="1800" dirty="0">
                <a:latin typeface="Courier New" pitchFamily="49" charset="0"/>
                <a:ea typeface="新細明體" charset="-120"/>
                <a:cs typeface="Courier New" pitchFamily="49" charset="0"/>
              </a:rPr>
              <a:t>to</a:t>
            </a:r>
            <a:r>
              <a:rPr lang="en-US" altLang="zh-TW" sz="1400" dirty="0">
                <a:latin typeface="Courier New" pitchFamily="49" charset="0"/>
                <a:ea typeface="新細明體" charset="-120"/>
                <a:cs typeface="Courier New" pitchFamily="49" charset="0"/>
              </a:rPr>
              <a:t> </a:t>
            </a:r>
            <a:r>
              <a:rPr lang="en-US" altLang="zh-TW" sz="1800" dirty="0">
                <a:latin typeface="Courier New" pitchFamily="49" charset="0"/>
                <a:ea typeface="新細明體" charset="-120"/>
                <a:cs typeface="Courier New" pitchFamily="49" charset="0"/>
              </a:rPr>
              <a:t>be</a:t>
            </a:r>
            <a:r>
              <a:rPr lang="en-US" altLang="zh-TW" sz="1400" dirty="0">
                <a:latin typeface="Courier New" pitchFamily="49" charset="0"/>
                <a:ea typeface="新細明體" charset="-120"/>
                <a:cs typeface="Courier New" pitchFamily="49" charset="0"/>
              </a:rPr>
              <a:t> </a:t>
            </a:r>
            <a:r>
              <a:rPr lang="en-US" altLang="zh-TW" sz="1800" dirty="0">
                <a:latin typeface="Courier New" pitchFamily="49" charset="0"/>
                <a:ea typeface="新細明體" charset="-120"/>
                <a:cs typeface="Courier New" pitchFamily="49" charset="0"/>
              </a:rPr>
              <a:t>sorted:</a:t>
            </a:r>
            <a:r>
              <a:rPr lang="en-US" altLang="zh-TW" sz="1400" dirty="0">
                <a:latin typeface="Courier New" pitchFamily="49" charset="0"/>
                <a:ea typeface="新細明體" charset="-120"/>
                <a:cs typeface="Courier New" pitchFamily="49" charset="0"/>
              </a:rPr>
              <a:t> </a:t>
            </a:r>
            <a:r>
              <a:rPr lang="en-US" altLang="zh-TW" sz="24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9</a:t>
            </a:r>
            <a:r>
              <a:rPr lang="en-US" altLang="zh-TW" sz="18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16</a:t>
            </a:r>
            <a:r>
              <a:rPr lang="en-US" altLang="zh-TW" sz="18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47</a:t>
            </a:r>
            <a:r>
              <a:rPr lang="en-US" altLang="zh-TW" sz="18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82</a:t>
            </a:r>
            <a:r>
              <a:rPr lang="en-US" altLang="zh-TW" sz="18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4</a:t>
            </a:r>
            <a:r>
              <a:rPr lang="en-US" altLang="zh-TW" sz="18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66</a:t>
            </a:r>
            <a:r>
              <a:rPr lang="en-US" altLang="zh-TW" sz="18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12</a:t>
            </a:r>
            <a:r>
              <a:rPr lang="en-US" altLang="zh-TW" sz="18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3</a:t>
            </a:r>
            <a:r>
              <a:rPr lang="en-US" altLang="zh-TW" sz="18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25</a:t>
            </a:r>
            <a:r>
              <a:rPr lang="en-US" altLang="zh-TW" sz="18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 </a:t>
            </a:r>
            <a:r>
              <a:rPr lang="en-US" altLang="zh-TW" sz="2400" b="1" u="sng" dirty="0">
                <a:effectLst>
                  <a:outerShdw blurRad="38100" dist="38100" dir="2700000" algn="tl">
                    <a:srgbClr val="000000">
                      <a:alpha val="43137"/>
                    </a:srgbClr>
                  </a:outerShdw>
                </a:effectLst>
                <a:latin typeface="Courier New" pitchFamily="49" charset="0"/>
                <a:ea typeface="新細明體" charset="-120"/>
                <a:cs typeface="Courier New" pitchFamily="49" charset="0"/>
              </a:rPr>
              <a:t>51</a:t>
            </a:r>
          </a:p>
          <a:p>
            <a:pPr>
              <a:lnSpc>
                <a:spcPct val="80000"/>
              </a:lnSpc>
              <a:spcBef>
                <a:spcPts val="600"/>
              </a:spcBef>
              <a:buNone/>
            </a:pPr>
            <a:r>
              <a:rPr lang="en-US" altLang="zh-TW" sz="1800" dirty="0">
                <a:latin typeface="Courier New" pitchFamily="49" charset="0"/>
                <a:ea typeface="新細明體" charset="-120"/>
                <a:cs typeface="Courier New" pitchFamily="49" charset="0"/>
              </a:rPr>
              <a:t>	In</a:t>
            </a:r>
            <a:r>
              <a:rPr lang="en-US" altLang="zh-TW" sz="1400" dirty="0">
                <a:latin typeface="Courier New" pitchFamily="49" charset="0"/>
                <a:ea typeface="新細明體" charset="-120"/>
                <a:cs typeface="Courier New" pitchFamily="49" charset="0"/>
              </a:rPr>
              <a:t> </a:t>
            </a:r>
            <a:r>
              <a:rPr lang="en-US" altLang="zh-TW" sz="1800" dirty="0">
                <a:latin typeface="Courier New" pitchFamily="49" charset="0"/>
                <a:ea typeface="新細明體" charset="-120"/>
                <a:cs typeface="Courier New" pitchFamily="49" charset="0"/>
              </a:rPr>
              <a:t>sorted</a:t>
            </a:r>
            <a:r>
              <a:rPr lang="en-US" altLang="zh-TW" sz="1400" dirty="0">
                <a:latin typeface="Courier New" pitchFamily="49" charset="0"/>
                <a:ea typeface="新細明體" charset="-120"/>
                <a:cs typeface="Courier New" pitchFamily="49" charset="0"/>
              </a:rPr>
              <a:t> </a:t>
            </a:r>
            <a:r>
              <a:rPr lang="en-US" altLang="zh-TW" sz="1800" dirty="0">
                <a:latin typeface="Courier New" pitchFamily="49" charset="0"/>
                <a:ea typeface="新細明體" charset="-120"/>
                <a:cs typeface="Courier New" pitchFamily="49" charset="0"/>
              </a:rPr>
              <a:t>order:</a:t>
            </a:r>
            <a:r>
              <a:rPr lang="en-US" altLang="zh-TW" sz="1400" dirty="0">
                <a:latin typeface="Courier New" pitchFamily="49" charset="0"/>
                <a:ea typeface="新細明體" charset="-120"/>
                <a:cs typeface="Courier New" pitchFamily="49" charset="0"/>
              </a:rPr>
              <a:t> </a:t>
            </a:r>
            <a:r>
              <a:rPr lang="en-US" altLang="zh-TW" sz="2800" b="1" dirty="0">
                <a:latin typeface="Courier New" pitchFamily="49" charset="0"/>
                <a:ea typeface="新細明體" charset="-120"/>
                <a:cs typeface="Courier New" pitchFamily="49" charset="0"/>
              </a:rPr>
              <a:t>3</a:t>
            </a:r>
            <a:r>
              <a:rPr lang="en-US" altLang="zh-TW" sz="2000" b="1" dirty="0">
                <a:latin typeface="Courier New" pitchFamily="49" charset="0"/>
                <a:ea typeface="新細明體" charset="-120"/>
                <a:cs typeface="Courier New" pitchFamily="49" charset="0"/>
              </a:rPr>
              <a:t> </a:t>
            </a:r>
            <a:r>
              <a:rPr lang="en-US" altLang="zh-TW" sz="2800" b="1" dirty="0">
                <a:latin typeface="Courier New" pitchFamily="49" charset="0"/>
                <a:ea typeface="新細明體" charset="-120"/>
                <a:cs typeface="Courier New" pitchFamily="49" charset="0"/>
              </a:rPr>
              <a:t>4</a:t>
            </a:r>
            <a:r>
              <a:rPr lang="en-US" altLang="zh-TW" sz="2000" b="1" dirty="0">
                <a:latin typeface="Courier New" pitchFamily="49" charset="0"/>
                <a:ea typeface="新細明體" charset="-120"/>
                <a:cs typeface="Courier New" pitchFamily="49" charset="0"/>
              </a:rPr>
              <a:t> </a:t>
            </a:r>
            <a:r>
              <a:rPr lang="en-US" altLang="zh-TW" sz="2800" b="1" dirty="0">
                <a:latin typeface="Courier New" pitchFamily="49" charset="0"/>
                <a:ea typeface="新細明體" charset="-120"/>
                <a:cs typeface="Courier New" pitchFamily="49" charset="0"/>
              </a:rPr>
              <a:t>9</a:t>
            </a:r>
            <a:r>
              <a:rPr lang="en-US" altLang="zh-TW" sz="2000" b="1" dirty="0">
                <a:latin typeface="Courier New" pitchFamily="49" charset="0"/>
                <a:ea typeface="新細明體" charset="-120"/>
                <a:cs typeface="Courier New" pitchFamily="49" charset="0"/>
              </a:rPr>
              <a:t> </a:t>
            </a:r>
            <a:r>
              <a:rPr lang="en-US" altLang="zh-TW" sz="2800" b="1" dirty="0">
                <a:latin typeface="Courier New" pitchFamily="49" charset="0"/>
                <a:ea typeface="新細明體" charset="-120"/>
                <a:cs typeface="Courier New" pitchFamily="49" charset="0"/>
              </a:rPr>
              <a:t>12</a:t>
            </a:r>
            <a:r>
              <a:rPr lang="en-US" altLang="zh-TW" sz="2000" b="1" dirty="0">
                <a:latin typeface="Courier New" pitchFamily="49" charset="0"/>
                <a:ea typeface="新細明體" charset="-120"/>
                <a:cs typeface="Courier New" pitchFamily="49" charset="0"/>
              </a:rPr>
              <a:t> </a:t>
            </a:r>
            <a:r>
              <a:rPr lang="en-US" altLang="zh-TW" sz="2800" b="1" dirty="0">
                <a:latin typeface="Courier New" pitchFamily="49" charset="0"/>
                <a:ea typeface="新細明體" charset="-120"/>
                <a:cs typeface="Courier New" pitchFamily="49" charset="0"/>
              </a:rPr>
              <a:t>16</a:t>
            </a:r>
            <a:r>
              <a:rPr lang="en-US" altLang="zh-TW" sz="2000" b="1" dirty="0">
                <a:latin typeface="Courier New" pitchFamily="49" charset="0"/>
                <a:ea typeface="新細明體" charset="-120"/>
                <a:cs typeface="Courier New" pitchFamily="49" charset="0"/>
              </a:rPr>
              <a:t> </a:t>
            </a:r>
            <a:r>
              <a:rPr lang="en-US" altLang="zh-TW" sz="2800" b="1" dirty="0">
                <a:latin typeface="Courier New" pitchFamily="49" charset="0"/>
                <a:ea typeface="新細明體" charset="-120"/>
                <a:cs typeface="Courier New" pitchFamily="49" charset="0"/>
              </a:rPr>
              <a:t>25</a:t>
            </a:r>
            <a:r>
              <a:rPr lang="en-US" altLang="zh-TW" sz="2000" b="1" dirty="0">
                <a:latin typeface="Courier New" pitchFamily="49" charset="0"/>
                <a:ea typeface="新細明體" charset="-120"/>
                <a:cs typeface="Courier New" pitchFamily="49" charset="0"/>
              </a:rPr>
              <a:t> </a:t>
            </a:r>
            <a:r>
              <a:rPr lang="en-US" altLang="zh-TW" sz="2800" b="1" dirty="0">
                <a:latin typeface="Courier New" pitchFamily="49" charset="0"/>
                <a:ea typeface="新細明體" charset="-120"/>
                <a:cs typeface="Courier New" pitchFamily="49" charset="0"/>
              </a:rPr>
              <a:t>47</a:t>
            </a:r>
            <a:r>
              <a:rPr lang="en-US" altLang="zh-TW" sz="2000" b="1" dirty="0">
                <a:latin typeface="Courier New" pitchFamily="49" charset="0"/>
                <a:ea typeface="新細明體" charset="-120"/>
                <a:cs typeface="Courier New" pitchFamily="49" charset="0"/>
              </a:rPr>
              <a:t> </a:t>
            </a:r>
            <a:r>
              <a:rPr lang="en-US" altLang="zh-TW" sz="2800" b="1" dirty="0">
                <a:latin typeface="Courier New" pitchFamily="49" charset="0"/>
                <a:ea typeface="新細明體" charset="-120"/>
                <a:cs typeface="Courier New" pitchFamily="49" charset="0"/>
              </a:rPr>
              <a:t>51</a:t>
            </a:r>
            <a:r>
              <a:rPr lang="en-US" altLang="zh-TW" sz="2000" b="1" dirty="0">
                <a:latin typeface="Courier New" pitchFamily="49" charset="0"/>
                <a:ea typeface="新細明體" charset="-120"/>
                <a:cs typeface="Courier New" pitchFamily="49" charset="0"/>
              </a:rPr>
              <a:t> </a:t>
            </a:r>
            <a:r>
              <a:rPr lang="en-US" altLang="zh-TW" sz="2800" b="1" dirty="0">
                <a:latin typeface="Courier New" pitchFamily="49" charset="0"/>
                <a:ea typeface="新細明體" charset="-120"/>
                <a:cs typeface="Courier New" pitchFamily="49" charset="0"/>
              </a:rPr>
              <a:t>66</a:t>
            </a:r>
            <a:r>
              <a:rPr lang="en-US" altLang="zh-TW" sz="2000" b="1" dirty="0">
                <a:latin typeface="Courier New" pitchFamily="49" charset="0"/>
                <a:ea typeface="新細明體" charset="-120"/>
                <a:cs typeface="Courier New" pitchFamily="49" charset="0"/>
              </a:rPr>
              <a:t> </a:t>
            </a:r>
            <a:r>
              <a:rPr lang="en-US" altLang="zh-TW" sz="2800" b="1" dirty="0">
                <a:latin typeface="Courier New" pitchFamily="49" charset="0"/>
                <a:ea typeface="新細明體" charset="-120"/>
                <a:cs typeface="Courier New" pitchFamily="49" charset="0"/>
              </a:rPr>
              <a:t>82</a:t>
            </a:r>
          </a:p>
          <a:p>
            <a:r>
              <a:rPr lang="en-US" altLang="zh-TW" sz="2400" dirty="0">
                <a:ea typeface="新細明體" charset="-120"/>
              </a:rPr>
              <a:t>The code for partitioning the array is in a separate function named </a:t>
            </a:r>
            <a:r>
              <a:rPr lang="en-US" altLang="zh-TW" sz="2400" dirty="0">
                <a:latin typeface="Courier New" pitchFamily="49" charset="0"/>
                <a:ea typeface="新細明體" charset="-120"/>
                <a:cs typeface="Courier New" pitchFamily="49" charset="0"/>
              </a:rPr>
              <a:t>split</a:t>
            </a:r>
            <a:r>
              <a:rPr lang="en-US" altLang="zh-TW" sz="2400" dirty="0">
                <a:ea typeface="新細明體" charset="-120"/>
              </a:rPr>
              <a: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a:spLocks noGrp="1"/>
          </p:cNvSpPr>
          <p:nvPr>
            <p:ph idx="1"/>
          </p:nvPr>
        </p:nvSpPr>
        <p:spPr>
          <a:xfrm>
            <a:off x="1524000" y="0"/>
            <a:ext cx="9144000" cy="6324600"/>
          </a:xfrm>
        </p:spPr>
        <p:txBody>
          <a:bodyPr>
            <a:normAutofit/>
          </a:bodyPr>
          <a:lstStyle/>
          <a:p>
            <a:pPr>
              <a:spcBef>
                <a:spcPts val="200"/>
              </a:spcBef>
              <a:buNone/>
            </a:pPr>
            <a:r>
              <a:rPr lang="en-US" altLang="zh-TW" sz="1050" dirty="0">
                <a:latin typeface="Courier New" pitchFamily="49" charset="0"/>
                <a:ea typeface="新細明體" charset="-120"/>
                <a:cs typeface="Courier New" pitchFamily="49" charset="0"/>
              </a:rPr>
              <a:t> </a:t>
            </a:r>
          </a:p>
          <a:p>
            <a:pPr marL="342900" indent="-342900">
              <a:lnSpc>
                <a:spcPct val="80000"/>
              </a:lnSpc>
              <a:spcBef>
                <a:spcPts val="300"/>
              </a:spcBef>
              <a:buFont typeface="+mj-lt"/>
              <a:buAutoNum type="arabicParenR"/>
            </a:pPr>
            <a:r>
              <a:rPr lang="en-US" altLang="zh-TW" sz="2400" dirty="0">
                <a:latin typeface="Courier New" pitchFamily="49" charset="0"/>
                <a:ea typeface="新細明體" charset="-120"/>
                <a:cs typeface="Courier New" pitchFamily="49" charset="0"/>
              </a:rPr>
              <a:t>/* Sorts an array of </a:t>
            </a:r>
            <a:r>
              <a:rPr lang="en-US" altLang="zh-TW" sz="2400" dirty="0" err="1">
                <a:latin typeface="Courier New" pitchFamily="49" charset="0"/>
                <a:ea typeface="新細明體" charset="-120"/>
                <a:cs typeface="Courier New" pitchFamily="49" charset="0"/>
              </a:rPr>
              <a:t>int</a:t>
            </a:r>
            <a:r>
              <a:rPr lang="en-US" altLang="zh-TW" sz="2400" dirty="0">
                <a:latin typeface="Courier New" pitchFamily="49" charset="0"/>
                <a:ea typeface="新細明體" charset="-120"/>
                <a:cs typeface="Courier New" pitchFamily="49" charset="0"/>
              </a:rPr>
              <a:t> using Quicksort*/</a:t>
            </a:r>
          </a:p>
          <a:p>
            <a:pPr marL="342900" indent="-342900">
              <a:lnSpc>
                <a:spcPct val="80000"/>
              </a:lnSpc>
              <a:spcBef>
                <a:spcPts val="300"/>
              </a:spcBef>
              <a:buFont typeface="+mj-lt"/>
              <a:buAutoNum type="arabicParenR"/>
            </a:pPr>
            <a:r>
              <a:rPr lang="en-US" altLang="zh-TW" sz="2400" dirty="0">
                <a:latin typeface="Courier New" pitchFamily="49" charset="0"/>
                <a:ea typeface="新細明體" charset="-120"/>
                <a:cs typeface="Courier New" pitchFamily="49" charset="0"/>
              </a:rPr>
              <a:t>#include &lt;</a:t>
            </a:r>
            <a:r>
              <a:rPr lang="en-US" altLang="zh-TW" sz="2400" dirty="0" err="1">
                <a:latin typeface="Courier New" pitchFamily="49" charset="0"/>
                <a:ea typeface="新細明體" charset="-120"/>
                <a:cs typeface="Courier New" pitchFamily="49" charset="0"/>
              </a:rPr>
              <a:t>stdio.h</a:t>
            </a:r>
            <a:r>
              <a:rPr lang="en-US" altLang="zh-TW" sz="2400" dirty="0">
                <a:latin typeface="Courier New" pitchFamily="49" charset="0"/>
                <a:ea typeface="新細明體" charset="-120"/>
                <a:cs typeface="Courier New" pitchFamily="49" charset="0"/>
              </a:rPr>
              <a:t>&gt;</a:t>
            </a:r>
          </a:p>
          <a:p>
            <a:pPr marL="342900" indent="-342900">
              <a:lnSpc>
                <a:spcPct val="80000"/>
              </a:lnSpc>
              <a:spcBef>
                <a:spcPts val="300"/>
              </a:spcBef>
              <a:buFont typeface="+mj-lt"/>
              <a:buAutoNum type="arabicParenR"/>
            </a:pPr>
            <a:r>
              <a:rPr lang="en-US" altLang="zh-TW" sz="2400" dirty="0">
                <a:latin typeface="Courier New" pitchFamily="49" charset="0"/>
                <a:ea typeface="新細明體" charset="-120"/>
                <a:cs typeface="Courier New" pitchFamily="49" charset="0"/>
              </a:rPr>
              <a:t>#define N 10</a:t>
            </a:r>
          </a:p>
          <a:p>
            <a:pPr marL="342900" indent="-342900">
              <a:lnSpc>
                <a:spcPct val="50000"/>
              </a:lnSpc>
              <a:spcBef>
                <a:spcPct val="0"/>
              </a:spcBef>
              <a:buFont typeface="+mj-lt"/>
              <a:buAutoNum type="arabicParenR"/>
            </a:pPr>
            <a:r>
              <a:rPr lang="en-US" altLang="zh-TW" sz="2400" dirty="0">
                <a:latin typeface="Courier New" pitchFamily="49" charset="0"/>
                <a:ea typeface="新細明體" charset="-120"/>
                <a:cs typeface="Courier New" pitchFamily="49" charset="0"/>
              </a:rPr>
              <a:t> </a:t>
            </a:r>
          </a:p>
          <a:p>
            <a:pPr marL="342900" indent="-342900">
              <a:lnSpc>
                <a:spcPct val="80000"/>
              </a:lnSpc>
              <a:spcBef>
                <a:spcPts val="300"/>
              </a:spcBef>
              <a:buFont typeface="+mj-lt"/>
              <a:buAutoNum type="arabicParenR"/>
            </a:pPr>
            <a:r>
              <a:rPr lang="en-US" altLang="zh-TW" dirty="0">
                <a:latin typeface="Courier New" pitchFamily="49" charset="0"/>
                <a:ea typeface="新細明體" charset="-120"/>
                <a:cs typeface="Courier New" pitchFamily="49" charset="0"/>
              </a:rPr>
              <a:t>void </a:t>
            </a:r>
            <a:r>
              <a:rPr lang="en-US" altLang="zh-TW" b="1" dirty="0">
                <a:ln w="6600">
                  <a:solidFill>
                    <a:schemeClr val="accent2"/>
                  </a:solidFill>
                  <a:prstDash val="solid"/>
                </a:ln>
                <a:solidFill>
                  <a:srgbClr val="FFFFFF"/>
                </a:solidFill>
                <a:effectLst>
                  <a:outerShdw dist="38100" dir="2700000" algn="tl" rotWithShape="0">
                    <a:schemeClr val="accent2"/>
                  </a:outerShdw>
                </a:effectLst>
                <a:latin typeface="Courier New" pitchFamily="49" charset="0"/>
                <a:ea typeface="新細明體" charset="-120"/>
                <a:cs typeface="Courier New" pitchFamily="49" charset="0"/>
              </a:rPr>
              <a:t>quicksort</a:t>
            </a:r>
            <a:r>
              <a:rPr lang="en-US" altLang="zh-TW" dirty="0">
                <a:latin typeface="Courier New" pitchFamily="49" charset="0"/>
                <a:ea typeface="新細明體" charset="-120"/>
                <a:cs typeface="Courier New" pitchFamily="49" charset="0"/>
              </a:rPr>
              <a:t>(</a:t>
            </a:r>
            <a:r>
              <a:rPr lang="en-US" altLang="zh-TW" dirty="0" err="1">
                <a:latin typeface="Courier New" pitchFamily="49" charset="0"/>
                <a:ea typeface="新細明體" charset="-120"/>
                <a:cs typeface="Courier New" pitchFamily="49" charset="0"/>
              </a:rPr>
              <a:t>int</a:t>
            </a:r>
            <a:r>
              <a:rPr lang="en-US" altLang="zh-TW" dirty="0">
                <a:latin typeface="Courier New" pitchFamily="49" charset="0"/>
                <a:ea typeface="新細明體" charset="-120"/>
                <a:cs typeface="Courier New" pitchFamily="49" charset="0"/>
              </a:rPr>
              <a:t> a[], </a:t>
            </a:r>
            <a:r>
              <a:rPr lang="en-US" altLang="zh-TW" dirty="0" err="1">
                <a:latin typeface="Courier New" pitchFamily="49" charset="0"/>
                <a:ea typeface="新細明體" charset="-120"/>
                <a:cs typeface="Courier New" pitchFamily="49" charset="0"/>
              </a:rPr>
              <a:t>int</a:t>
            </a:r>
            <a:r>
              <a:rPr lang="en-US" altLang="zh-TW" dirty="0">
                <a:latin typeface="Courier New" pitchFamily="49" charset="0"/>
                <a:ea typeface="新細明體" charset="-120"/>
                <a:cs typeface="Courier New" pitchFamily="49" charset="0"/>
              </a:rPr>
              <a:t> low, </a:t>
            </a:r>
            <a:r>
              <a:rPr lang="en-US" altLang="zh-TW" dirty="0" err="1">
                <a:latin typeface="Courier New" pitchFamily="49" charset="0"/>
                <a:ea typeface="新細明體" charset="-120"/>
                <a:cs typeface="Courier New" pitchFamily="49" charset="0"/>
              </a:rPr>
              <a:t>int</a:t>
            </a:r>
            <a:r>
              <a:rPr lang="en-US" altLang="zh-TW" dirty="0">
                <a:latin typeface="Courier New" pitchFamily="49" charset="0"/>
                <a:ea typeface="新細明體" charset="-120"/>
                <a:cs typeface="Courier New" pitchFamily="49" charset="0"/>
              </a:rPr>
              <a:t> high);</a:t>
            </a:r>
          </a:p>
          <a:p>
            <a:pPr marL="342900" indent="-342900">
              <a:lnSpc>
                <a:spcPct val="80000"/>
              </a:lnSpc>
              <a:spcBef>
                <a:spcPts val="300"/>
              </a:spcBef>
              <a:buFont typeface="+mj-lt"/>
              <a:buAutoNum type="arabicParenR"/>
            </a:pPr>
            <a:r>
              <a:rPr lang="en-US" altLang="zh-TW" dirty="0" err="1">
                <a:latin typeface="Courier New" pitchFamily="49" charset="0"/>
                <a:ea typeface="新細明體" charset="-120"/>
                <a:cs typeface="Courier New" pitchFamily="49" charset="0"/>
              </a:rPr>
              <a:t>int</a:t>
            </a:r>
            <a:r>
              <a:rPr lang="en-US" altLang="zh-TW" dirty="0">
                <a:latin typeface="Courier New" pitchFamily="49" charset="0"/>
                <a:ea typeface="新細明體" charset="-120"/>
                <a:cs typeface="Courier New" pitchFamily="49" charset="0"/>
              </a:rPr>
              <a:t> </a:t>
            </a:r>
            <a:r>
              <a:rPr lang="en-US" altLang="zh-TW" b="1" dirty="0">
                <a:solidFill>
                  <a:srgbClr val="FFC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split</a:t>
            </a:r>
            <a:r>
              <a:rPr lang="en-US" altLang="zh-TW" dirty="0">
                <a:latin typeface="Courier New" pitchFamily="49" charset="0"/>
                <a:ea typeface="新細明體" charset="-120"/>
                <a:cs typeface="Courier New" pitchFamily="49" charset="0"/>
              </a:rPr>
              <a:t>(</a:t>
            </a:r>
            <a:r>
              <a:rPr lang="en-US" altLang="zh-TW" dirty="0" err="1">
                <a:latin typeface="Courier New" pitchFamily="49" charset="0"/>
                <a:ea typeface="新細明體" charset="-120"/>
                <a:cs typeface="Courier New" pitchFamily="49" charset="0"/>
              </a:rPr>
              <a:t>int</a:t>
            </a:r>
            <a:r>
              <a:rPr lang="en-US" altLang="zh-TW" dirty="0">
                <a:latin typeface="Courier New" pitchFamily="49" charset="0"/>
                <a:ea typeface="新細明體" charset="-120"/>
                <a:cs typeface="Courier New" pitchFamily="49" charset="0"/>
              </a:rPr>
              <a:t> a[], </a:t>
            </a:r>
            <a:r>
              <a:rPr lang="en-US" altLang="zh-TW" dirty="0" err="1">
                <a:latin typeface="Courier New" pitchFamily="49" charset="0"/>
                <a:ea typeface="新細明體" charset="-120"/>
                <a:cs typeface="Courier New" pitchFamily="49" charset="0"/>
              </a:rPr>
              <a:t>int</a:t>
            </a:r>
            <a:r>
              <a:rPr lang="en-US" altLang="zh-TW" dirty="0">
                <a:latin typeface="Courier New" pitchFamily="49" charset="0"/>
                <a:ea typeface="新細明體" charset="-120"/>
                <a:cs typeface="Courier New" pitchFamily="49" charset="0"/>
              </a:rPr>
              <a:t> low, </a:t>
            </a:r>
            <a:r>
              <a:rPr lang="en-US" altLang="zh-TW" dirty="0" err="1">
                <a:latin typeface="Courier New" pitchFamily="49" charset="0"/>
                <a:ea typeface="新細明體" charset="-120"/>
                <a:cs typeface="Courier New" pitchFamily="49" charset="0"/>
              </a:rPr>
              <a:t>int</a:t>
            </a:r>
            <a:r>
              <a:rPr lang="en-US" altLang="zh-TW" dirty="0">
                <a:latin typeface="Courier New" pitchFamily="49" charset="0"/>
                <a:ea typeface="新細明體" charset="-120"/>
                <a:cs typeface="Courier New" pitchFamily="49" charset="0"/>
              </a:rPr>
              <a:t> high);</a:t>
            </a:r>
          </a:p>
          <a:p>
            <a:pPr marL="342900" indent="-342900">
              <a:lnSpc>
                <a:spcPct val="50000"/>
              </a:lnSpc>
              <a:spcBef>
                <a:spcPct val="0"/>
              </a:spcBef>
              <a:buFont typeface="+mj-lt"/>
              <a:buAutoNum type="arabicParenR"/>
            </a:pPr>
            <a:r>
              <a:rPr lang="en-US" altLang="zh-TW" dirty="0">
                <a:latin typeface="Courier New" pitchFamily="49" charset="0"/>
                <a:ea typeface="新細明體" charset="-120"/>
                <a:cs typeface="Courier New" pitchFamily="49" charset="0"/>
              </a:rPr>
              <a:t> </a:t>
            </a:r>
          </a:p>
          <a:p>
            <a:pPr marL="342900" indent="-342900">
              <a:lnSpc>
                <a:spcPct val="80000"/>
              </a:lnSpc>
              <a:spcBef>
                <a:spcPts val="300"/>
              </a:spcBef>
              <a:buFont typeface="+mj-lt"/>
              <a:buAutoNum type="arabicParenR"/>
            </a:pPr>
            <a:r>
              <a:rPr lang="en-US" altLang="zh-TW" dirty="0" err="1">
                <a:latin typeface="Courier New" pitchFamily="49" charset="0"/>
                <a:ea typeface="新細明體" charset="-120"/>
                <a:cs typeface="Courier New" pitchFamily="49" charset="0"/>
              </a:rPr>
              <a:t>int</a:t>
            </a:r>
            <a:r>
              <a:rPr lang="en-US" altLang="zh-TW" dirty="0">
                <a:latin typeface="Courier New" pitchFamily="49" charset="0"/>
                <a:ea typeface="新細明體" charset="-120"/>
                <a:cs typeface="Courier New" pitchFamily="49" charset="0"/>
              </a:rPr>
              <a:t> </a:t>
            </a:r>
            <a:r>
              <a:rPr lang="en-US" altLang="zh-TW" b="1" dirty="0">
                <a:solidFill>
                  <a:srgbClr val="FF000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main</a:t>
            </a:r>
            <a:r>
              <a:rPr lang="en-US" altLang="zh-TW" dirty="0">
                <a:latin typeface="Courier New" pitchFamily="49" charset="0"/>
                <a:ea typeface="新細明體" charset="-120"/>
                <a:cs typeface="Courier New" pitchFamily="49" charset="0"/>
              </a:rPr>
              <a:t>(void)</a:t>
            </a:r>
          </a:p>
          <a:p>
            <a:pPr marL="342900" indent="-342900">
              <a:lnSpc>
                <a:spcPct val="80000"/>
              </a:lnSpc>
              <a:spcBef>
                <a:spcPct val="0"/>
              </a:spcBef>
              <a:buFont typeface="+mj-lt"/>
              <a:buAutoNum type="arabicParenR"/>
            </a:pPr>
            <a:r>
              <a:rPr lang="en-US" altLang="zh-TW" dirty="0">
                <a:latin typeface="Courier New" pitchFamily="49" charset="0"/>
                <a:ea typeface="新細明體" charset="-120"/>
                <a:cs typeface="Courier New" pitchFamily="49" charset="0"/>
              </a:rPr>
              <a:t>{</a:t>
            </a:r>
          </a:p>
          <a:p>
            <a:pPr marL="342900" indent="-342900">
              <a:lnSpc>
                <a:spcPct val="80000"/>
              </a:lnSpc>
              <a:spcBef>
                <a:spcPct val="0"/>
              </a:spcBef>
              <a:buFont typeface="+mj-lt"/>
              <a:buAutoNum type="arabicParenR"/>
            </a:pPr>
            <a:r>
              <a:rPr lang="en-US" altLang="zh-TW" dirty="0">
                <a:latin typeface="Courier New" pitchFamily="49" charset="0"/>
                <a:ea typeface="新細明體" charset="-120"/>
                <a:cs typeface="Courier New" pitchFamily="49" charset="0"/>
              </a:rPr>
              <a:t>  </a:t>
            </a:r>
            <a:r>
              <a:rPr lang="en-US" altLang="zh-TW" dirty="0" err="1">
                <a:latin typeface="Courier New" pitchFamily="49" charset="0"/>
                <a:ea typeface="新細明體" charset="-120"/>
                <a:cs typeface="Courier New" pitchFamily="49" charset="0"/>
              </a:rPr>
              <a:t>int</a:t>
            </a:r>
            <a:r>
              <a:rPr lang="en-US" altLang="zh-TW" dirty="0">
                <a:latin typeface="Courier New" pitchFamily="49" charset="0"/>
                <a:ea typeface="新細明體" charset="-120"/>
                <a:cs typeface="Courier New" pitchFamily="49" charset="0"/>
              </a:rPr>
              <a:t> a[N], </a:t>
            </a:r>
            <a:r>
              <a:rPr lang="en-US" altLang="zh-TW" dirty="0" err="1">
                <a:latin typeface="Courier New" pitchFamily="49" charset="0"/>
                <a:ea typeface="新細明體" charset="-120"/>
                <a:cs typeface="Courier New" pitchFamily="49" charset="0"/>
              </a:rPr>
              <a:t>i</a:t>
            </a:r>
            <a:r>
              <a:rPr lang="en-US" altLang="zh-TW" dirty="0">
                <a:latin typeface="Courier New" pitchFamily="49" charset="0"/>
                <a:ea typeface="新細明體" charset="-120"/>
                <a:cs typeface="Courier New" pitchFamily="49" charset="0"/>
              </a:rPr>
              <a:t>;</a:t>
            </a:r>
          </a:p>
          <a:p>
            <a:pPr marL="342900" indent="-342900">
              <a:lnSpc>
                <a:spcPct val="50000"/>
              </a:lnSpc>
              <a:spcBef>
                <a:spcPct val="0"/>
              </a:spcBef>
              <a:buFont typeface="+mj-lt"/>
              <a:buAutoNum type="arabicParenR"/>
            </a:pPr>
            <a:endParaRPr lang="en-US" altLang="zh-TW" dirty="0">
              <a:latin typeface="Courier New" pitchFamily="49" charset="0"/>
              <a:ea typeface="新細明體" charset="-120"/>
              <a:cs typeface="Courier New" pitchFamily="49" charset="0"/>
            </a:endParaRPr>
          </a:p>
          <a:p>
            <a:pPr marL="342900" indent="-342900">
              <a:lnSpc>
                <a:spcPct val="80000"/>
              </a:lnSpc>
              <a:spcBef>
                <a:spcPts val="300"/>
              </a:spcBef>
              <a:buFont typeface="+mj-lt"/>
              <a:buAutoNum type="arabicParenR"/>
            </a:pPr>
            <a:r>
              <a:rPr lang="en-US" altLang="zh-TW" dirty="0">
                <a:latin typeface="Courier New" pitchFamily="49" charset="0"/>
                <a:ea typeface="新細明體" charset="-120"/>
                <a:cs typeface="Courier New" pitchFamily="49" charset="0"/>
              </a:rPr>
              <a:t>  </a:t>
            </a:r>
            <a:r>
              <a:rPr lang="en-US" altLang="zh-TW" dirty="0" err="1">
                <a:latin typeface="Courier New" pitchFamily="49" charset="0"/>
                <a:ea typeface="新細明體" charset="-120"/>
                <a:cs typeface="Courier New" pitchFamily="49" charset="0"/>
              </a:rPr>
              <a:t>printf</a:t>
            </a:r>
            <a:r>
              <a:rPr lang="en-US" altLang="zh-TW" dirty="0">
                <a:latin typeface="Courier New" pitchFamily="49" charset="0"/>
                <a:ea typeface="新細明體" charset="-120"/>
                <a:cs typeface="Courier New" pitchFamily="49" charset="0"/>
              </a:rPr>
              <a:t>("Enter %d numbers to be sorted: ", N);</a:t>
            </a:r>
          </a:p>
          <a:p>
            <a:pPr marL="342900" indent="-342900">
              <a:lnSpc>
                <a:spcPct val="80000"/>
              </a:lnSpc>
              <a:spcBef>
                <a:spcPts val="300"/>
              </a:spcBef>
              <a:buFont typeface="+mj-lt"/>
              <a:buAutoNum type="arabicParenR"/>
            </a:pPr>
            <a:r>
              <a:rPr lang="en-US" altLang="zh-TW" dirty="0">
                <a:latin typeface="Courier New" pitchFamily="49" charset="0"/>
                <a:ea typeface="新細明體" charset="-120"/>
                <a:cs typeface="Courier New" pitchFamily="49" charset="0"/>
              </a:rPr>
              <a:t>  for (</a:t>
            </a:r>
            <a:r>
              <a:rPr lang="en-US" altLang="zh-TW" dirty="0" err="1">
                <a:latin typeface="Courier New" pitchFamily="49" charset="0"/>
                <a:ea typeface="新細明體" charset="-120"/>
                <a:cs typeface="Courier New" pitchFamily="49" charset="0"/>
              </a:rPr>
              <a:t>i</a:t>
            </a:r>
            <a:r>
              <a:rPr lang="en-US" altLang="zh-TW" dirty="0">
                <a:latin typeface="Courier New" pitchFamily="49" charset="0"/>
                <a:ea typeface="新細明體" charset="-120"/>
                <a:cs typeface="Courier New" pitchFamily="49" charset="0"/>
              </a:rPr>
              <a:t> = 0; </a:t>
            </a:r>
            <a:r>
              <a:rPr lang="en-US" altLang="zh-TW" dirty="0" err="1">
                <a:latin typeface="Courier New" pitchFamily="49" charset="0"/>
                <a:ea typeface="新細明體" charset="-120"/>
                <a:cs typeface="Courier New" pitchFamily="49" charset="0"/>
              </a:rPr>
              <a:t>i</a:t>
            </a:r>
            <a:r>
              <a:rPr lang="en-US" altLang="zh-TW" dirty="0">
                <a:latin typeface="Courier New" pitchFamily="49" charset="0"/>
                <a:ea typeface="新細明體" charset="-120"/>
                <a:cs typeface="Courier New" pitchFamily="49" charset="0"/>
              </a:rPr>
              <a:t> &lt; N; </a:t>
            </a:r>
            <a:r>
              <a:rPr lang="en-US" altLang="zh-TW" dirty="0" err="1">
                <a:latin typeface="Courier New" pitchFamily="49" charset="0"/>
                <a:ea typeface="新細明體" charset="-120"/>
                <a:cs typeface="Courier New" pitchFamily="49" charset="0"/>
              </a:rPr>
              <a:t>i</a:t>
            </a:r>
            <a:r>
              <a:rPr lang="en-US" altLang="zh-TW" dirty="0">
                <a:latin typeface="Courier New" pitchFamily="49" charset="0"/>
                <a:ea typeface="新細明體" charset="-120"/>
                <a:cs typeface="Courier New" pitchFamily="49" charset="0"/>
              </a:rPr>
              <a:t>++) </a:t>
            </a:r>
            <a:r>
              <a:rPr lang="en-US" altLang="zh-TW" b="1" dirty="0" err="1">
                <a:latin typeface="Courier New" pitchFamily="49" charset="0"/>
                <a:ea typeface="新細明體" charset="-120"/>
                <a:cs typeface="Courier New" pitchFamily="49" charset="0"/>
              </a:rPr>
              <a:t>scanf</a:t>
            </a:r>
            <a:r>
              <a:rPr lang="en-US" altLang="zh-TW" dirty="0">
                <a:latin typeface="Courier New" pitchFamily="49" charset="0"/>
                <a:ea typeface="新細明體" charset="-120"/>
                <a:cs typeface="Courier New" pitchFamily="49" charset="0"/>
              </a:rPr>
              <a:t>("%d", &amp;a[</a:t>
            </a:r>
            <a:r>
              <a:rPr lang="en-US" altLang="zh-TW" dirty="0" err="1">
                <a:latin typeface="Courier New" pitchFamily="49" charset="0"/>
                <a:ea typeface="新細明體" charset="-120"/>
                <a:cs typeface="Courier New" pitchFamily="49" charset="0"/>
              </a:rPr>
              <a:t>i</a:t>
            </a:r>
            <a:r>
              <a:rPr lang="en-US" altLang="zh-TW" dirty="0">
                <a:latin typeface="Courier New" pitchFamily="49" charset="0"/>
                <a:ea typeface="新細明體" charset="-120"/>
                <a:cs typeface="Courier New" pitchFamily="49" charset="0"/>
              </a:rPr>
              <a:t>]);</a:t>
            </a:r>
          </a:p>
          <a:p>
            <a:pPr marL="342900" indent="-342900">
              <a:lnSpc>
                <a:spcPct val="80000"/>
              </a:lnSpc>
              <a:spcBef>
                <a:spcPts val="300"/>
              </a:spcBef>
              <a:buFont typeface="+mj-lt"/>
              <a:buAutoNum type="arabicParenR"/>
            </a:pPr>
            <a:r>
              <a:rPr lang="en-US" altLang="zh-TW" dirty="0">
                <a:latin typeface="Courier New" pitchFamily="49" charset="0"/>
                <a:ea typeface="新細明體" charset="-120"/>
                <a:cs typeface="Courier New" pitchFamily="49" charset="0"/>
              </a:rPr>
              <a:t>  </a:t>
            </a:r>
            <a:r>
              <a:rPr lang="en-US" altLang="zh-TW" b="1" dirty="0">
                <a:ln w="6600">
                  <a:solidFill>
                    <a:schemeClr val="accent2"/>
                  </a:solidFill>
                  <a:prstDash val="solid"/>
                </a:ln>
                <a:solidFill>
                  <a:srgbClr val="FFFFFF"/>
                </a:solidFill>
                <a:effectLst>
                  <a:outerShdw dist="38100" dir="2700000" algn="tl" rotWithShape="0">
                    <a:schemeClr val="accent2"/>
                  </a:outerShdw>
                </a:effectLst>
                <a:latin typeface="Courier New" pitchFamily="49" charset="0"/>
                <a:ea typeface="新細明體" charset="-120"/>
                <a:cs typeface="Courier New" pitchFamily="49" charset="0"/>
              </a:rPr>
              <a:t>quicksort</a:t>
            </a:r>
            <a:r>
              <a:rPr lang="en-US" altLang="zh-TW" dirty="0">
                <a:latin typeface="Courier New" pitchFamily="49" charset="0"/>
                <a:ea typeface="新細明體" charset="-120"/>
                <a:cs typeface="Courier New" pitchFamily="49" charset="0"/>
              </a:rPr>
              <a:t>(a, 0, N - 1);</a:t>
            </a:r>
          </a:p>
          <a:p>
            <a:pPr marL="342900" indent="-342900">
              <a:lnSpc>
                <a:spcPct val="50000"/>
              </a:lnSpc>
              <a:spcBef>
                <a:spcPct val="0"/>
              </a:spcBef>
              <a:buFont typeface="+mj-lt"/>
              <a:buAutoNum type="arabicParenR"/>
            </a:pPr>
            <a:endParaRPr lang="en-US" altLang="zh-TW" dirty="0">
              <a:latin typeface="Courier New" pitchFamily="49" charset="0"/>
              <a:ea typeface="新細明體" charset="-120"/>
              <a:cs typeface="Courier New" pitchFamily="49" charset="0"/>
            </a:endParaRPr>
          </a:p>
          <a:p>
            <a:pPr marL="342900" indent="-342900">
              <a:lnSpc>
                <a:spcPct val="80000"/>
              </a:lnSpc>
              <a:spcBef>
                <a:spcPts val="300"/>
              </a:spcBef>
              <a:buFont typeface="+mj-lt"/>
              <a:buAutoNum type="arabicParenR"/>
            </a:pPr>
            <a:r>
              <a:rPr lang="en-US" altLang="zh-TW" dirty="0">
                <a:latin typeface="Courier New" pitchFamily="49" charset="0"/>
                <a:ea typeface="新細明體" charset="-120"/>
                <a:cs typeface="Courier New" pitchFamily="49" charset="0"/>
              </a:rPr>
              <a:t>  </a:t>
            </a:r>
            <a:r>
              <a:rPr lang="en-US" altLang="zh-TW" dirty="0" err="1">
                <a:latin typeface="Courier New" pitchFamily="49" charset="0"/>
                <a:ea typeface="新細明體" charset="-120"/>
                <a:cs typeface="Courier New" pitchFamily="49" charset="0"/>
              </a:rPr>
              <a:t>printf</a:t>
            </a:r>
            <a:r>
              <a:rPr lang="en-US" altLang="zh-TW" dirty="0">
                <a:latin typeface="Courier New" pitchFamily="49" charset="0"/>
                <a:ea typeface="新細明體" charset="-120"/>
                <a:cs typeface="Courier New" pitchFamily="49" charset="0"/>
              </a:rPr>
              <a:t>("In sorted order: ");</a:t>
            </a:r>
          </a:p>
          <a:p>
            <a:pPr marL="342900" indent="-342900">
              <a:lnSpc>
                <a:spcPct val="80000"/>
              </a:lnSpc>
              <a:spcBef>
                <a:spcPts val="300"/>
              </a:spcBef>
              <a:buFont typeface="+mj-lt"/>
              <a:buAutoNum type="arabicParenR"/>
            </a:pPr>
            <a:r>
              <a:rPr lang="en-US" altLang="zh-TW" dirty="0">
                <a:latin typeface="Courier New" pitchFamily="49" charset="0"/>
                <a:ea typeface="新細明體" charset="-120"/>
                <a:cs typeface="Courier New" pitchFamily="49" charset="0"/>
              </a:rPr>
              <a:t>  for (</a:t>
            </a:r>
            <a:r>
              <a:rPr lang="en-US" altLang="zh-TW" dirty="0" err="1">
                <a:latin typeface="Courier New" pitchFamily="49" charset="0"/>
                <a:ea typeface="新細明體" charset="-120"/>
                <a:cs typeface="Courier New" pitchFamily="49" charset="0"/>
              </a:rPr>
              <a:t>i</a:t>
            </a:r>
            <a:r>
              <a:rPr lang="en-US" altLang="zh-TW" dirty="0">
                <a:latin typeface="Courier New" pitchFamily="49" charset="0"/>
                <a:ea typeface="新細明體" charset="-120"/>
                <a:cs typeface="Courier New" pitchFamily="49" charset="0"/>
              </a:rPr>
              <a:t> = 0; </a:t>
            </a:r>
            <a:r>
              <a:rPr lang="en-US" altLang="zh-TW" dirty="0" err="1">
                <a:latin typeface="Courier New" pitchFamily="49" charset="0"/>
                <a:ea typeface="新細明體" charset="-120"/>
                <a:cs typeface="Courier New" pitchFamily="49" charset="0"/>
              </a:rPr>
              <a:t>i</a:t>
            </a:r>
            <a:r>
              <a:rPr lang="en-US" altLang="zh-TW" dirty="0">
                <a:latin typeface="Courier New" pitchFamily="49" charset="0"/>
                <a:ea typeface="新細明體" charset="-120"/>
                <a:cs typeface="Courier New" pitchFamily="49" charset="0"/>
              </a:rPr>
              <a:t> &lt; N; </a:t>
            </a:r>
            <a:r>
              <a:rPr lang="en-US" altLang="zh-TW" dirty="0" err="1">
                <a:latin typeface="Courier New" pitchFamily="49" charset="0"/>
                <a:ea typeface="新細明體" charset="-120"/>
                <a:cs typeface="Courier New" pitchFamily="49" charset="0"/>
              </a:rPr>
              <a:t>i</a:t>
            </a:r>
            <a:r>
              <a:rPr lang="en-US" altLang="zh-TW" dirty="0">
                <a:latin typeface="Courier New" pitchFamily="49" charset="0"/>
                <a:ea typeface="新細明體" charset="-120"/>
                <a:cs typeface="Courier New" pitchFamily="49" charset="0"/>
              </a:rPr>
              <a:t>++)</a:t>
            </a:r>
            <a:r>
              <a:rPr lang="en-US" altLang="zh-TW" b="1" dirty="0" err="1">
                <a:latin typeface="Courier New" pitchFamily="49" charset="0"/>
                <a:ea typeface="新細明體" charset="-120"/>
                <a:cs typeface="Courier New" pitchFamily="49" charset="0"/>
              </a:rPr>
              <a:t>printf</a:t>
            </a:r>
            <a:r>
              <a:rPr lang="en-US" altLang="zh-TW" dirty="0">
                <a:latin typeface="Courier New" pitchFamily="49" charset="0"/>
                <a:ea typeface="新細明體" charset="-120"/>
                <a:cs typeface="Courier New" pitchFamily="49" charset="0"/>
              </a:rPr>
              <a:t>("%d ", a[</a:t>
            </a:r>
            <a:r>
              <a:rPr lang="en-US" altLang="zh-TW" dirty="0" err="1">
                <a:latin typeface="Courier New" pitchFamily="49" charset="0"/>
                <a:ea typeface="新細明體" charset="-120"/>
                <a:cs typeface="Courier New" pitchFamily="49" charset="0"/>
              </a:rPr>
              <a:t>i</a:t>
            </a:r>
            <a:r>
              <a:rPr lang="en-US" altLang="zh-TW" dirty="0">
                <a:latin typeface="Courier New" pitchFamily="49" charset="0"/>
                <a:ea typeface="新細明體" charset="-120"/>
                <a:cs typeface="Courier New" pitchFamily="49" charset="0"/>
              </a:rPr>
              <a:t>]);</a:t>
            </a:r>
          </a:p>
          <a:p>
            <a:pPr marL="342900" indent="-342900">
              <a:lnSpc>
                <a:spcPct val="80000"/>
              </a:lnSpc>
              <a:spcBef>
                <a:spcPts val="300"/>
              </a:spcBef>
              <a:buFont typeface="+mj-lt"/>
              <a:buAutoNum type="arabicParenR"/>
            </a:pPr>
            <a:r>
              <a:rPr lang="en-US" altLang="zh-TW" dirty="0">
                <a:latin typeface="Courier New" pitchFamily="49" charset="0"/>
                <a:ea typeface="新細明體" charset="-120"/>
                <a:cs typeface="Courier New" pitchFamily="49" charset="0"/>
              </a:rPr>
              <a:t>  </a:t>
            </a:r>
            <a:r>
              <a:rPr lang="en-US" altLang="zh-TW" dirty="0" err="1">
                <a:latin typeface="Courier New" pitchFamily="49" charset="0"/>
                <a:ea typeface="新細明體" charset="-120"/>
                <a:cs typeface="Courier New" pitchFamily="49" charset="0"/>
              </a:rPr>
              <a:t>printf</a:t>
            </a:r>
            <a:r>
              <a:rPr lang="en-US" altLang="zh-TW" dirty="0">
                <a:latin typeface="Courier New" pitchFamily="49" charset="0"/>
                <a:ea typeface="新細明體" charset="-120"/>
                <a:cs typeface="Courier New" pitchFamily="49" charset="0"/>
              </a:rPr>
              <a:t>("\n");</a:t>
            </a:r>
          </a:p>
          <a:p>
            <a:pPr marL="342900" indent="-342900">
              <a:lnSpc>
                <a:spcPct val="50000"/>
              </a:lnSpc>
              <a:spcBef>
                <a:spcPct val="0"/>
              </a:spcBef>
              <a:buFont typeface="+mj-lt"/>
              <a:buAutoNum type="arabicParenR"/>
            </a:pPr>
            <a:endParaRPr lang="en-US" altLang="zh-TW" dirty="0">
              <a:latin typeface="Courier New" pitchFamily="49" charset="0"/>
              <a:ea typeface="新細明體" charset="-120"/>
              <a:cs typeface="Courier New" pitchFamily="49" charset="0"/>
            </a:endParaRPr>
          </a:p>
          <a:p>
            <a:pPr marL="342900" indent="-342900">
              <a:lnSpc>
                <a:spcPct val="80000"/>
              </a:lnSpc>
              <a:spcBef>
                <a:spcPct val="0"/>
              </a:spcBef>
              <a:buFont typeface="+mj-lt"/>
              <a:buAutoNum type="arabicParenR"/>
            </a:pPr>
            <a:r>
              <a:rPr lang="en-US" altLang="zh-TW" dirty="0">
                <a:latin typeface="Courier New" pitchFamily="49" charset="0"/>
                <a:ea typeface="新細明體" charset="-120"/>
                <a:cs typeface="Courier New" pitchFamily="49" charset="0"/>
              </a:rPr>
              <a:t>  return 0;</a:t>
            </a:r>
          </a:p>
          <a:p>
            <a:pPr marL="342900" indent="-342900">
              <a:lnSpc>
                <a:spcPct val="80000"/>
              </a:lnSpc>
              <a:spcBef>
                <a:spcPct val="0"/>
              </a:spcBef>
              <a:buFont typeface="+mj-lt"/>
              <a:buAutoNum type="arabicParenR"/>
            </a:pPr>
            <a:r>
              <a:rPr lang="en-US" altLang="zh-TW" dirty="0">
                <a:latin typeface="Courier New" pitchFamily="49" charset="0"/>
                <a:ea typeface="新細明體" charset="-120"/>
                <a:cs typeface="Courier New" pitchFamily="49" charset="0"/>
              </a:rPr>
              <a:t>}</a:t>
            </a:r>
          </a:p>
        </p:txBody>
      </p:sp>
      <p:sp>
        <p:nvSpPr>
          <p:cNvPr id="2" name="文字方塊 1"/>
          <p:cNvSpPr txBox="1"/>
          <p:nvPr/>
        </p:nvSpPr>
        <p:spPr>
          <a:xfrm>
            <a:off x="8047817" y="5188969"/>
            <a:ext cx="2495066" cy="92333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altLang="zh-TW" dirty="0"/>
              <a:t>I:</a:t>
            </a:r>
            <a:r>
              <a:rPr lang="zh-TW" altLang="en-US" dirty="0"/>
              <a:t> </a:t>
            </a:r>
            <a:r>
              <a:rPr lang="en-US" altLang="zh-TW" dirty="0"/>
              <a:t>11-</a:t>
            </a:r>
            <a:r>
              <a:rPr lang="zh-TW" altLang="en-US" dirty="0"/>
              <a:t> </a:t>
            </a:r>
            <a:r>
              <a:rPr lang="en-US" altLang="zh-TW" dirty="0"/>
              <a:t>12 lines</a:t>
            </a:r>
          </a:p>
          <a:p>
            <a:r>
              <a:rPr lang="en-US" altLang="zh-TW" dirty="0"/>
              <a:t>P:</a:t>
            </a:r>
            <a:r>
              <a:rPr lang="zh-TW" altLang="en-US" dirty="0"/>
              <a:t> </a:t>
            </a:r>
            <a:r>
              <a:rPr lang="en-US" altLang="zh-TW" dirty="0"/>
              <a:t>13</a:t>
            </a:r>
          </a:p>
          <a:p>
            <a:r>
              <a:rPr lang="en-US" altLang="zh-TW" dirty="0"/>
              <a:t>O:</a:t>
            </a:r>
            <a:r>
              <a:rPr lang="zh-TW" altLang="en-US" dirty="0"/>
              <a:t> </a:t>
            </a:r>
            <a:r>
              <a:rPr lang="en-US" altLang="zh-TW" dirty="0"/>
              <a:t>14-</a:t>
            </a:r>
            <a:r>
              <a:rPr lang="zh-TW" altLang="en-US" dirty="0"/>
              <a:t> </a:t>
            </a:r>
            <a:r>
              <a:rPr lang="en-US" altLang="zh-TW"/>
              <a:t>16 </a:t>
            </a:r>
            <a:r>
              <a:rPr lang="en-US" altLang="zh-TW" dirty="0"/>
              <a:t>lines</a:t>
            </a:r>
            <a:endParaRPr lang="zh-TW" altLang="en-US" dirty="0"/>
          </a:p>
        </p:txBody>
      </p:sp>
      <p:sp>
        <p:nvSpPr>
          <p:cNvPr id="4" name="矩形 3"/>
          <p:cNvSpPr/>
          <p:nvPr/>
        </p:nvSpPr>
        <p:spPr>
          <a:xfrm>
            <a:off x="9230504" y="76200"/>
            <a:ext cx="1149674" cy="369332"/>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pPr algn="ctr">
              <a:spcBef>
                <a:spcPts val="600"/>
              </a:spcBef>
            </a:pPr>
            <a:r>
              <a:rPr lang="en-US" altLang="zh-TW" b="1" dirty="0" err="1">
                <a:latin typeface="Courier New" pitchFamily="49" charset="0"/>
                <a:ea typeface="新細明體" charset="-120"/>
                <a:cs typeface="Courier New" pitchFamily="49" charset="0"/>
              </a:rPr>
              <a:t>qsort.c</a:t>
            </a:r>
            <a:endParaRPr lang="en-US" altLang="zh-TW" b="1" dirty="0">
              <a:latin typeface="Courier New" pitchFamily="49" charset="0"/>
              <a:ea typeface="新細明體" charset="-120"/>
              <a:cs typeface="Courier New" pitchFamily="49"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676400" y="228600"/>
            <a:ext cx="8875460" cy="5981700"/>
          </a:xfrm>
          <a:prstGeom prst="rect">
            <a:avLst/>
          </a:prstGeom>
        </p:spPr>
        <p:style>
          <a:lnRef idx="3">
            <a:schemeClr val="lt1"/>
          </a:lnRef>
          <a:fillRef idx="1">
            <a:schemeClr val="dk1"/>
          </a:fillRef>
          <a:effectRef idx="1">
            <a:schemeClr val="dk1"/>
          </a:effectRef>
          <a:fontRef idx="minor">
            <a:schemeClr val="lt1"/>
          </a:fontRef>
        </p:style>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lt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lt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lt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lt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lt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lt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lt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lt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lt1"/>
                </a:solidFill>
                <a:latin typeface="+mn-lt"/>
                <a:ea typeface="+mn-ea"/>
                <a:cs typeface="+mn-cs"/>
              </a:defRPr>
            </a:lvl9pPr>
          </a:lstStyle>
          <a:p>
            <a:pPr marL="0" indent="0">
              <a:lnSpc>
                <a:spcPct val="80000"/>
              </a:lnSpc>
              <a:spcBef>
                <a:spcPts val="400"/>
              </a:spcBef>
              <a:buClrTx/>
              <a:buNone/>
            </a:pPr>
            <a:r>
              <a:rPr lang="en-US" altLang="zh-TW" sz="2800" dirty="0">
                <a:latin typeface="Courier New" pitchFamily="49" charset="0"/>
                <a:ea typeface="新細明體" charset="-120"/>
                <a:cs typeface="Courier New" pitchFamily="49" charset="0"/>
              </a:rPr>
              <a:t>void</a:t>
            </a:r>
            <a:r>
              <a:rPr lang="zh-TW" altLang="en-US" sz="2800" dirty="0">
                <a:latin typeface="Courier New" pitchFamily="49" charset="0"/>
                <a:ea typeface="新細明體" charset="-120"/>
                <a:cs typeface="Courier New" pitchFamily="49" charset="0"/>
              </a:rPr>
              <a:t> </a:t>
            </a:r>
            <a:r>
              <a:rPr lang="en-US" altLang="zh-TW" sz="2800" b="1" dirty="0">
                <a:solidFill>
                  <a:srgbClr val="FFC000"/>
                </a:solidFill>
                <a:latin typeface="Courier New" pitchFamily="49" charset="0"/>
                <a:ea typeface="新細明體" charset="-120"/>
                <a:cs typeface="Courier New" pitchFamily="49" charset="0"/>
              </a:rPr>
              <a:t>quicksort</a:t>
            </a:r>
            <a:r>
              <a:rPr lang="en-US" altLang="zh-TW" sz="2800" dirty="0">
                <a:latin typeface="Courier New" pitchFamily="49" charset="0"/>
                <a:ea typeface="新細明體" charset="-120"/>
                <a:cs typeface="Courier New" pitchFamily="49" charset="0"/>
              </a:rPr>
              <a:t>(</a:t>
            </a:r>
            <a:r>
              <a:rPr lang="en-US" altLang="zh-TW" sz="2800" dirty="0" err="1">
                <a:latin typeface="Courier New" pitchFamily="49" charset="0"/>
                <a:ea typeface="新細明體" charset="-120"/>
                <a:cs typeface="Courier New" pitchFamily="49" charset="0"/>
              </a:rPr>
              <a:t>int</a:t>
            </a:r>
            <a:r>
              <a:rPr lang="en-US" altLang="zh-TW" sz="2800" dirty="0">
                <a:latin typeface="Courier New" pitchFamily="49" charset="0"/>
                <a:ea typeface="新細明體" charset="-120"/>
                <a:cs typeface="Courier New" pitchFamily="49" charset="0"/>
              </a:rPr>
              <a:t> a[],</a:t>
            </a:r>
            <a:r>
              <a:rPr lang="en-US" altLang="zh-TW" sz="2800" dirty="0" err="1">
                <a:latin typeface="Courier New" pitchFamily="49" charset="0"/>
                <a:ea typeface="新細明體" charset="-120"/>
                <a:cs typeface="Courier New" pitchFamily="49" charset="0"/>
              </a:rPr>
              <a:t>int</a:t>
            </a:r>
            <a:r>
              <a:rPr lang="en-US" altLang="zh-TW" sz="2800" dirty="0">
                <a:latin typeface="Courier New" pitchFamily="49" charset="0"/>
                <a:ea typeface="新細明體" charset="-120"/>
                <a:cs typeface="Courier New" pitchFamily="49" charset="0"/>
              </a:rPr>
              <a:t> low, </a:t>
            </a:r>
            <a:r>
              <a:rPr lang="en-US" altLang="zh-TW" sz="2800" dirty="0" err="1">
                <a:latin typeface="Courier New" pitchFamily="49" charset="0"/>
                <a:ea typeface="新細明體" charset="-120"/>
                <a:cs typeface="Courier New" pitchFamily="49" charset="0"/>
              </a:rPr>
              <a:t>int</a:t>
            </a:r>
            <a:r>
              <a:rPr lang="en-US" altLang="zh-TW" sz="2800" dirty="0">
                <a:latin typeface="Courier New" pitchFamily="49" charset="0"/>
                <a:ea typeface="新細明體" charset="-120"/>
                <a:cs typeface="Courier New" pitchFamily="49" charset="0"/>
              </a:rPr>
              <a:t> high)</a:t>
            </a:r>
          </a:p>
          <a:p>
            <a:pPr marL="342900" indent="-342900">
              <a:lnSpc>
                <a:spcPct val="80000"/>
              </a:lnSpc>
              <a:spcBef>
                <a:spcPts val="400"/>
              </a:spcBef>
              <a:buClrTx/>
              <a:buFont typeface="+mj-lt"/>
              <a:buAutoNum type="arabicParenR"/>
            </a:pPr>
            <a:r>
              <a:rPr lang="en-US" altLang="zh-TW" sz="2800" dirty="0">
                <a:latin typeface="Courier New" pitchFamily="49" charset="0"/>
                <a:ea typeface="新細明體" charset="-120"/>
                <a:cs typeface="Courier New" pitchFamily="49" charset="0"/>
              </a:rPr>
              <a:t>{</a:t>
            </a:r>
          </a:p>
          <a:p>
            <a:pPr marL="342900" indent="-342900">
              <a:lnSpc>
                <a:spcPct val="80000"/>
              </a:lnSpc>
              <a:spcBef>
                <a:spcPts val="400"/>
              </a:spcBef>
              <a:buClrTx/>
              <a:buFont typeface="+mj-lt"/>
              <a:buAutoNum type="arabicParenR"/>
            </a:pPr>
            <a:r>
              <a:rPr lang="en-US" altLang="zh-TW" sz="2800" dirty="0">
                <a:latin typeface="Courier New" pitchFamily="49" charset="0"/>
                <a:ea typeface="新細明體" charset="-120"/>
                <a:cs typeface="Courier New" pitchFamily="49" charset="0"/>
              </a:rPr>
              <a:t>  </a:t>
            </a:r>
            <a:r>
              <a:rPr lang="en-US" altLang="zh-TW" sz="2800" dirty="0" err="1">
                <a:latin typeface="Courier New" pitchFamily="49" charset="0"/>
                <a:ea typeface="新細明體" charset="-120"/>
                <a:cs typeface="Courier New" pitchFamily="49" charset="0"/>
              </a:rPr>
              <a:t>int</a:t>
            </a:r>
            <a:r>
              <a:rPr lang="en-US" altLang="zh-TW" sz="2800" dirty="0">
                <a:latin typeface="Courier New" pitchFamily="49" charset="0"/>
                <a:ea typeface="新細明體" charset="-120"/>
                <a:cs typeface="Courier New" pitchFamily="49" charset="0"/>
              </a:rPr>
              <a:t> middle;</a:t>
            </a:r>
          </a:p>
          <a:p>
            <a:pPr marL="342900" indent="-342900">
              <a:lnSpc>
                <a:spcPct val="50000"/>
              </a:lnSpc>
              <a:spcBef>
                <a:spcPct val="0"/>
              </a:spcBef>
              <a:buClrTx/>
              <a:buFont typeface="+mj-lt"/>
              <a:buAutoNum type="arabicParenR"/>
            </a:pPr>
            <a:r>
              <a:rPr lang="en-US" altLang="zh-TW" sz="2800" dirty="0">
                <a:latin typeface="Courier New" pitchFamily="49" charset="0"/>
                <a:ea typeface="新細明體" charset="-120"/>
                <a:cs typeface="Courier New" pitchFamily="49" charset="0"/>
              </a:rPr>
              <a:t> </a:t>
            </a:r>
          </a:p>
          <a:p>
            <a:pPr marL="342900" indent="-342900">
              <a:lnSpc>
                <a:spcPct val="80000"/>
              </a:lnSpc>
              <a:spcBef>
                <a:spcPts val="400"/>
              </a:spcBef>
              <a:buClrTx/>
              <a:buFont typeface="+mj-lt"/>
              <a:buAutoNum type="arabicParenR"/>
            </a:pPr>
            <a:r>
              <a:rPr lang="en-US" altLang="zh-TW" sz="2800" dirty="0">
                <a:latin typeface="Courier New" pitchFamily="49" charset="0"/>
                <a:ea typeface="新細明體" charset="-120"/>
                <a:cs typeface="Courier New" pitchFamily="49" charset="0"/>
              </a:rPr>
              <a:t>  if (low &gt;= high) return;</a:t>
            </a:r>
          </a:p>
          <a:p>
            <a:pPr marL="342900" indent="-342900">
              <a:lnSpc>
                <a:spcPct val="80000"/>
              </a:lnSpc>
              <a:spcBef>
                <a:spcPts val="400"/>
              </a:spcBef>
              <a:buClrTx/>
              <a:buFont typeface="+mj-lt"/>
              <a:buAutoNum type="arabicParenR"/>
            </a:pPr>
            <a:r>
              <a:rPr lang="en-US" altLang="zh-TW" sz="2800" dirty="0">
                <a:latin typeface="Courier New" pitchFamily="49" charset="0"/>
                <a:ea typeface="新細明體" charset="-120"/>
                <a:cs typeface="Courier New" pitchFamily="49" charset="0"/>
              </a:rPr>
              <a:t>  middle = </a:t>
            </a:r>
            <a:r>
              <a:rPr lang="en-US" altLang="zh-TW" sz="2800" b="1" dirty="0">
                <a:solidFill>
                  <a:srgbClr val="92D050"/>
                </a:solidFill>
                <a:effectLst>
                  <a:outerShdw blurRad="38100" dist="38100" dir="2700000" algn="tl">
                    <a:srgbClr val="000000">
                      <a:alpha val="43137"/>
                    </a:srgbClr>
                  </a:outerShdw>
                </a:effectLst>
                <a:latin typeface="Courier New" pitchFamily="49" charset="0"/>
                <a:ea typeface="新細明體" charset="-120"/>
                <a:cs typeface="Courier New" pitchFamily="49" charset="0"/>
              </a:rPr>
              <a:t>split</a:t>
            </a:r>
            <a:r>
              <a:rPr lang="en-US" altLang="zh-TW" sz="2800" dirty="0">
                <a:latin typeface="Courier New" pitchFamily="49" charset="0"/>
                <a:ea typeface="新細明體" charset="-120"/>
                <a:cs typeface="Courier New" pitchFamily="49" charset="0"/>
              </a:rPr>
              <a:t>(a, low, high);</a:t>
            </a:r>
          </a:p>
          <a:p>
            <a:pPr marL="342900" indent="-342900">
              <a:lnSpc>
                <a:spcPct val="80000"/>
              </a:lnSpc>
              <a:spcBef>
                <a:spcPts val="400"/>
              </a:spcBef>
              <a:buClrTx/>
              <a:buFont typeface="+mj-lt"/>
              <a:buAutoNum type="arabicParenR"/>
            </a:pPr>
            <a:r>
              <a:rPr lang="en-US" altLang="zh-TW" sz="2800" dirty="0">
                <a:latin typeface="Courier New" pitchFamily="49" charset="0"/>
                <a:ea typeface="新細明體" charset="-120"/>
                <a:cs typeface="Courier New" pitchFamily="49" charset="0"/>
              </a:rPr>
              <a:t>  </a:t>
            </a:r>
            <a:r>
              <a:rPr lang="en-US" altLang="zh-TW" sz="2800" b="1" dirty="0">
                <a:solidFill>
                  <a:srgbClr val="FFC000"/>
                </a:solidFill>
                <a:latin typeface="Courier New" pitchFamily="49" charset="0"/>
                <a:ea typeface="新細明體" charset="-120"/>
                <a:cs typeface="Courier New" pitchFamily="49" charset="0"/>
              </a:rPr>
              <a:t>quicksort</a:t>
            </a:r>
            <a:r>
              <a:rPr lang="en-US" altLang="zh-TW" sz="2800" dirty="0">
                <a:latin typeface="Courier New" pitchFamily="49" charset="0"/>
                <a:ea typeface="新細明體" charset="-120"/>
                <a:cs typeface="Courier New" pitchFamily="49" charset="0"/>
              </a:rPr>
              <a:t>(a, low, middle - 1);</a:t>
            </a:r>
          </a:p>
          <a:p>
            <a:pPr marL="342900" indent="-342900">
              <a:lnSpc>
                <a:spcPct val="80000"/>
              </a:lnSpc>
              <a:spcBef>
                <a:spcPts val="400"/>
              </a:spcBef>
              <a:buClrTx/>
              <a:buFont typeface="+mj-lt"/>
              <a:buAutoNum type="arabicParenR"/>
            </a:pPr>
            <a:r>
              <a:rPr lang="en-US" altLang="zh-TW" sz="2800" dirty="0">
                <a:latin typeface="Courier New" pitchFamily="49" charset="0"/>
                <a:ea typeface="新細明體" charset="-120"/>
                <a:cs typeface="Courier New" pitchFamily="49" charset="0"/>
              </a:rPr>
              <a:t>  </a:t>
            </a:r>
            <a:r>
              <a:rPr lang="en-US" altLang="zh-TW" sz="2800" b="1" dirty="0">
                <a:solidFill>
                  <a:srgbClr val="FFC000"/>
                </a:solidFill>
                <a:latin typeface="Courier New" pitchFamily="49" charset="0"/>
                <a:ea typeface="新細明體" charset="-120"/>
                <a:cs typeface="Courier New" pitchFamily="49" charset="0"/>
              </a:rPr>
              <a:t>quicksort</a:t>
            </a:r>
            <a:r>
              <a:rPr lang="en-US" altLang="zh-TW" sz="2800" dirty="0">
                <a:latin typeface="Courier New" pitchFamily="49" charset="0"/>
                <a:ea typeface="新細明體" charset="-120"/>
                <a:cs typeface="Courier New" pitchFamily="49" charset="0"/>
              </a:rPr>
              <a:t>(a, middle + 1, high);</a:t>
            </a:r>
          </a:p>
          <a:p>
            <a:pPr marL="342900" indent="-342900">
              <a:lnSpc>
                <a:spcPct val="80000"/>
              </a:lnSpc>
              <a:spcBef>
                <a:spcPts val="400"/>
              </a:spcBef>
              <a:buClrTx/>
              <a:buFont typeface="+mj-lt"/>
              <a:buAutoNum type="arabicParenR"/>
            </a:pPr>
            <a:r>
              <a:rPr lang="en-US" altLang="zh-TW" sz="2800" dirty="0">
                <a:latin typeface="Courier New" pitchFamily="49" charset="0"/>
                <a:ea typeface="新細明體" charset="-120"/>
                <a:cs typeface="Courier New" pitchFamily="49" charset="0"/>
              </a:rPr>
              <a:t>}</a:t>
            </a:r>
          </a:p>
        </p:txBody>
      </p:sp>
    </p:spTree>
    <p:extLst>
      <p:ext uri="{BB962C8B-B14F-4D97-AF65-F5344CB8AC3E}">
        <p14:creationId xmlns:p14="http://schemas.microsoft.com/office/powerpoint/2010/main" val="410238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Content Placeholder 2"/>
          <p:cNvSpPr>
            <a:spLocks noGrp="1"/>
          </p:cNvSpPr>
          <p:nvPr>
            <p:ph idx="1"/>
          </p:nvPr>
        </p:nvSpPr>
        <p:spPr>
          <a:xfrm>
            <a:off x="1524000" y="0"/>
            <a:ext cx="9144000" cy="5715000"/>
          </a:xfrm>
        </p:spPr>
        <p:txBody>
          <a:bodyPr>
            <a:noAutofit/>
          </a:bodyPr>
          <a:lstStyle/>
          <a:p>
            <a:pPr marL="342900" indent="-342900">
              <a:lnSpc>
                <a:spcPct val="80000"/>
              </a:lnSpc>
              <a:spcBef>
                <a:spcPts val="400"/>
              </a:spcBef>
              <a:buFont typeface="+mj-lt"/>
              <a:buAutoNum type="arabicParenR"/>
            </a:pPr>
            <a:r>
              <a:rPr lang="en-US" altLang="zh-TW" sz="2400" b="1" dirty="0" err="1">
                <a:latin typeface="Courier New" pitchFamily="49" charset="0"/>
                <a:ea typeface="新細明體" charset="-120"/>
                <a:cs typeface="Courier New" pitchFamily="49" charset="0"/>
              </a:rPr>
              <a:t>int</a:t>
            </a:r>
            <a:r>
              <a:rPr lang="en-US" altLang="zh-TW" sz="2400" b="1" dirty="0">
                <a:latin typeface="Courier New" pitchFamily="49" charset="0"/>
                <a:ea typeface="新細明體" charset="-120"/>
                <a:cs typeface="Courier New" pitchFamily="49" charset="0"/>
              </a:rPr>
              <a:t> split(</a:t>
            </a:r>
            <a:r>
              <a:rPr lang="en-US" altLang="zh-TW" sz="2400" b="1" dirty="0" err="1">
                <a:latin typeface="Courier New" pitchFamily="49" charset="0"/>
                <a:ea typeface="新細明體" charset="-120"/>
                <a:cs typeface="Courier New" pitchFamily="49" charset="0"/>
              </a:rPr>
              <a:t>int</a:t>
            </a:r>
            <a:r>
              <a:rPr lang="en-US" altLang="zh-TW" sz="2400" b="1" dirty="0">
                <a:latin typeface="Courier New" pitchFamily="49" charset="0"/>
                <a:ea typeface="新細明體" charset="-120"/>
                <a:cs typeface="Courier New" pitchFamily="49" charset="0"/>
              </a:rPr>
              <a:t> a[], </a:t>
            </a:r>
            <a:r>
              <a:rPr lang="en-US" altLang="zh-TW" sz="2400" b="1" dirty="0" err="1">
                <a:latin typeface="Courier New" pitchFamily="49" charset="0"/>
                <a:ea typeface="新細明體" charset="-120"/>
                <a:cs typeface="Courier New" pitchFamily="49" charset="0"/>
              </a:rPr>
              <a:t>int</a:t>
            </a:r>
            <a:r>
              <a:rPr lang="en-US" altLang="zh-TW" sz="2400" b="1" dirty="0">
                <a:latin typeface="Courier New" pitchFamily="49" charset="0"/>
                <a:ea typeface="新細明體" charset="-120"/>
                <a:cs typeface="Courier New" pitchFamily="49" charset="0"/>
              </a:rPr>
              <a:t> low, </a:t>
            </a:r>
            <a:r>
              <a:rPr lang="en-US" altLang="zh-TW" sz="2400" b="1" dirty="0" err="1">
                <a:latin typeface="Courier New" pitchFamily="49" charset="0"/>
                <a:ea typeface="新細明體" charset="-120"/>
                <a:cs typeface="Courier New" pitchFamily="49" charset="0"/>
              </a:rPr>
              <a:t>int</a:t>
            </a:r>
            <a:r>
              <a:rPr lang="en-US" altLang="zh-TW" sz="2400" b="1" dirty="0">
                <a:latin typeface="Courier New" pitchFamily="49" charset="0"/>
                <a:ea typeface="新細明體" charset="-120"/>
                <a:cs typeface="Courier New" pitchFamily="49" charset="0"/>
              </a:rPr>
              <a:t> </a:t>
            </a:r>
            <a:r>
              <a:rPr lang="en-US" altLang="zh-TW" sz="2400" b="1" dirty="0">
                <a:effectLst>
                  <a:glow rad="63500">
                    <a:schemeClr val="accent2">
                      <a:satMod val="175000"/>
                      <a:alpha val="40000"/>
                    </a:schemeClr>
                  </a:glow>
                </a:effectLst>
                <a:latin typeface="Courier New" pitchFamily="49" charset="0"/>
                <a:ea typeface="新細明體" charset="-120"/>
                <a:cs typeface="Courier New" pitchFamily="49" charset="0"/>
              </a:rPr>
              <a:t>high</a:t>
            </a:r>
            <a:r>
              <a:rPr lang="en-US" altLang="zh-TW" sz="2400" b="1" dirty="0">
                <a:latin typeface="Courier New" pitchFamily="49" charset="0"/>
                <a:ea typeface="新細明體" charset="-120"/>
                <a:cs typeface="Courier New" pitchFamily="49" charset="0"/>
              </a:rPr>
              <a:t>)</a:t>
            </a:r>
          </a:p>
          <a:p>
            <a:pPr marL="342900" indent="-342900">
              <a:lnSpc>
                <a:spcPct val="80000"/>
              </a:lnSpc>
              <a:spcBef>
                <a:spcPts val="400"/>
              </a:spcBef>
              <a:buFont typeface="+mj-lt"/>
              <a:buAutoNum type="arabicParenR"/>
            </a:pPr>
            <a:r>
              <a:rPr lang="en-US" altLang="zh-TW" sz="2400" b="1" dirty="0">
                <a:latin typeface="Courier New" pitchFamily="49" charset="0"/>
                <a:ea typeface="新細明體" charset="-120"/>
                <a:cs typeface="Courier New" pitchFamily="49" charset="0"/>
              </a:rPr>
              <a:t>{</a:t>
            </a:r>
          </a:p>
          <a:p>
            <a:pPr marL="342900" indent="-342900">
              <a:lnSpc>
                <a:spcPct val="80000"/>
              </a:lnSpc>
              <a:spcBef>
                <a:spcPts val="400"/>
              </a:spcBef>
              <a:buFont typeface="+mj-lt"/>
              <a:buAutoNum type="arabicParenR"/>
            </a:pPr>
            <a:r>
              <a:rPr lang="en-US" altLang="zh-TW" sz="2400" b="1" dirty="0">
                <a:latin typeface="Courier New" pitchFamily="49" charset="0"/>
                <a:ea typeface="新細明體" charset="-120"/>
                <a:cs typeface="Courier New" pitchFamily="49" charset="0"/>
              </a:rPr>
              <a:t>  </a:t>
            </a:r>
            <a:r>
              <a:rPr lang="en-US" altLang="zh-TW" sz="2400" b="1" dirty="0" err="1">
                <a:latin typeface="Courier New" pitchFamily="49" charset="0"/>
                <a:ea typeface="新細明體" charset="-120"/>
                <a:cs typeface="Courier New" pitchFamily="49" charset="0"/>
              </a:rPr>
              <a:t>int</a:t>
            </a:r>
            <a:r>
              <a:rPr lang="en-US" altLang="zh-TW" sz="2400" b="1" dirty="0">
                <a:latin typeface="Courier New" pitchFamily="49" charset="0"/>
                <a:ea typeface="新細明體" charset="-120"/>
                <a:cs typeface="Courier New" pitchFamily="49" charset="0"/>
              </a:rPr>
              <a:t> </a:t>
            </a:r>
            <a:r>
              <a:rPr lang="en-US" altLang="zh-TW" sz="2400" b="1" dirty="0" err="1">
                <a:effectLst>
                  <a:glow rad="101600">
                    <a:srgbClr val="FFC000">
                      <a:alpha val="60000"/>
                    </a:srgbClr>
                  </a:glow>
                </a:effectLst>
                <a:latin typeface="Courier New" pitchFamily="49" charset="0"/>
                <a:ea typeface="新細明體" charset="-120"/>
                <a:cs typeface="Courier New" pitchFamily="49" charset="0"/>
              </a:rPr>
              <a:t>partElement</a:t>
            </a:r>
            <a:r>
              <a:rPr lang="en-US" altLang="zh-TW" sz="2400" b="1" dirty="0">
                <a:latin typeface="Courier New" pitchFamily="49" charset="0"/>
                <a:ea typeface="新細明體" charset="-120"/>
                <a:cs typeface="Courier New" pitchFamily="49" charset="0"/>
              </a:rPr>
              <a:t> = a[low];</a:t>
            </a:r>
          </a:p>
          <a:p>
            <a:pPr marL="342900" indent="-342900">
              <a:lnSpc>
                <a:spcPct val="50000"/>
              </a:lnSpc>
              <a:spcBef>
                <a:spcPct val="0"/>
              </a:spcBef>
              <a:buFont typeface="+mj-lt"/>
              <a:buAutoNum type="arabicParenR"/>
            </a:pPr>
            <a:r>
              <a:rPr lang="en-US" altLang="zh-TW" sz="2400" b="1" dirty="0">
                <a:latin typeface="Courier New" pitchFamily="49" charset="0"/>
                <a:ea typeface="新細明體" charset="-120"/>
                <a:cs typeface="Courier New" pitchFamily="49" charset="0"/>
              </a:rPr>
              <a:t> </a:t>
            </a:r>
          </a:p>
          <a:p>
            <a:pPr marL="342900" indent="-342900">
              <a:lnSpc>
                <a:spcPct val="80000"/>
              </a:lnSpc>
              <a:spcBef>
                <a:spcPts val="400"/>
              </a:spcBef>
              <a:buFont typeface="+mj-lt"/>
              <a:buAutoNum type="arabicParenR"/>
            </a:pPr>
            <a:r>
              <a:rPr lang="en-US" altLang="zh-TW" sz="2400" b="1" dirty="0">
                <a:latin typeface="Courier New" pitchFamily="49" charset="0"/>
                <a:ea typeface="新細明體" charset="-120"/>
                <a:cs typeface="Courier New" pitchFamily="49" charset="0"/>
              </a:rPr>
              <a:t>  for (;;) </a:t>
            </a:r>
          </a:p>
          <a:p>
            <a:pPr marL="342900" indent="-342900">
              <a:lnSpc>
                <a:spcPct val="80000"/>
              </a:lnSpc>
              <a:spcBef>
                <a:spcPts val="400"/>
              </a:spcBef>
              <a:buFont typeface="+mj-lt"/>
              <a:buAutoNum type="arabicParenR"/>
            </a:pPr>
            <a:r>
              <a:rPr lang="en-US" altLang="zh-TW" sz="2400" b="1" dirty="0">
                <a:latin typeface="Courier New" pitchFamily="49" charset="0"/>
                <a:ea typeface="新細明體" charset="-120"/>
                <a:cs typeface="Courier New" pitchFamily="49" charset="0"/>
              </a:rPr>
              <a:t>  {</a:t>
            </a:r>
          </a:p>
          <a:p>
            <a:pPr marL="342900" indent="-342900">
              <a:lnSpc>
                <a:spcPct val="80000"/>
              </a:lnSpc>
              <a:spcBef>
                <a:spcPts val="400"/>
              </a:spcBef>
              <a:buFont typeface="+mj-lt"/>
              <a:buAutoNum type="arabicParenR"/>
            </a:pPr>
            <a:r>
              <a:rPr lang="en-US" altLang="zh-TW" sz="2400" b="1" dirty="0">
                <a:latin typeface="Courier New" pitchFamily="49" charset="0"/>
                <a:ea typeface="新細明體" charset="-120"/>
                <a:cs typeface="Courier New" pitchFamily="49" charset="0"/>
              </a:rPr>
              <a:t>    while (low &lt; </a:t>
            </a:r>
            <a:r>
              <a:rPr lang="en-US" altLang="zh-TW" sz="2400" b="1" dirty="0">
                <a:effectLst>
                  <a:glow rad="63500">
                    <a:schemeClr val="accent2">
                      <a:satMod val="175000"/>
                      <a:alpha val="40000"/>
                    </a:schemeClr>
                  </a:glow>
                </a:effectLst>
                <a:latin typeface="Courier New" pitchFamily="49" charset="0"/>
                <a:ea typeface="新細明體" charset="-120"/>
                <a:cs typeface="Courier New" pitchFamily="49" charset="0"/>
              </a:rPr>
              <a:t>high</a:t>
            </a:r>
            <a:r>
              <a:rPr lang="en-US" altLang="zh-TW" sz="2400" b="1" dirty="0">
                <a:latin typeface="Courier New" pitchFamily="49" charset="0"/>
                <a:ea typeface="新細明體" charset="-120"/>
                <a:cs typeface="Courier New" pitchFamily="49" charset="0"/>
              </a:rPr>
              <a:t> &amp;&amp; </a:t>
            </a:r>
            <a:r>
              <a:rPr lang="en-US" altLang="zh-TW" sz="2400" b="1" dirty="0" err="1">
                <a:effectLst>
                  <a:glow rad="101600">
                    <a:srgbClr val="FFC000">
                      <a:alpha val="60000"/>
                    </a:srgbClr>
                  </a:glow>
                </a:effectLst>
                <a:latin typeface="Courier New" pitchFamily="49" charset="0"/>
                <a:ea typeface="新細明體" charset="-120"/>
                <a:cs typeface="Courier New" pitchFamily="49" charset="0"/>
              </a:rPr>
              <a:t>partElement</a:t>
            </a:r>
            <a:r>
              <a:rPr lang="en-US" altLang="zh-TW" sz="2400" b="1" dirty="0">
                <a:latin typeface="Courier New" pitchFamily="49" charset="0"/>
                <a:ea typeface="新細明體" charset="-120"/>
                <a:cs typeface="Courier New" pitchFamily="49" charset="0"/>
              </a:rPr>
              <a:t> &lt;= a[high])</a:t>
            </a:r>
          </a:p>
          <a:p>
            <a:pPr marL="342900" indent="-342900">
              <a:lnSpc>
                <a:spcPct val="80000"/>
              </a:lnSpc>
              <a:spcBef>
                <a:spcPts val="400"/>
              </a:spcBef>
              <a:buFont typeface="+mj-lt"/>
              <a:buAutoNum type="arabicParenR"/>
            </a:pPr>
            <a:r>
              <a:rPr lang="en-US" altLang="zh-TW" sz="2400" b="1" dirty="0">
                <a:latin typeface="Courier New" pitchFamily="49" charset="0"/>
                <a:ea typeface="新細明體" charset="-120"/>
                <a:cs typeface="Courier New" pitchFamily="49" charset="0"/>
              </a:rPr>
              <a:t>      </a:t>
            </a:r>
            <a:r>
              <a:rPr lang="en-US" altLang="zh-TW" sz="2400" b="1" dirty="0">
                <a:effectLst>
                  <a:glow rad="63500">
                    <a:schemeClr val="accent2">
                      <a:satMod val="175000"/>
                      <a:alpha val="40000"/>
                    </a:schemeClr>
                  </a:glow>
                </a:effectLst>
                <a:latin typeface="Courier New" pitchFamily="49" charset="0"/>
                <a:ea typeface="新細明體" charset="-120"/>
                <a:cs typeface="Courier New" pitchFamily="49" charset="0"/>
              </a:rPr>
              <a:t>high-</a:t>
            </a:r>
            <a:r>
              <a:rPr lang="en-US" altLang="zh-TW" sz="2400" b="1" dirty="0">
                <a:latin typeface="Courier New" pitchFamily="49" charset="0"/>
                <a:ea typeface="新細明體" charset="-120"/>
                <a:cs typeface="Courier New" pitchFamily="49" charset="0"/>
              </a:rPr>
              <a:t>-;</a:t>
            </a:r>
          </a:p>
          <a:p>
            <a:pPr marL="342900" indent="-342900">
              <a:lnSpc>
                <a:spcPct val="80000"/>
              </a:lnSpc>
              <a:spcBef>
                <a:spcPts val="400"/>
              </a:spcBef>
              <a:buFont typeface="+mj-lt"/>
              <a:buAutoNum type="arabicParenR"/>
            </a:pPr>
            <a:r>
              <a:rPr lang="en-US" altLang="zh-TW" sz="2400" b="1" dirty="0">
                <a:latin typeface="Courier New" pitchFamily="49" charset="0"/>
                <a:ea typeface="新細明體" charset="-120"/>
                <a:cs typeface="Courier New" pitchFamily="49" charset="0"/>
              </a:rPr>
              <a:t>    if (low &gt;= </a:t>
            </a:r>
            <a:r>
              <a:rPr lang="en-US" altLang="zh-TW" sz="2400" b="1" dirty="0">
                <a:effectLst>
                  <a:glow rad="63500">
                    <a:schemeClr val="accent2">
                      <a:satMod val="175000"/>
                      <a:alpha val="40000"/>
                    </a:schemeClr>
                  </a:glow>
                </a:effectLst>
                <a:latin typeface="Courier New" pitchFamily="49" charset="0"/>
                <a:ea typeface="新細明體" charset="-120"/>
                <a:cs typeface="Courier New" pitchFamily="49" charset="0"/>
              </a:rPr>
              <a:t>high</a:t>
            </a:r>
            <a:r>
              <a:rPr lang="en-US" altLang="zh-TW" sz="2400" b="1" dirty="0">
                <a:latin typeface="Courier New" pitchFamily="49" charset="0"/>
                <a:ea typeface="新細明體" charset="-120"/>
                <a:cs typeface="Courier New" pitchFamily="49" charset="0"/>
              </a:rPr>
              <a:t>) break;</a:t>
            </a:r>
          </a:p>
          <a:p>
            <a:pPr marL="342900" indent="-342900">
              <a:lnSpc>
                <a:spcPct val="80000"/>
              </a:lnSpc>
              <a:spcBef>
                <a:spcPts val="400"/>
              </a:spcBef>
              <a:buFont typeface="+mj-lt"/>
              <a:buAutoNum type="arabicParenR"/>
            </a:pPr>
            <a:r>
              <a:rPr lang="en-US" altLang="zh-TW" sz="2400" b="1" dirty="0">
                <a:latin typeface="Courier New" pitchFamily="49" charset="0"/>
                <a:ea typeface="新細明體" charset="-120"/>
                <a:cs typeface="Courier New" pitchFamily="49" charset="0"/>
              </a:rPr>
              <a:t>    a[low++] = a[</a:t>
            </a:r>
            <a:r>
              <a:rPr lang="en-US" altLang="zh-TW" sz="2400" b="1" dirty="0">
                <a:effectLst>
                  <a:glow rad="63500">
                    <a:schemeClr val="accent2">
                      <a:satMod val="175000"/>
                      <a:alpha val="40000"/>
                    </a:schemeClr>
                  </a:glow>
                </a:effectLst>
                <a:latin typeface="Courier New" pitchFamily="49" charset="0"/>
                <a:ea typeface="新細明體" charset="-120"/>
                <a:cs typeface="Courier New" pitchFamily="49" charset="0"/>
              </a:rPr>
              <a:t>high</a:t>
            </a:r>
            <a:r>
              <a:rPr lang="en-US" altLang="zh-TW" sz="2400" b="1" dirty="0">
                <a:latin typeface="Courier New" pitchFamily="49" charset="0"/>
                <a:ea typeface="新細明體" charset="-120"/>
                <a:cs typeface="Courier New" pitchFamily="49" charset="0"/>
              </a:rPr>
              <a:t>];</a:t>
            </a:r>
          </a:p>
          <a:p>
            <a:pPr marL="342900" indent="-342900">
              <a:lnSpc>
                <a:spcPct val="50000"/>
              </a:lnSpc>
              <a:spcBef>
                <a:spcPct val="0"/>
              </a:spcBef>
              <a:buFont typeface="+mj-lt"/>
              <a:buAutoNum type="arabicParenR"/>
            </a:pPr>
            <a:r>
              <a:rPr lang="en-US" altLang="zh-TW" sz="2400" b="1" dirty="0">
                <a:latin typeface="Courier New" pitchFamily="49" charset="0"/>
                <a:ea typeface="新細明體" charset="-120"/>
                <a:cs typeface="Courier New" pitchFamily="49" charset="0"/>
              </a:rPr>
              <a:t> </a:t>
            </a:r>
          </a:p>
          <a:p>
            <a:pPr marL="342900" indent="-342900">
              <a:lnSpc>
                <a:spcPct val="80000"/>
              </a:lnSpc>
              <a:spcBef>
                <a:spcPts val="400"/>
              </a:spcBef>
              <a:buFont typeface="+mj-lt"/>
              <a:buAutoNum type="arabicParenR"/>
            </a:pPr>
            <a:r>
              <a:rPr lang="en-US" altLang="zh-TW" sz="2400" b="1" dirty="0">
                <a:latin typeface="Courier New" pitchFamily="49" charset="0"/>
                <a:ea typeface="新細明體" charset="-120"/>
                <a:cs typeface="Courier New" pitchFamily="49" charset="0"/>
              </a:rPr>
              <a:t>    while (low &lt; </a:t>
            </a:r>
            <a:r>
              <a:rPr lang="en-US" altLang="zh-TW" sz="2400" b="1" dirty="0">
                <a:effectLst>
                  <a:glow rad="63500">
                    <a:schemeClr val="accent2">
                      <a:satMod val="175000"/>
                      <a:alpha val="40000"/>
                    </a:schemeClr>
                  </a:glow>
                </a:effectLst>
                <a:latin typeface="Courier New" pitchFamily="49" charset="0"/>
                <a:ea typeface="新細明體" charset="-120"/>
                <a:cs typeface="Courier New" pitchFamily="49" charset="0"/>
              </a:rPr>
              <a:t>high</a:t>
            </a:r>
            <a:r>
              <a:rPr lang="en-US" altLang="zh-TW" sz="2400" b="1" dirty="0">
                <a:latin typeface="Courier New" pitchFamily="49" charset="0"/>
                <a:ea typeface="新細明體" charset="-120"/>
                <a:cs typeface="Courier New" pitchFamily="49" charset="0"/>
              </a:rPr>
              <a:t> &amp;&amp; a[low]&lt;= </a:t>
            </a:r>
            <a:r>
              <a:rPr lang="en-US" altLang="zh-TW" sz="2400" b="1" dirty="0" err="1">
                <a:effectLst>
                  <a:glow rad="101600">
                    <a:srgbClr val="FFC000">
                      <a:alpha val="60000"/>
                    </a:srgbClr>
                  </a:glow>
                </a:effectLst>
                <a:latin typeface="Courier New" pitchFamily="49" charset="0"/>
                <a:ea typeface="新細明體" charset="-120"/>
                <a:cs typeface="Courier New" pitchFamily="49" charset="0"/>
              </a:rPr>
              <a:t>partElement</a:t>
            </a:r>
            <a:r>
              <a:rPr lang="en-US" altLang="zh-TW" sz="2400" b="1" dirty="0">
                <a:latin typeface="Courier New" pitchFamily="49" charset="0"/>
                <a:ea typeface="新細明體" charset="-120"/>
                <a:cs typeface="Courier New" pitchFamily="49" charset="0"/>
              </a:rPr>
              <a:t>)</a:t>
            </a:r>
          </a:p>
          <a:p>
            <a:pPr marL="342900" indent="-342900">
              <a:lnSpc>
                <a:spcPct val="80000"/>
              </a:lnSpc>
              <a:spcBef>
                <a:spcPts val="400"/>
              </a:spcBef>
              <a:buFont typeface="+mj-lt"/>
              <a:buAutoNum type="arabicParenR"/>
            </a:pPr>
            <a:r>
              <a:rPr lang="en-US" altLang="zh-TW" sz="2400" b="1" dirty="0">
                <a:latin typeface="Courier New" pitchFamily="49" charset="0"/>
                <a:ea typeface="新細明體" charset="-120"/>
                <a:cs typeface="Courier New" pitchFamily="49" charset="0"/>
              </a:rPr>
              <a:t>      low++;</a:t>
            </a:r>
          </a:p>
          <a:p>
            <a:pPr marL="342900" indent="-342900">
              <a:lnSpc>
                <a:spcPct val="80000"/>
              </a:lnSpc>
              <a:spcBef>
                <a:spcPts val="400"/>
              </a:spcBef>
              <a:buFont typeface="+mj-lt"/>
              <a:buAutoNum type="arabicParenR"/>
            </a:pPr>
            <a:r>
              <a:rPr lang="en-US" altLang="zh-TW" sz="2400" b="1" dirty="0">
                <a:latin typeface="Courier New" pitchFamily="49" charset="0"/>
                <a:ea typeface="新細明體" charset="-120"/>
                <a:cs typeface="Courier New" pitchFamily="49" charset="0"/>
              </a:rPr>
              <a:t>    if (low &gt;= </a:t>
            </a:r>
            <a:r>
              <a:rPr lang="en-US" altLang="zh-TW" sz="2400" b="1" dirty="0">
                <a:effectLst>
                  <a:glow rad="63500">
                    <a:schemeClr val="accent2">
                      <a:satMod val="175000"/>
                      <a:alpha val="40000"/>
                    </a:schemeClr>
                  </a:glow>
                </a:effectLst>
                <a:latin typeface="Courier New" pitchFamily="49" charset="0"/>
                <a:ea typeface="新細明體" charset="-120"/>
                <a:cs typeface="Courier New" pitchFamily="49" charset="0"/>
              </a:rPr>
              <a:t>high</a:t>
            </a:r>
            <a:r>
              <a:rPr lang="en-US" altLang="zh-TW" sz="2400" b="1" dirty="0">
                <a:latin typeface="Courier New" pitchFamily="49" charset="0"/>
                <a:ea typeface="新細明體" charset="-120"/>
                <a:cs typeface="Courier New" pitchFamily="49" charset="0"/>
              </a:rPr>
              <a:t>) break;</a:t>
            </a:r>
          </a:p>
          <a:p>
            <a:pPr marL="342900" indent="-342900">
              <a:lnSpc>
                <a:spcPct val="80000"/>
              </a:lnSpc>
              <a:spcBef>
                <a:spcPts val="400"/>
              </a:spcBef>
              <a:buFont typeface="+mj-lt"/>
              <a:buAutoNum type="arabicParenR"/>
            </a:pPr>
            <a:r>
              <a:rPr lang="en-US" altLang="zh-TW" sz="2400" b="1" dirty="0">
                <a:latin typeface="Courier New" pitchFamily="49" charset="0"/>
                <a:ea typeface="新細明體" charset="-120"/>
                <a:cs typeface="Courier New" pitchFamily="49" charset="0"/>
              </a:rPr>
              <a:t>    a[</a:t>
            </a:r>
            <a:r>
              <a:rPr lang="en-US" altLang="zh-TW" sz="2400" b="1" dirty="0">
                <a:effectLst>
                  <a:glow rad="63500">
                    <a:schemeClr val="accent2">
                      <a:satMod val="175000"/>
                      <a:alpha val="40000"/>
                    </a:schemeClr>
                  </a:glow>
                </a:effectLst>
                <a:latin typeface="Courier New" pitchFamily="49" charset="0"/>
                <a:ea typeface="新細明體" charset="-120"/>
                <a:cs typeface="Courier New" pitchFamily="49" charset="0"/>
              </a:rPr>
              <a:t>high</a:t>
            </a:r>
            <a:r>
              <a:rPr lang="en-US" altLang="zh-TW" sz="2400" b="1" dirty="0">
                <a:latin typeface="Courier New" pitchFamily="49" charset="0"/>
                <a:ea typeface="新細明體" charset="-120"/>
                <a:cs typeface="Courier New" pitchFamily="49" charset="0"/>
              </a:rPr>
              <a:t>--] = a[low];</a:t>
            </a:r>
          </a:p>
          <a:p>
            <a:pPr marL="342900" indent="-342900">
              <a:lnSpc>
                <a:spcPct val="80000"/>
              </a:lnSpc>
              <a:spcBef>
                <a:spcPts val="400"/>
              </a:spcBef>
              <a:buFont typeface="+mj-lt"/>
              <a:buAutoNum type="arabicParenR"/>
            </a:pPr>
            <a:r>
              <a:rPr lang="en-US" altLang="zh-TW" sz="2400" b="1" dirty="0">
                <a:latin typeface="Courier New" pitchFamily="49" charset="0"/>
                <a:ea typeface="新細明體" charset="-120"/>
                <a:cs typeface="Courier New" pitchFamily="49" charset="0"/>
              </a:rPr>
              <a:t>  }</a:t>
            </a:r>
          </a:p>
          <a:p>
            <a:pPr marL="342900" indent="-342900">
              <a:lnSpc>
                <a:spcPct val="50000"/>
              </a:lnSpc>
              <a:spcBef>
                <a:spcPct val="0"/>
              </a:spcBef>
              <a:buFont typeface="+mj-lt"/>
              <a:buAutoNum type="arabicParenR"/>
            </a:pPr>
            <a:r>
              <a:rPr lang="en-US" altLang="zh-TW" sz="2400" b="1" dirty="0">
                <a:latin typeface="Courier New" pitchFamily="49" charset="0"/>
                <a:ea typeface="新細明體" charset="-120"/>
                <a:cs typeface="Courier New" pitchFamily="49" charset="0"/>
              </a:rPr>
              <a:t>  a[</a:t>
            </a:r>
            <a:r>
              <a:rPr lang="en-US" altLang="zh-TW" sz="2400" b="1" dirty="0">
                <a:effectLst>
                  <a:glow rad="63500">
                    <a:schemeClr val="accent2">
                      <a:satMod val="175000"/>
                      <a:alpha val="40000"/>
                    </a:schemeClr>
                  </a:glow>
                </a:effectLst>
                <a:latin typeface="Courier New" pitchFamily="49" charset="0"/>
                <a:ea typeface="新細明體" charset="-120"/>
                <a:cs typeface="Courier New" pitchFamily="49" charset="0"/>
              </a:rPr>
              <a:t>high</a:t>
            </a:r>
            <a:r>
              <a:rPr lang="en-US" altLang="zh-TW" sz="2400" b="1" dirty="0">
                <a:latin typeface="Courier New" pitchFamily="49" charset="0"/>
                <a:ea typeface="新細明體" charset="-120"/>
                <a:cs typeface="Courier New" pitchFamily="49" charset="0"/>
              </a:rPr>
              <a:t>] = </a:t>
            </a:r>
            <a:r>
              <a:rPr lang="en-US" altLang="zh-TW" sz="2400" b="1" dirty="0" err="1">
                <a:effectLst>
                  <a:glow rad="101600">
                    <a:srgbClr val="FFC000">
                      <a:alpha val="60000"/>
                    </a:srgbClr>
                  </a:glow>
                </a:effectLst>
                <a:latin typeface="Courier New" pitchFamily="49" charset="0"/>
                <a:ea typeface="新細明體" charset="-120"/>
                <a:cs typeface="Courier New" pitchFamily="49" charset="0"/>
              </a:rPr>
              <a:t>partElement</a:t>
            </a:r>
            <a:r>
              <a:rPr lang="en-US" altLang="zh-TW" sz="2400" b="1" dirty="0">
                <a:latin typeface="Courier New" pitchFamily="49" charset="0"/>
                <a:ea typeface="新細明體" charset="-120"/>
                <a:cs typeface="Courier New" pitchFamily="49" charset="0"/>
              </a:rPr>
              <a:t>;</a:t>
            </a:r>
          </a:p>
          <a:p>
            <a:pPr marL="342900" indent="-342900">
              <a:lnSpc>
                <a:spcPct val="80000"/>
              </a:lnSpc>
              <a:spcBef>
                <a:spcPts val="400"/>
              </a:spcBef>
              <a:buFont typeface="+mj-lt"/>
              <a:buAutoNum type="arabicParenR"/>
            </a:pPr>
            <a:r>
              <a:rPr lang="en-US" altLang="zh-TW" sz="2400" b="1" dirty="0">
                <a:latin typeface="Courier New" pitchFamily="49" charset="0"/>
                <a:ea typeface="新細明體" charset="-120"/>
                <a:cs typeface="Courier New" pitchFamily="49" charset="0"/>
              </a:rPr>
              <a:t>  return </a:t>
            </a:r>
            <a:r>
              <a:rPr lang="en-US" altLang="zh-TW" sz="2400" b="1" dirty="0">
                <a:effectLst>
                  <a:glow rad="63500">
                    <a:schemeClr val="accent2">
                      <a:satMod val="175000"/>
                      <a:alpha val="40000"/>
                    </a:schemeClr>
                  </a:glow>
                </a:effectLst>
                <a:latin typeface="Courier New" pitchFamily="49" charset="0"/>
                <a:ea typeface="新細明體" charset="-120"/>
                <a:cs typeface="Courier New" pitchFamily="49" charset="0"/>
              </a:rPr>
              <a:t>high</a:t>
            </a:r>
            <a:r>
              <a:rPr lang="en-US" altLang="zh-TW" sz="2400" b="1" dirty="0">
                <a:latin typeface="Courier New" pitchFamily="49" charset="0"/>
                <a:ea typeface="新細明體" charset="-120"/>
                <a:cs typeface="Courier New" pitchFamily="49" charset="0"/>
              </a:rPr>
              <a:t>;</a:t>
            </a:r>
          </a:p>
          <a:p>
            <a:pPr marL="342900" indent="-342900">
              <a:lnSpc>
                <a:spcPct val="80000"/>
              </a:lnSpc>
              <a:spcBef>
                <a:spcPts val="400"/>
              </a:spcBef>
              <a:buFont typeface="+mj-lt"/>
              <a:buAutoNum type="arabicParenR"/>
            </a:pPr>
            <a:r>
              <a:rPr lang="en-US" altLang="zh-TW" sz="2400" b="1" dirty="0">
                <a:latin typeface="Courier New" pitchFamily="49" charset="0"/>
                <a:ea typeface="新細明體" charset="-120"/>
                <a:cs typeface="Courier New" pitchFamily="49" charset="0"/>
              </a:rPr>
              <a:t>}</a:t>
            </a:r>
          </a:p>
        </p:txBody>
      </p:sp>
    </p:spTree>
  </p:cSld>
  <p:clrMapOvr>
    <a:masterClrMapping/>
  </p:clrMapOvr>
</p:sld>
</file>

<file path=ppt/theme/theme1.xml><?xml version="1.0" encoding="utf-8"?>
<a:theme xmlns:a="http://schemas.openxmlformats.org/drawingml/2006/main" name="NTUS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TUST" id="{E788F5F0-0CC0-423E-ACF6-8F36877D82F9}" vid="{EE128CC2-2CF0-4E77-B1CC-9BFAE2F642D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NTUST</Template>
  <TotalTime>6161</TotalTime>
  <Words>3750</Words>
  <Application>Microsoft Office PowerPoint</Application>
  <PresentationFormat>寬螢幕</PresentationFormat>
  <Paragraphs>824</Paragraphs>
  <Slides>100</Slides>
  <Notes>0</Notes>
  <HiddenSlides>11</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100</vt:i4>
      </vt:variant>
    </vt:vector>
  </HeadingPairs>
  <TitlesOfParts>
    <vt:vector size="110" baseType="lpstr">
      <vt:lpstr>Adobe 楷体 Std R</vt:lpstr>
      <vt:lpstr>Adobe 繁黑體 Std B</vt:lpstr>
      <vt:lpstr>新細明體</vt:lpstr>
      <vt:lpstr>Arial</vt:lpstr>
      <vt:lpstr>Calibri</vt:lpstr>
      <vt:lpstr>Calibri Light</vt:lpstr>
      <vt:lpstr>Courier New</vt:lpstr>
      <vt:lpstr>Times New Roman</vt:lpstr>
      <vt:lpstr>Wingdings 2</vt:lpstr>
      <vt:lpstr>NTUST</vt:lpstr>
      <vt:lpstr>Chapter 9</vt:lpstr>
      <vt:lpstr>Introduction</vt:lpstr>
      <vt:lpstr>Defining and Calling Functions</vt:lpstr>
      <vt:lpstr>Program: Computing Averages</vt:lpstr>
      <vt:lpstr>Program: Computing Averages</vt:lpstr>
      <vt:lpstr>Program: Computing Averages</vt:lpstr>
      <vt:lpstr>Program: Computing Averages</vt:lpstr>
      <vt:lpstr>Program: Computing Averages</vt:lpstr>
      <vt:lpstr>PowerPoint 簡報</vt:lpstr>
      <vt:lpstr>Program: Printing a Countdown</vt:lpstr>
      <vt:lpstr>PowerPoint 簡報</vt:lpstr>
      <vt:lpstr>Program: Printing a Pun (Revisited)</vt:lpstr>
      <vt:lpstr>PowerPoint 簡報</vt:lpstr>
      <vt:lpstr>Function Definitions</vt:lpstr>
      <vt:lpstr>Function Definitions</vt:lpstr>
      <vt:lpstr>Function Definitions</vt:lpstr>
      <vt:lpstr>Function Definitions</vt:lpstr>
      <vt:lpstr>Function Definitions</vt:lpstr>
      <vt:lpstr>Function Definitions</vt:lpstr>
      <vt:lpstr>Function Definitions</vt:lpstr>
      <vt:lpstr>PowerPoint 簡報</vt:lpstr>
      <vt:lpstr>Function Calls</vt:lpstr>
      <vt:lpstr>Function Calls</vt:lpstr>
      <vt:lpstr>Function Calls</vt:lpstr>
      <vt:lpstr>Function Calls</vt:lpstr>
      <vt:lpstr>Function Calls</vt:lpstr>
      <vt:lpstr>Program: Testing Whether a Number Is Prime</vt:lpstr>
      <vt:lpstr>PowerPoint 簡報</vt:lpstr>
      <vt:lpstr>PowerPoint 簡報</vt:lpstr>
      <vt:lpstr>Function Declarations</vt:lpstr>
      <vt:lpstr>Function Declarations</vt:lpstr>
      <vt:lpstr>Function Declarations</vt:lpstr>
      <vt:lpstr>Function Declarations</vt:lpstr>
      <vt:lpstr>Function Declarations</vt:lpstr>
      <vt:lpstr>Function Declarations</vt:lpstr>
      <vt:lpstr>Function Declarations</vt:lpstr>
      <vt:lpstr>Function Declarations</vt:lpstr>
      <vt:lpstr>Function Declarations</vt:lpstr>
      <vt:lpstr>Arguments</vt:lpstr>
      <vt:lpstr>Arguments</vt:lpstr>
      <vt:lpstr>Arguments</vt:lpstr>
      <vt:lpstr>Arguments</vt:lpstr>
      <vt:lpstr>Arguments</vt:lpstr>
      <vt:lpstr>Arguments</vt:lpstr>
      <vt:lpstr>Argument Conversions</vt:lpstr>
      <vt:lpstr>Argument Conversions</vt:lpstr>
      <vt:lpstr>Argument Conversions</vt:lpstr>
      <vt:lpstr>Argument Conversions</vt:lpstr>
      <vt:lpstr>Argument Conversions</vt:lpstr>
      <vt:lpstr>Array Arguments</vt:lpstr>
      <vt:lpstr>Array Arguments</vt:lpstr>
      <vt:lpstr>Array Arguments</vt:lpstr>
      <vt:lpstr>Array Arguments</vt:lpstr>
      <vt:lpstr>Array Arguments</vt:lpstr>
      <vt:lpstr>Array Arguments</vt:lpstr>
      <vt:lpstr>Array Arguments</vt:lpstr>
      <vt:lpstr>Array Arguments</vt:lpstr>
      <vt:lpstr>Array Arguments</vt:lpstr>
      <vt:lpstr>Array Arguments</vt:lpstr>
      <vt:lpstr>Parameter Passing Sequence</vt:lpstr>
      <vt:lpstr>Variable-Length Array Parameters (C99)</vt:lpstr>
      <vt:lpstr>Variable-Length Array Parameters (C99)</vt:lpstr>
      <vt:lpstr>Variable-Length Array Parameters (C99)</vt:lpstr>
      <vt:lpstr>Variable-Length Array Parameters (C99)</vt:lpstr>
      <vt:lpstr>Variable-Length Array Parameters (C99)</vt:lpstr>
      <vt:lpstr>Variable-Length Array Parameters (C99)</vt:lpstr>
      <vt:lpstr>Variable-Length Array Parameters (C99)</vt:lpstr>
      <vt:lpstr>Variable-Length Array Parameters (C99)</vt:lpstr>
      <vt:lpstr>Variable-Length Array Parameters (C99)</vt:lpstr>
      <vt:lpstr>Using static in Array Parameter Declarations (C99)</vt:lpstr>
      <vt:lpstr>Using static in Array Parameter Declarations (C99)</vt:lpstr>
      <vt:lpstr>Compound Literals (C99)</vt:lpstr>
      <vt:lpstr>Compound Literals (C99)</vt:lpstr>
      <vt:lpstr>Compound Literals (C99)</vt:lpstr>
      <vt:lpstr>Compound Literals (C99)</vt:lpstr>
      <vt:lpstr>The return Statement</vt:lpstr>
      <vt:lpstr>The return Statement</vt:lpstr>
      <vt:lpstr>The return Statement</vt:lpstr>
      <vt:lpstr>The return Statement</vt:lpstr>
      <vt:lpstr>Program Termination</vt:lpstr>
      <vt:lpstr>Program Termination</vt:lpstr>
      <vt:lpstr>Program Termination</vt:lpstr>
      <vt:lpstr>The exit Function</vt:lpstr>
      <vt:lpstr>The exit Function</vt:lpstr>
      <vt:lpstr>The exit Function</vt:lpstr>
      <vt:lpstr>Recursion</vt:lpstr>
      <vt:lpstr>Recursion</vt:lpstr>
      <vt:lpstr>Recursion</vt:lpstr>
      <vt:lpstr>Recursion</vt:lpstr>
      <vt:lpstr>The Quicksort Algorithm</vt:lpstr>
      <vt:lpstr>The Quicksort Algorithm</vt:lpstr>
      <vt:lpstr>The Quicksort Algorithm</vt:lpstr>
      <vt:lpstr>The Quicksort Algorithm</vt:lpstr>
      <vt:lpstr>The Quicksort Algorithm</vt:lpstr>
      <vt:lpstr>The Quicksort Algorithm</vt:lpstr>
      <vt:lpstr>Program: Quicksort</vt:lpstr>
      <vt:lpstr>PowerPoint 簡報</vt:lpstr>
      <vt:lpstr>PowerPoint 簡報</vt:lpstr>
      <vt:lpstr>PowerPoint 簡報</vt:lpstr>
      <vt:lpstr>Program: Quicksort</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Chih-Yuan Yao</cp:lastModifiedBy>
  <cp:revision>1122</cp:revision>
  <cp:lastPrinted>1999-11-08T20:52:53Z</cp:lastPrinted>
  <dcterms:created xsi:type="dcterms:W3CDTF">1999-08-24T18:39:05Z</dcterms:created>
  <dcterms:modified xsi:type="dcterms:W3CDTF">2020-10-28T18:35:56Z</dcterms:modified>
</cp:coreProperties>
</file>