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13"/>
  </p:notesMasterIdLst>
  <p:sldIdLst>
    <p:sldId id="257" r:id="rId2"/>
    <p:sldId id="269" r:id="rId3"/>
    <p:sldId id="270" r:id="rId4"/>
    <p:sldId id="271" r:id="rId5"/>
    <p:sldId id="272" r:id="rId6"/>
    <p:sldId id="274" r:id="rId7"/>
    <p:sldId id="279" r:id="rId8"/>
    <p:sldId id="276" r:id="rId9"/>
    <p:sldId id="275" r:id="rId10"/>
    <p:sldId id="277" r:id="rId11"/>
    <p:sldId id="27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4">
          <p15:clr>
            <a:srgbClr val="A4A3A4"/>
          </p15:clr>
        </p15:guide>
        <p15:guide id="2" pos="38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4994"/>
    <a:srgbClr val="AE13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/>
    <p:restoredTop sz="79924"/>
  </p:normalViewPr>
  <p:slideViewPr>
    <p:cSldViewPr snapToGrid="0" showGuides="1">
      <p:cViewPr varScale="1">
        <p:scale>
          <a:sx n="86" d="100"/>
          <a:sy n="86" d="100"/>
        </p:scale>
        <p:origin x="331" y="67"/>
      </p:cViewPr>
      <p:guideLst>
        <p:guide orient="horz" pos="2124"/>
        <p:guide pos="38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 Accuracy (%)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rgbClr val="002060"/>
              </a:solidFill>
              <a:ln w="9525">
                <a:solidFill>
                  <a:srgbClr val="002060"/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Logistic Regression</c:v>
                </c:pt>
                <c:pt idx="1">
                  <c:v>K-Nearest Neighbor</c:v>
                </c:pt>
                <c:pt idx="2">
                  <c:v>Decision Trees</c:v>
                </c:pt>
                <c:pt idx="3">
                  <c:v>Random Forest</c:v>
                </c:pt>
                <c:pt idx="4">
                  <c:v>XGBoost</c:v>
                </c:pt>
                <c:pt idx="5">
                  <c:v>Naïve Bayes</c:v>
                </c:pt>
                <c:pt idx="6">
                  <c:v>Support Vector Machines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79.650000000000006</c:v>
                </c:pt>
                <c:pt idx="1">
                  <c:v>98.74</c:v>
                </c:pt>
                <c:pt idx="2">
                  <c:v>100</c:v>
                </c:pt>
                <c:pt idx="3">
                  <c:v>99.99</c:v>
                </c:pt>
                <c:pt idx="4">
                  <c:v>99.96</c:v>
                </c:pt>
                <c:pt idx="5">
                  <c:v>34.770000000000003</c:v>
                </c:pt>
                <c:pt idx="6">
                  <c:v>95.55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07-420A-B89A-C0F16096D36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Testing Accuracy (%)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Logistic Regression</c:v>
                </c:pt>
                <c:pt idx="1">
                  <c:v>K-Nearest Neighbor</c:v>
                </c:pt>
                <c:pt idx="2">
                  <c:v>Decision Trees</c:v>
                </c:pt>
                <c:pt idx="3">
                  <c:v>Random Forest</c:v>
                </c:pt>
                <c:pt idx="4">
                  <c:v>XGBoost</c:v>
                </c:pt>
                <c:pt idx="5">
                  <c:v>Naïve Bayes</c:v>
                </c:pt>
                <c:pt idx="6">
                  <c:v>Support Vector Machines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79.3</c:v>
                </c:pt>
                <c:pt idx="1">
                  <c:v>96.57</c:v>
                </c:pt>
                <c:pt idx="2">
                  <c:v>91.32</c:v>
                </c:pt>
                <c:pt idx="3">
                  <c:v>95.12</c:v>
                </c:pt>
                <c:pt idx="4">
                  <c:v>95.68</c:v>
                </c:pt>
                <c:pt idx="5">
                  <c:v>35.21</c:v>
                </c:pt>
                <c:pt idx="6">
                  <c:v>94.48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07-420A-B89A-C0F16096D3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73162688"/>
        <c:axId val="-173164864"/>
      </c:lineChart>
      <c:catAx>
        <c:axId val="-173162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-173164864"/>
        <c:crosses val="autoZero"/>
        <c:auto val="1"/>
        <c:lblAlgn val="ctr"/>
        <c:lblOffset val="100"/>
        <c:noMultiLvlLbl val="0"/>
      </c:catAx>
      <c:valAx>
        <c:axId val="-173164864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</a:t>
                </a:r>
                <a:r>
                  <a:rPr lang="en-US" sz="1200" b="1" baseline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results</a:t>
                </a:r>
                <a:endParaRPr lang="en-US" sz="12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-173162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863772236803733"/>
          <c:y val="0.87810483496636871"/>
          <c:w val="0.73642825896762909"/>
          <c:h val="6.69647544056992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12700" cap="flat" cmpd="sng" algn="ctr">
      <a:solidFill>
        <a:srgbClr val="44546A"/>
      </a:solidFill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1E5BCEC9-DDE4-4B30-87D6-0017517D5E27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2023/6/24</a:t>
            </a:fld>
            <a:endParaRPr lang="zh-CN" altLang="en-US" strike="noStrike" noProof="1"/>
          </a:p>
        </p:txBody>
      </p:sp>
      <p:sp>
        <p:nvSpPr>
          <p:cNvPr id="717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73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5FD4487E-253C-4F2A-AD3B-D7DF4058A670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20956380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r>
              <a:rPr lang="zh-CN" altLang="en-US" dirty="0"/>
              <a:t>照片为学生拍摄的礼堂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rtlCol="0" anchor="b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3769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2023/6/24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90650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2023/6/24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7460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2023/6/24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13477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2023/6/24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425436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2023/6/24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866091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2023/6/24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808384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2023/6/24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74171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2023/6/24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73443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2023/6/24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81290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2023/6/24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2023/6/24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96436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2023/6/24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08552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2023/6/24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36428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2023/6/24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23146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2023/6/24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6050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2023/6/24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037692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2023/6/24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82632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2023/6/24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372142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2023/6/24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057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53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990319"/>
            <a:ext cx="12192000" cy="184435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ctrTitle"/>
          </p:nvPr>
        </p:nvSpPr>
        <p:spPr>
          <a:xfrm>
            <a:off x="1181100" y="2109190"/>
            <a:ext cx="9829800" cy="1606613"/>
          </a:xfrm>
        </p:spPr>
        <p:txBody>
          <a:bodyPr vert="horz" lIns="91440" tIns="45720" rIns="91440" bIns="45720" anchor="b">
            <a:normAutofit fontScale="90000"/>
          </a:bodyPr>
          <a:lstStyle/>
          <a:p>
            <a:r>
              <a:rPr lang="en-US" altLang="zh-CN" sz="2800" dirty="0"/>
              <a:t>Heartbeat Classification Using Various Machine Learning and deep learning Models</a:t>
            </a:r>
            <a:br>
              <a:rPr lang="zh-CN" altLang="en-US" kern="1200" dirty="0">
                <a:latin typeface="+mj-lt"/>
                <a:ea typeface="+mj-ea"/>
                <a:cs typeface="+mj-cs"/>
              </a:rPr>
            </a:br>
            <a:r>
              <a:rPr lang="zh-CN" altLang="en-US" kern="12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dirty="0"/>
              <a:t> </a:t>
            </a:r>
            <a:endParaRPr lang="en-US" altLang="zh-CN" sz="4000" kern="1200" dirty="0"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4252402" y="656810"/>
            <a:ext cx="4403325" cy="248714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200" dirty="0">
                <a:solidFill>
                  <a:srgbClr val="0070C0"/>
                </a:solidFill>
                <a:latin typeface="Bookman Old Style" panose="02050604050505020204" pitchFamily="18" charset="0"/>
              </a:rPr>
              <a:t>Results analysis </a:t>
            </a:r>
            <a:br>
              <a:rPr lang="zh-CN" altLang="en-US" dirty="0"/>
            </a:br>
            <a:endParaRPr kumimoji="0" lang="zh-CN" altLang="en-US" sz="4000" b="1" i="0" u="none" strike="noStrike" kern="1200" cap="none" spc="0" normalizeH="0" baseline="0" noProof="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65CA1A0-E6A7-4F25-AD85-933E58A6A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895273"/>
              </p:ext>
            </p:extLst>
          </p:nvPr>
        </p:nvGraphicFramePr>
        <p:xfrm>
          <a:off x="838200" y="1264541"/>
          <a:ext cx="10515600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16831404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5750619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0053708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6790625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81899302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7191390"/>
                    </a:ext>
                  </a:extLst>
                </a:gridCol>
              </a:tblGrid>
              <a:tr h="3314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0">
                          <a:effectLst/>
                        </a:rPr>
                        <a:t>Method</a:t>
                      </a:r>
                      <a:endParaRPr lang="en-US" sz="1000" spc="-25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0">
                          <a:effectLst/>
                        </a:rPr>
                        <a:t>Training </a:t>
                      </a:r>
                      <a:endParaRPr lang="en-US" sz="1000" spc="-25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0">
                          <a:effectLst/>
                        </a:rPr>
                        <a:t>Accuracy (%)</a:t>
                      </a:r>
                      <a:endParaRPr lang="en-US" sz="1000" spc="-25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0">
                          <a:effectLst/>
                        </a:rPr>
                        <a:t>Testing </a:t>
                      </a:r>
                      <a:endParaRPr lang="en-US" sz="1000" spc="-25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0">
                          <a:effectLst/>
                        </a:rPr>
                        <a:t>Accuracy (%)</a:t>
                      </a:r>
                      <a:endParaRPr lang="en-US" sz="1000" spc="-25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0">
                          <a:effectLst/>
                        </a:rPr>
                        <a:t>Precision</a:t>
                      </a:r>
                      <a:endParaRPr lang="en-US" sz="1000" spc="-25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0">
                          <a:effectLst/>
                        </a:rPr>
                        <a:t>Recall</a:t>
                      </a:r>
                      <a:endParaRPr lang="en-US" sz="1000" spc="-25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0">
                          <a:effectLst/>
                        </a:rPr>
                        <a:t>F1-Score</a:t>
                      </a:r>
                      <a:endParaRPr lang="en-US" sz="1000" spc="-25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827102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0">
                          <a:effectLst/>
                        </a:rPr>
                        <a:t>Logistic Regression</a:t>
                      </a:r>
                      <a:endParaRPr lang="en-US" sz="1000" spc="-25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0">
                          <a:effectLst/>
                        </a:rPr>
                        <a:t>79.65</a:t>
                      </a:r>
                      <a:endParaRPr lang="en-US" sz="1000" spc="-25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0">
                          <a:effectLst/>
                        </a:rPr>
                        <a:t>79.30</a:t>
                      </a:r>
                      <a:endParaRPr lang="en-US" sz="1000" spc="-25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0">
                          <a:effectLst/>
                        </a:rPr>
                        <a:t>0.793</a:t>
                      </a:r>
                      <a:endParaRPr lang="en-US" sz="1000" spc="-25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0">
                          <a:effectLst/>
                        </a:rPr>
                        <a:t>0.793</a:t>
                      </a:r>
                      <a:endParaRPr lang="en-US" sz="1000" spc="-25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0">
                          <a:effectLst/>
                        </a:rPr>
                        <a:t>0.793</a:t>
                      </a:r>
                      <a:endParaRPr lang="en-US" sz="1000" spc="-25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2731074"/>
                  </a:ext>
                </a:extLst>
              </a:tr>
              <a:tr h="16891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0">
                          <a:effectLst/>
                        </a:rPr>
                        <a:t>K-Nearest Neighbor</a:t>
                      </a:r>
                      <a:endParaRPr lang="en-US" sz="1000" spc="-25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0">
                          <a:effectLst/>
                        </a:rPr>
                        <a:t>98.74</a:t>
                      </a:r>
                      <a:endParaRPr lang="en-US" sz="1000" spc="-25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0">
                          <a:effectLst/>
                        </a:rPr>
                        <a:t>96.57</a:t>
                      </a:r>
                      <a:endParaRPr lang="en-US" sz="1000" spc="-25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0">
                          <a:effectLst/>
                        </a:rPr>
                        <a:t>0.965</a:t>
                      </a:r>
                      <a:endParaRPr lang="en-US" sz="1000" spc="-25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0">
                          <a:effectLst/>
                        </a:rPr>
                        <a:t>0.965</a:t>
                      </a:r>
                      <a:endParaRPr lang="en-US" sz="1000" spc="-25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0">
                          <a:effectLst/>
                        </a:rPr>
                        <a:t>0.965</a:t>
                      </a:r>
                      <a:endParaRPr lang="en-US" sz="1000" spc="-25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9439953"/>
                  </a:ext>
                </a:extLst>
              </a:tr>
              <a:tr h="16891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0">
                          <a:effectLst/>
                        </a:rPr>
                        <a:t>Decision Trees</a:t>
                      </a:r>
                      <a:endParaRPr lang="en-US" sz="1000" spc="-25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0">
                          <a:effectLst/>
                        </a:rPr>
                        <a:t>100</a:t>
                      </a:r>
                      <a:endParaRPr lang="en-US" sz="1000" spc="-25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0">
                          <a:effectLst/>
                        </a:rPr>
                        <a:t>91.32</a:t>
                      </a:r>
                      <a:endParaRPr lang="en-US" sz="1000" spc="-25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0">
                          <a:effectLst/>
                        </a:rPr>
                        <a:t>0.913</a:t>
                      </a:r>
                      <a:endParaRPr lang="en-US" sz="1000" spc="-25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0">
                          <a:effectLst/>
                        </a:rPr>
                        <a:t>0.913</a:t>
                      </a:r>
                      <a:endParaRPr lang="en-US" sz="1000" spc="-25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0">
                          <a:effectLst/>
                        </a:rPr>
                        <a:t>0.913</a:t>
                      </a:r>
                      <a:endParaRPr lang="en-US" sz="1000" spc="-25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6363859"/>
                  </a:ext>
                </a:extLst>
              </a:tr>
              <a:tr h="16891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0">
                          <a:effectLst/>
                        </a:rPr>
                        <a:t>Random Forest</a:t>
                      </a:r>
                      <a:endParaRPr lang="en-US" sz="1000" spc="-25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0">
                          <a:effectLst/>
                        </a:rPr>
                        <a:t>99.99</a:t>
                      </a:r>
                      <a:endParaRPr lang="en-US" sz="1000" spc="-25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0">
                          <a:effectLst/>
                        </a:rPr>
                        <a:t>95.12</a:t>
                      </a:r>
                      <a:endParaRPr lang="en-US" sz="1000" spc="-25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0">
                          <a:effectLst/>
                        </a:rPr>
                        <a:t>0.951</a:t>
                      </a:r>
                      <a:endParaRPr lang="en-US" sz="1000" spc="-25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0">
                          <a:effectLst/>
                        </a:rPr>
                        <a:t>0.951</a:t>
                      </a:r>
                      <a:endParaRPr lang="en-US" sz="1000" spc="-25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0">
                          <a:effectLst/>
                        </a:rPr>
                        <a:t>0.951</a:t>
                      </a:r>
                      <a:endParaRPr lang="en-US" sz="1000" spc="-25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7989069"/>
                  </a:ext>
                </a:extLst>
              </a:tr>
              <a:tr h="16891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0">
                          <a:effectLst/>
                        </a:rPr>
                        <a:t>XGBoost</a:t>
                      </a:r>
                      <a:endParaRPr lang="en-US" sz="1000" spc="-25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0" dirty="0">
                          <a:solidFill>
                            <a:srgbClr val="00B050"/>
                          </a:solidFill>
                          <a:effectLst/>
                        </a:rPr>
                        <a:t>99.96</a:t>
                      </a:r>
                      <a:endParaRPr lang="en-US" sz="1000" b="1" spc="-25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0" dirty="0">
                          <a:solidFill>
                            <a:srgbClr val="00B050"/>
                          </a:solidFill>
                          <a:effectLst/>
                        </a:rPr>
                        <a:t>95.68</a:t>
                      </a:r>
                      <a:endParaRPr lang="en-US" sz="1000" b="1" spc="-25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0" dirty="0">
                          <a:solidFill>
                            <a:srgbClr val="00B050"/>
                          </a:solidFill>
                          <a:effectLst/>
                        </a:rPr>
                        <a:t>0.956</a:t>
                      </a:r>
                      <a:endParaRPr lang="en-US" sz="1000" b="1" spc="-25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0" dirty="0">
                          <a:solidFill>
                            <a:srgbClr val="00B050"/>
                          </a:solidFill>
                          <a:effectLst/>
                        </a:rPr>
                        <a:t>0.956</a:t>
                      </a:r>
                      <a:endParaRPr lang="en-US" sz="1000" b="1" spc="-25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0" dirty="0">
                          <a:solidFill>
                            <a:srgbClr val="00B050"/>
                          </a:solidFill>
                          <a:effectLst/>
                        </a:rPr>
                        <a:t>0.956</a:t>
                      </a:r>
                      <a:endParaRPr lang="en-US" sz="1000" b="1" spc="-25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4947091"/>
                  </a:ext>
                </a:extLst>
              </a:tr>
              <a:tr h="16891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0">
                          <a:effectLst/>
                        </a:rPr>
                        <a:t>Naïve Bayes</a:t>
                      </a:r>
                      <a:endParaRPr lang="en-US" sz="1000" spc="-25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0" dirty="0">
                          <a:solidFill>
                            <a:srgbClr val="FF0000"/>
                          </a:solidFill>
                          <a:effectLst/>
                        </a:rPr>
                        <a:t>34.77</a:t>
                      </a:r>
                      <a:endParaRPr lang="en-US" sz="1000" b="1" spc="-25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0" dirty="0">
                          <a:solidFill>
                            <a:srgbClr val="FF0000"/>
                          </a:solidFill>
                          <a:effectLst/>
                        </a:rPr>
                        <a:t>35.21</a:t>
                      </a:r>
                      <a:endParaRPr lang="en-US" sz="1000" b="1" spc="-25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0" dirty="0">
                          <a:solidFill>
                            <a:srgbClr val="FF0000"/>
                          </a:solidFill>
                          <a:effectLst/>
                        </a:rPr>
                        <a:t>0.352</a:t>
                      </a:r>
                      <a:endParaRPr lang="en-US" sz="1000" b="1" spc="-25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0" dirty="0">
                          <a:solidFill>
                            <a:srgbClr val="FF0000"/>
                          </a:solidFill>
                          <a:effectLst/>
                        </a:rPr>
                        <a:t>0.352</a:t>
                      </a:r>
                      <a:endParaRPr lang="en-US" sz="1000" b="1" spc="-25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0" dirty="0">
                          <a:solidFill>
                            <a:srgbClr val="FF0000"/>
                          </a:solidFill>
                          <a:effectLst/>
                        </a:rPr>
                        <a:t>0.352</a:t>
                      </a:r>
                      <a:endParaRPr lang="en-US" sz="1000" b="1" spc="-25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690932"/>
                  </a:ext>
                </a:extLst>
              </a:tr>
              <a:tr h="16891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0">
                          <a:effectLst/>
                        </a:rPr>
                        <a:t>Support Vector Machines</a:t>
                      </a:r>
                      <a:endParaRPr lang="en-US" sz="1000" spc="-25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0">
                          <a:effectLst/>
                        </a:rPr>
                        <a:t>95.55</a:t>
                      </a:r>
                      <a:endParaRPr lang="en-US" sz="1000" spc="-25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0">
                          <a:effectLst/>
                        </a:rPr>
                        <a:t>94.48</a:t>
                      </a:r>
                      <a:endParaRPr lang="en-US" sz="1000" spc="-25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0">
                          <a:effectLst/>
                        </a:rPr>
                        <a:t>0.944</a:t>
                      </a:r>
                      <a:endParaRPr lang="en-US" sz="1000" spc="-25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0">
                          <a:effectLst/>
                        </a:rPr>
                        <a:t>0.944</a:t>
                      </a:r>
                      <a:endParaRPr lang="en-US" sz="1000" spc="-25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0" dirty="0">
                          <a:effectLst/>
                        </a:rPr>
                        <a:t>0.944</a:t>
                      </a:r>
                      <a:endParaRPr lang="en-US" sz="1000" spc="-25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9409277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5F2EFAD-A9B4-423C-BECC-63694E40E5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8298486"/>
              </p:ext>
            </p:extLst>
          </p:nvPr>
        </p:nvGraphicFramePr>
        <p:xfrm>
          <a:off x="2610033" y="3242569"/>
          <a:ext cx="5841509" cy="3131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370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4252402" y="656810"/>
            <a:ext cx="4403325" cy="248714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200" dirty="0">
                <a:solidFill>
                  <a:srgbClr val="0070C0"/>
                </a:solidFill>
                <a:latin typeface="Bookman Old Style" panose="02050604050505020204" pitchFamily="18" charset="0"/>
              </a:rPr>
              <a:t>Conclusion</a:t>
            </a:r>
            <a:br>
              <a:rPr lang="zh-CN" altLang="en-US" dirty="0"/>
            </a:br>
            <a:endParaRPr kumimoji="0" lang="zh-CN" altLang="en-US" sz="4000" b="1" i="0" u="none" strike="noStrike" kern="1200" cap="none" spc="0" normalizeH="0" baseline="0" noProof="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F1EA1D-2270-4AC6-BCE7-20DA115A2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main purpose of this project is to propose a </a:t>
            </a:r>
            <a:r>
              <a:rPr lang="en-US" b="1" dirty="0">
                <a:solidFill>
                  <a:srgbClr val="0070C0"/>
                </a:solidFill>
              </a:rPr>
              <a:t>machine-learning model </a:t>
            </a:r>
            <a:r>
              <a:rPr lang="en-US" dirty="0"/>
              <a:t>that can classify heartbeat </a:t>
            </a:r>
          </a:p>
          <a:p>
            <a:pPr algn="just"/>
            <a:r>
              <a:rPr lang="en-US" dirty="0"/>
              <a:t>The given ECG dataset contains </a:t>
            </a:r>
            <a:r>
              <a:rPr lang="en-US" b="1" dirty="0">
                <a:solidFill>
                  <a:srgbClr val="0070C0"/>
                </a:solidFill>
              </a:rPr>
              <a:t>80,000</a:t>
            </a:r>
            <a:r>
              <a:rPr lang="en-US" dirty="0"/>
              <a:t> samples used for training and </a:t>
            </a:r>
            <a:r>
              <a:rPr lang="en-US" b="1" dirty="0">
                <a:solidFill>
                  <a:srgbClr val="0070C0"/>
                </a:solidFill>
              </a:rPr>
              <a:t>20,000</a:t>
            </a:r>
            <a:r>
              <a:rPr lang="en-US" dirty="0"/>
              <a:t> samples used for testing. </a:t>
            </a:r>
          </a:p>
          <a:p>
            <a:pPr algn="just"/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class imbalance problem </a:t>
            </a:r>
            <a:r>
              <a:rPr lang="en-US" dirty="0"/>
              <a:t>has been handled by performing random sampling so that each class has the same number of samples. </a:t>
            </a:r>
          </a:p>
          <a:p>
            <a:pPr algn="just"/>
            <a:r>
              <a:rPr lang="en-US" b="1" dirty="0" err="1">
                <a:solidFill>
                  <a:srgbClr val="00B050"/>
                </a:solidFill>
              </a:rPr>
              <a:t>XGboost</a:t>
            </a:r>
            <a:r>
              <a:rPr lang="en-US" dirty="0"/>
              <a:t> method outperformed other methods while </a:t>
            </a:r>
            <a:r>
              <a:rPr lang="en-US" b="1" dirty="0">
                <a:solidFill>
                  <a:srgbClr val="FF0000"/>
                </a:solidFill>
              </a:rPr>
              <a:t>Naïve Bayes</a:t>
            </a:r>
            <a:r>
              <a:rPr lang="en-US" dirty="0"/>
              <a:t> has poor classification performance among the group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/>
          <p:cNvSpPr>
            <a:spLocks noGrp="1"/>
          </p:cNvSpPr>
          <p:nvPr>
            <p:ph type="title"/>
          </p:nvPr>
        </p:nvSpPr>
        <p:spPr>
          <a:xfrm>
            <a:off x="5093741" y="359976"/>
            <a:ext cx="3331167" cy="585926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 defTabSz="914400">
              <a:buNone/>
            </a:pPr>
            <a:r>
              <a:rPr lang="en-US" altLang="zh-CN" sz="3200" b="0" kern="1200" dirty="0">
                <a:latin typeface="+mj-lt"/>
                <a:ea typeface="+mj-ea"/>
                <a:cs typeface="+mj-cs"/>
              </a:rPr>
              <a:t>Introduction</a:t>
            </a:r>
            <a:endParaRPr lang="zh-CN" altLang="en-US" sz="3200" b="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B79863-A14F-42D7-AC6C-0F37C1476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3154" y="1287262"/>
            <a:ext cx="5444971" cy="182880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3D9F5B-4529-4FC0-96A7-DA5FBC209090}"/>
              </a:ext>
            </a:extLst>
          </p:cNvPr>
          <p:cNvSpPr/>
          <p:nvPr/>
        </p:nvSpPr>
        <p:spPr>
          <a:xfrm>
            <a:off x="6924400" y="3337144"/>
            <a:ext cx="4042481" cy="210486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machine learning algorithms are: </a:t>
            </a:r>
            <a:r>
              <a:rPr lang="en-US" dirty="0" err="1"/>
              <a:t>XGBoost</a:t>
            </a:r>
            <a:r>
              <a:rPr lang="en-US" dirty="0"/>
              <a:t>, RF, SVM, LR, KNN, NB, and DT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2C7D69-80EF-415A-AA53-7E7133DA9EF9}"/>
              </a:ext>
            </a:extLst>
          </p:cNvPr>
          <p:cNvSpPr/>
          <p:nvPr/>
        </p:nvSpPr>
        <p:spPr>
          <a:xfrm>
            <a:off x="727969" y="1287262"/>
            <a:ext cx="5368031" cy="52910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449155-0A38-4F8F-8051-F6D3D95C03C2}"/>
              </a:ext>
            </a:extLst>
          </p:cNvPr>
          <p:cNvSpPr txBox="1"/>
          <p:nvPr/>
        </p:nvSpPr>
        <p:spPr>
          <a:xfrm>
            <a:off x="1225119" y="1604184"/>
            <a:ext cx="3737500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Motivation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ECG data classification to assist in health monitoring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E.g. in the Emergen</a:t>
            </a:r>
            <a:r>
              <a:rPr lang="en-US" sz="2000" dirty="0"/>
              <a:t>cy room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2000" dirty="0"/>
              <a:t>Cardio Vascular diseases are among the number one cause of death worldwide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2000" dirty="0"/>
              <a:t>Gain knowledge and work with machine learning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2000" dirty="0"/>
              <a:t>Create an effective and easier classifier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endParaRPr lang="en-US" dirty="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"/>
          <p:cNvSpPr>
            <a:spLocks noGrp="1"/>
          </p:cNvSpPr>
          <p:nvPr>
            <p:ph type="title"/>
          </p:nvPr>
        </p:nvSpPr>
        <p:spPr>
          <a:xfrm>
            <a:off x="919119" y="14207"/>
            <a:ext cx="10353761" cy="1326321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defTabSz="914400">
              <a:buNone/>
            </a:pPr>
            <a:br>
              <a:rPr lang="zh-CN" altLang="en-US" b="0" dirty="0">
                <a:sym typeface="+mn-ea"/>
              </a:rPr>
            </a:br>
            <a:r>
              <a:rPr lang="en-US" altLang="zh-CN" b="0" dirty="0">
                <a:sym typeface="+mn-ea"/>
              </a:rPr>
              <a:t>Data preparation for machine learning</a:t>
            </a:r>
            <a:br>
              <a:rPr lang="zh-CN" altLang="en-US" b="0" kern="1200" dirty="0">
                <a:latin typeface="+mj-lt"/>
                <a:ea typeface="+mj-ea"/>
                <a:cs typeface="+mj-cs"/>
              </a:rPr>
            </a:b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6911D4C-F831-4B3E-8942-548323F58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96" y="1270416"/>
            <a:ext cx="3187087" cy="466874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05DB12-DBAA-470C-83B4-12BD04081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460" y="1340529"/>
            <a:ext cx="3621863" cy="43500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5DC42B-5110-4644-BF21-3BE47D120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4998" y="1340528"/>
            <a:ext cx="4376691" cy="4350058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657E6E1E-71D2-4FB8-A9C1-E8575AFC5D0D}"/>
              </a:ext>
            </a:extLst>
          </p:cNvPr>
          <p:cNvSpPr/>
          <p:nvPr/>
        </p:nvSpPr>
        <p:spPr>
          <a:xfrm>
            <a:off x="3346883" y="3648722"/>
            <a:ext cx="337577" cy="47051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E6F536-A978-43A2-89B5-6EEA89362C60}"/>
              </a:ext>
            </a:extLst>
          </p:cNvPr>
          <p:cNvSpPr/>
          <p:nvPr/>
        </p:nvSpPr>
        <p:spPr>
          <a:xfrm>
            <a:off x="7195466" y="3516010"/>
            <a:ext cx="337577" cy="47051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BCBB0D-2277-4CDC-AF38-F14B08BEF461}"/>
              </a:ext>
            </a:extLst>
          </p:cNvPr>
          <p:cNvSpPr txBox="1"/>
          <p:nvPr/>
        </p:nvSpPr>
        <p:spPr>
          <a:xfrm>
            <a:off x="292962" y="6302235"/>
            <a:ext cx="11105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 used the pandas library to split one heartbeat signals column into 205 columns using python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3"/>
          <p:cNvSpPr>
            <a:spLocks noChangeArrowheads="1"/>
          </p:cNvSpPr>
          <p:nvPr/>
        </p:nvSpPr>
        <p:spPr bwMode="auto">
          <a:xfrm>
            <a:off x="719489" y="1243268"/>
            <a:ext cx="10753022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use annotations in this dataset to create four different beat categories (classes) in accordance with the Association for the Advancement of Medical Instrumentation EC57 standard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0" name="矩形 2"/>
          <p:cNvSpPr/>
          <p:nvPr/>
        </p:nvSpPr>
        <p:spPr>
          <a:xfrm>
            <a:off x="3917241" y="167215"/>
            <a:ext cx="4928913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/>
            <a:r>
              <a:rPr lang="en-US" altLang="zh-CN" sz="4000" b="1" dirty="0">
                <a:solidFill>
                  <a:srgbClr val="00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Data Pre-processing</a:t>
            </a:r>
            <a:endParaRPr lang="zh-CN" altLang="en-US" sz="4000" b="1" dirty="0">
              <a:solidFill>
                <a:srgbClr val="00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347CE88-202F-4713-9345-565FB701F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365893"/>
              </p:ext>
            </p:extLst>
          </p:nvPr>
        </p:nvGraphicFramePr>
        <p:xfrm>
          <a:off x="719490" y="2258931"/>
          <a:ext cx="10350963" cy="38311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4054">
                  <a:extLst>
                    <a:ext uri="{9D8B030D-6E8A-4147-A177-3AD203B41FA5}">
                      <a16:colId xmlns:a16="http://schemas.microsoft.com/office/drawing/2014/main" val="684107929"/>
                    </a:ext>
                  </a:extLst>
                </a:gridCol>
                <a:gridCol w="2614980">
                  <a:extLst>
                    <a:ext uri="{9D8B030D-6E8A-4147-A177-3AD203B41FA5}">
                      <a16:colId xmlns:a16="http://schemas.microsoft.com/office/drawing/2014/main" val="973230233"/>
                    </a:ext>
                  </a:extLst>
                </a:gridCol>
                <a:gridCol w="5671929">
                  <a:extLst>
                    <a:ext uri="{9D8B030D-6E8A-4147-A177-3AD203B41FA5}">
                      <a16:colId xmlns:a16="http://schemas.microsoft.com/office/drawing/2014/main" val="1040383059"/>
                    </a:ext>
                  </a:extLst>
                </a:gridCol>
              </a:tblGrid>
              <a:tr h="29470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effectLst/>
                        </a:rPr>
                        <a:t>Label</a:t>
                      </a:r>
                      <a:endParaRPr lang="en-US" sz="1000" spc="-25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 dirty="0">
                          <a:effectLst/>
                        </a:rPr>
                        <a:t>Category</a:t>
                      </a:r>
                      <a:endParaRPr lang="en-US" sz="1000" spc="-25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effectLst/>
                        </a:rPr>
                        <a:t>Annotation</a:t>
                      </a:r>
                      <a:endParaRPr lang="en-US" sz="1000" spc="-25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9425247"/>
                  </a:ext>
                </a:extLst>
              </a:tr>
              <a:tr h="117881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effectLst/>
                        </a:rPr>
                        <a:t>0</a:t>
                      </a:r>
                      <a:endParaRPr lang="en-US" sz="1000" spc="-25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 dirty="0">
                          <a:effectLst/>
                        </a:rPr>
                        <a:t>N</a:t>
                      </a:r>
                      <a:endParaRPr lang="en-US" sz="1000" spc="-25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effectLst/>
                        </a:rPr>
                        <a:t>• Normal</a:t>
                      </a:r>
                      <a:endParaRPr lang="en-US" sz="1000" spc="-25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effectLst/>
                        </a:rPr>
                        <a:t>• Left/Right bundle branch block</a:t>
                      </a:r>
                      <a:endParaRPr lang="en-US" sz="1000" spc="-25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effectLst/>
                        </a:rPr>
                        <a:t>• Atrial escape</a:t>
                      </a:r>
                      <a:endParaRPr lang="en-US" sz="1000" spc="-25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effectLst/>
                        </a:rPr>
                        <a:t>• Nodal escape</a:t>
                      </a:r>
                      <a:endParaRPr lang="en-US" sz="1000" spc="-25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8034730"/>
                  </a:ext>
                </a:extLst>
              </a:tr>
              <a:tr h="117881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effectLst/>
                        </a:rPr>
                        <a:t>1</a:t>
                      </a:r>
                      <a:endParaRPr lang="en-US" sz="1000" spc="-25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effectLst/>
                        </a:rPr>
                        <a:t>S</a:t>
                      </a:r>
                      <a:endParaRPr lang="en-US" sz="1000" spc="-25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 dirty="0">
                          <a:effectLst/>
                        </a:rPr>
                        <a:t>• Atrial premature</a:t>
                      </a:r>
                      <a:endParaRPr lang="en-US" sz="1000" spc="-25" dirty="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 dirty="0">
                          <a:effectLst/>
                        </a:rPr>
                        <a:t>• Aberrant atrial premature</a:t>
                      </a:r>
                      <a:endParaRPr lang="en-US" sz="1000" spc="-25" dirty="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 dirty="0">
                          <a:effectLst/>
                        </a:rPr>
                        <a:t>• Nodal premature</a:t>
                      </a:r>
                      <a:endParaRPr lang="en-US" sz="1000" spc="-25" dirty="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 dirty="0">
                          <a:effectLst/>
                        </a:rPr>
                        <a:t>• Supra-ventricular premature</a:t>
                      </a:r>
                      <a:endParaRPr lang="en-US" sz="1000" spc="-25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9358946"/>
                  </a:ext>
                </a:extLst>
              </a:tr>
              <a:tr h="88411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effectLst/>
                        </a:rPr>
                        <a:t>2</a:t>
                      </a:r>
                      <a:endParaRPr lang="en-US" sz="1000" spc="-25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effectLst/>
                        </a:rPr>
                        <a:t>V</a:t>
                      </a:r>
                      <a:endParaRPr lang="en-US" sz="1000" spc="-25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effectLst/>
                        </a:rPr>
                        <a:t>• Premature ventricular contraction</a:t>
                      </a:r>
                      <a:endParaRPr lang="en-US" sz="1000" spc="-25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effectLst/>
                        </a:rPr>
                        <a:t>• Ventricular escape</a:t>
                      </a:r>
                      <a:endParaRPr lang="en-US" sz="1000" spc="-25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7649730"/>
                  </a:ext>
                </a:extLst>
              </a:tr>
              <a:tr h="29470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effectLst/>
                        </a:rPr>
                        <a:t>3</a:t>
                      </a:r>
                      <a:endParaRPr lang="en-US" sz="1000" spc="-25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effectLst/>
                        </a:rPr>
                        <a:t>F</a:t>
                      </a:r>
                      <a:endParaRPr lang="en-US" sz="1000" spc="-25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 dirty="0">
                          <a:effectLst/>
                        </a:rPr>
                        <a:t>• Fusion of ventricular and normal</a:t>
                      </a:r>
                      <a:endParaRPr lang="en-US" sz="1000" spc="-25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229799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3"/>
          <p:cNvSpPr>
            <a:spLocks noChangeArrowheads="1"/>
          </p:cNvSpPr>
          <p:nvPr/>
        </p:nvSpPr>
        <p:spPr bwMode="auto">
          <a:xfrm>
            <a:off x="701336" y="210845"/>
            <a:ext cx="10670959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 eaLnBrk="0" hangingPunct="0"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N</a:t>
            </a:r>
            <a:r>
              <a:rPr lang="en-US" altLang="zh-CN" sz="2400" b="1" dirty="0" err="1">
                <a:latin typeface="Bookman Old Style" panose="02050604050505020204" pitchFamily="18" charset="0"/>
                <a:ea typeface="+mn-ea"/>
              </a:rPr>
              <a:t>ormal</a:t>
            </a:r>
            <a:r>
              <a:rPr lang="en-US" altLang="zh-CN" sz="2400" b="1" dirty="0">
                <a:latin typeface="Bookman Old Style" panose="02050604050505020204" pitchFamily="18" charset="0"/>
                <a:ea typeface="+mn-ea"/>
              </a:rPr>
              <a:t> vs abnormal heartbeat based on the given data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5C37D-3141-4938-A38C-5050D6D1586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49" y="1174441"/>
            <a:ext cx="7554897" cy="5472714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B63A51-23E9-4541-8DE3-C978D5EB7EEF}"/>
              </a:ext>
            </a:extLst>
          </p:cNvPr>
          <p:cNvSpPr txBox="1"/>
          <p:nvPr/>
        </p:nvSpPr>
        <p:spPr>
          <a:xfrm>
            <a:off x="8214064" y="1552671"/>
            <a:ext cx="375951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dirty="0"/>
              <a:t>The X-axis in this figure corresponds to the time frame ranging from 0.0ms to 1.6ms,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dirty="0"/>
              <a:t>The Y-axis is normalized and represents the normalized amplitude value of the heartbeat signals.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2831977" y="905522"/>
            <a:ext cx="8521824" cy="115409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100" b="0" dirty="0">
                <a:sym typeface="+mn-ea"/>
              </a:rPr>
              <a:t>Distribution of train and test set</a:t>
            </a:r>
            <a:br>
              <a:rPr lang="zh-CN" altLang="en-US" dirty="0"/>
            </a:br>
            <a:endParaRPr kumimoji="0" lang="zh-CN" altLang="en-US" sz="4000" b="1" i="0" u="none" strike="noStrike" kern="1200" cap="none" spc="0" normalizeH="0" baseline="0" noProof="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CDCED7-285B-4F35-84EB-D64B51CB5ED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73" y="1640723"/>
            <a:ext cx="4583791" cy="2914465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E05F34-8082-4F32-83A7-19BDC3FCC245}"/>
              </a:ext>
            </a:extLst>
          </p:cNvPr>
          <p:cNvSpPr txBox="1"/>
          <p:nvPr/>
        </p:nvSpPr>
        <p:spPr>
          <a:xfrm>
            <a:off x="1351625" y="1146161"/>
            <a:ext cx="30960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C4994"/>
                </a:solidFill>
              </a:rPr>
              <a:t>Train 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AEF0D1-4D3F-4F02-A8AA-5CC6BAEADA06}"/>
              </a:ext>
            </a:extLst>
          </p:cNvPr>
          <p:cNvSpPr txBox="1"/>
          <p:nvPr/>
        </p:nvSpPr>
        <p:spPr>
          <a:xfrm>
            <a:off x="7219765" y="1130772"/>
            <a:ext cx="37164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C499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Test Target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45C946-ED68-45C3-A561-4BB02A5B010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40723"/>
            <a:ext cx="5252652" cy="2914464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DC6BEB-F2A5-454F-8CBD-B767C28AC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246" y="4938522"/>
            <a:ext cx="2031873" cy="10139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62C7A6-05BF-445C-9F23-F83D6DAB25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552" y="4755879"/>
            <a:ext cx="1857375" cy="83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2831977" y="905522"/>
            <a:ext cx="8521824" cy="115409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100" b="0" dirty="0">
                <a:sym typeface="+mn-ea"/>
              </a:rPr>
              <a:t>Balancing train and test set</a:t>
            </a:r>
            <a:br>
              <a:rPr lang="zh-CN" altLang="en-US" dirty="0"/>
            </a:br>
            <a:endParaRPr kumimoji="0" lang="zh-CN" altLang="en-US" sz="4000" b="1" i="0" u="none" strike="noStrike" kern="1200" cap="none" spc="0" normalizeH="0" baseline="0" noProof="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4B61636-2536-469F-9039-AF3076CF54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56" y="1797212"/>
            <a:ext cx="5396825" cy="317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E05F34-8082-4F32-83A7-19BDC3FCC245}"/>
              </a:ext>
            </a:extLst>
          </p:cNvPr>
          <p:cNvSpPr txBox="1"/>
          <p:nvPr/>
        </p:nvSpPr>
        <p:spPr>
          <a:xfrm>
            <a:off x="1351625" y="1146161"/>
            <a:ext cx="30960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C4994"/>
                </a:solidFill>
              </a:rPr>
              <a:t>Train 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AEF0D1-4D3F-4F02-A8AA-5CC6BAEADA06}"/>
              </a:ext>
            </a:extLst>
          </p:cNvPr>
          <p:cNvSpPr txBox="1"/>
          <p:nvPr/>
        </p:nvSpPr>
        <p:spPr>
          <a:xfrm>
            <a:off x="7219765" y="1130772"/>
            <a:ext cx="37164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C499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Test Target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F40E34D2-0044-4289-A390-0DB560B46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30882"/>
            <a:ext cx="5134252" cy="368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40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814388" y="231775"/>
            <a:ext cx="10539413" cy="710057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b="0" noProof="1">
                <a:sym typeface="+mn-ea"/>
              </a:rPr>
              <a:t>Methods used</a:t>
            </a:r>
            <a:endParaRPr kumimoji="0" lang="zh-CN" altLang="en-US" sz="2800" b="1" i="0" u="none" strike="noStrike" kern="1200" cap="none" spc="0" normalizeH="0" baseline="0" noProof="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21F0F4-530D-4F48-9CAD-905360B2C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656" y="1112258"/>
            <a:ext cx="4910328" cy="540741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C2C5F6E-1DF0-4EE9-8110-EF4CE2E0A6E8}"/>
              </a:ext>
            </a:extLst>
          </p:cNvPr>
          <p:cNvSpPr txBox="1">
            <a:spLocks/>
          </p:cNvSpPr>
          <p:nvPr/>
        </p:nvSpPr>
        <p:spPr>
          <a:xfrm>
            <a:off x="5586984" y="1256485"/>
            <a:ext cx="2167128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Algorithms Used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0F0473C-CDBA-4AD9-B693-854201039F67}"/>
              </a:ext>
            </a:extLst>
          </p:cNvPr>
          <p:cNvSpPr txBox="1">
            <a:spLocks/>
          </p:cNvSpPr>
          <p:nvPr/>
        </p:nvSpPr>
        <p:spPr>
          <a:xfrm>
            <a:off x="8065008" y="1188719"/>
            <a:ext cx="3063240" cy="4705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K- Nearest Neighbor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Naïve Bayes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XGBoost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Random Forest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Decision Trees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SVM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Logistic Regression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93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4252402" y="656810"/>
            <a:ext cx="4403325" cy="248714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200" dirty="0">
                <a:solidFill>
                  <a:srgbClr val="0070C0"/>
                </a:solidFill>
                <a:latin typeface="Bookman Old Style" panose="02050604050505020204" pitchFamily="18" charset="0"/>
              </a:rPr>
              <a:t>Performance evaluation</a:t>
            </a:r>
            <a:br>
              <a:rPr lang="zh-CN" altLang="en-US" dirty="0"/>
            </a:br>
            <a:endParaRPr kumimoji="0" lang="zh-CN" altLang="en-US" sz="4000" b="1" i="0" u="none" strike="noStrike" kern="1200" cap="none" spc="0" normalizeH="0" baseline="0" noProof="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1AA49519-3000-4E61-840D-12E9A0715E6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89168050"/>
                  </p:ext>
                </p:extLst>
              </p:nvPr>
            </p:nvGraphicFramePr>
            <p:xfrm>
              <a:off x="701150" y="1349406"/>
              <a:ext cx="5752915" cy="3977197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752915">
                      <a:extLst>
                        <a:ext uri="{9D8B030D-6E8A-4147-A177-3AD203B41FA5}">
                          <a16:colId xmlns:a16="http://schemas.microsoft.com/office/drawing/2014/main" val="3188706120"/>
                        </a:ext>
                      </a:extLst>
                    </a:gridCol>
                  </a:tblGrid>
                  <a:tr h="103356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200" spc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ACC</m:t>
                                </m:r>
                                <m:r>
                                  <a:rPr lang="en-GB" sz="1200" i="1" spc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200" i="1" spc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200" i="1" spc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𝑇𝑟𝑢𝑒</m:t>
                                    </m:r>
                                    <m:r>
                                      <a:rPr lang="en-GB" sz="1200" i="1" spc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1200" i="1" spc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𝑃𝑜𝑠𝑖𝑡𝑖𝑣𝑒</m:t>
                                    </m:r>
                                    <m:r>
                                      <a:rPr lang="en-GB" sz="1200" i="1" spc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GB" sz="1200" i="1" spc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𝑇𝑟𝑢𝑒</m:t>
                                    </m:r>
                                    <m:r>
                                      <a:rPr lang="en-GB" sz="1200" i="1" spc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1200" i="1" spc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𝑁𝑒𝑔𝑎𝑡𝑖𝑣𝑒</m:t>
                                    </m:r>
                                  </m:num>
                                  <m:den>
                                    <m:r>
                                      <a:rPr lang="en-GB" sz="1200" i="1" spc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𝑇𝑟𝑢𝑒</m:t>
                                    </m:r>
                                    <m:r>
                                      <a:rPr lang="en-GB" sz="1200" i="1" spc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1200" i="1" spc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𝑃𝑜𝑠𝑖𝑡𝑖𝑣𝑒</m:t>
                                    </m:r>
                                    <m:r>
                                      <a:rPr lang="en-GB" sz="1200" i="1" spc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GB" sz="1200" i="1" spc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𝑇𝑟𝑢𝑒</m:t>
                                    </m:r>
                                    <m:r>
                                      <a:rPr lang="en-GB" sz="1200" i="1" spc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1200" i="1" spc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𝑁𝑒𝑔𝑎𝑡𝑖𝑣𝑒</m:t>
                                    </m:r>
                                    <m:r>
                                      <a:rPr lang="en-GB" sz="1200" i="1" spc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GB" sz="1200" i="1" spc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𝐹𝑎𝑙𝑠𝑒</m:t>
                                    </m:r>
                                    <m:r>
                                      <a:rPr lang="en-GB" sz="1200" i="1" spc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1200" i="1" spc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𝑁𝑒𝑔𝑎𝑡𝑖𝑣𝑒</m:t>
                                    </m:r>
                                    <m:r>
                                      <a:rPr lang="en-GB" sz="1200" i="1" spc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GB" sz="1200" i="1" spc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𝐹𝑎𝑙𝑠𝑒</m:t>
                                    </m:r>
                                    <m:r>
                                      <a:rPr lang="en-GB" sz="1200" i="1" spc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1200" i="1" spc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𝑃𝑜𝑠𝑖𝑡𝑖𝑣𝑒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spc="-25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66460218"/>
                      </a:ext>
                    </a:extLst>
                  </a:tr>
                  <a:tr h="953461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200" spc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PR</m:t>
                                </m:r>
                                <m:r>
                                  <a:rPr lang="en-GB" sz="1200" i="1" spc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200" i="1" spc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200" i="1" spc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𝑇𝑟𝑢𝑒</m:t>
                                    </m:r>
                                    <m:r>
                                      <a:rPr lang="en-GB" sz="1200" i="1" spc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1200" i="1" spc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𝑃𝑜𝑠𝑖𝑡𝑖𝑣𝑒</m:t>
                                    </m:r>
                                  </m:num>
                                  <m:den>
                                    <m:r>
                                      <a:rPr lang="en-GB" sz="1200" i="1" spc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𝑇𝑟𝑢𝑒</m:t>
                                    </m:r>
                                    <m:r>
                                      <a:rPr lang="en-GB" sz="1200" i="1" spc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1200" i="1" spc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𝑃𝑜𝑠𝑖𝑡𝑖𝑣𝑒</m:t>
                                    </m:r>
                                    <m:r>
                                      <a:rPr lang="en-GB" sz="1200" i="1" spc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GB" sz="1200" i="1" spc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𝐹𝑎𝑙𝑠𝑒</m:t>
                                    </m:r>
                                    <m:r>
                                      <a:rPr lang="en-GB" sz="1200" i="1" spc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1200" i="1" spc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𝑃𝑜𝑠𝑖𝑡𝑖𝑣𝑒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spc="-25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91774817"/>
                      </a:ext>
                    </a:extLst>
                  </a:tr>
                  <a:tr h="103356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200" spc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Rec</m:t>
                                </m:r>
                                <m:r>
                                  <a:rPr lang="en-GB" sz="1200" i="1" spc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200" i="1" spc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200" i="1" spc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𝑇𝑟𝑢𝑒</m:t>
                                    </m:r>
                                    <m:r>
                                      <a:rPr lang="en-GB" sz="1200" i="1" spc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1200" i="1" spc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𝑃𝑜𝑠𝑖𝑡𝑖𝑣𝑒</m:t>
                                    </m:r>
                                  </m:num>
                                  <m:den>
                                    <m:r>
                                      <a:rPr lang="en-GB" sz="1200" i="1" spc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𝑇𝑟𝑢𝑒</m:t>
                                    </m:r>
                                    <m:r>
                                      <a:rPr lang="en-GB" sz="1200" i="1" spc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1200" i="1" spc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𝑃𝑜𝑠𝑖𝑡𝑖𝑣𝑒</m:t>
                                    </m:r>
                                    <m:r>
                                      <a:rPr lang="en-GB" sz="1200" i="1" spc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GB" sz="1200" i="1" spc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𝐹𝑎𝑙𝑠𝑒</m:t>
                                    </m:r>
                                    <m:r>
                                      <a:rPr lang="en-GB" sz="1200" i="1" spc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1200" i="1" spc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𝑁𝑒𝑔𝑎𝑡𝑖𝑣𝑒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spc="-25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32522011"/>
                      </a:ext>
                    </a:extLst>
                  </a:tr>
                  <a:tr h="956616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200" spc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F</m:t>
                                </m:r>
                                <m:r>
                                  <a:rPr lang="en-GB" sz="1200" spc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1 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200" spc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Score</m:t>
                                </m:r>
                                <m:r>
                                  <a:rPr lang="en-GB" sz="1200" i="1" spc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200" i="1" spc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200" i="1" spc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2∗</m:t>
                                    </m:r>
                                    <m:r>
                                      <a:rPr lang="en-GB" sz="1200" i="1" spc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𝑅𝑒𝑐</m:t>
                                    </m:r>
                                    <m:r>
                                      <a:rPr lang="en-GB" sz="1200" i="1" spc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  <m:r>
                                      <a:rPr lang="en-GB" sz="1200" i="1" spc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𝑃𝑅</m:t>
                                    </m:r>
                                  </m:num>
                                  <m:den>
                                    <m:r>
                                      <a:rPr lang="en-GB" sz="1200" i="1" spc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𝑅𝑒𝑐</m:t>
                                    </m:r>
                                    <m:r>
                                      <a:rPr lang="en-GB" sz="1200" i="1" spc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GB" sz="1200" i="1" spc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𝑃𝑅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spc="-25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0669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1AA49519-3000-4E61-840D-12E9A0715E6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89168050"/>
                  </p:ext>
                </p:extLst>
              </p:nvPr>
            </p:nvGraphicFramePr>
            <p:xfrm>
              <a:off x="701150" y="1349406"/>
              <a:ext cx="5752915" cy="3977197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752915">
                      <a:extLst>
                        <a:ext uri="{9D8B030D-6E8A-4147-A177-3AD203B41FA5}">
                          <a16:colId xmlns:a16="http://schemas.microsoft.com/office/drawing/2014/main" val="3188706120"/>
                        </a:ext>
                      </a:extLst>
                    </a:gridCol>
                  </a:tblGrid>
                  <a:tr h="10335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t="-1765" b="-28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6460218"/>
                      </a:ext>
                    </a:extLst>
                  </a:tr>
                  <a:tr h="9534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t="-110897" b="-209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1774817"/>
                      </a:ext>
                    </a:extLst>
                  </a:tr>
                  <a:tr h="10335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t="-193529" b="-9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2522011"/>
                      </a:ext>
                    </a:extLst>
                  </a:tr>
                  <a:tr h="9566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t="-3178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06693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BE58292-72A5-4809-A4C2-28A6E8C77039}"/>
              </a:ext>
            </a:extLst>
          </p:cNvPr>
          <p:cNvSpPr txBox="1"/>
          <p:nvPr/>
        </p:nvSpPr>
        <p:spPr>
          <a:xfrm>
            <a:off x="6096000" y="1278107"/>
            <a:ext cx="556408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C4994"/>
                </a:solidFill>
              </a:rPr>
              <a:t>Accuracy: </a:t>
            </a:r>
            <a:r>
              <a:rPr lang="en-US" dirty="0"/>
              <a:t>The ratio of the correct predictions to the total of the input observations.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C4994"/>
                </a:solidFill>
              </a:rPr>
              <a:t>Precision </a:t>
            </a:r>
            <a:r>
              <a:rPr lang="en-US" b="1" dirty="0"/>
              <a:t>is</a:t>
            </a:r>
            <a:r>
              <a:rPr lang="en-US" b="1" dirty="0">
                <a:solidFill>
                  <a:srgbClr val="0C4994"/>
                </a:solidFill>
              </a:rPr>
              <a:t> </a:t>
            </a:r>
            <a:r>
              <a:rPr lang="en-US" dirty="0"/>
              <a:t>defined as the quotient of the true positive observations and the total predicted positive samples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C4994"/>
                </a:solidFill>
              </a:rPr>
              <a:t>Recall </a:t>
            </a:r>
            <a:r>
              <a:rPr lang="en-US" dirty="0"/>
              <a:t>measures the fraction of correctly predicted positive samples among the true positive and false negative observations within the class.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C4994"/>
                </a:solidFill>
              </a:rPr>
              <a:t>F1-score</a:t>
            </a:r>
            <a:r>
              <a:rPr lang="en-US" dirty="0"/>
              <a:t> is a crucial metric estimating the balance between the Recall and the Precision metrics.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584</TotalTime>
  <Words>492</Words>
  <Application>Microsoft Office PowerPoint</Application>
  <PresentationFormat>Widescreen</PresentationFormat>
  <Paragraphs>123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等线</vt:lpstr>
      <vt:lpstr>Arial</vt:lpstr>
      <vt:lpstr>Bookman Old Style</vt:lpstr>
      <vt:lpstr>Calibri</vt:lpstr>
      <vt:lpstr>Calibri Light</vt:lpstr>
      <vt:lpstr>Cambria</vt:lpstr>
      <vt:lpstr>Cambria Math</vt:lpstr>
      <vt:lpstr>Century Gothic</vt:lpstr>
      <vt:lpstr>Times New Roman</vt:lpstr>
      <vt:lpstr>Wingdings</vt:lpstr>
      <vt:lpstr>Wingdings 3</vt:lpstr>
      <vt:lpstr>Ion Boardroom</vt:lpstr>
      <vt:lpstr>Heartbeat Classification Using Various Machine Learning and deep learning Models   </vt:lpstr>
      <vt:lpstr>Introduction</vt:lpstr>
      <vt:lpstr> Data preparation for machine learning </vt:lpstr>
      <vt:lpstr>PowerPoint Presentation</vt:lpstr>
      <vt:lpstr>PowerPoint Presentation</vt:lpstr>
      <vt:lpstr>Distribution of train and test set </vt:lpstr>
      <vt:lpstr>Balancing train and test set </vt:lpstr>
      <vt:lpstr>Methods used</vt:lpstr>
      <vt:lpstr>Performance evaluation </vt:lpstr>
      <vt:lpstr>Results analysis  </vt:lpstr>
      <vt:lpstr>Conclusion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JOVIAL NIYOGISUBIZO</cp:lastModifiedBy>
  <cp:revision>117</cp:revision>
  <dcterms:created xsi:type="dcterms:W3CDTF">2018-08-10T09:41:00Z</dcterms:created>
  <dcterms:modified xsi:type="dcterms:W3CDTF">2023-06-24T10:34:06Z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  <property fmtid="{D5CDD505-2E9C-101B-9397-08002B2CF9AE}" pid="3" name="KSORubyTemplateID">
    <vt:lpwstr>8</vt:lpwstr>
  </property>
</Properties>
</file>