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9AA6-6449-A25F-265C-B1F585F69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7CD36-D7EC-53A0-8262-6D8BA51F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8819-2747-1F47-8D5A-07D12E22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2DA4-8844-9440-57C6-D1A84F84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E066-DD6A-7C73-9EB1-3B601E4B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21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81DB-1794-F3F8-F39A-A09C179C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74694-B09D-3710-EFB6-971F4B259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4A2DC-4F9B-B483-60C8-16665583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8127-5D49-1AE4-5BEE-2D5EFDD1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DD0-1876-ECEA-AE53-000517D3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07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7E7A9-B6DE-2BE0-97F0-0261E8BDC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56B3F-2E8E-B171-FB81-7610B809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AD6D-C4CA-87EA-9DAE-CAB0DA08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01DEE-E4EE-5CE6-E1F9-76505F54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D3BA-2780-A72D-C6EF-0E7C3F7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8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FFCF-1CC5-7B0D-B0B3-7FB1B100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9F9C-FE13-D6F9-7AD9-B7549239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A60C-FCBE-4D24-2C10-40268F78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17851-22E8-222B-ED5C-4EDA4707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B9107-3966-7F79-8D98-F84F775C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7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6DFE-FB55-FFA4-A1F8-E3D86730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23E75-766E-58C4-D4C5-26BE0C6C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A5B44-FEB1-4CAB-63BE-90C35F08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B2B77-15BB-DF47-8CD0-95A58E44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A1A1-A74D-779A-830F-C0ECD218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09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B5AB-0516-A579-E92B-C2B89103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0DCB-164B-EC2A-6325-7CF3B0F24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93B17-4D90-0F74-8046-612F898A1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9358C-DB08-0C02-E8FE-01CA82E4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1B865-E773-4720-BDFA-33EC058A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1190C-42B9-6327-8C81-77006D3F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65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F55D-FA54-2BA6-7587-2C98032D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41CA2-9DDF-71DD-FAFE-956C16429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78F30-8160-E474-FE63-D168DF93E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F99A8-6C2C-CF6A-480D-580DECA93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742CA-6E78-8A1A-A060-9380823BB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288D5-4A0F-DA89-F546-03906D84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888EF-3502-032B-17AE-54AE131E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5624E-3C06-F952-ADE1-5CE2A85C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0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87F2-5EB5-2E9E-51E0-BE14831D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4D136-C03E-60D1-9B17-C899F1C5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AC2E8-CC1E-1EC6-D8AF-E9AB7952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58B71-6DFB-A92F-4A8C-06BFF825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F6CCF-4092-F2E3-770B-DC90D5BD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31447-956A-270A-3568-F94E2E3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28272-4810-DC91-2ED6-31E5DF2F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F9D3-3251-E301-1381-371DBDF8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3DFD-DA07-14E0-0B87-C3ABD7C5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7B0AE-CE16-50BB-4C90-3AB7AAA6A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C0BB5-BFB4-F30B-03F0-D7160C59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93D69-D11E-9F2D-C03C-582491FF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2FE1D-5267-F4B7-C4A3-AFB5F6B7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4858-3D74-7246-08BE-333DEE56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B6C53-9754-D0C6-A1C2-BDFA56184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56AD8-7875-566D-915E-1265E94CC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A151D-5985-AE1E-FD33-D954251E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F74C3-BD89-D66B-2B3E-99D2EBBE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A8221-5EC9-C9BA-A89D-474B5981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7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25A65-7BF6-1037-38E8-0376ED63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C4241-94B3-9D8F-D3A9-87F78E4E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7A64-876D-F44E-FBD3-B66B46DB5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2D7F-1FBF-A494-D034-6F0ABD37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37D0-F145-F7CC-33A9-24B65A53D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8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0638FD-2684-2F7C-97B7-D9CC0F60DB16}"/>
              </a:ext>
            </a:extLst>
          </p:cNvPr>
          <p:cNvSpPr txBox="1"/>
          <p:nvPr/>
        </p:nvSpPr>
        <p:spPr>
          <a:xfrm>
            <a:off x="1322889" y="1278600"/>
            <a:ext cx="9215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The light gradient boosting machine regressor (</a:t>
            </a:r>
            <a:r>
              <a:rPr lang="en-US" b="0" i="0" dirty="0" err="1">
                <a:solidFill>
                  <a:srgbClr val="474747"/>
                </a:solidFill>
                <a:effectLst/>
                <a:latin typeface="Google Sans"/>
              </a:rPr>
              <a:t>LightGBM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) is a breakthrough tree-based ensemble learning approach developed by researchers at Microsoft and Peking University to overcome the efficiency and scalability difficulties of </a:t>
            </a:r>
            <a:r>
              <a:rPr lang="en-US" b="0" i="0" dirty="0" err="1">
                <a:solidFill>
                  <a:srgbClr val="474747"/>
                </a:solidFill>
                <a:effectLst/>
                <a:latin typeface="Google Sans"/>
              </a:rPr>
              <a:t>XGBoost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 in high-dimensional input feature.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D4F6E-D165-5983-34EE-804761A6EAE4}"/>
              </a:ext>
            </a:extLst>
          </p:cNvPr>
          <p:cNvSpPr/>
          <p:nvPr/>
        </p:nvSpPr>
        <p:spPr>
          <a:xfrm>
            <a:off x="1403728" y="457759"/>
            <a:ext cx="9134856" cy="512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LGBoost</a:t>
            </a:r>
            <a:endParaRPr lang="en-IN" sz="2800" dirty="0"/>
          </a:p>
        </p:txBody>
      </p:sp>
      <p:pic>
        <p:nvPicPr>
          <p:cNvPr id="1026" name="Picture 2" descr="Light Gradient Boosting Machine - an overview | ScienceDirect ...">
            <a:extLst>
              <a:ext uri="{FF2B5EF4-FFF2-40B4-BE49-F238E27FC236}">
                <a16:creationId xmlns:a16="http://schemas.microsoft.com/office/drawing/2014/main" id="{9119630C-A8D5-22DE-624D-77E0100F3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18" y="2510707"/>
            <a:ext cx="59340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8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0F1273-986A-EA31-D665-174A06867D46}"/>
              </a:ext>
            </a:extLst>
          </p:cNvPr>
          <p:cNvSpPr/>
          <p:nvPr/>
        </p:nvSpPr>
        <p:spPr>
          <a:xfrm>
            <a:off x="1403728" y="457759"/>
            <a:ext cx="9134856" cy="512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 features of </a:t>
            </a:r>
            <a:r>
              <a:rPr lang="en-US" sz="2800" dirty="0" err="1"/>
              <a:t>LGBoost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63D41-A4F3-A19F-1732-7B5763FBEE5F}"/>
              </a:ext>
            </a:extLst>
          </p:cNvPr>
          <p:cNvSpPr txBox="1"/>
          <p:nvPr/>
        </p:nvSpPr>
        <p:spPr>
          <a:xfrm>
            <a:off x="1403728" y="122351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Light GBM is designed to handle large-scale datasets efficiently.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E1224-E1B3-0A16-686B-3291D0827CBF}"/>
              </a:ext>
            </a:extLst>
          </p:cNvPr>
          <p:cNvSpPr txBox="1"/>
          <p:nvPr/>
        </p:nvSpPr>
        <p:spPr>
          <a:xfrm>
            <a:off x="1403728" y="1647147"/>
            <a:ext cx="9315450" cy="4692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Speed: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1" i="0" dirty="0">
                <a:solidFill>
                  <a:srgbClr val="0070C0"/>
                </a:solidFill>
                <a:effectLst/>
                <a:latin typeface="source-serif-pro"/>
              </a:rPr>
              <a:t>Light GBM is faster than other popular gradient-boosting frameworks </a:t>
            </a:r>
            <a:r>
              <a:rPr lang="en-US" i="0" dirty="0">
                <a:solidFill>
                  <a:srgbClr val="242424"/>
                </a:solidFill>
                <a:effectLst/>
                <a:latin typeface="source-serif-pro"/>
              </a:rPr>
              <a:t>like </a:t>
            </a:r>
            <a:r>
              <a:rPr lang="en-US" i="0" dirty="0" err="1">
                <a:solidFill>
                  <a:srgbClr val="242424"/>
                </a:solidFill>
                <a:effectLst/>
                <a:latin typeface="source-serif-pro"/>
              </a:rPr>
              <a:t>XGBoost</a:t>
            </a:r>
            <a:r>
              <a:rPr lang="en-US" i="0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n-US" i="0" dirty="0" err="1">
                <a:solidFill>
                  <a:srgbClr val="242424"/>
                </a:solidFill>
                <a:effectLst/>
                <a:latin typeface="source-serif-pro"/>
              </a:rPr>
              <a:t>CatBoost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This is because it uses a gradient-based </a:t>
            </a:r>
            <a:r>
              <a:rPr lang="en-US" b="1" i="0" dirty="0">
                <a:solidFill>
                  <a:srgbClr val="0070C0"/>
                </a:solidFill>
                <a:effectLst/>
                <a:latin typeface="source-serif-pro"/>
              </a:rPr>
              <a:t>one-sided sampling method to split trees, which reduces memory usage and improves accuracy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Scalability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Light GBM can </a:t>
            </a:r>
            <a:r>
              <a:rPr lang="en-US" b="1" i="0" dirty="0">
                <a:solidFill>
                  <a:srgbClr val="0070C0"/>
                </a:solidFill>
                <a:effectLst/>
                <a:latin typeface="source-serif-pro"/>
              </a:rPr>
              <a:t>handle large-scale datasets with millions or billions of records and thousands of features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It can also handle various data types, including categorical, numerical, and text.</a:t>
            </a:r>
          </a:p>
          <a:p>
            <a:pPr marL="342900" indent="-342900" algn="l">
              <a:lnSpc>
                <a:spcPts val="2400"/>
              </a:lnSpc>
              <a:buFont typeface="+mj-lt"/>
              <a:buAutoNum type="arabicPeriod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Accuracy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Light GBM is known for its </a:t>
            </a:r>
            <a:r>
              <a:rPr lang="en-US" b="1" i="0" dirty="0">
                <a:solidFill>
                  <a:srgbClr val="0070C0"/>
                </a:solidFill>
                <a:effectLst/>
                <a:latin typeface="source-serif-pro"/>
              </a:rPr>
              <a:t>high accuracy and ability to handle imbalanced datasets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It achieves this by using a variety of techniques, such as gradient-based one-sided sampling, regularization, and data balancing.</a:t>
            </a:r>
          </a:p>
          <a:p>
            <a:pPr marL="342900" indent="-342900" algn="l">
              <a:lnSpc>
                <a:spcPts val="2400"/>
              </a:lnSpc>
              <a:buFont typeface="+mj-lt"/>
              <a:buAutoNum type="arabicPeriod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Flexibility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Light GBM offers a wide range of options for model customization and optimization. </a:t>
            </a:r>
            <a:r>
              <a:rPr lang="en-US" b="1" i="0" dirty="0">
                <a:solidFill>
                  <a:srgbClr val="0070C0"/>
                </a:solidFill>
                <a:effectLst/>
                <a:latin typeface="source-serif-pro"/>
              </a:rPr>
              <a:t>It includes built-in features for data preprocessing, cross-validation, and hyperparameter tuning,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making it easier for users to optimize their models.</a:t>
            </a:r>
          </a:p>
        </p:txBody>
      </p:sp>
    </p:spTree>
    <p:extLst>
      <p:ext uri="{BB962C8B-B14F-4D97-AF65-F5344CB8AC3E}">
        <p14:creationId xmlns:p14="http://schemas.microsoft.com/office/powerpoint/2010/main" val="240783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5952DA-9E2B-6C1B-C310-88A4B0D5D443}"/>
              </a:ext>
            </a:extLst>
          </p:cNvPr>
          <p:cNvSpPr/>
          <p:nvPr/>
        </p:nvSpPr>
        <p:spPr>
          <a:xfrm>
            <a:off x="1330576" y="475488"/>
            <a:ext cx="9134856" cy="512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LGBoosting</a:t>
            </a:r>
            <a:r>
              <a:rPr lang="en-US" sz="2800" dirty="0"/>
              <a:t> Vs Simple Gradient Boosting</a:t>
            </a:r>
            <a:endParaRPr lang="en-IN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E2BC1C-7E72-A046-D4DD-5944D38BE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401" y="1853660"/>
            <a:ext cx="9173987" cy="318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7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1F599B-275B-21C5-052B-037DAAA91BCE}"/>
              </a:ext>
            </a:extLst>
          </p:cNvPr>
          <p:cNvSpPr/>
          <p:nvPr/>
        </p:nvSpPr>
        <p:spPr>
          <a:xfrm>
            <a:off x="1330576" y="475488"/>
            <a:ext cx="9134856" cy="512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LGBoost</a:t>
            </a:r>
            <a:endParaRPr lang="en-IN" sz="2800" dirty="0"/>
          </a:p>
        </p:txBody>
      </p:sp>
      <p:pic>
        <p:nvPicPr>
          <p:cNvPr id="3076" name="Picture 4" descr="Unveiling the Power of Light GBM” | by Yogesh | Medium">
            <a:extLst>
              <a:ext uri="{FF2B5EF4-FFF2-40B4-BE49-F238E27FC236}">
                <a16:creationId xmlns:a16="http://schemas.microsoft.com/office/drawing/2014/main" id="{4A1135E0-F314-2F1D-BE2C-155A1D8F7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17" y="1216914"/>
            <a:ext cx="691515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8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C034D7-A0B3-DB2E-E097-E4172CC398C2}"/>
              </a:ext>
            </a:extLst>
          </p:cNvPr>
          <p:cNvSpPr/>
          <p:nvPr/>
        </p:nvSpPr>
        <p:spPr>
          <a:xfrm>
            <a:off x="1403728" y="457759"/>
            <a:ext cx="9134856" cy="512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LGBoost</a:t>
            </a:r>
            <a:endParaRPr lang="en-IN" sz="2800" dirty="0"/>
          </a:p>
        </p:txBody>
      </p:sp>
      <p:pic>
        <p:nvPicPr>
          <p:cNvPr id="4098" name="Picture 2" descr="Light GBM: A Powerful Gradient Boosting Algorithm | by İlyurek Kılıç |  Medium">
            <a:extLst>
              <a:ext uri="{FF2B5EF4-FFF2-40B4-BE49-F238E27FC236}">
                <a16:creationId xmlns:a16="http://schemas.microsoft.com/office/drawing/2014/main" id="{4AA0AFC4-AADA-0ADB-6DBF-73B502357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52" y="1931861"/>
            <a:ext cx="59436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84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 Joseph</dc:creator>
  <cp:lastModifiedBy>Arun Joseph</cp:lastModifiedBy>
  <cp:revision>12</cp:revision>
  <dcterms:created xsi:type="dcterms:W3CDTF">2025-03-01T16:29:02Z</dcterms:created>
  <dcterms:modified xsi:type="dcterms:W3CDTF">2025-03-02T06:03:26Z</dcterms:modified>
</cp:coreProperties>
</file>